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58" r:id="rId7"/>
    <p:sldId id="346" r:id="rId8"/>
    <p:sldId id="297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64" r:id="rId18"/>
    <p:sldId id="365" r:id="rId19"/>
    <p:sldId id="367" r:id="rId20"/>
    <p:sldId id="368" r:id="rId21"/>
    <p:sldId id="369" r:id="rId22"/>
    <p:sldId id="366" r:id="rId23"/>
    <p:sldId id="361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96" autoAdjust="0"/>
    <p:restoredTop sz="94660"/>
  </p:normalViewPr>
  <p:slideViewPr>
    <p:cSldViewPr>
      <p:cViewPr varScale="1">
        <p:scale>
          <a:sx n="110" d="100"/>
          <a:sy n="110" d="100"/>
        </p:scale>
        <p:origin x="161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B81693-86FB-4756-BE3C-B14286CF409E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20737-962F-4718-9970-A8DDA178B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1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Flipchart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dirty="0"/>
          </a:p>
        </p:txBody>
      </p:sp>
      <p:sp>
        <p:nvSpPr>
          <p:cNvPr id="46" name="Shape 46"/>
          <p:cNvSpPr txBox="1">
            <a:spLocks noGrp="1"/>
          </p:cNvSpPr>
          <p:nvPr>
            <p:ph type="sldNum" idx="12"/>
          </p:nvPr>
        </p:nvSpPr>
        <p:spPr>
          <a:xfrm>
            <a:off x="3815824" y="10236846"/>
            <a:ext cx="2920383" cy="539321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73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£147,000 per minute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dalu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baseline="0" dirty="0" smtClean="0"/>
              <a:t> Google y </a:t>
            </a:r>
            <a:r>
              <a:rPr lang="en-US" baseline="0" dirty="0" err="1" smtClean="0"/>
              <a:t>funud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trwy</a:t>
            </a:r>
            <a:r>
              <a:rPr lang="en-US" baseline="0" dirty="0" smtClean="0"/>
              <a:t> </a:t>
            </a:r>
            <a:r>
              <a:rPr lang="en-US" baseline="0" smtClean="0"/>
              <a:t>Adwords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63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80/20%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47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03/05/2017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jp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63691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Marchnata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Digidol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err="1" smtClean="0">
                <a:solidFill>
                  <a:schemeClr val="bg1"/>
                </a:solidFill>
              </a:rPr>
              <a:t>Diwrnod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3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5589240"/>
            <a:ext cx="2239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@GWLAD_UWTSD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2" y="3949"/>
            <a:ext cx="9144000" cy="57350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85"/>
            <a:ext cx="248376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err="1" smtClean="0">
                <a:solidFill>
                  <a:schemeClr val="bg1"/>
                </a:solidFill>
              </a:rPr>
              <a:t>Croeso</a:t>
            </a:r>
            <a:r>
              <a:rPr lang="en-GB" dirty="0" smtClean="0">
                <a:solidFill>
                  <a:schemeClr val="bg1"/>
                </a:solidFill>
              </a:rPr>
              <a:t> /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Welcome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444208" y="246549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@</a:t>
            </a:r>
            <a:r>
              <a:rPr lang="en-GB" dirty="0" err="1" smtClean="0">
                <a:solidFill>
                  <a:schemeClr val="bg1"/>
                </a:solidFill>
              </a:rPr>
              <a:t>Carys_Ifan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@GWLAD_UWTSD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Heddiw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2816"/>
            <a:ext cx="8892480" cy="4110680"/>
          </a:xfrm>
        </p:spPr>
        <p:txBody>
          <a:bodyPr>
            <a:normAutofit/>
          </a:bodyPr>
          <a:lstStyle/>
          <a:p>
            <a:pPr algn="ctr"/>
            <a:r>
              <a:rPr lang="en-GB" sz="5100" dirty="0" err="1" smtClean="0">
                <a:solidFill>
                  <a:srgbClr val="0070C0"/>
                </a:solidFill>
              </a:rPr>
              <a:t>Talu</a:t>
            </a:r>
            <a:r>
              <a:rPr lang="en-GB" sz="5100" dirty="0" smtClean="0">
                <a:solidFill>
                  <a:srgbClr val="0070C0"/>
                </a:solidFill>
              </a:rPr>
              <a:t> </a:t>
            </a:r>
            <a:endParaRPr lang="en-GB" sz="400" dirty="0" smtClean="0"/>
          </a:p>
          <a:p>
            <a:pPr algn="ctr"/>
            <a:r>
              <a:rPr lang="en-GB" sz="5100" dirty="0" err="1" smtClean="0">
                <a:solidFill>
                  <a:srgbClr val="0070C0"/>
                </a:solidFill>
              </a:rPr>
              <a:t>Asesiad</a:t>
            </a:r>
            <a:endParaRPr lang="en-GB" sz="5100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 smtClean="0"/>
              <a:t>			</a:t>
            </a:r>
            <a:endParaRPr lang="en-GB" sz="51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1141889" y="196221"/>
            <a:ext cx="6796125" cy="429750"/>
          </a:xfrm>
          <a:prstGeom prst="rect">
            <a:avLst/>
          </a:prstGeom>
        </p:spPr>
        <p:txBody>
          <a:bodyPr vert="horz" lIns="68569" tIns="68569" rIns="68569" bIns="6856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b="1" dirty="0" err="1" smtClean="0"/>
              <a:t>Marchnata</a:t>
            </a:r>
            <a:r>
              <a:rPr lang="en-GB" b="1" dirty="0" smtClean="0"/>
              <a:t> </a:t>
            </a:r>
            <a:r>
              <a:rPr lang="en-GB" b="1" dirty="0" err="1" smtClean="0"/>
              <a:t>Digidol</a:t>
            </a:r>
            <a:endParaRPr lang="en-GB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279" y="1335307"/>
            <a:ext cx="866110" cy="86611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9873" y="1378452"/>
            <a:ext cx="975049" cy="7920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5324" y="1207034"/>
            <a:ext cx="1101977" cy="11019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9952" y="1385006"/>
            <a:ext cx="831096" cy="8310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12160" y="872054"/>
            <a:ext cx="2587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00B0F0"/>
                </a:solidFill>
              </a:rPr>
              <a:t>Cymdeithasol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94044" y="1045919"/>
            <a:ext cx="1152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Chwilio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33761" y="373551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Cynnwys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17171" y="366730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Arall</a:t>
            </a:r>
            <a:endParaRPr lang="en-GB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787" y="3784749"/>
            <a:ext cx="1708038" cy="170803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6404" y="4191009"/>
            <a:ext cx="1728986" cy="121934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713" y="4180699"/>
            <a:ext cx="2435654" cy="138007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6881">
            <a:off x="2769557" y="3700520"/>
            <a:ext cx="1904231" cy="194309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23" y="1450539"/>
            <a:ext cx="3175079" cy="222255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0334" y="4754855"/>
            <a:ext cx="867201" cy="86720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738" y="2266408"/>
            <a:ext cx="2024509" cy="125975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9405" y="2391496"/>
            <a:ext cx="926923" cy="926923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343" y="2386449"/>
            <a:ext cx="983924" cy="98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09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45435"/>
            <a:ext cx="7006559" cy="544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36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Talu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43608" y="1412776"/>
            <a:ext cx="5688632" cy="3917032"/>
          </a:xfrm>
        </p:spPr>
        <p:txBody>
          <a:bodyPr>
            <a:normAutofit/>
          </a:bodyPr>
          <a:lstStyle/>
          <a:p>
            <a:r>
              <a:rPr lang="en-GB" b="1" dirty="0" smtClean="0"/>
              <a:t>PERTHNASOL</a:t>
            </a:r>
            <a:endParaRPr lang="en-GB" dirty="0"/>
          </a:p>
          <a:p>
            <a:r>
              <a:rPr lang="en-GB" dirty="0"/>
              <a:t>Google</a:t>
            </a:r>
          </a:p>
          <a:p>
            <a:pPr lvl="1"/>
            <a:r>
              <a:rPr lang="en-GB" dirty="0" err="1" smtClean="0"/>
              <a:t>Chwilio</a:t>
            </a:r>
            <a:r>
              <a:rPr lang="en-GB" dirty="0" smtClean="0"/>
              <a:t> (Search)</a:t>
            </a:r>
            <a:endParaRPr lang="en-GB" dirty="0"/>
          </a:p>
          <a:p>
            <a:pPr lvl="1"/>
            <a:r>
              <a:rPr lang="en-GB" dirty="0" err="1" smtClean="0"/>
              <a:t>Arddangos</a:t>
            </a:r>
            <a:r>
              <a:rPr lang="en-GB" dirty="0" smtClean="0"/>
              <a:t> (Display)</a:t>
            </a:r>
            <a:endParaRPr lang="en-GB" dirty="0"/>
          </a:p>
          <a:p>
            <a:pPr lvl="1"/>
            <a:r>
              <a:rPr lang="en-GB" dirty="0" err="1" smtClean="0"/>
              <a:t>Siopa</a:t>
            </a:r>
            <a:r>
              <a:rPr lang="en-GB" dirty="0" smtClean="0"/>
              <a:t> (Shopping)</a:t>
            </a:r>
            <a:endParaRPr lang="en-GB" dirty="0"/>
          </a:p>
          <a:p>
            <a:pPr lvl="1"/>
            <a:r>
              <a:rPr lang="en-GB" dirty="0" err="1" smtClean="0"/>
              <a:t>Fideo</a:t>
            </a:r>
            <a:r>
              <a:rPr lang="en-GB" dirty="0" smtClean="0"/>
              <a:t> (Video)</a:t>
            </a:r>
            <a:endParaRPr lang="en-GB" dirty="0"/>
          </a:p>
          <a:p>
            <a:r>
              <a:rPr lang="en-GB" dirty="0"/>
              <a:t>Facebook</a:t>
            </a:r>
          </a:p>
        </p:txBody>
      </p:sp>
    </p:spTree>
    <p:extLst>
      <p:ext uri="{BB962C8B-B14F-4D97-AF65-F5344CB8AC3E}">
        <p14:creationId xmlns:p14="http://schemas.microsoft.com/office/powerpoint/2010/main" val="769655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062" y="0"/>
            <a:ext cx="9680713" cy="515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336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664"/>
            <a:ext cx="9144000" cy="546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32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960"/>
            <a:ext cx="10002622" cy="570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260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2385"/>
            <a:ext cx="9144000" cy="48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30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AdWords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226469"/>
            <a:ext cx="3843959" cy="3263504"/>
          </a:xfrm>
        </p:spPr>
        <p:txBody>
          <a:bodyPr/>
          <a:lstStyle/>
          <a:p>
            <a:pPr fontAlgn="base"/>
            <a:r>
              <a:rPr lang="en-GB" dirty="0" err="1" smtClean="0"/>
              <a:t>Ymgyrch</a:t>
            </a:r>
            <a:endParaRPr lang="en-GB" dirty="0"/>
          </a:p>
          <a:p>
            <a:pPr lvl="1" fontAlgn="base"/>
            <a:r>
              <a:rPr lang="en-GB" dirty="0"/>
              <a:t>Settings</a:t>
            </a:r>
          </a:p>
          <a:p>
            <a:pPr lvl="1" fontAlgn="base"/>
            <a:r>
              <a:rPr lang="en-GB" dirty="0"/>
              <a:t>Location *</a:t>
            </a:r>
          </a:p>
          <a:p>
            <a:pPr lvl="1" fontAlgn="base"/>
            <a:r>
              <a:rPr lang="en-GB" dirty="0"/>
              <a:t>Budget</a:t>
            </a:r>
          </a:p>
          <a:p>
            <a:pPr lvl="1" fontAlgn="base"/>
            <a:r>
              <a:rPr lang="en-GB" dirty="0"/>
              <a:t>Attributes *</a:t>
            </a:r>
          </a:p>
          <a:p>
            <a:pPr lvl="1" fontAlgn="base"/>
            <a:r>
              <a:rPr lang="en-GB" dirty="0"/>
              <a:t>Times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06078" y="2226469"/>
            <a:ext cx="4681331" cy="2562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100" dirty="0"/>
              <a:t>Ad Groups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Keywords</a:t>
            </a:r>
            <a:br>
              <a:rPr lang="en-GB" dirty="0"/>
            </a:br>
            <a:r>
              <a:rPr lang="en-GB" dirty="0"/>
              <a:t>Broad, Modified, Phrase, Exact, Negative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Ads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Landing Page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Columns – Bids, Conversion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Quality Score</a:t>
            </a:r>
          </a:p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65650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2385"/>
            <a:ext cx="9144000" cy="48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632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Hysbys</a:t>
            </a:r>
            <a:r>
              <a:rPr lang="en-GB" dirty="0" smtClean="0"/>
              <a:t> Facebook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Amcanion</a:t>
            </a:r>
            <a:endParaRPr lang="en-GB" dirty="0" smtClean="0"/>
          </a:p>
          <a:p>
            <a:r>
              <a:rPr lang="en-GB" dirty="0" err="1" smtClean="0"/>
              <a:t>Cynulleidfa</a:t>
            </a:r>
            <a:r>
              <a:rPr lang="en-GB" dirty="0" smtClean="0"/>
              <a:t> – </a:t>
            </a:r>
            <a:r>
              <a:rPr lang="en-GB" dirty="0" err="1" smtClean="0"/>
              <a:t>Lleoliad</a:t>
            </a:r>
            <a:r>
              <a:rPr lang="en-GB" dirty="0" smtClean="0"/>
              <a:t>, </a:t>
            </a:r>
            <a:r>
              <a:rPr lang="en-GB" dirty="0" err="1" smtClean="0"/>
              <a:t>Oedran</a:t>
            </a:r>
            <a:r>
              <a:rPr lang="en-GB" dirty="0" smtClean="0"/>
              <a:t>, </a:t>
            </a:r>
            <a:r>
              <a:rPr lang="en-GB" dirty="0" err="1" smtClean="0"/>
              <a:t>Rhyw</a:t>
            </a:r>
            <a:r>
              <a:rPr lang="en-GB" dirty="0" smtClean="0"/>
              <a:t>, </a:t>
            </a:r>
            <a:r>
              <a:rPr lang="en-GB" dirty="0" err="1" smtClean="0"/>
              <a:t>Iaith</a:t>
            </a:r>
            <a:r>
              <a:rPr lang="en-GB" dirty="0" smtClean="0"/>
              <a:t>, </a:t>
            </a:r>
            <a:r>
              <a:rPr lang="en-GB" dirty="0" err="1" smtClean="0"/>
              <a:t>Diddordebau</a:t>
            </a:r>
            <a:r>
              <a:rPr lang="en-GB" dirty="0" smtClean="0"/>
              <a:t>, Admin FB, </a:t>
            </a:r>
          </a:p>
          <a:p>
            <a:r>
              <a:rPr lang="en-GB" dirty="0" err="1" smtClean="0"/>
              <a:t>Cyllideb</a:t>
            </a:r>
            <a:r>
              <a:rPr lang="en-GB" dirty="0" smtClean="0"/>
              <a:t> </a:t>
            </a:r>
            <a:endParaRPr lang="en-GB" b="0" dirty="0">
              <a:effectLst/>
            </a:endParaRPr>
          </a:p>
          <a:p>
            <a:r>
              <a:rPr lang="en-GB" dirty="0" err="1"/>
              <a:t>H</a:t>
            </a:r>
            <a:r>
              <a:rPr lang="en-GB" dirty="0" err="1" smtClean="0"/>
              <a:t>ysbys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Text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Images - Picture Based System, 20% Text Rule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Headline, Description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Action Button</a:t>
            </a:r>
            <a:endParaRPr lang="en-GB" b="0" dirty="0">
              <a:effectLst/>
            </a:endParaRPr>
          </a:p>
          <a:p>
            <a:r>
              <a:rPr lang="en-GB" dirty="0" err="1" smtClean="0"/>
              <a:t>Tracio</a:t>
            </a:r>
            <a:r>
              <a:rPr lang="en-GB" dirty="0" smtClean="0"/>
              <a:t> </a:t>
            </a:r>
            <a:r>
              <a:rPr lang="en-GB" dirty="0" err="1" smtClean="0"/>
              <a:t>cynulleidfa</a:t>
            </a:r>
            <a:endParaRPr lang="en-GB" b="0" dirty="0">
              <a:effectLst/>
            </a:endParaRPr>
          </a:p>
          <a:p>
            <a:r>
              <a:rPr lang="en-GB" dirty="0" err="1" smtClean="0"/>
              <a:t>Cydlynnu</a:t>
            </a:r>
            <a:r>
              <a:rPr lang="en-GB" dirty="0" smtClean="0"/>
              <a:t> </a:t>
            </a:r>
            <a:r>
              <a:rPr lang="en-GB" dirty="0" err="1" smtClean="0"/>
              <a:t>ebyst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662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Screen-Shot-2015-01-06-at-10.52.25-AM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" r="-2929"/>
          <a:stretch/>
        </p:blipFill>
        <p:spPr>
          <a:xfrm>
            <a:off x="899592" y="188640"/>
            <a:ext cx="7697516" cy="5544616"/>
          </a:xfrm>
        </p:spPr>
      </p:pic>
    </p:spTree>
    <p:extLst>
      <p:ext uri="{BB962C8B-B14F-4D97-AF65-F5344CB8AC3E}">
        <p14:creationId xmlns:p14="http://schemas.microsoft.com/office/powerpoint/2010/main" val="3653396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 </a:t>
            </a:r>
            <a:r>
              <a:rPr lang="en-US" dirty="0" err="1" smtClean="0"/>
              <a:t>fath</a:t>
            </a:r>
            <a:r>
              <a:rPr lang="en-US" dirty="0" smtClean="0"/>
              <a:t> o </a:t>
            </a:r>
            <a:r>
              <a:rPr lang="en-US" dirty="0" err="1" smtClean="0"/>
              <a:t>hysbys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dalu</a:t>
            </a:r>
            <a:r>
              <a:rPr lang="en-US" dirty="0" smtClean="0"/>
              <a:t> </a:t>
            </a:r>
            <a:r>
              <a:rPr lang="en-US" dirty="0" err="1" smtClean="0"/>
              <a:t>amdano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Facebook?</a:t>
            </a:r>
            <a:endParaRPr lang="en-US" dirty="0"/>
          </a:p>
        </p:txBody>
      </p:sp>
      <p:pic>
        <p:nvPicPr>
          <p:cNvPr id="4" name="Content Placeholder 3" descr="Boosted-vs-Promoted-post-vs-ad-results1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262" b="-10948"/>
          <a:stretch/>
        </p:blipFill>
        <p:spPr>
          <a:xfrm>
            <a:off x="457200" y="2489200"/>
            <a:ext cx="8229600" cy="2150533"/>
          </a:xfrm>
        </p:spPr>
      </p:pic>
    </p:spTree>
    <p:extLst>
      <p:ext uri="{BB962C8B-B14F-4D97-AF65-F5344CB8AC3E}">
        <p14:creationId xmlns:p14="http://schemas.microsoft.com/office/powerpoint/2010/main" val="1432869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0360" r="30360"/>
          <a:stretch/>
        </p:blipFill>
        <p:spPr>
          <a:xfrm>
            <a:off x="457200" y="1600200"/>
            <a:ext cx="8229600" cy="3916363"/>
          </a:xfrm>
        </p:spPr>
      </p:pic>
    </p:spTree>
    <p:extLst>
      <p:ext uri="{BB962C8B-B14F-4D97-AF65-F5344CB8AC3E}">
        <p14:creationId xmlns:p14="http://schemas.microsoft.com/office/powerpoint/2010/main" val="33936852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44624"/>
            <a:ext cx="6640954" cy="56811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362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04664"/>
            <a:ext cx="8484092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66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ROESO %2F WELCOME (1)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56" r="-5776" b="30296"/>
          <a:stretch/>
        </p:blipFill>
        <p:spPr>
          <a:xfrm>
            <a:off x="827584" y="836712"/>
            <a:ext cx="7708526" cy="4896544"/>
          </a:xfrm>
        </p:spPr>
      </p:pic>
    </p:spTree>
    <p:extLst>
      <p:ext uri="{BB962C8B-B14F-4D97-AF65-F5344CB8AC3E}">
        <p14:creationId xmlns:p14="http://schemas.microsoft.com/office/powerpoint/2010/main" val="1598661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298" y="-243408"/>
            <a:ext cx="8229600" cy="1143000"/>
          </a:xfrm>
        </p:spPr>
        <p:txBody>
          <a:bodyPr/>
          <a:lstStyle/>
          <a:p>
            <a:r>
              <a:rPr lang="en-GB" dirty="0" err="1" smtClean="0"/>
              <a:t>Asesiad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45854" y="404664"/>
            <a:ext cx="8964488" cy="5381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>
              <a:spcAft>
                <a:spcPts val="0"/>
              </a:spcAft>
            </a:pPr>
            <a:r>
              <a:rPr lang="cy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Elfen Asesiad </a:t>
            </a:r>
            <a:r>
              <a:rPr lang="cy-GB" b="1" dirty="0">
                <a:latin typeface="Arial" panose="020B0604020202020204" pitchFamily="34" charset="0"/>
                <a:ea typeface="Arial" panose="020B0604020202020204" pitchFamily="34" charset="0"/>
              </a:rPr>
              <a:t>1 – 30%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lnSpc>
                <a:spcPct val="107000"/>
              </a:lnSpc>
              <a:spcAft>
                <a:spcPts val="800"/>
              </a:spcAft>
            </a:pP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Aseiniad Ysgrifenedig</a:t>
            </a: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(2400 gair neu gyfatebol).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Esiampl 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1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lnSpc>
                <a:spcPct val="115000"/>
              </a:lnSpc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Creu a chyfiawnhau ymgyrch marchnata digidol at bwrpas penodol gyda’r </a:t>
            </a:r>
            <a:r>
              <a:rPr lang="cy-GB" sz="1600" dirty="0" smtClean="0">
                <a:latin typeface="Arial" panose="020B0604020202020204" pitchFamily="34" charset="0"/>
                <a:ea typeface="Arial" panose="020B0604020202020204" pitchFamily="34" charset="0"/>
              </a:rPr>
              <a:t>gweithle. Dylid </a:t>
            </a: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defnyddio isafswm o bedwar cyfrwng digidol yn eich strategaeth. </a:t>
            </a:r>
            <a:endParaRPr lang="en-GB" sz="16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6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Elfen Asesiad </a:t>
            </a:r>
            <a:r>
              <a:rPr lang="cy-GB" b="1" dirty="0">
                <a:latin typeface="Arial" panose="020B0604020202020204" pitchFamily="34" charset="0"/>
                <a:ea typeface="Arial" panose="020B0604020202020204" pitchFamily="34" charset="0"/>
              </a:rPr>
              <a:t>2 – 30%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Portffolio ac Adroddiad (2400 gair neu gyfatebol).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sz="11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Esiampl 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Llunio portffolio o waith yn dangos sut mae eich strategaeth wedi cael ei rhoi </a:t>
            </a:r>
            <a:r>
              <a:rPr lang="cy-GB" sz="1600" dirty="0" smtClean="0">
                <a:latin typeface="Arial" panose="020B0604020202020204" pitchFamily="34" charset="0"/>
                <a:ea typeface="Arial" panose="020B0604020202020204" pitchFamily="34" charset="0"/>
              </a:rPr>
              <a:t>ar waith </a:t>
            </a: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yn ystod cyfnod penodol. </a:t>
            </a:r>
            <a:endParaRPr lang="en-GB" sz="16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Elfen Asesiad </a:t>
            </a:r>
            <a:r>
              <a:rPr lang="cy-GB" b="1" dirty="0">
                <a:latin typeface="Arial" panose="020B0604020202020204" pitchFamily="34" charset="0"/>
                <a:ea typeface="Arial" panose="020B0604020202020204" pitchFamily="34" charset="0"/>
              </a:rPr>
              <a:t>3 – 40%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Portffolio ac Adroddiad (3200 gair neu gyfatebol).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100" dirty="0"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hangingPunct="0">
              <a:spcAft>
                <a:spcPts val="0"/>
              </a:spcAft>
            </a:pP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Esiampl 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cy-GB" sz="1600" dirty="0">
                <a:latin typeface="Arial" panose="020B0604020202020204" pitchFamily="34" charset="0"/>
                <a:ea typeface="Arial" panose="020B0604020202020204" pitchFamily="34" charset="0"/>
              </a:rPr>
              <a:t>Adroddiad adlewyrchol yn gwerthuso’r strategaeth yn feirniadol ac yn cyflwyno argymhellion ar gyfer datblygiadau yn y dyfodol</a:t>
            </a:r>
            <a:r>
              <a:rPr lang="cy-GB" dirty="0"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0593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8057</TotalTime>
  <Words>138</Words>
  <Application>Microsoft Office PowerPoint</Application>
  <PresentationFormat>On-screen Show (4:3)</PresentationFormat>
  <Paragraphs>72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Myriad Pro</vt:lpstr>
      <vt:lpstr>Times New Roman</vt:lpstr>
      <vt:lpstr>20140311PresentationUWTSDTemplate</vt:lpstr>
      <vt:lpstr>Marchnata Digidol Diwrnod 3  </vt:lpstr>
      <vt:lpstr>Croeso /  Welcome</vt:lpstr>
      <vt:lpstr>Heddiw </vt:lpstr>
      <vt:lpstr>Marchnata Digidol</vt:lpstr>
      <vt:lpstr>PowerPoint Presentation</vt:lpstr>
      <vt:lpstr>Talu</vt:lpstr>
      <vt:lpstr>PowerPoint Presentation</vt:lpstr>
      <vt:lpstr>PowerPoint Presentation</vt:lpstr>
      <vt:lpstr>PowerPoint Presentation</vt:lpstr>
      <vt:lpstr>PowerPoint Presentation</vt:lpstr>
      <vt:lpstr>Google AdWords</vt:lpstr>
      <vt:lpstr>PowerPoint Presentation</vt:lpstr>
      <vt:lpstr>Hysbys Facebook</vt:lpstr>
      <vt:lpstr>PowerPoint Presentation</vt:lpstr>
      <vt:lpstr>Pa fath o hysbys i dalu amdano ar Facebook?</vt:lpstr>
      <vt:lpstr>PowerPoint Presentation</vt:lpstr>
      <vt:lpstr>PowerPoint Presentation</vt:lpstr>
      <vt:lpstr>PowerPoint Presentation</vt:lpstr>
      <vt:lpstr>PowerPoint Presentation</vt:lpstr>
      <vt:lpstr>Asesiad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Ifan</cp:lastModifiedBy>
  <cp:revision>140</cp:revision>
  <cp:lastPrinted>2017-05-02T07:39:03Z</cp:lastPrinted>
  <dcterms:created xsi:type="dcterms:W3CDTF">2015-04-14T15:21:28Z</dcterms:created>
  <dcterms:modified xsi:type="dcterms:W3CDTF">2017-05-03T11:57:02Z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