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Bashford" userId="5fd3d9a1-443c-4717-9608-098946ca22e0" providerId="ADAL" clId="{40A8E576-8E98-4600-8403-9F2429CC5FC7}"/>
    <pc:docChg chg="undo custSel modSld">
      <pc:chgData name="Tim Bashford" userId="5fd3d9a1-443c-4717-9608-098946ca22e0" providerId="ADAL" clId="{40A8E576-8E98-4600-8403-9F2429CC5FC7}" dt="2020-11-19T17:49:05.607" v="5" actId="13926"/>
      <pc:docMkLst>
        <pc:docMk/>
      </pc:docMkLst>
      <pc:sldChg chg="modSp mod">
        <pc:chgData name="Tim Bashford" userId="5fd3d9a1-443c-4717-9608-098946ca22e0" providerId="ADAL" clId="{40A8E576-8E98-4600-8403-9F2429CC5FC7}" dt="2020-11-19T17:49:05.607" v="5" actId="13926"/>
        <pc:sldMkLst>
          <pc:docMk/>
          <pc:sldMk cId="1826416501" sldId="261"/>
        </pc:sldMkLst>
        <pc:spChg chg="mod">
          <ac:chgData name="Tim Bashford" userId="5fd3d9a1-443c-4717-9608-098946ca22e0" providerId="ADAL" clId="{40A8E576-8E98-4600-8403-9F2429CC5FC7}" dt="2020-11-19T17:49:05.607" v="5" actId="13926"/>
          <ac:spMkLst>
            <pc:docMk/>
            <pc:sldMk cId="1826416501" sldId="261"/>
            <ac:spMk id="3" creationId="{8A2FBEEA-7BC9-4321-9C48-04323CA8165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9D27C-9CEF-43BA-9F1F-6583A52447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Accessing a simple REST Service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99145-8D1B-415B-A329-116F93E0BC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Tim Bashford</a:t>
            </a:r>
          </a:p>
        </p:txBody>
      </p:sp>
    </p:spTree>
    <p:extLst>
      <p:ext uri="{BB962C8B-B14F-4D97-AF65-F5344CB8AC3E}">
        <p14:creationId xmlns:p14="http://schemas.microsoft.com/office/powerpoint/2010/main" val="243717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BC79-A021-460F-B630-A204D2D4A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6194"/>
          </a:xfrm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97336-B9AC-4282-8E30-5B8CABCFE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10019"/>
            <a:ext cx="8596668" cy="45313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Last week, we looked at:</a:t>
            </a:r>
          </a:p>
          <a:p>
            <a:pPr lvl="1"/>
            <a:r>
              <a:rPr lang="en-GB" dirty="0"/>
              <a:t>HTTP and how HTTP functions.</a:t>
            </a:r>
          </a:p>
          <a:p>
            <a:pPr lvl="1"/>
            <a:r>
              <a:rPr lang="en-GB" dirty="0"/>
              <a:t>REST</a:t>
            </a:r>
          </a:p>
          <a:p>
            <a:pPr lvl="1"/>
            <a:r>
              <a:rPr lang="en-GB" dirty="0"/>
              <a:t>REST as an interface for a database</a:t>
            </a:r>
          </a:p>
          <a:p>
            <a:r>
              <a:rPr lang="en-GB" dirty="0"/>
              <a:t>Today, we’re going to expand on this by exploring a REST service using Postman first, then endeavour to build a Python interface.</a:t>
            </a:r>
          </a:p>
          <a:p>
            <a:pPr lvl="1"/>
            <a:r>
              <a:rPr lang="en-GB" dirty="0"/>
              <a:t>Not too many slides for this – we’ll be working practically.</a:t>
            </a:r>
          </a:p>
          <a:p>
            <a:pPr lvl="1"/>
            <a:r>
              <a:rPr lang="en-GB" dirty="0"/>
              <a:t>Re-watch the video if unsure.</a:t>
            </a:r>
          </a:p>
          <a:p>
            <a:r>
              <a:rPr lang="en-GB" dirty="0"/>
              <a:t>We’ll be working collectively with a single web service today. Everyone can see the data you post.</a:t>
            </a:r>
          </a:p>
          <a:p>
            <a:pPr lvl="1"/>
            <a:r>
              <a:rPr lang="en-GB" dirty="0"/>
              <a:t>Keep language clean in the data you send.</a:t>
            </a:r>
          </a:p>
          <a:p>
            <a:pPr lvl="1"/>
            <a:r>
              <a:rPr lang="en-GB" dirty="0"/>
              <a:t>Don’t do anything intentionally malicious – the service is deliberately insecure to avoid dealing with OAuth while learning.</a:t>
            </a:r>
          </a:p>
          <a:p>
            <a:pPr lvl="1"/>
            <a:r>
              <a:rPr lang="en-GB" dirty="0"/>
              <a:t>I am logging request details.</a:t>
            </a:r>
          </a:p>
        </p:txBody>
      </p:sp>
    </p:spTree>
    <p:extLst>
      <p:ext uri="{BB962C8B-B14F-4D97-AF65-F5344CB8AC3E}">
        <p14:creationId xmlns:p14="http://schemas.microsoft.com/office/powerpoint/2010/main" val="738904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7A52D-F29C-4831-8017-DC8C0B293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EFBD4-EFB5-465D-B6D1-36B787868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I’m hosting a service which, for today, has a single endpoint, called /student.</a:t>
            </a:r>
          </a:p>
          <a:p>
            <a:r>
              <a:rPr lang="en-GB" dirty="0"/>
              <a:t>Let’s use postman to look at it now…</a:t>
            </a:r>
          </a:p>
          <a:p>
            <a:r>
              <a:rPr lang="en-GB" dirty="0"/>
              <a:t>We need to specify two headers for all of the work we’ll be doing today:</a:t>
            </a:r>
          </a:p>
          <a:p>
            <a:pPr marL="0" indent="0">
              <a:buNone/>
            </a:pPr>
            <a:r>
              <a:rPr lang="en-GB" dirty="0"/>
              <a:t>		Content-Type			application/json</a:t>
            </a:r>
          </a:p>
          <a:p>
            <a:pPr marL="0" indent="0">
              <a:buNone/>
            </a:pPr>
            <a:r>
              <a:rPr lang="en-GB" dirty="0"/>
              <a:t>		Accept					application/json</a:t>
            </a:r>
          </a:p>
          <a:p>
            <a:r>
              <a:rPr lang="en-GB" dirty="0"/>
              <a:t>Which says that any data we send will be in json format and would like the data we receive back in json format too.</a:t>
            </a:r>
          </a:p>
          <a:p>
            <a:pPr lvl="1"/>
            <a:r>
              <a:rPr lang="en-GB" dirty="0"/>
              <a:t>Most services support other formats, this one included.</a:t>
            </a:r>
          </a:p>
        </p:txBody>
      </p:sp>
    </p:spTree>
    <p:extLst>
      <p:ext uri="{BB962C8B-B14F-4D97-AF65-F5344CB8AC3E}">
        <p14:creationId xmlns:p14="http://schemas.microsoft.com/office/powerpoint/2010/main" val="392335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0F4C0-AE97-4E49-988C-3E14831E3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Exploring the schema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6EF88-3144-4ECC-A25E-3B33F666D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93241"/>
            <a:ext cx="8596668" cy="4548122"/>
          </a:xfrm>
        </p:spPr>
        <p:txBody>
          <a:bodyPr/>
          <a:lstStyle/>
          <a:p>
            <a:r>
              <a:rPr lang="en-GB" dirty="0"/>
              <a:t>Issue a GET request to the /student/ endpoint. This should get us something like this: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Issue another get request to the /profile/student endpoint.</a:t>
            </a:r>
          </a:p>
          <a:p>
            <a:pPr lvl="1"/>
            <a:r>
              <a:rPr lang="en-GB" dirty="0"/>
              <a:t>What does this tell us?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0DC091-E6D1-4E2C-9054-2DA4EBCEF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7637" y="1930400"/>
            <a:ext cx="4276725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2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0458B-32D3-4A80-830E-C4F42B919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D9A0E-F506-4ACA-A3C4-FC9FE5ADF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Try to POST something. Use the format we discovered on the previous page and write some json!</a:t>
            </a:r>
          </a:p>
          <a:p>
            <a:r>
              <a:rPr lang="en-GB" dirty="0"/>
              <a:t>Try to GET that record. Use the </a:t>
            </a:r>
            <a:r>
              <a:rPr lang="en-GB" dirty="0" err="1"/>
              <a:t>url</a:t>
            </a:r>
            <a:r>
              <a:rPr lang="en-GB" dirty="0"/>
              <a:t> we learn through the POST.</a:t>
            </a:r>
          </a:p>
          <a:p>
            <a:r>
              <a:rPr lang="en-GB" dirty="0"/>
              <a:t>Try to update our record. Explore the difference between PUT and PATCH.</a:t>
            </a:r>
          </a:p>
          <a:p>
            <a:r>
              <a:rPr lang="en-GB" dirty="0"/>
              <a:t>Try to DELETE the record.</a:t>
            </a:r>
          </a:p>
        </p:txBody>
      </p:sp>
    </p:spTree>
    <p:extLst>
      <p:ext uri="{BB962C8B-B14F-4D97-AF65-F5344CB8AC3E}">
        <p14:creationId xmlns:p14="http://schemas.microsoft.com/office/powerpoint/2010/main" val="2356119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BF6D6-EB5C-4D61-9A0F-443ED93D0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FBEEA-7BC9-4321-9C48-04323CA81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83517"/>
            <a:ext cx="8596668" cy="4757846"/>
          </a:xfrm>
        </p:spPr>
        <p:txBody>
          <a:bodyPr>
            <a:normAutofit/>
          </a:bodyPr>
          <a:lstStyle/>
          <a:p>
            <a:r>
              <a:rPr lang="en-GB" dirty="0"/>
              <a:t>Let’s put together a bit of what we now know. An easy introductory exercise to remind you about the requests library:</a:t>
            </a:r>
          </a:p>
          <a:p>
            <a:pPr>
              <a:buFont typeface="+mj-lt"/>
              <a:buAutoNum type="arabicPeriod"/>
            </a:pPr>
            <a:r>
              <a:rPr lang="en-GB" dirty="0"/>
              <a:t>Build a program which reads an ID from the user, then tells them whether a specified student does or does not exist. Hint: use the response </a:t>
            </a:r>
            <a:r>
              <a:rPr lang="en-GB" dirty="0" err="1"/>
              <a:t>status_code</a:t>
            </a:r>
            <a:r>
              <a:rPr lang="en-GB" dirty="0"/>
              <a:t>. You should differentiate between a student existing/not existing/an error occurring.</a:t>
            </a:r>
          </a:p>
          <a:p>
            <a:pPr>
              <a:buFont typeface="+mj-lt"/>
              <a:buAutoNum type="arabicPeriod"/>
            </a:pPr>
            <a:r>
              <a:rPr lang="en-GB" dirty="0"/>
              <a:t>Modify 1 to format and print out details about the student retrieved where possible. Refer back to the json slides if necessary.</a:t>
            </a:r>
          </a:p>
          <a:p>
            <a:pPr>
              <a:buFont typeface="+mj-lt"/>
              <a:buAutoNum type="arabicPeriod"/>
            </a:pPr>
            <a:r>
              <a:rPr lang="en-GB" dirty="0"/>
              <a:t>Now let’s try a POST. Start a new program. Build a dictionary which matches the data of the student service. Refer back to the json slides if necessary! When ready, execute:</a:t>
            </a:r>
          </a:p>
          <a:p>
            <a:pPr marL="0" indent="0">
              <a:buNone/>
            </a:pPr>
            <a:r>
              <a:rPr lang="pt-BR" sz="1800" dirty="0">
                <a:solidFill>
                  <a:srgbClr val="000000"/>
                </a:solidFill>
                <a:latin typeface="Consolas" panose="020B0609020204030204" pitchFamily="49" charset="0"/>
              </a:rPr>
              <a:t>r = </a:t>
            </a:r>
            <a:r>
              <a:rPr lang="pt-BR" sz="1800" dirty="0">
                <a:solidFill>
                  <a:srgbClr val="6F008A"/>
                </a:solidFill>
                <a:latin typeface="Consolas" panose="020B0609020204030204" pitchFamily="49" charset="0"/>
              </a:rPr>
              <a:t>requests</a:t>
            </a:r>
            <a:r>
              <a:rPr lang="pt-BR" sz="1800" dirty="0">
                <a:solidFill>
                  <a:srgbClr val="000000"/>
                </a:solidFill>
                <a:latin typeface="Consolas" panose="020B0609020204030204" pitchFamily="49" charset="0"/>
              </a:rPr>
              <a:t>.post(</a:t>
            </a:r>
            <a:r>
              <a:rPr lang="pt-BR" sz="1800" dirty="0">
                <a:solidFill>
                  <a:srgbClr val="A31515"/>
                </a:solidFill>
                <a:latin typeface="Consolas" panose="020B0609020204030204" pitchFamily="49" charset="0"/>
              </a:rPr>
              <a:t>"http://...:8080/student"</a:t>
            </a:r>
            <a:r>
              <a:rPr lang="pt-BR" sz="1800" dirty="0">
                <a:solidFill>
                  <a:srgbClr val="000000"/>
                </a:solidFill>
                <a:latin typeface="Consolas" panose="020B0609020204030204" pitchFamily="49" charset="0"/>
              </a:rPr>
              <a:t>, json=data)</a:t>
            </a:r>
          </a:p>
          <a:p>
            <a:pPr marL="0" indent="0">
              <a:buNone/>
            </a:pPr>
            <a:r>
              <a:rPr lang="en-GB" dirty="0"/>
              <a:t>Remember to check the status code! It should be 201 in this example (though 200 or 204 would also be acceptable from other services).</a:t>
            </a:r>
          </a:p>
        </p:txBody>
      </p:sp>
    </p:spTree>
    <p:extLst>
      <p:ext uri="{BB962C8B-B14F-4D97-AF65-F5344CB8AC3E}">
        <p14:creationId xmlns:p14="http://schemas.microsoft.com/office/powerpoint/2010/main" val="1826416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747EF-F3DC-4927-9BEE-D294F99F2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DD7A8-8236-4850-B0BB-ABE1F3C2A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3909"/>
            <a:ext cx="8596668" cy="4447454"/>
          </a:xfrm>
        </p:spPr>
        <p:txBody>
          <a:bodyPr/>
          <a:lstStyle/>
          <a:p>
            <a:pPr>
              <a:buFont typeface="+mj-lt"/>
              <a:buAutoNum type="arabicPeriod" startAt="4"/>
            </a:pPr>
            <a:r>
              <a:rPr lang="en-GB" dirty="0"/>
              <a:t>Write separate programs which can update and delete students, with appropriate input and output for each.</a:t>
            </a:r>
          </a:p>
          <a:p>
            <a:pPr>
              <a:buFont typeface="+mj-lt"/>
              <a:buAutoNum type="arabicPeriod" startAt="4"/>
            </a:pPr>
            <a:r>
              <a:rPr lang="en-GB" dirty="0"/>
              <a:t>Finally, let’s put it all together. Write a single program which:	</a:t>
            </a:r>
          </a:p>
          <a:p>
            <a:pPr lvl="1"/>
            <a:r>
              <a:rPr lang="en-GB" dirty="0"/>
              <a:t>Allows the user to view a list of all the students, formatted appropriately.</a:t>
            </a:r>
          </a:p>
          <a:p>
            <a:pPr lvl="1"/>
            <a:r>
              <a:rPr lang="en-GB" dirty="0"/>
              <a:t>Allows the user to add a new student.</a:t>
            </a:r>
          </a:p>
          <a:p>
            <a:pPr lvl="1"/>
            <a:r>
              <a:rPr lang="en-GB" dirty="0"/>
              <a:t>Allows the user to edit a student.</a:t>
            </a:r>
          </a:p>
          <a:p>
            <a:pPr lvl="1"/>
            <a:r>
              <a:rPr lang="en-GB" dirty="0"/>
              <a:t>Allows the user to delete a student.</a:t>
            </a:r>
          </a:p>
          <a:p>
            <a:pPr marL="0" indent="0">
              <a:buNone/>
            </a:pPr>
            <a:r>
              <a:rPr lang="en-GB" dirty="0"/>
              <a:t>You will have to create a menu system for this.</a:t>
            </a:r>
          </a:p>
        </p:txBody>
      </p:sp>
    </p:spTree>
    <p:extLst>
      <p:ext uri="{BB962C8B-B14F-4D97-AF65-F5344CB8AC3E}">
        <p14:creationId xmlns:p14="http://schemas.microsoft.com/office/powerpoint/2010/main" val="6174868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617</TotalTime>
  <Words>583</Words>
  <Application>Microsoft Office PowerPoint</Application>
  <PresentationFormat>Widescreen</PresentationFormat>
  <Paragraphs>52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Consolas</vt:lpstr>
      <vt:lpstr>Trebuchet MS</vt:lpstr>
      <vt:lpstr>Wingdings 3</vt:lpstr>
      <vt:lpstr>Facet</vt:lpstr>
      <vt:lpstr>Accessing a simple REST Service</vt:lpstr>
      <vt:lpstr>Introduction</vt:lpstr>
      <vt:lpstr>The service</vt:lpstr>
      <vt:lpstr>Exploring the schema</vt:lpstr>
      <vt:lpstr>Let’s…</vt:lpstr>
      <vt:lpstr>Python</vt:lpstr>
      <vt:lpstr>Python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Accessing a simple REST Service</dc:title>
  <dc:creator>Tim Bashford</dc:creator>
  <cp:lastModifiedBy>Tim Bashford</cp:lastModifiedBy>
  <cp:revision>6</cp:revision>
  <dcterms:created xsi:type="dcterms:W3CDTF">2020-11-09T12:26:48Z</dcterms:created>
  <dcterms:modified xsi:type="dcterms:W3CDTF">2020-11-19T17:49:31Z</dcterms:modified>
</cp:coreProperties>
</file>