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60" r:id="rId4"/>
    <p:sldId id="314" r:id="rId5"/>
    <p:sldId id="707" r:id="rId6"/>
    <p:sldId id="315" r:id="rId7"/>
    <p:sldId id="703" r:id="rId8"/>
    <p:sldId id="708" r:id="rId9"/>
    <p:sldId id="691" r:id="rId10"/>
    <p:sldId id="710" r:id="rId11"/>
    <p:sldId id="701" r:id="rId12"/>
    <p:sldId id="320" r:id="rId13"/>
    <p:sldId id="319" r:id="rId14"/>
    <p:sldId id="327" r:id="rId15"/>
    <p:sldId id="711" r:id="rId16"/>
    <p:sldId id="326" r:id="rId1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94" autoAdjust="0"/>
    <p:restoredTop sz="94726" autoAdjust="0"/>
  </p:normalViewPr>
  <p:slideViewPr>
    <p:cSldViewPr>
      <p:cViewPr varScale="1">
        <p:scale>
          <a:sx n="81" d="100"/>
          <a:sy n="81" d="100"/>
        </p:scale>
        <p:origin x="1627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1F1BB6-2833-413E-AF26-4C9404BBE811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4A8D3D-9010-46AF-AC13-5947F2EF5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648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4A8D3D-9010-46AF-AC13-5947F2EF5413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814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4A8D3D-9010-46AF-AC13-5947F2EF5413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71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4A8D3D-9010-46AF-AC13-5947F2EF541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620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4D4E6-B577-429C-83D2-932F7903C51D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367B2-83EA-40E9-B7AC-8BB37175BD2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BBE27-A711-4D45-9E33-9C4920E16A38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03177-AEDF-4A8B-916D-71AF6066A31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993A4-D5B1-4EF4-878B-9CDA9F0FAC29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542CD-8F49-4EF2-BD31-0EB735F5401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52D76-5431-43E5-AFFD-C97BADA0964C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2F449-F115-49A5-BA5B-EC840AD6E96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8E153-0316-40FD-A884-A383286ED6B1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336E6-0520-4AD9-9A50-FD37A519472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A3196-D5C7-48AA-8705-591E4E55CCEB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432EE-8BFD-49B9-B6CD-0F4347F99A5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1271A-8869-4130-818F-CCADD482320B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9E0A3-E8C1-4EA3-863E-7FCD9FE8436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FBAD5-3290-4D91-9ECA-1AE2B10D07D4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C1CF9-6A24-46EC-8F86-26D98AE809F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BDBAB-6CFF-4A66-9BF5-E642DF03E556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C54B5-CF79-4354-9F9B-288A8C34762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812C8-59E0-42F6-B602-601E6D2F2273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5819A-E422-4404-8C93-FCC29126DB7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3AA22-1DC0-43C9-B7AF-53767DB51F65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1C9B9-3FD5-4868-A427-343047C9F0A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923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8642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9870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80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4226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5811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092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5214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6259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3758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077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71B89C-AE5A-4248-B6F6-86491449617B}" type="datetimeFigureOut">
              <a:rPr lang="fr-FR"/>
              <a:pPr>
                <a:defRPr/>
              </a:pPr>
              <a:t>08/11/2021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181458E-637C-4388-B110-3F637C20EA9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7560F-E500-490F-9555-CF6F495E31C5}" type="datetimeFigureOut">
              <a:rPr lang="en-US" smtClean="0"/>
              <a:pPr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A8FD0-E2FE-4105-9FE2-46E7CFEBE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006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Franklin Gothic Medium Cond" panose="020B06060304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a.com/statistics/1134359/common-types-of-stress-in-the-uk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676400"/>
          </a:xfrm>
        </p:spPr>
        <p:txBody>
          <a:bodyPr/>
          <a:lstStyle/>
          <a:p>
            <a:r>
              <a:rPr lang="fr-CA" sz="3800" dirty="0" err="1">
                <a:latin typeface="Franklin Gothic Medium Cond" panose="020B0606030402020204" pitchFamily="34" charset="0"/>
              </a:rPr>
              <a:t>Occupational</a:t>
            </a:r>
            <a:r>
              <a:rPr lang="fr-CA" sz="3800" dirty="0">
                <a:latin typeface="Franklin Gothic Medium Cond" panose="020B0606030402020204" pitchFamily="34" charset="0"/>
              </a:rPr>
              <a:t> Stress in the United </a:t>
            </a:r>
            <a:r>
              <a:rPr lang="fr-CA" sz="3800" dirty="0" err="1">
                <a:latin typeface="Franklin Gothic Medium Cond" panose="020B0606030402020204" pitchFamily="34" charset="0"/>
              </a:rPr>
              <a:t>Kingdom</a:t>
            </a:r>
            <a:endParaRPr lang="fr-CA" sz="3800" dirty="0">
              <a:latin typeface="Franklin Gothic Medium Cond" panose="020B0606030402020204" pitchFamily="34" charset="0"/>
            </a:endParaRP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52400" y="2438400"/>
            <a:ext cx="8915400" cy="4419600"/>
          </a:xfrm>
        </p:spPr>
        <p:txBody>
          <a:bodyPr/>
          <a:lstStyle/>
          <a:p>
            <a:pPr algn="l"/>
            <a:r>
              <a:rPr lang="fr-CA" sz="2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Student Name: Sawsan Elhuda</a:t>
            </a:r>
          </a:p>
          <a:p>
            <a:pPr algn="l"/>
            <a:r>
              <a:rPr lang="fr-CA" sz="2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Student No: 2017353</a:t>
            </a:r>
          </a:p>
          <a:p>
            <a:pPr algn="l"/>
            <a:r>
              <a:rPr lang="fr-CA" sz="2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Module Code: BMSW4004</a:t>
            </a:r>
          </a:p>
          <a:p>
            <a:pPr algn="l"/>
            <a:r>
              <a:rPr lang="fr-CA" sz="2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Module Title: problem solving and decision making</a:t>
            </a:r>
          </a:p>
          <a:p>
            <a:pPr algn="l"/>
            <a:r>
              <a:rPr lang="fr-CA" sz="2600" dirty="0" err="1">
                <a:solidFill>
                  <a:schemeClr val="tx1"/>
                </a:solidFill>
                <a:latin typeface="Franklin Gothic Medium Cond" panose="020B0606030402020204" pitchFamily="34" charset="0"/>
              </a:rPr>
              <a:t>Lecturer</a:t>
            </a:r>
            <a:r>
              <a:rPr lang="fr-CA" sz="2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 Name</a:t>
            </a:r>
            <a:r>
              <a:rPr lang="fr-CA" sz="2600">
                <a:solidFill>
                  <a:schemeClr val="tx1"/>
                </a:solidFill>
                <a:latin typeface="Franklin Gothic Medium Cond" panose="020B0606030402020204" pitchFamily="34" charset="0"/>
              </a:rPr>
              <a:t>: Yohan Mendis</a:t>
            </a:r>
            <a:endParaRPr lang="fr-CA" sz="26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  <a:p>
            <a:pPr algn="l"/>
            <a:r>
              <a:rPr lang="fr-CA" sz="2600" dirty="0" err="1">
                <a:solidFill>
                  <a:schemeClr val="tx1"/>
                </a:solidFill>
                <a:latin typeface="Franklin Gothic Medium Cond" panose="020B0606030402020204" pitchFamily="34" charset="0"/>
              </a:rPr>
              <a:t>Assignment</a:t>
            </a:r>
            <a:r>
              <a:rPr lang="fr-CA" sz="2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 </a:t>
            </a:r>
            <a:r>
              <a:rPr lang="fr-CA" sz="2600" dirty="0" err="1">
                <a:solidFill>
                  <a:schemeClr val="tx1"/>
                </a:solidFill>
                <a:latin typeface="Franklin Gothic Medium Cond" panose="020B0606030402020204" pitchFamily="34" charset="0"/>
              </a:rPr>
              <a:t>title</a:t>
            </a:r>
            <a:r>
              <a:rPr lang="fr-CA" sz="2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: </a:t>
            </a:r>
            <a:r>
              <a:rPr lang="en-US" sz="2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Problem Solving and Decision Making</a:t>
            </a:r>
            <a:endParaRPr lang="fr-CA" sz="26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  <a:p>
            <a:pPr algn="l"/>
            <a:endParaRPr lang="fr-CA" sz="26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382000" cy="838200"/>
          </a:xfrm>
        </p:spPr>
        <p:txBody>
          <a:bodyPr/>
          <a:lstStyle/>
          <a:p>
            <a:r>
              <a:rPr lang="fr-CA" dirty="0" err="1">
                <a:latin typeface="Franklin Gothic Medium Cond" panose="020B0606030402020204" pitchFamily="34" charset="0"/>
              </a:rPr>
              <a:t>Presentation</a:t>
            </a:r>
            <a:r>
              <a:rPr lang="fr-CA" dirty="0">
                <a:latin typeface="Franklin Gothic Medium Cond" panose="020B0606030402020204" pitchFamily="34" charset="0"/>
              </a:rPr>
              <a:t> Out line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1080448"/>
            <a:ext cx="8382000" cy="5486399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</a:t>
            </a:r>
            <a:endParaRPr lang="en-US" sz="2400" dirty="0">
              <a:solidFill>
                <a:srgbClr val="000000"/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ature and impact of stress on employees and their </a:t>
            </a:r>
            <a:r>
              <a:rPr lang="en-US" sz="2400" dirty="0" err="1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organisations</a:t>
            </a: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Cause-and-effect analysis of stress</a:t>
            </a:r>
            <a:endParaRPr lang="en-US" sz="2400" dirty="0">
              <a:solidFill>
                <a:srgbClr val="000000"/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PESTLE analysis of the macro-environmental factors contributing to stress</a:t>
            </a:r>
            <a:endParaRPr lang="en-US" sz="2400" dirty="0">
              <a:solidFill>
                <a:srgbClr val="000000"/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Solutions to work-related stress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0000"/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most appropriate solution</a:t>
            </a:r>
            <a:endParaRPr lang="en-US" sz="2400" dirty="0">
              <a:latin typeface="Franklin Gothic Medium Cond" panose="020B0606030402020204" pitchFamily="34" charset="0"/>
            </a:endParaRPr>
          </a:p>
          <a:p>
            <a:pPr>
              <a:lnSpc>
                <a:spcPct val="150000"/>
              </a:lnSpc>
              <a:buNone/>
            </a:pPr>
            <a:endParaRPr lang="en-US" dirty="0">
              <a:latin typeface="Franklin Gothic Medium Cond" panose="020B06060304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382000" cy="838200"/>
          </a:xfrm>
        </p:spPr>
        <p:txBody>
          <a:bodyPr/>
          <a:lstStyle/>
          <a:p>
            <a:r>
              <a:rPr lang="fr-CA" dirty="0">
                <a:latin typeface="Franklin Gothic Medium Cond" panose="020B0606030402020204" pitchFamily="34" charset="0"/>
              </a:rPr>
              <a:t>Introduction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914400"/>
            <a:ext cx="8382000" cy="5486399"/>
          </a:xfrm>
        </p:spPr>
        <p:txBody>
          <a:bodyPr/>
          <a:lstStyle/>
          <a:p>
            <a:r>
              <a:rPr lang="en-US" sz="2400" dirty="0">
                <a:latin typeface="Franklin Gothic Medium Cond" panose="020B0606030402020204" pitchFamily="34" charset="0"/>
              </a:rPr>
              <a:t>Stress is common in the UK with occupational stress accounting for 78% (</a:t>
            </a:r>
            <a:r>
              <a:rPr lang="en-US" sz="2400" i="0" dirty="0" err="1">
                <a:effectLst/>
                <a:latin typeface="Franklin Gothic Medium Cond" panose="020B0606030402020204" pitchFamily="34" charset="0"/>
              </a:rPr>
              <a:t>Statistica</a:t>
            </a:r>
            <a:r>
              <a:rPr lang="en-US" sz="2400" i="0" dirty="0">
                <a:effectLst/>
                <a:latin typeface="Franklin Gothic Medium Cond" panose="020B0606030402020204" pitchFamily="34" charset="0"/>
              </a:rPr>
              <a:t>, 2020)</a:t>
            </a:r>
          </a:p>
          <a:p>
            <a:r>
              <a:rPr lang="en-US" sz="2400" dirty="0">
                <a:latin typeface="Franklin Gothic Medium Cond" panose="020B0606030402020204" pitchFamily="34" charset="0"/>
              </a:rPr>
              <a:t>Departments with most stress include: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000" dirty="0">
                <a:latin typeface="Franklin Gothic Medium Cond" panose="020B0606030402020204" pitchFamily="34" charset="0"/>
              </a:rPr>
              <a:t>Customer care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000" dirty="0">
                <a:latin typeface="Franklin Gothic Medium Cond" panose="020B0606030402020204" pitchFamily="34" charset="0"/>
              </a:rPr>
              <a:t>Senior management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000" dirty="0">
                <a:latin typeface="Franklin Gothic Medium Cond" panose="020B0606030402020204" pitchFamily="34" charset="0"/>
              </a:rPr>
              <a:t>Sales departments</a:t>
            </a:r>
          </a:p>
          <a:p>
            <a:pPr>
              <a:buNone/>
            </a:pPr>
            <a:endParaRPr lang="en-US" sz="24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Employers in the UK have a ‘duty of care’ was focused upon physical and mental wellbeing</a:t>
            </a:r>
          </a:p>
          <a:p>
            <a:pPr marL="0" indent="0">
              <a:buNone/>
            </a:pPr>
            <a:endParaRPr lang="en-US" sz="24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 &amp; safety executive (HSE); commissioned an overview of stress in UK. </a:t>
            </a:r>
            <a:endParaRPr lang="en-US" sz="24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85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382000" cy="838200"/>
          </a:xfrm>
        </p:spPr>
        <p:txBody>
          <a:bodyPr/>
          <a:lstStyle/>
          <a:p>
            <a:r>
              <a:rPr lang="fr-CA" dirty="0">
                <a:latin typeface="Franklin Gothic Medium Cond" panose="020B0606030402020204" pitchFamily="34" charset="0"/>
              </a:rPr>
              <a:t>Key stress areas at </a:t>
            </a:r>
            <a:r>
              <a:rPr lang="fr-CA" dirty="0" err="1">
                <a:latin typeface="Franklin Gothic Medium Cond" panose="020B0606030402020204" pitchFamily="34" charset="0"/>
              </a:rPr>
              <a:t>work</a:t>
            </a:r>
            <a:endParaRPr lang="fr-CA" dirty="0">
              <a:latin typeface="Franklin Gothic Medium Cond" panose="020B0606030402020204" pitchFamily="34" charset="0"/>
            </a:endParaRP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914400"/>
            <a:ext cx="8382000" cy="5486399"/>
          </a:xfrm>
        </p:spPr>
        <p:txBody>
          <a:bodyPr/>
          <a:lstStyle/>
          <a:p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CA24CC06-3B74-4E04-880A-3710C2E94D87}"/>
              </a:ext>
            </a:extLst>
          </p:cNvPr>
          <p:cNvSpPr/>
          <p:nvPr/>
        </p:nvSpPr>
        <p:spPr>
          <a:xfrm>
            <a:off x="2778711" y="3883512"/>
            <a:ext cx="1482569" cy="1482569"/>
          </a:xfrm>
          <a:custGeom>
            <a:avLst/>
            <a:gdLst>
              <a:gd name="connsiteX0" fmla="*/ 620328 w 1482569"/>
              <a:gd name="connsiteY0" fmla="*/ 361763 h 1482569"/>
              <a:gd name="connsiteX1" fmla="*/ 130946 w 1482569"/>
              <a:gd name="connsiteY1" fmla="*/ 851145 h 1482569"/>
              <a:gd name="connsiteX2" fmla="*/ 620328 w 1482569"/>
              <a:gd name="connsiteY2" fmla="*/ 1340527 h 1482569"/>
              <a:gd name="connsiteX3" fmla="*/ 1109710 w 1482569"/>
              <a:gd name="connsiteY3" fmla="*/ 851145 h 1482569"/>
              <a:gd name="connsiteX4" fmla="*/ 620328 w 1482569"/>
              <a:gd name="connsiteY4" fmla="*/ 361763 h 1482569"/>
              <a:gd name="connsiteX5" fmla="*/ 1482569 w 1482569"/>
              <a:gd name="connsiteY5" fmla="*/ 0 h 1482569"/>
              <a:gd name="connsiteX6" fmla="*/ 1251752 w 1482569"/>
              <a:gd name="connsiteY6" fmla="*/ 856693 h 1482569"/>
              <a:gd name="connsiteX7" fmla="*/ 625876 w 1482569"/>
              <a:gd name="connsiteY7" fmla="*/ 1482569 h 1482569"/>
              <a:gd name="connsiteX8" fmla="*/ 0 w 1482569"/>
              <a:gd name="connsiteY8" fmla="*/ 856693 h 1482569"/>
              <a:gd name="connsiteX9" fmla="*/ 625876 w 1482569"/>
              <a:gd name="connsiteY9" fmla="*/ 230817 h 1482569"/>
              <a:gd name="connsiteX10" fmla="*/ 1482569 w 1482569"/>
              <a:gd name="connsiteY10" fmla="*/ 0 h 1482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82569" h="1482569">
                <a:moveTo>
                  <a:pt x="620328" y="361763"/>
                </a:moveTo>
                <a:cubicBezTo>
                  <a:pt x="350050" y="361763"/>
                  <a:pt x="130946" y="580867"/>
                  <a:pt x="130946" y="851145"/>
                </a:cubicBezTo>
                <a:cubicBezTo>
                  <a:pt x="130946" y="1121423"/>
                  <a:pt x="350050" y="1340527"/>
                  <a:pt x="620328" y="1340527"/>
                </a:cubicBezTo>
                <a:cubicBezTo>
                  <a:pt x="890606" y="1340527"/>
                  <a:pt x="1109710" y="1121423"/>
                  <a:pt x="1109710" y="851145"/>
                </a:cubicBezTo>
                <a:cubicBezTo>
                  <a:pt x="1109710" y="580867"/>
                  <a:pt x="890606" y="361763"/>
                  <a:pt x="620328" y="361763"/>
                </a:cubicBezTo>
                <a:close/>
                <a:moveTo>
                  <a:pt x="1482569" y="0"/>
                </a:moveTo>
                <a:cubicBezTo>
                  <a:pt x="1328691" y="285565"/>
                  <a:pt x="1251752" y="571129"/>
                  <a:pt x="1251752" y="856693"/>
                </a:cubicBezTo>
                <a:cubicBezTo>
                  <a:pt x="1251752" y="1202355"/>
                  <a:pt x="971538" y="1482569"/>
                  <a:pt x="625876" y="1482569"/>
                </a:cubicBezTo>
                <a:cubicBezTo>
                  <a:pt x="280214" y="1482569"/>
                  <a:pt x="0" y="1202355"/>
                  <a:pt x="0" y="856693"/>
                </a:cubicBezTo>
                <a:cubicBezTo>
                  <a:pt x="0" y="511031"/>
                  <a:pt x="280214" y="230817"/>
                  <a:pt x="625876" y="230817"/>
                </a:cubicBezTo>
                <a:cubicBezTo>
                  <a:pt x="911440" y="230817"/>
                  <a:pt x="1197004" y="153878"/>
                  <a:pt x="1482569" y="0"/>
                </a:cubicBezTo>
                <a:close/>
              </a:path>
            </a:pathLst>
          </a:cu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064BEB71-9D45-42EE-BB65-8F6D9DB5C1FF}"/>
              </a:ext>
            </a:extLst>
          </p:cNvPr>
          <p:cNvSpPr/>
          <p:nvPr/>
        </p:nvSpPr>
        <p:spPr>
          <a:xfrm rot="17963157">
            <a:off x="3861589" y="4151875"/>
            <a:ext cx="1482569" cy="1482569"/>
          </a:xfrm>
          <a:custGeom>
            <a:avLst/>
            <a:gdLst>
              <a:gd name="connsiteX0" fmla="*/ 620328 w 1482569"/>
              <a:gd name="connsiteY0" fmla="*/ 361763 h 1482569"/>
              <a:gd name="connsiteX1" fmla="*/ 130946 w 1482569"/>
              <a:gd name="connsiteY1" fmla="*/ 851145 h 1482569"/>
              <a:gd name="connsiteX2" fmla="*/ 620328 w 1482569"/>
              <a:gd name="connsiteY2" fmla="*/ 1340527 h 1482569"/>
              <a:gd name="connsiteX3" fmla="*/ 1109710 w 1482569"/>
              <a:gd name="connsiteY3" fmla="*/ 851145 h 1482569"/>
              <a:gd name="connsiteX4" fmla="*/ 620328 w 1482569"/>
              <a:gd name="connsiteY4" fmla="*/ 361763 h 1482569"/>
              <a:gd name="connsiteX5" fmla="*/ 1482569 w 1482569"/>
              <a:gd name="connsiteY5" fmla="*/ 0 h 1482569"/>
              <a:gd name="connsiteX6" fmla="*/ 1251752 w 1482569"/>
              <a:gd name="connsiteY6" fmla="*/ 856693 h 1482569"/>
              <a:gd name="connsiteX7" fmla="*/ 625876 w 1482569"/>
              <a:gd name="connsiteY7" fmla="*/ 1482569 h 1482569"/>
              <a:gd name="connsiteX8" fmla="*/ 0 w 1482569"/>
              <a:gd name="connsiteY8" fmla="*/ 856693 h 1482569"/>
              <a:gd name="connsiteX9" fmla="*/ 625876 w 1482569"/>
              <a:gd name="connsiteY9" fmla="*/ 230817 h 1482569"/>
              <a:gd name="connsiteX10" fmla="*/ 1482569 w 1482569"/>
              <a:gd name="connsiteY10" fmla="*/ 0 h 1482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82569" h="1482569">
                <a:moveTo>
                  <a:pt x="620328" y="361763"/>
                </a:moveTo>
                <a:cubicBezTo>
                  <a:pt x="350050" y="361763"/>
                  <a:pt x="130946" y="580867"/>
                  <a:pt x="130946" y="851145"/>
                </a:cubicBezTo>
                <a:cubicBezTo>
                  <a:pt x="130946" y="1121423"/>
                  <a:pt x="350050" y="1340527"/>
                  <a:pt x="620328" y="1340527"/>
                </a:cubicBezTo>
                <a:cubicBezTo>
                  <a:pt x="890606" y="1340527"/>
                  <a:pt x="1109710" y="1121423"/>
                  <a:pt x="1109710" y="851145"/>
                </a:cubicBezTo>
                <a:cubicBezTo>
                  <a:pt x="1109710" y="580867"/>
                  <a:pt x="890606" y="361763"/>
                  <a:pt x="620328" y="361763"/>
                </a:cubicBezTo>
                <a:close/>
                <a:moveTo>
                  <a:pt x="1482569" y="0"/>
                </a:moveTo>
                <a:cubicBezTo>
                  <a:pt x="1328691" y="285565"/>
                  <a:pt x="1251752" y="571129"/>
                  <a:pt x="1251752" y="856693"/>
                </a:cubicBezTo>
                <a:cubicBezTo>
                  <a:pt x="1251752" y="1202355"/>
                  <a:pt x="971538" y="1482569"/>
                  <a:pt x="625876" y="1482569"/>
                </a:cubicBezTo>
                <a:cubicBezTo>
                  <a:pt x="280214" y="1482569"/>
                  <a:pt x="0" y="1202355"/>
                  <a:pt x="0" y="856693"/>
                </a:cubicBezTo>
                <a:cubicBezTo>
                  <a:pt x="0" y="511031"/>
                  <a:pt x="280214" y="230817"/>
                  <a:pt x="625876" y="230817"/>
                </a:cubicBezTo>
                <a:cubicBezTo>
                  <a:pt x="911440" y="230817"/>
                  <a:pt x="1197004" y="153878"/>
                  <a:pt x="1482569" y="0"/>
                </a:cubicBezTo>
                <a:close/>
              </a:path>
            </a:pathLst>
          </a:cu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BF0ACC6D-88F4-4E45-8410-AC6C05614B47}"/>
              </a:ext>
            </a:extLst>
          </p:cNvPr>
          <p:cNvSpPr/>
          <p:nvPr/>
        </p:nvSpPr>
        <p:spPr>
          <a:xfrm rot="14274081">
            <a:off x="4663880" y="3363241"/>
            <a:ext cx="1482569" cy="1482569"/>
          </a:xfrm>
          <a:custGeom>
            <a:avLst/>
            <a:gdLst>
              <a:gd name="connsiteX0" fmla="*/ 620328 w 1482569"/>
              <a:gd name="connsiteY0" fmla="*/ 361763 h 1482569"/>
              <a:gd name="connsiteX1" fmla="*/ 130946 w 1482569"/>
              <a:gd name="connsiteY1" fmla="*/ 851145 h 1482569"/>
              <a:gd name="connsiteX2" fmla="*/ 620328 w 1482569"/>
              <a:gd name="connsiteY2" fmla="*/ 1340527 h 1482569"/>
              <a:gd name="connsiteX3" fmla="*/ 1109710 w 1482569"/>
              <a:gd name="connsiteY3" fmla="*/ 851145 h 1482569"/>
              <a:gd name="connsiteX4" fmla="*/ 620328 w 1482569"/>
              <a:gd name="connsiteY4" fmla="*/ 361763 h 1482569"/>
              <a:gd name="connsiteX5" fmla="*/ 1482569 w 1482569"/>
              <a:gd name="connsiteY5" fmla="*/ 0 h 1482569"/>
              <a:gd name="connsiteX6" fmla="*/ 1251752 w 1482569"/>
              <a:gd name="connsiteY6" fmla="*/ 856693 h 1482569"/>
              <a:gd name="connsiteX7" fmla="*/ 625876 w 1482569"/>
              <a:gd name="connsiteY7" fmla="*/ 1482569 h 1482569"/>
              <a:gd name="connsiteX8" fmla="*/ 0 w 1482569"/>
              <a:gd name="connsiteY8" fmla="*/ 856693 h 1482569"/>
              <a:gd name="connsiteX9" fmla="*/ 625876 w 1482569"/>
              <a:gd name="connsiteY9" fmla="*/ 230817 h 1482569"/>
              <a:gd name="connsiteX10" fmla="*/ 1482569 w 1482569"/>
              <a:gd name="connsiteY10" fmla="*/ 0 h 1482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82569" h="1482569">
                <a:moveTo>
                  <a:pt x="620328" y="361763"/>
                </a:moveTo>
                <a:cubicBezTo>
                  <a:pt x="350050" y="361763"/>
                  <a:pt x="130946" y="580867"/>
                  <a:pt x="130946" y="851145"/>
                </a:cubicBezTo>
                <a:cubicBezTo>
                  <a:pt x="130946" y="1121423"/>
                  <a:pt x="350050" y="1340527"/>
                  <a:pt x="620328" y="1340527"/>
                </a:cubicBezTo>
                <a:cubicBezTo>
                  <a:pt x="890606" y="1340527"/>
                  <a:pt x="1109710" y="1121423"/>
                  <a:pt x="1109710" y="851145"/>
                </a:cubicBezTo>
                <a:cubicBezTo>
                  <a:pt x="1109710" y="580867"/>
                  <a:pt x="890606" y="361763"/>
                  <a:pt x="620328" y="361763"/>
                </a:cubicBezTo>
                <a:close/>
                <a:moveTo>
                  <a:pt x="1482569" y="0"/>
                </a:moveTo>
                <a:cubicBezTo>
                  <a:pt x="1328691" y="285565"/>
                  <a:pt x="1251752" y="571129"/>
                  <a:pt x="1251752" y="856693"/>
                </a:cubicBezTo>
                <a:cubicBezTo>
                  <a:pt x="1251752" y="1202355"/>
                  <a:pt x="971538" y="1482569"/>
                  <a:pt x="625876" y="1482569"/>
                </a:cubicBezTo>
                <a:cubicBezTo>
                  <a:pt x="280214" y="1482569"/>
                  <a:pt x="0" y="1202355"/>
                  <a:pt x="0" y="856693"/>
                </a:cubicBezTo>
                <a:cubicBezTo>
                  <a:pt x="0" y="511031"/>
                  <a:pt x="280214" y="230817"/>
                  <a:pt x="625876" y="230817"/>
                </a:cubicBezTo>
                <a:cubicBezTo>
                  <a:pt x="911440" y="230817"/>
                  <a:pt x="1197004" y="153878"/>
                  <a:pt x="1482569" y="0"/>
                </a:cubicBezTo>
                <a:close/>
              </a:path>
            </a:pathLst>
          </a:cu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7" name="Freeform 9">
            <a:extLst>
              <a:ext uri="{FF2B5EF4-FFF2-40B4-BE49-F238E27FC236}">
                <a16:creationId xmlns:a16="http://schemas.microsoft.com/office/drawing/2014/main" id="{FB270933-530B-4764-AC5E-C8F36E94DD4A}"/>
              </a:ext>
            </a:extLst>
          </p:cNvPr>
          <p:cNvSpPr/>
          <p:nvPr/>
        </p:nvSpPr>
        <p:spPr>
          <a:xfrm rot="21540000" flipH="1" flipV="1">
            <a:off x="4351728" y="2276437"/>
            <a:ext cx="1482569" cy="1482569"/>
          </a:xfrm>
          <a:custGeom>
            <a:avLst/>
            <a:gdLst>
              <a:gd name="connsiteX0" fmla="*/ 620328 w 1482569"/>
              <a:gd name="connsiteY0" fmla="*/ 361763 h 1482569"/>
              <a:gd name="connsiteX1" fmla="*/ 130946 w 1482569"/>
              <a:gd name="connsiteY1" fmla="*/ 851145 h 1482569"/>
              <a:gd name="connsiteX2" fmla="*/ 620328 w 1482569"/>
              <a:gd name="connsiteY2" fmla="*/ 1340527 h 1482569"/>
              <a:gd name="connsiteX3" fmla="*/ 1109710 w 1482569"/>
              <a:gd name="connsiteY3" fmla="*/ 851145 h 1482569"/>
              <a:gd name="connsiteX4" fmla="*/ 620328 w 1482569"/>
              <a:gd name="connsiteY4" fmla="*/ 361763 h 1482569"/>
              <a:gd name="connsiteX5" fmla="*/ 1482569 w 1482569"/>
              <a:gd name="connsiteY5" fmla="*/ 0 h 1482569"/>
              <a:gd name="connsiteX6" fmla="*/ 1251752 w 1482569"/>
              <a:gd name="connsiteY6" fmla="*/ 856693 h 1482569"/>
              <a:gd name="connsiteX7" fmla="*/ 625876 w 1482569"/>
              <a:gd name="connsiteY7" fmla="*/ 1482569 h 1482569"/>
              <a:gd name="connsiteX8" fmla="*/ 0 w 1482569"/>
              <a:gd name="connsiteY8" fmla="*/ 856693 h 1482569"/>
              <a:gd name="connsiteX9" fmla="*/ 625876 w 1482569"/>
              <a:gd name="connsiteY9" fmla="*/ 230817 h 1482569"/>
              <a:gd name="connsiteX10" fmla="*/ 1482569 w 1482569"/>
              <a:gd name="connsiteY10" fmla="*/ 0 h 1482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82569" h="1482569">
                <a:moveTo>
                  <a:pt x="620328" y="361763"/>
                </a:moveTo>
                <a:cubicBezTo>
                  <a:pt x="350050" y="361763"/>
                  <a:pt x="130946" y="580867"/>
                  <a:pt x="130946" y="851145"/>
                </a:cubicBezTo>
                <a:cubicBezTo>
                  <a:pt x="130946" y="1121423"/>
                  <a:pt x="350050" y="1340527"/>
                  <a:pt x="620328" y="1340527"/>
                </a:cubicBezTo>
                <a:cubicBezTo>
                  <a:pt x="890606" y="1340527"/>
                  <a:pt x="1109710" y="1121423"/>
                  <a:pt x="1109710" y="851145"/>
                </a:cubicBezTo>
                <a:cubicBezTo>
                  <a:pt x="1109710" y="580867"/>
                  <a:pt x="890606" y="361763"/>
                  <a:pt x="620328" y="361763"/>
                </a:cubicBezTo>
                <a:close/>
                <a:moveTo>
                  <a:pt x="1482569" y="0"/>
                </a:moveTo>
                <a:cubicBezTo>
                  <a:pt x="1328691" y="285565"/>
                  <a:pt x="1251752" y="571129"/>
                  <a:pt x="1251752" y="856693"/>
                </a:cubicBezTo>
                <a:cubicBezTo>
                  <a:pt x="1251752" y="1202355"/>
                  <a:pt x="971538" y="1482569"/>
                  <a:pt x="625876" y="1482569"/>
                </a:cubicBezTo>
                <a:cubicBezTo>
                  <a:pt x="280214" y="1482569"/>
                  <a:pt x="0" y="1202355"/>
                  <a:pt x="0" y="856693"/>
                </a:cubicBezTo>
                <a:cubicBezTo>
                  <a:pt x="0" y="511031"/>
                  <a:pt x="280214" y="230817"/>
                  <a:pt x="625876" y="230817"/>
                </a:cubicBezTo>
                <a:cubicBezTo>
                  <a:pt x="911440" y="230817"/>
                  <a:pt x="1197004" y="153878"/>
                  <a:pt x="1482569" y="0"/>
                </a:cubicBezTo>
                <a:close/>
              </a:path>
            </a:pathLst>
          </a:cu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8" name="Freeform 10">
            <a:extLst>
              <a:ext uri="{FF2B5EF4-FFF2-40B4-BE49-F238E27FC236}">
                <a16:creationId xmlns:a16="http://schemas.microsoft.com/office/drawing/2014/main" id="{F29E70A1-448C-4ED6-ACE7-CA8F774C0A74}"/>
              </a:ext>
            </a:extLst>
          </p:cNvPr>
          <p:cNvSpPr/>
          <p:nvPr/>
        </p:nvSpPr>
        <p:spPr>
          <a:xfrm rot="17903157" flipH="1" flipV="1">
            <a:off x="3245668" y="2043732"/>
            <a:ext cx="1482569" cy="1482569"/>
          </a:xfrm>
          <a:custGeom>
            <a:avLst/>
            <a:gdLst>
              <a:gd name="connsiteX0" fmla="*/ 620328 w 1482569"/>
              <a:gd name="connsiteY0" fmla="*/ 361763 h 1482569"/>
              <a:gd name="connsiteX1" fmla="*/ 130946 w 1482569"/>
              <a:gd name="connsiteY1" fmla="*/ 851145 h 1482569"/>
              <a:gd name="connsiteX2" fmla="*/ 620328 w 1482569"/>
              <a:gd name="connsiteY2" fmla="*/ 1340527 h 1482569"/>
              <a:gd name="connsiteX3" fmla="*/ 1109710 w 1482569"/>
              <a:gd name="connsiteY3" fmla="*/ 851145 h 1482569"/>
              <a:gd name="connsiteX4" fmla="*/ 620328 w 1482569"/>
              <a:gd name="connsiteY4" fmla="*/ 361763 h 1482569"/>
              <a:gd name="connsiteX5" fmla="*/ 1482569 w 1482569"/>
              <a:gd name="connsiteY5" fmla="*/ 0 h 1482569"/>
              <a:gd name="connsiteX6" fmla="*/ 1251752 w 1482569"/>
              <a:gd name="connsiteY6" fmla="*/ 856693 h 1482569"/>
              <a:gd name="connsiteX7" fmla="*/ 625876 w 1482569"/>
              <a:gd name="connsiteY7" fmla="*/ 1482569 h 1482569"/>
              <a:gd name="connsiteX8" fmla="*/ 0 w 1482569"/>
              <a:gd name="connsiteY8" fmla="*/ 856693 h 1482569"/>
              <a:gd name="connsiteX9" fmla="*/ 625876 w 1482569"/>
              <a:gd name="connsiteY9" fmla="*/ 230817 h 1482569"/>
              <a:gd name="connsiteX10" fmla="*/ 1482569 w 1482569"/>
              <a:gd name="connsiteY10" fmla="*/ 0 h 1482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82569" h="1482569">
                <a:moveTo>
                  <a:pt x="620328" y="361763"/>
                </a:moveTo>
                <a:cubicBezTo>
                  <a:pt x="350050" y="361763"/>
                  <a:pt x="130946" y="580867"/>
                  <a:pt x="130946" y="851145"/>
                </a:cubicBezTo>
                <a:cubicBezTo>
                  <a:pt x="130946" y="1121423"/>
                  <a:pt x="350050" y="1340527"/>
                  <a:pt x="620328" y="1340527"/>
                </a:cubicBezTo>
                <a:cubicBezTo>
                  <a:pt x="890606" y="1340527"/>
                  <a:pt x="1109710" y="1121423"/>
                  <a:pt x="1109710" y="851145"/>
                </a:cubicBezTo>
                <a:cubicBezTo>
                  <a:pt x="1109710" y="580867"/>
                  <a:pt x="890606" y="361763"/>
                  <a:pt x="620328" y="361763"/>
                </a:cubicBezTo>
                <a:close/>
                <a:moveTo>
                  <a:pt x="1482569" y="0"/>
                </a:moveTo>
                <a:cubicBezTo>
                  <a:pt x="1328691" y="285565"/>
                  <a:pt x="1251752" y="571129"/>
                  <a:pt x="1251752" y="856693"/>
                </a:cubicBezTo>
                <a:cubicBezTo>
                  <a:pt x="1251752" y="1202355"/>
                  <a:pt x="971538" y="1482569"/>
                  <a:pt x="625876" y="1482569"/>
                </a:cubicBezTo>
                <a:cubicBezTo>
                  <a:pt x="280214" y="1482569"/>
                  <a:pt x="0" y="1202355"/>
                  <a:pt x="0" y="856693"/>
                </a:cubicBezTo>
                <a:cubicBezTo>
                  <a:pt x="0" y="511031"/>
                  <a:pt x="280214" y="230817"/>
                  <a:pt x="625876" y="230817"/>
                </a:cubicBezTo>
                <a:cubicBezTo>
                  <a:pt x="911440" y="230817"/>
                  <a:pt x="1197004" y="153878"/>
                  <a:pt x="1482569" y="0"/>
                </a:cubicBezTo>
                <a:close/>
              </a:path>
            </a:pathLst>
          </a:cu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9" name="Freeform 11">
            <a:extLst>
              <a:ext uri="{FF2B5EF4-FFF2-40B4-BE49-F238E27FC236}">
                <a16:creationId xmlns:a16="http://schemas.microsoft.com/office/drawing/2014/main" id="{C75A9A48-4F42-4DFC-B67F-EFC91A537AB2}"/>
              </a:ext>
            </a:extLst>
          </p:cNvPr>
          <p:cNvSpPr/>
          <p:nvPr/>
        </p:nvSpPr>
        <p:spPr>
          <a:xfrm rot="14214081" flipH="1" flipV="1">
            <a:off x="2439506" y="2819613"/>
            <a:ext cx="1482569" cy="1482569"/>
          </a:xfrm>
          <a:custGeom>
            <a:avLst/>
            <a:gdLst>
              <a:gd name="connsiteX0" fmla="*/ 620328 w 1482569"/>
              <a:gd name="connsiteY0" fmla="*/ 361763 h 1482569"/>
              <a:gd name="connsiteX1" fmla="*/ 130946 w 1482569"/>
              <a:gd name="connsiteY1" fmla="*/ 851145 h 1482569"/>
              <a:gd name="connsiteX2" fmla="*/ 620328 w 1482569"/>
              <a:gd name="connsiteY2" fmla="*/ 1340527 h 1482569"/>
              <a:gd name="connsiteX3" fmla="*/ 1109710 w 1482569"/>
              <a:gd name="connsiteY3" fmla="*/ 851145 h 1482569"/>
              <a:gd name="connsiteX4" fmla="*/ 620328 w 1482569"/>
              <a:gd name="connsiteY4" fmla="*/ 361763 h 1482569"/>
              <a:gd name="connsiteX5" fmla="*/ 1482569 w 1482569"/>
              <a:gd name="connsiteY5" fmla="*/ 0 h 1482569"/>
              <a:gd name="connsiteX6" fmla="*/ 1251752 w 1482569"/>
              <a:gd name="connsiteY6" fmla="*/ 856693 h 1482569"/>
              <a:gd name="connsiteX7" fmla="*/ 625876 w 1482569"/>
              <a:gd name="connsiteY7" fmla="*/ 1482569 h 1482569"/>
              <a:gd name="connsiteX8" fmla="*/ 0 w 1482569"/>
              <a:gd name="connsiteY8" fmla="*/ 856693 h 1482569"/>
              <a:gd name="connsiteX9" fmla="*/ 625876 w 1482569"/>
              <a:gd name="connsiteY9" fmla="*/ 230817 h 1482569"/>
              <a:gd name="connsiteX10" fmla="*/ 1482569 w 1482569"/>
              <a:gd name="connsiteY10" fmla="*/ 0 h 1482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82569" h="1482569">
                <a:moveTo>
                  <a:pt x="620328" y="361763"/>
                </a:moveTo>
                <a:cubicBezTo>
                  <a:pt x="350050" y="361763"/>
                  <a:pt x="130946" y="580867"/>
                  <a:pt x="130946" y="851145"/>
                </a:cubicBezTo>
                <a:cubicBezTo>
                  <a:pt x="130946" y="1121423"/>
                  <a:pt x="350050" y="1340527"/>
                  <a:pt x="620328" y="1340527"/>
                </a:cubicBezTo>
                <a:cubicBezTo>
                  <a:pt x="890606" y="1340527"/>
                  <a:pt x="1109710" y="1121423"/>
                  <a:pt x="1109710" y="851145"/>
                </a:cubicBezTo>
                <a:cubicBezTo>
                  <a:pt x="1109710" y="580867"/>
                  <a:pt x="890606" y="361763"/>
                  <a:pt x="620328" y="361763"/>
                </a:cubicBezTo>
                <a:close/>
                <a:moveTo>
                  <a:pt x="1482569" y="0"/>
                </a:moveTo>
                <a:cubicBezTo>
                  <a:pt x="1328691" y="285565"/>
                  <a:pt x="1251752" y="571129"/>
                  <a:pt x="1251752" y="856693"/>
                </a:cubicBezTo>
                <a:cubicBezTo>
                  <a:pt x="1251752" y="1202355"/>
                  <a:pt x="971538" y="1482569"/>
                  <a:pt x="625876" y="1482569"/>
                </a:cubicBezTo>
                <a:cubicBezTo>
                  <a:pt x="280214" y="1482569"/>
                  <a:pt x="0" y="1202355"/>
                  <a:pt x="0" y="856693"/>
                </a:cubicBezTo>
                <a:cubicBezTo>
                  <a:pt x="0" y="511031"/>
                  <a:pt x="280214" y="230817"/>
                  <a:pt x="625876" y="230817"/>
                </a:cubicBezTo>
                <a:cubicBezTo>
                  <a:pt x="911440" y="230817"/>
                  <a:pt x="1197004" y="153878"/>
                  <a:pt x="1482569" y="0"/>
                </a:cubicBezTo>
                <a:close/>
              </a:path>
            </a:pathLst>
          </a:cu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1E84C0-EF69-4E9B-A6CD-66945722BC88}"/>
              </a:ext>
            </a:extLst>
          </p:cNvPr>
          <p:cNvSpPr txBox="1"/>
          <p:nvPr/>
        </p:nvSpPr>
        <p:spPr>
          <a:xfrm>
            <a:off x="3575426" y="2245857"/>
            <a:ext cx="8078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</a:rPr>
              <a:t>Demands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29E59F-909D-419A-B6AC-F5585356A8A6}"/>
              </a:ext>
            </a:extLst>
          </p:cNvPr>
          <p:cNvSpPr txBox="1"/>
          <p:nvPr/>
        </p:nvSpPr>
        <p:spPr>
          <a:xfrm>
            <a:off x="4847617" y="2532448"/>
            <a:ext cx="8078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</a:rPr>
              <a:t>Control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203705-1EFA-4433-A13F-0F8CCC2056FA}"/>
              </a:ext>
            </a:extLst>
          </p:cNvPr>
          <p:cNvSpPr txBox="1"/>
          <p:nvPr/>
        </p:nvSpPr>
        <p:spPr>
          <a:xfrm>
            <a:off x="5168225" y="3789586"/>
            <a:ext cx="8078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</a:rPr>
              <a:t>Support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C0DF99-CE18-418D-833B-D8770312F2C6}"/>
              </a:ext>
            </a:extLst>
          </p:cNvPr>
          <p:cNvSpPr txBox="1"/>
          <p:nvPr/>
        </p:nvSpPr>
        <p:spPr>
          <a:xfrm>
            <a:off x="4261280" y="4686873"/>
            <a:ext cx="807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</a:rPr>
              <a:t>Relationships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55AB53-D1DC-4A1E-8A27-6757D3C64FC4}"/>
              </a:ext>
            </a:extLst>
          </p:cNvPr>
          <p:cNvSpPr txBox="1"/>
          <p:nvPr/>
        </p:nvSpPr>
        <p:spPr>
          <a:xfrm>
            <a:off x="2988471" y="4418510"/>
            <a:ext cx="8078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</a:rPr>
              <a:t>Role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E6BBDB-BC72-43B5-AFF2-E37C1EF4C263}"/>
              </a:ext>
            </a:extLst>
          </p:cNvPr>
          <p:cNvSpPr txBox="1"/>
          <p:nvPr/>
        </p:nvSpPr>
        <p:spPr>
          <a:xfrm>
            <a:off x="2606826" y="3146948"/>
            <a:ext cx="80786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</a:rPr>
              <a:t>Organizational change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2E634A8-D306-4ABA-9937-171C3859BE21}"/>
              </a:ext>
            </a:extLst>
          </p:cNvPr>
          <p:cNvSpPr txBox="1"/>
          <p:nvPr/>
        </p:nvSpPr>
        <p:spPr>
          <a:xfrm>
            <a:off x="479199" y="2196534"/>
            <a:ext cx="18703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242021"/>
                </a:solidFill>
                <a:latin typeface="Franklin Gothic Medium Cond" panose="020B0606030402020204" pitchFamily="34" charset="0"/>
                <a:cs typeface="Times New Roman" panose="02020603050405020304" pitchFamily="18" charset="0"/>
              </a:rPr>
              <a:t>H</a:t>
            </a:r>
            <a:r>
              <a:rPr lang="en-US" b="0" i="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cs typeface="Times New Roman" panose="02020603050405020304" pitchFamily="18" charset="0"/>
              </a:rPr>
              <a:t>ow organizational change is managed and communicated in the organization</a:t>
            </a:r>
            <a:r>
              <a:rPr lang="en-US" dirty="0">
                <a:latin typeface="Franklin Gothic Medium Cond" panose="020B0606030402020204" pitchFamily="34" charset="0"/>
                <a:cs typeface="Times New Roman" panose="02020603050405020304" pitchFamily="18" charset="0"/>
              </a:rPr>
              <a:t> </a:t>
            </a:r>
            <a:br>
              <a:rPr lang="en-US" dirty="0">
                <a:latin typeface="Franklin Gothic Medium Cond" panose="020B0606030402020204" pitchFamily="34" charset="0"/>
                <a:cs typeface="Times New Roman" panose="02020603050405020304" pitchFamily="18" charset="0"/>
              </a:rPr>
            </a:b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Medium Cond" panose="020B06060304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F9D9296-3C46-4AAC-A4E4-1FBBB83B644D}"/>
              </a:ext>
            </a:extLst>
          </p:cNvPr>
          <p:cNvSpPr txBox="1"/>
          <p:nvPr/>
        </p:nvSpPr>
        <p:spPr>
          <a:xfrm>
            <a:off x="1058369" y="1136056"/>
            <a:ext cx="3395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  <a:cs typeface="Times New Roman" panose="02020603050405020304" pitchFamily="18" charset="0"/>
              </a:rPr>
              <a:t>Organization provides employees with adequate demands at work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54F107-5829-420D-8C2E-7F6161C360BD}"/>
              </a:ext>
            </a:extLst>
          </p:cNvPr>
          <p:cNvSpPr txBox="1"/>
          <p:nvPr/>
        </p:nvSpPr>
        <p:spPr>
          <a:xfrm>
            <a:off x="304801" y="4418510"/>
            <a:ext cx="245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  <a:cs typeface="Times New Roman" panose="02020603050405020304" pitchFamily="18" charset="0"/>
              </a:rPr>
              <a:t>whether people understand their role within the organization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18D7E28-97B5-43D5-AD93-6BF7CD0B9BAA}"/>
              </a:ext>
            </a:extLst>
          </p:cNvPr>
          <p:cNvSpPr txBox="1"/>
          <p:nvPr/>
        </p:nvSpPr>
        <p:spPr>
          <a:xfrm>
            <a:off x="5870165" y="1950313"/>
            <a:ext cx="266423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242021"/>
                </a:solidFill>
                <a:latin typeface="Franklin Gothic Medium Cond" panose="020B0606030402020204" pitchFamily="34" charset="0"/>
              </a:rPr>
              <a:t>H</a:t>
            </a:r>
            <a:r>
              <a:rPr lang="en-US" sz="1800" b="0" i="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</a:rPr>
              <a:t>ow much say the person has in the way they do their work</a:t>
            </a:r>
            <a:r>
              <a:rPr lang="en-US" sz="2000" dirty="0">
                <a:latin typeface="Franklin Gothic Medium Cond" panose="020B0606030402020204" pitchFamily="34" charset="0"/>
              </a:rPr>
              <a:t> </a:t>
            </a:r>
            <a:br>
              <a:rPr lang="en-US" sz="2000" dirty="0">
                <a:latin typeface="Franklin Gothic Medium Cond" panose="020B0606030402020204" pitchFamily="34" charset="0"/>
              </a:rPr>
            </a:b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7794058-77E4-4CB4-AF10-93FC0701B363}"/>
              </a:ext>
            </a:extLst>
          </p:cNvPr>
          <p:cNvSpPr txBox="1"/>
          <p:nvPr/>
        </p:nvSpPr>
        <p:spPr>
          <a:xfrm>
            <a:off x="6276794" y="3805685"/>
            <a:ext cx="258511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242021"/>
                </a:solidFill>
                <a:latin typeface="Franklin Gothic Medium Cond" panose="020B0606030402020204" pitchFamily="34" charset="0"/>
              </a:rPr>
              <a:t>E</a:t>
            </a:r>
            <a:r>
              <a:rPr lang="en-US" b="0" i="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</a:rPr>
              <a:t>ncouragement, and resources provided by the organization, line</a:t>
            </a:r>
            <a:br>
              <a:rPr lang="en-US" b="0" i="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</a:rPr>
            </a:br>
            <a:r>
              <a:rPr lang="en-US" b="0" i="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</a:rPr>
              <a:t>management and colleagues</a:t>
            </a:r>
            <a:r>
              <a:rPr lang="en-US" dirty="0">
                <a:latin typeface="Franklin Gothic Medium Cond" panose="020B0606030402020204" pitchFamily="34" charset="0"/>
              </a:rPr>
              <a:t> </a:t>
            </a:r>
            <a:br>
              <a:rPr lang="en-US" sz="1200" dirty="0">
                <a:latin typeface="Franklin Gothic Medium Cond" panose="020B0606030402020204" pitchFamily="34" charset="0"/>
              </a:rPr>
            </a:b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0ADC9BC-14BE-4FA3-A2A1-0F5180A61451}"/>
              </a:ext>
            </a:extLst>
          </p:cNvPr>
          <p:cNvSpPr txBox="1"/>
          <p:nvPr/>
        </p:nvSpPr>
        <p:spPr>
          <a:xfrm>
            <a:off x="4453633" y="5727175"/>
            <a:ext cx="2264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242021"/>
                </a:solidFill>
                <a:latin typeface="Franklin Gothic Medium Cond" panose="020B0606030402020204" pitchFamily="34" charset="0"/>
                <a:cs typeface="Times New Roman" panose="02020603050405020304" pitchFamily="18" charset="0"/>
              </a:rPr>
              <a:t>P</a:t>
            </a:r>
            <a:r>
              <a:rPr lang="en-US" b="0" i="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cs typeface="Times New Roman" panose="02020603050405020304" pitchFamily="18" charset="0"/>
              </a:rPr>
              <a:t>ositive working to avoid conflict</a:t>
            </a:r>
            <a:br>
              <a:rPr lang="en-US" dirty="0">
                <a:latin typeface="Franklin Gothic Medium Cond" panose="020B0606030402020204" pitchFamily="34" charset="0"/>
                <a:cs typeface="Times New Roman" panose="02020603050405020304" pitchFamily="18" charset="0"/>
              </a:rPr>
            </a:b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Medium Cond" panose="020B06060304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76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458200" cy="1143000"/>
          </a:xfrm>
        </p:spPr>
        <p:txBody>
          <a:bodyPr/>
          <a:lstStyle/>
          <a:p>
            <a:r>
              <a:rPr lang="fr-CA" dirty="0">
                <a:latin typeface="Franklin Gothic Medium Cond" panose="020B0606030402020204" pitchFamily="34" charset="0"/>
              </a:rPr>
              <a:t>Causes of stress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33399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19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Inadequate leadership</a:t>
            </a:r>
          </a:p>
          <a:p>
            <a:pPr>
              <a:lnSpc>
                <a:spcPct val="150000"/>
              </a:lnSpc>
            </a:pPr>
            <a:r>
              <a:rPr lang="en-GB" sz="19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GB" sz="19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ack of social support</a:t>
            </a:r>
          </a:p>
          <a:p>
            <a:pPr>
              <a:lnSpc>
                <a:spcPct val="150000"/>
              </a:lnSpc>
            </a:pPr>
            <a:r>
              <a:rPr lang="en-GB" sz="19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19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oor interpersonal relations</a:t>
            </a:r>
          </a:p>
          <a:p>
            <a:pPr>
              <a:lnSpc>
                <a:spcPct val="150000"/>
              </a:lnSpc>
            </a:pPr>
            <a:r>
              <a:rPr lang="en-GB" sz="19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GB" sz="19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eavy workload i.e. long work hours, work shifts </a:t>
            </a:r>
          </a:p>
          <a:p>
            <a:pPr>
              <a:lnSpc>
                <a:spcPct val="150000"/>
              </a:lnSpc>
            </a:pPr>
            <a:r>
              <a:rPr lang="en-GB" sz="19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en-GB" sz="19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 insecurity work overload (Henrik, 2014)</a:t>
            </a:r>
          </a:p>
          <a:p>
            <a:pPr>
              <a:lnSpc>
                <a:spcPct val="150000"/>
              </a:lnSpc>
            </a:pPr>
            <a:r>
              <a:rPr lang="en-GB" sz="19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 related politics with 38% attributable stress among women and 35% among men</a:t>
            </a:r>
          </a:p>
          <a:p>
            <a:pPr>
              <a:lnSpc>
                <a:spcPct val="150000"/>
              </a:lnSpc>
            </a:pPr>
            <a:r>
              <a:rPr lang="en-GB" sz="19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Own performance pressure (30% across both males &amp; females)</a:t>
            </a:r>
          </a:p>
          <a:p>
            <a:pPr>
              <a:lnSpc>
                <a:spcPct val="150000"/>
              </a:lnSpc>
            </a:pPr>
            <a:r>
              <a:rPr lang="en-GB" sz="19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Unrealistic time pressures</a:t>
            </a:r>
          </a:p>
          <a:p>
            <a:pPr marL="0" indent="0" algn="r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GB" sz="19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Lee et al (2011) </a:t>
            </a: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GB" sz="19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19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30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832799" y="3403369"/>
            <a:ext cx="4303361" cy="898450"/>
            <a:chOff x="628362" y="2950021"/>
            <a:chExt cx="4303361" cy="898450"/>
          </a:xfrm>
        </p:grpSpPr>
        <p:sp>
          <p:nvSpPr>
            <p:cNvPr id="8" name="Right Arrow 7"/>
            <p:cNvSpPr/>
            <p:nvPr/>
          </p:nvSpPr>
          <p:spPr>
            <a:xfrm>
              <a:off x="2188523" y="3067235"/>
              <a:ext cx="2743200" cy="781236"/>
            </a:xfrm>
            <a:prstGeom prst="rightArrow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28362" y="2950021"/>
              <a:ext cx="140267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Medium Cond" panose="020B0606030402020204" pitchFamily="34" charset="0"/>
                </a:rPr>
                <a:t>Causes of Stress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407763" y="1248280"/>
            <a:ext cx="2721327" cy="2129853"/>
            <a:chOff x="4186725" y="751130"/>
            <a:chExt cx="2721327" cy="2129853"/>
          </a:xfrm>
        </p:grpSpPr>
        <p:sp>
          <p:nvSpPr>
            <p:cNvPr id="6" name="Notched Right Arrow 5"/>
            <p:cNvSpPr/>
            <p:nvPr/>
          </p:nvSpPr>
          <p:spPr>
            <a:xfrm rot="16200000">
              <a:off x="3906175" y="1669181"/>
              <a:ext cx="1562470" cy="861134"/>
            </a:xfrm>
            <a:prstGeom prst="notchedRightArrow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86725" y="751130"/>
              <a:ext cx="272132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Medium Cond" panose="020B0606030402020204" pitchFamily="34" charset="0"/>
                </a:rPr>
                <a:t>Low productivity, high staff turnover, Absenteeism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060520" y="1919194"/>
            <a:ext cx="3986609" cy="1491668"/>
            <a:chOff x="4856084" y="1420208"/>
            <a:chExt cx="3223101" cy="1491668"/>
          </a:xfrm>
        </p:grpSpPr>
        <p:sp>
          <p:nvSpPr>
            <p:cNvPr id="4" name="Notched Right Arrow 3"/>
            <p:cNvSpPr/>
            <p:nvPr/>
          </p:nvSpPr>
          <p:spPr>
            <a:xfrm rot="-2700000">
              <a:off x="4856084" y="2050742"/>
              <a:ext cx="1562470" cy="861134"/>
            </a:xfrm>
            <a:prstGeom prst="notchedRightArrow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248075" y="1420208"/>
              <a:ext cx="18311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Medium Cond" panose="020B0606030402020204" pitchFamily="34" charset="0"/>
                </a:rPr>
                <a:t>Adverse health outcomes such as heart diseases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436667" y="3486323"/>
            <a:ext cx="3393580" cy="1246174"/>
            <a:chOff x="5246703" y="3027286"/>
            <a:chExt cx="3393580" cy="1246174"/>
          </a:xfrm>
        </p:grpSpPr>
        <p:sp>
          <p:nvSpPr>
            <p:cNvPr id="3" name="Notched Right Arrow 2"/>
            <p:cNvSpPr/>
            <p:nvPr/>
          </p:nvSpPr>
          <p:spPr>
            <a:xfrm>
              <a:off x="5246703" y="3027286"/>
              <a:ext cx="1562470" cy="861134"/>
            </a:xfrm>
            <a:prstGeom prst="notchedRightArrow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Medium Cond" panose="020B06060304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809173" y="3257797"/>
              <a:ext cx="18311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dirty="0" err="1">
                  <a:effectLst/>
                  <a:latin typeface="Franklin Gothic Medium Cond" panose="020B06060304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Tiiredness</a:t>
              </a:r>
              <a:r>
                <a:rPr lang="en-GB" sz="2000" dirty="0">
                  <a:effectLst/>
                  <a:latin typeface="Franklin Gothic Medium Cond" panose="020B06060304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physical tension and sickness 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65648" y="4081911"/>
            <a:ext cx="3244952" cy="2180295"/>
            <a:chOff x="5206752" y="3653162"/>
            <a:chExt cx="3244952" cy="2180295"/>
          </a:xfrm>
        </p:grpSpPr>
        <p:sp>
          <p:nvSpPr>
            <p:cNvPr id="5" name="Notched Right Arrow 4"/>
            <p:cNvSpPr/>
            <p:nvPr/>
          </p:nvSpPr>
          <p:spPr>
            <a:xfrm rot="2700000" flipV="1">
              <a:off x="4856084" y="4003830"/>
              <a:ext cx="1562470" cy="861134"/>
            </a:xfrm>
            <a:prstGeom prst="notchedRightArrow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Medium Cond" panose="020B06060304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203180" y="4817794"/>
              <a:ext cx="224852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dirty="0">
                  <a:solidFill>
                    <a:prstClr val="black"/>
                  </a:solidFill>
                  <a:latin typeface="Franklin Gothic Medium Cond" panose="020B0606030402020204" pitchFamily="34" charset="0"/>
                </a:rPr>
                <a:t>M</a:t>
              </a:r>
              <a:r>
                <a:rPr kumimoji="0" lang="en-US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Medium Cond" panose="020B0606030402020204" pitchFamily="34" charset="0"/>
                </a:rPr>
                <a:t>ental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Medium Cond" panose="020B0606030402020204" pitchFamily="34" charset="0"/>
                </a:rPr>
                <a:t> &amp;psychological problems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937317" y="4455331"/>
            <a:ext cx="1831110" cy="2329282"/>
            <a:chOff x="3771855" y="4036559"/>
            <a:chExt cx="1831110" cy="2329282"/>
          </a:xfrm>
        </p:grpSpPr>
        <p:sp>
          <p:nvSpPr>
            <p:cNvPr id="7" name="Notched Right Arrow 6"/>
            <p:cNvSpPr/>
            <p:nvPr/>
          </p:nvSpPr>
          <p:spPr>
            <a:xfrm rot="5400000" flipV="1">
              <a:off x="3906175" y="4387227"/>
              <a:ext cx="1562470" cy="861134"/>
            </a:xfrm>
            <a:prstGeom prst="notchedRightArrow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771855" y="5657955"/>
              <a:ext cx="183111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Medium Cond" panose="020B0606030402020204" pitchFamily="34" charset="0"/>
                </a:rPr>
                <a:t>Dysfunctional </a:t>
              </a:r>
              <a:r>
                <a:rPr kumimoji="0" lang="en-US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Medium Cond" panose="020B0606030402020204" pitchFamily="34" charset="0"/>
                </a:rPr>
                <a:t>behaviours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 Cond" panose="020B0606030402020204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80438"/>
          </a:xfrm>
        </p:spPr>
        <p:txBody>
          <a:bodyPr/>
          <a:lstStyle/>
          <a:p>
            <a:r>
              <a:rPr lang="en-US" dirty="0"/>
              <a:t>Cause Effect Diagram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AB84E1A-1D1F-4D82-ADD8-3EC4A9759415}"/>
              </a:ext>
            </a:extLst>
          </p:cNvPr>
          <p:cNvSpPr txBox="1"/>
          <p:nvPr/>
        </p:nvSpPr>
        <p:spPr>
          <a:xfrm>
            <a:off x="6796461" y="6406920"/>
            <a:ext cx="15611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Lahoti, (2014)</a:t>
            </a:r>
            <a:endParaRPr lang="en-US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54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458200" cy="1143000"/>
          </a:xfrm>
        </p:spPr>
        <p:txBody>
          <a:bodyPr/>
          <a:lstStyle/>
          <a:p>
            <a:r>
              <a:rPr lang="fr-CA" dirty="0">
                <a:latin typeface="Franklin Gothic Medium Cond" panose="020B0606030402020204" pitchFamily="34" charset="0"/>
              </a:rPr>
              <a:t>How stress </a:t>
            </a:r>
            <a:r>
              <a:rPr lang="fr-CA" dirty="0" err="1">
                <a:latin typeface="Franklin Gothic Medium Cond" panose="020B0606030402020204" pitchFamily="34" charset="0"/>
              </a:rPr>
              <a:t>is</a:t>
            </a:r>
            <a:r>
              <a:rPr lang="fr-CA" dirty="0">
                <a:latin typeface="Franklin Gothic Medium Cond" panose="020B0606030402020204" pitchFamily="34" charset="0"/>
              </a:rPr>
              <a:t> </a:t>
            </a:r>
            <a:r>
              <a:rPr lang="fr-CA" dirty="0" err="1">
                <a:latin typeface="Franklin Gothic Medium Cond" panose="020B0606030402020204" pitchFamily="34" charset="0"/>
              </a:rPr>
              <a:t>measured</a:t>
            </a:r>
            <a:endParaRPr lang="fr-CA" dirty="0">
              <a:latin typeface="Franklin Gothic Medium Cond" panose="020B0606030402020204" pitchFamily="34" charset="0"/>
            </a:endParaRP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333999"/>
          </a:xfrm>
        </p:spPr>
        <p:txBody>
          <a:bodyPr/>
          <a:lstStyle/>
          <a:p>
            <a:r>
              <a:rPr lang="en-US" sz="2400" dirty="0">
                <a:latin typeface="Franklin Gothic Medium Cond" panose="020B0606030402020204" pitchFamily="34" charset="0"/>
              </a:rPr>
              <a:t>Stress needs to be assessed and managed like any other occupational hazard (Cousins, MacKay et al., 2004)</a:t>
            </a:r>
          </a:p>
          <a:p>
            <a:endParaRPr lang="en-US" sz="2400" dirty="0">
              <a:latin typeface="Franklin Gothic Medium Cond" panose="020B0606030402020204" pitchFamily="34" charset="0"/>
            </a:endParaRPr>
          </a:p>
          <a:p>
            <a:r>
              <a:rPr lang="en-US" sz="2400" dirty="0">
                <a:latin typeface="Franklin Gothic Medium Cond" panose="020B0606030402020204" pitchFamily="34" charset="0"/>
              </a:rPr>
              <a:t>Risk Indicator tool that can indicate whether and in what domain there may be stress-related problems in the workplace</a:t>
            </a:r>
          </a:p>
          <a:p>
            <a:pPr>
              <a:buNone/>
            </a:pPr>
            <a:endParaRPr lang="en-US" sz="2400" dirty="0">
              <a:latin typeface="Franklin Gothic Medium Cond" panose="020B0606030402020204" pitchFamily="34" charset="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First part of the Indicator Tool serves as a screen for problems in a particular area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0000"/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econd part examines more specifically the broad nature of the problem in any of the six stress areas</a:t>
            </a:r>
            <a:endParaRPr lang="en-US" sz="24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400" dirty="0">
              <a:latin typeface="Franklin Gothic Medium Cond" panose="020B0606030402020204" pitchFamily="34" charset="0"/>
            </a:endParaRPr>
          </a:p>
          <a:p>
            <a:pPr>
              <a:buNone/>
            </a:pPr>
            <a:endParaRPr lang="en-US" sz="2400" dirty="0">
              <a:latin typeface="Franklin Gothic Medium Cond" panose="020B0606030402020204" pitchFamily="34" charset="0"/>
            </a:endParaRPr>
          </a:p>
          <a:p>
            <a:pPr>
              <a:buNone/>
            </a:pPr>
            <a:endParaRPr lang="en-US" sz="24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97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163" y="273631"/>
            <a:ext cx="7886700" cy="1325563"/>
          </a:xfrm>
        </p:spPr>
        <p:txBody>
          <a:bodyPr/>
          <a:lstStyle/>
          <a:p>
            <a:r>
              <a:rPr lang="en-US" dirty="0"/>
              <a:t>Assessment process</a:t>
            </a:r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-17755" y="3215013"/>
            <a:ext cx="11239130" cy="3354465"/>
          </a:xfrm>
          <a:prstGeom prst="line">
            <a:avLst/>
          </a:prstGeom>
          <a:ln w="180975" cmpd="sng">
            <a:solidFill>
              <a:schemeClr val="bg1"/>
            </a:solidFill>
            <a:prstDash val="dash"/>
          </a:ln>
          <a:scene3d>
            <a:camera prst="perspectiveRelaxed">
              <a:rot lat="19200000" lon="19068420" rev="1871079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7"/>
          <p:cNvGrpSpPr/>
          <p:nvPr/>
        </p:nvGrpSpPr>
        <p:grpSpPr>
          <a:xfrm>
            <a:off x="4572000" y="1851064"/>
            <a:ext cx="2183907" cy="3652938"/>
            <a:chOff x="1118586" y="2068497"/>
            <a:chExt cx="2467992" cy="4128116"/>
          </a:xfrm>
        </p:grpSpPr>
        <p:sp>
          <p:nvSpPr>
            <p:cNvPr id="9" name="Oval 8"/>
            <p:cNvSpPr/>
            <p:nvPr/>
          </p:nvSpPr>
          <p:spPr>
            <a:xfrm>
              <a:off x="2112885" y="5717219"/>
              <a:ext cx="479394" cy="479394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ffectLst>
              <a:outerShdw blurRad="63500" sx="106000" sy="106000" algn="ctr" rotWithShape="0">
                <a:prstClr val="black">
                  <a:alpha val="40000"/>
                </a:prstClr>
              </a:outerShdw>
            </a:effectLst>
            <a:scene3d>
              <a:camera prst="perspectiveRelaxed">
                <a:rot lat="17373601" lon="0" rev="0"/>
              </a:camera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59367" y="4376691"/>
              <a:ext cx="186431" cy="1589103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75000"/>
                    <a:lumOff val="25000"/>
                    <a:shade val="30000"/>
                    <a:satMod val="115000"/>
                  </a:schemeClr>
                </a:gs>
                <a:gs pos="50000">
                  <a:schemeClr val="bg1">
                    <a:lumMod val="75000"/>
                  </a:schemeClr>
                </a:gs>
                <a:gs pos="100000">
                  <a:schemeClr val="tx1">
                    <a:lumMod val="75000"/>
                    <a:lumOff val="25000"/>
                    <a:shade val="100000"/>
                    <a:satMod val="115000"/>
                  </a:schemeClr>
                </a:gs>
              </a:gsLst>
              <a:lin ang="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Diamond 10"/>
            <p:cNvSpPr/>
            <p:nvPr/>
          </p:nvSpPr>
          <p:spPr>
            <a:xfrm>
              <a:off x="1118586" y="2068497"/>
              <a:ext cx="2467992" cy="2467992"/>
            </a:xfrm>
            <a:prstGeom prst="diamond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624613" y="2699805"/>
              <a:ext cx="1455938" cy="4521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Medium Cond" panose="020B0606030402020204" pitchFamily="34" charset="0"/>
                </a:rPr>
                <a:t>STAGE 2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1FA69893-EC96-4D97-95A0-39C4CC20A69B}"/>
              </a:ext>
            </a:extLst>
          </p:cNvPr>
          <p:cNvSpPr txBox="1"/>
          <p:nvPr/>
        </p:nvSpPr>
        <p:spPr>
          <a:xfrm>
            <a:off x="2021757" y="3307195"/>
            <a:ext cx="266675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Preparation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Gaining management commitment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Raising employee awareness</a:t>
            </a:r>
            <a:endParaRPr lang="en-US" dirty="0">
              <a:solidFill>
                <a:srgbClr val="242021"/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Defining the current state of the organization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Feeding back results to staff and others</a:t>
            </a:r>
            <a:endParaRPr lang="en-US" sz="18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grpSp>
        <p:nvGrpSpPr>
          <p:cNvPr id="22" name="Group 7">
            <a:extLst>
              <a:ext uri="{FF2B5EF4-FFF2-40B4-BE49-F238E27FC236}">
                <a16:creationId xmlns:a16="http://schemas.microsoft.com/office/drawing/2014/main" id="{3D79CD32-69A8-4366-AA54-84A635117986}"/>
              </a:ext>
            </a:extLst>
          </p:cNvPr>
          <p:cNvGrpSpPr/>
          <p:nvPr/>
        </p:nvGrpSpPr>
        <p:grpSpPr>
          <a:xfrm>
            <a:off x="332681" y="1851064"/>
            <a:ext cx="2183907" cy="3652938"/>
            <a:chOff x="1118586" y="2068497"/>
            <a:chExt cx="2467992" cy="4128116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62B321A-6944-47A8-9061-D4973B428872}"/>
                </a:ext>
              </a:extLst>
            </p:cNvPr>
            <p:cNvSpPr/>
            <p:nvPr/>
          </p:nvSpPr>
          <p:spPr>
            <a:xfrm>
              <a:off x="2112885" y="5717219"/>
              <a:ext cx="479394" cy="479394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ffectLst>
              <a:outerShdw blurRad="63500" sx="106000" sy="106000" algn="ctr" rotWithShape="0">
                <a:prstClr val="black">
                  <a:alpha val="40000"/>
                </a:prstClr>
              </a:outerShdw>
            </a:effectLst>
            <a:scene3d>
              <a:camera prst="perspectiveRelaxed">
                <a:rot lat="17373601" lon="0" rev="0"/>
              </a:camera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171476D-FF4D-4108-8640-B5AEC8244FCC}"/>
                </a:ext>
              </a:extLst>
            </p:cNvPr>
            <p:cNvSpPr/>
            <p:nvPr/>
          </p:nvSpPr>
          <p:spPr>
            <a:xfrm>
              <a:off x="2259367" y="4376691"/>
              <a:ext cx="186431" cy="1589103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75000"/>
                    <a:lumOff val="25000"/>
                    <a:shade val="30000"/>
                    <a:satMod val="115000"/>
                  </a:schemeClr>
                </a:gs>
                <a:gs pos="50000">
                  <a:schemeClr val="bg1">
                    <a:lumMod val="75000"/>
                  </a:schemeClr>
                </a:gs>
                <a:gs pos="100000">
                  <a:schemeClr val="tx1">
                    <a:lumMod val="75000"/>
                    <a:lumOff val="25000"/>
                    <a:shade val="100000"/>
                    <a:satMod val="115000"/>
                  </a:schemeClr>
                </a:gs>
              </a:gsLst>
              <a:lin ang="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Diamond 24">
              <a:extLst>
                <a:ext uri="{FF2B5EF4-FFF2-40B4-BE49-F238E27FC236}">
                  <a16:creationId xmlns:a16="http://schemas.microsoft.com/office/drawing/2014/main" id="{73908F1A-4DDE-4BE0-A909-14FB189A32D0}"/>
                </a:ext>
              </a:extLst>
            </p:cNvPr>
            <p:cNvSpPr/>
            <p:nvPr/>
          </p:nvSpPr>
          <p:spPr>
            <a:xfrm>
              <a:off x="1118586" y="2068497"/>
              <a:ext cx="2467992" cy="2467992"/>
            </a:xfrm>
            <a:prstGeom prst="diamond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B68D420-ACE6-4FA4-B369-38423024CB7B}"/>
                </a:ext>
              </a:extLst>
            </p:cNvPr>
            <p:cNvSpPr txBox="1"/>
            <p:nvPr/>
          </p:nvSpPr>
          <p:spPr>
            <a:xfrm>
              <a:off x="1624613" y="2699805"/>
              <a:ext cx="1455938" cy="4521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Medium Cond" panose="020B0606030402020204" pitchFamily="34" charset="0"/>
                </a:rPr>
                <a:t>STAGE 1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25BCE5BD-EC30-41B0-A621-145DEC3C87E3}"/>
              </a:ext>
            </a:extLst>
          </p:cNvPr>
          <p:cNvSpPr txBox="1"/>
          <p:nvPr/>
        </p:nvSpPr>
        <p:spPr>
          <a:xfrm>
            <a:off x="6220124" y="3360821"/>
            <a:ext cx="266675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Defining problem areas in more detail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Staff consultations/ discussions</a:t>
            </a:r>
            <a:endParaRPr lang="en-US" dirty="0">
              <a:solidFill>
                <a:srgbClr val="242021"/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Taking action/ interventions</a:t>
            </a:r>
            <a:endParaRPr lang="en-US" dirty="0">
              <a:solidFill>
                <a:srgbClr val="242021"/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Review</a:t>
            </a:r>
            <a:br>
              <a:rPr lang="en-US" dirty="0">
                <a:solidFill>
                  <a:srgbClr val="242021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>
              <a:latin typeface="Franklin Gothic Medium Cond" panose="020B06060304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9FECF8-FE8F-4F7D-B939-A3704298E0F4}"/>
              </a:ext>
            </a:extLst>
          </p:cNvPr>
          <p:cNvSpPr txBox="1"/>
          <p:nvPr/>
        </p:nvSpPr>
        <p:spPr>
          <a:xfrm>
            <a:off x="1182823" y="1332709"/>
            <a:ext cx="76284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Franklin Gothic Medium Cond" panose="020B0606030402020204" pitchFamily="34" charset="0"/>
              </a:rPr>
              <a:t>Preventative, risk-assessment based approach is effective in reducing stress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5CB96F7-37BF-4EE2-8DE7-9B77297EAF76}"/>
              </a:ext>
            </a:extLst>
          </p:cNvPr>
          <p:cNvSpPr txBox="1"/>
          <p:nvPr/>
        </p:nvSpPr>
        <p:spPr>
          <a:xfrm>
            <a:off x="3908094" y="6210086"/>
            <a:ext cx="47237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Franklin Gothic Medium Cond" panose="020B0606030402020204" pitchFamily="34" charset="0"/>
              </a:rPr>
              <a:t>(Cousins, Kelly, Lee, &amp; </a:t>
            </a:r>
            <a:r>
              <a:rPr lang="en-US" dirty="0" err="1">
                <a:latin typeface="Franklin Gothic Medium Cond" panose="020B0606030402020204" pitchFamily="34" charset="0"/>
              </a:rPr>
              <a:t>McCaig</a:t>
            </a:r>
            <a:r>
              <a:rPr lang="en-US" dirty="0">
                <a:latin typeface="Franklin Gothic Medium Cond" panose="020B0606030402020204" pitchFamily="34" charset="0"/>
              </a:rPr>
              <a:t>, 2004) </a:t>
            </a:r>
          </a:p>
        </p:txBody>
      </p:sp>
    </p:spTree>
    <p:extLst>
      <p:ext uri="{BB962C8B-B14F-4D97-AF65-F5344CB8AC3E}">
        <p14:creationId xmlns:p14="http://schemas.microsoft.com/office/powerpoint/2010/main" val="1799373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458200" cy="1143000"/>
          </a:xfrm>
        </p:spPr>
        <p:txBody>
          <a:bodyPr/>
          <a:lstStyle/>
          <a:p>
            <a:r>
              <a:rPr lang="en-US" sz="32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PESTLE analysis of the macro-environmental factors</a:t>
            </a:r>
            <a:endParaRPr lang="fr-CA" sz="4800" dirty="0"/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1066800"/>
            <a:ext cx="2895600" cy="5333999"/>
          </a:xfrm>
        </p:spPr>
        <p:txBody>
          <a:bodyPr/>
          <a:lstStyle/>
          <a:p>
            <a:pPr>
              <a:buNone/>
            </a:pPr>
            <a:r>
              <a:rPr lang="en-US" sz="1800" b="1" dirty="0">
                <a:latin typeface="Franklin Gothic Medium" panose="020B0603020102020204" pitchFamily="34" charset="0"/>
              </a:rPr>
              <a:t>Political Factors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Government policies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Labour laws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Tax laws 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Race &amp; equal opportunities</a:t>
            </a:r>
          </a:p>
          <a:p>
            <a:pPr marL="0" indent="0">
              <a:buNone/>
            </a:pPr>
            <a:endParaRPr lang="en-US" sz="1800" dirty="0">
              <a:latin typeface="Franklin Gothic Medium" panose="020B0603020102020204" pitchFamily="34" charset="0"/>
            </a:endParaRPr>
          </a:p>
          <a:p>
            <a:pPr>
              <a:buNone/>
            </a:pPr>
            <a:r>
              <a:rPr lang="en-US" sz="1800" b="1" dirty="0">
                <a:latin typeface="Franklin Gothic Medium" panose="020B0603020102020204" pitchFamily="34" charset="0"/>
              </a:rPr>
              <a:t>Economic Factors 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Pay disparities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Workload indicators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Inflation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Lack of over time compensation</a:t>
            </a:r>
          </a:p>
          <a:p>
            <a:pPr>
              <a:buNone/>
            </a:pPr>
            <a:endParaRPr lang="en-US" sz="1800" dirty="0">
              <a:latin typeface="Franklin Gothic Medium" panose="020B0603020102020204" pitchFamily="34" charset="0"/>
            </a:endParaRPr>
          </a:p>
          <a:p>
            <a:pPr>
              <a:buNone/>
            </a:pPr>
            <a:endParaRPr lang="en-US" sz="1800" dirty="0">
              <a:latin typeface="Franklin Gothic Medium" panose="020B0603020102020204" pitchFamily="34" charset="0"/>
            </a:endParaRPr>
          </a:p>
        </p:txBody>
      </p:sp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833C3DBA-B76E-4EAD-9F3A-A6172813B8CC}"/>
              </a:ext>
            </a:extLst>
          </p:cNvPr>
          <p:cNvSpPr txBox="1">
            <a:spLocks/>
          </p:cNvSpPr>
          <p:nvPr/>
        </p:nvSpPr>
        <p:spPr bwMode="auto">
          <a:xfrm>
            <a:off x="2971800" y="1163472"/>
            <a:ext cx="2457736" cy="5333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sz="1800" b="1" dirty="0">
                <a:latin typeface="Franklin Gothic Medium" panose="020B0603020102020204" pitchFamily="34" charset="0"/>
              </a:rPr>
              <a:t>Social Factors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Team spirit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Conflict resolution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Work life balance</a:t>
            </a:r>
          </a:p>
          <a:p>
            <a:endParaRPr lang="en-US" sz="1800" dirty="0">
              <a:latin typeface="Franklin Gothic Medium" panose="020B0603020102020204" pitchFamily="34" charset="0"/>
            </a:endParaRPr>
          </a:p>
          <a:p>
            <a:endParaRPr lang="en-US" sz="1800" dirty="0">
              <a:latin typeface="Franklin Gothic Medium" panose="020B0603020102020204" pitchFamily="34" charset="0"/>
            </a:endParaRPr>
          </a:p>
          <a:p>
            <a:pPr marL="0" indent="0">
              <a:buNone/>
            </a:pPr>
            <a:r>
              <a:rPr lang="en-US" sz="1800" b="1" dirty="0">
                <a:latin typeface="Franklin Gothic Medium" panose="020B0603020102020204" pitchFamily="34" charset="0"/>
              </a:rPr>
              <a:t>Technological Factors 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Use of technology for work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Staff laid off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Social media stress</a:t>
            </a:r>
          </a:p>
          <a:p>
            <a:pPr>
              <a:buFont typeface="Arial" charset="0"/>
              <a:buNone/>
            </a:pPr>
            <a:endParaRPr lang="en-US" sz="1800" dirty="0">
              <a:latin typeface="Franklin Gothic Medium" panose="020B0603020102020204" pitchFamily="34" charset="0"/>
            </a:endParaRPr>
          </a:p>
          <a:p>
            <a:pPr>
              <a:buFont typeface="Arial" charset="0"/>
              <a:buNone/>
            </a:pPr>
            <a:endParaRPr lang="en-US" sz="1800" dirty="0">
              <a:latin typeface="Franklin Gothic Medium" panose="020B0603020102020204" pitchFamily="34" charset="0"/>
            </a:endParaRP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585CC091-05A2-41BF-8E7F-F51BD2C20A87}"/>
              </a:ext>
            </a:extLst>
          </p:cNvPr>
          <p:cNvSpPr txBox="1">
            <a:spLocks/>
          </p:cNvSpPr>
          <p:nvPr/>
        </p:nvSpPr>
        <p:spPr bwMode="auto">
          <a:xfrm>
            <a:off x="5650175" y="1163472"/>
            <a:ext cx="2971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en-US" sz="1800" b="1" dirty="0">
                <a:latin typeface="Franklin Gothic Medium" panose="020B0603020102020204" pitchFamily="34" charset="0"/>
              </a:rPr>
              <a:t>Environmental Factors 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Air quality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Climate change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Erratic weather patterns</a:t>
            </a:r>
          </a:p>
          <a:p>
            <a:endParaRPr lang="en-US" sz="1800" dirty="0">
              <a:latin typeface="Franklin Gothic Medium" panose="020B0603020102020204" pitchFamily="34" charset="0"/>
            </a:endParaRPr>
          </a:p>
          <a:p>
            <a:endParaRPr lang="en-US" sz="1800" dirty="0">
              <a:latin typeface="Franklin Gothic Medium" panose="020B0603020102020204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en-US" sz="1800" b="1" dirty="0">
                <a:latin typeface="Franklin Gothic Medium" panose="020B0603020102020204" pitchFamily="34" charset="0"/>
              </a:rPr>
              <a:t>Legal Factors 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Litigation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Government policies and legislations </a:t>
            </a:r>
          </a:p>
          <a:p>
            <a:r>
              <a:rPr lang="en-US" sz="1800" dirty="0">
                <a:latin typeface="Franklin Gothic Medium" panose="020B0603020102020204" pitchFamily="34" charset="0"/>
              </a:rPr>
              <a:t>Gender based violence </a:t>
            </a:r>
          </a:p>
          <a:p>
            <a:pPr marL="0" indent="0">
              <a:buFont typeface="Arial" charset="0"/>
              <a:buNone/>
            </a:pPr>
            <a:endParaRPr lang="en-US" sz="2000" b="1" dirty="0"/>
          </a:p>
          <a:p>
            <a:pPr marL="0" indent="0">
              <a:buFont typeface="Arial" charset="0"/>
              <a:buNone/>
            </a:pPr>
            <a:endParaRPr lang="en-US" sz="2000" b="1" dirty="0"/>
          </a:p>
          <a:p>
            <a:pPr>
              <a:buFont typeface="Arial" charset="0"/>
              <a:buNone/>
            </a:pPr>
            <a:endParaRPr lang="en-US" sz="2000" dirty="0"/>
          </a:p>
          <a:p>
            <a:pPr>
              <a:buFont typeface="Arial" charset="0"/>
              <a:buNone/>
            </a:pPr>
            <a:endParaRPr lang="en-US" sz="2000" dirty="0"/>
          </a:p>
          <a:p>
            <a:pPr>
              <a:buFont typeface="Arial" charset="0"/>
              <a:buNone/>
            </a:pPr>
            <a:endParaRPr lang="en-US" sz="2000" dirty="0"/>
          </a:p>
          <a:p>
            <a:pPr>
              <a:buFont typeface="Arial" charset="0"/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0453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19100" y="1981200"/>
            <a:ext cx="6781800" cy="1371600"/>
          </a:xfrm>
          <a:custGeom>
            <a:avLst/>
            <a:gdLst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0800" h="3276600">
                <a:moveTo>
                  <a:pt x="0" y="0"/>
                </a:moveTo>
                <a:cubicBezTo>
                  <a:pt x="793338" y="288966"/>
                  <a:pt x="1353127" y="419595"/>
                  <a:pt x="2590800" y="0"/>
                </a:cubicBezTo>
                <a:cubicBezTo>
                  <a:pt x="2389909" y="1139702"/>
                  <a:pt x="2260271" y="1432296"/>
                  <a:pt x="2590800" y="3276600"/>
                </a:cubicBezTo>
                <a:cubicBezTo>
                  <a:pt x="1482766" y="2859974"/>
                  <a:pt x="959592" y="2913413"/>
                  <a:pt x="0" y="3276600"/>
                </a:cubicBezTo>
                <a:cubicBezTo>
                  <a:pt x="257299" y="2187369"/>
                  <a:pt x="418605" y="1283195"/>
                  <a:pt x="0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181100" y="2065020"/>
            <a:ext cx="6019800" cy="105156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47000">
                <a:srgbClr val="E6E6E6"/>
              </a:gs>
              <a:gs pos="96000">
                <a:srgbClr val="7D8496"/>
              </a:gs>
            </a:gsLst>
            <a:lin ang="5400000" scaled="1"/>
            <a:tileRect/>
          </a:gra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Approach to stress management at work</a:t>
            </a:r>
            <a:endParaRPr lang="en-US" dirty="0"/>
          </a:p>
        </p:txBody>
      </p:sp>
      <p:sp>
        <p:nvSpPr>
          <p:cNvPr id="3" name="Freeform 2"/>
          <p:cNvSpPr/>
          <p:nvPr/>
        </p:nvSpPr>
        <p:spPr>
          <a:xfrm>
            <a:off x="533400" y="2057400"/>
            <a:ext cx="1866900" cy="1066800"/>
          </a:xfrm>
          <a:custGeom>
            <a:avLst/>
            <a:gdLst>
              <a:gd name="connsiteX0" fmla="*/ 0 w 1828800"/>
              <a:gd name="connsiteY0" fmla="*/ 0 h 1066800"/>
              <a:gd name="connsiteX1" fmla="*/ 1066800 w 1828800"/>
              <a:gd name="connsiteY1" fmla="*/ 0 h 1066800"/>
              <a:gd name="connsiteX2" fmla="*/ 1066800 w 1828800"/>
              <a:gd name="connsiteY2" fmla="*/ 0 h 1066800"/>
              <a:gd name="connsiteX3" fmla="*/ 1524000 w 1828800"/>
              <a:gd name="connsiteY3" fmla="*/ 0 h 1066800"/>
              <a:gd name="connsiteX4" fmla="*/ 1828800 w 1828800"/>
              <a:gd name="connsiteY4" fmla="*/ 0 h 1066800"/>
              <a:gd name="connsiteX5" fmla="*/ 1828800 w 1828800"/>
              <a:gd name="connsiteY5" fmla="*/ 177800 h 1066800"/>
              <a:gd name="connsiteX6" fmla="*/ 2160179 w 1828800"/>
              <a:gd name="connsiteY6" fmla="*/ 285742 h 1066800"/>
              <a:gd name="connsiteX7" fmla="*/ 1828800 w 1828800"/>
              <a:gd name="connsiteY7" fmla="*/ 444500 h 1066800"/>
              <a:gd name="connsiteX8" fmla="*/ 1828800 w 1828800"/>
              <a:gd name="connsiteY8" fmla="*/ 1066800 h 1066800"/>
              <a:gd name="connsiteX9" fmla="*/ 1524000 w 1828800"/>
              <a:gd name="connsiteY9" fmla="*/ 1066800 h 1066800"/>
              <a:gd name="connsiteX10" fmla="*/ 1066800 w 1828800"/>
              <a:gd name="connsiteY10" fmla="*/ 1066800 h 1066800"/>
              <a:gd name="connsiteX11" fmla="*/ 1066800 w 1828800"/>
              <a:gd name="connsiteY11" fmla="*/ 1066800 h 1066800"/>
              <a:gd name="connsiteX12" fmla="*/ 0 w 1828800"/>
              <a:gd name="connsiteY12" fmla="*/ 1066800 h 1066800"/>
              <a:gd name="connsiteX13" fmla="*/ 0 w 1828800"/>
              <a:gd name="connsiteY13" fmla="*/ 444500 h 1066800"/>
              <a:gd name="connsiteX14" fmla="*/ 0 w 1828800"/>
              <a:gd name="connsiteY14" fmla="*/ 177800 h 1066800"/>
              <a:gd name="connsiteX15" fmla="*/ 0 w 1828800"/>
              <a:gd name="connsiteY15" fmla="*/ 177800 h 1066800"/>
              <a:gd name="connsiteX16" fmla="*/ 0 w 1828800"/>
              <a:gd name="connsiteY16" fmla="*/ 0 h 1066800"/>
              <a:gd name="connsiteX0" fmla="*/ 0 w 2160179"/>
              <a:gd name="connsiteY0" fmla="*/ 0 h 1066800"/>
              <a:gd name="connsiteX1" fmla="*/ 1066800 w 2160179"/>
              <a:gd name="connsiteY1" fmla="*/ 0 h 1066800"/>
              <a:gd name="connsiteX2" fmla="*/ 1066800 w 2160179"/>
              <a:gd name="connsiteY2" fmla="*/ 0 h 1066800"/>
              <a:gd name="connsiteX3" fmla="*/ 1524000 w 2160179"/>
              <a:gd name="connsiteY3" fmla="*/ 0 h 1066800"/>
              <a:gd name="connsiteX4" fmla="*/ 1828800 w 2160179"/>
              <a:gd name="connsiteY4" fmla="*/ 0 h 1066800"/>
              <a:gd name="connsiteX5" fmla="*/ 1828800 w 2160179"/>
              <a:gd name="connsiteY5" fmla="*/ 177800 h 1066800"/>
              <a:gd name="connsiteX6" fmla="*/ 2160179 w 2160179"/>
              <a:gd name="connsiteY6" fmla="*/ 285742 h 1066800"/>
              <a:gd name="connsiteX7" fmla="*/ 1828800 w 2160179"/>
              <a:gd name="connsiteY7" fmla="*/ 749300 h 1066800"/>
              <a:gd name="connsiteX8" fmla="*/ 1828800 w 2160179"/>
              <a:gd name="connsiteY8" fmla="*/ 1066800 h 1066800"/>
              <a:gd name="connsiteX9" fmla="*/ 1524000 w 2160179"/>
              <a:gd name="connsiteY9" fmla="*/ 1066800 h 1066800"/>
              <a:gd name="connsiteX10" fmla="*/ 1066800 w 2160179"/>
              <a:gd name="connsiteY10" fmla="*/ 1066800 h 1066800"/>
              <a:gd name="connsiteX11" fmla="*/ 1066800 w 2160179"/>
              <a:gd name="connsiteY11" fmla="*/ 1066800 h 1066800"/>
              <a:gd name="connsiteX12" fmla="*/ 0 w 2160179"/>
              <a:gd name="connsiteY12" fmla="*/ 1066800 h 1066800"/>
              <a:gd name="connsiteX13" fmla="*/ 0 w 2160179"/>
              <a:gd name="connsiteY13" fmla="*/ 444500 h 1066800"/>
              <a:gd name="connsiteX14" fmla="*/ 0 w 2160179"/>
              <a:gd name="connsiteY14" fmla="*/ 177800 h 1066800"/>
              <a:gd name="connsiteX15" fmla="*/ 0 w 2160179"/>
              <a:gd name="connsiteY15" fmla="*/ 177800 h 1066800"/>
              <a:gd name="connsiteX16" fmla="*/ 0 w 2160179"/>
              <a:gd name="connsiteY16" fmla="*/ 0 h 1066800"/>
              <a:gd name="connsiteX0" fmla="*/ 0 w 2160179"/>
              <a:gd name="connsiteY0" fmla="*/ 0 h 1066800"/>
              <a:gd name="connsiteX1" fmla="*/ 1066800 w 2160179"/>
              <a:gd name="connsiteY1" fmla="*/ 0 h 1066800"/>
              <a:gd name="connsiteX2" fmla="*/ 1066800 w 2160179"/>
              <a:gd name="connsiteY2" fmla="*/ 0 h 1066800"/>
              <a:gd name="connsiteX3" fmla="*/ 1524000 w 2160179"/>
              <a:gd name="connsiteY3" fmla="*/ 0 h 1066800"/>
              <a:gd name="connsiteX4" fmla="*/ 1828800 w 2160179"/>
              <a:gd name="connsiteY4" fmla="*/ 0 h 1066800"/>
              <a:gd name="connsiteX5" fmla="*/ 1828800 w 2160179"/>
              <a:gd name="connsiteY5" fmla="*/ 177800 h 1066800"/>
              <a:gd name="connsiteX6" fmla="*/ 2160179 w 2160179"/>
              <a:gd name="connsiteY6" fmla="*/ 514342 h 1066800"/>
              <a:gd name="connsiteX7" fmla="*/ 1828800 w 2160179"/>
              <a:gd name="connsiteY7" fmla="*/ 749300 h 1066800"/>
              <a:gd name="connsiteX8" fmla="*/ 1828800 w 2160179"/>
              <a:gd name="connsiteY8" fmla="*/ 1066800 h 1066800"/>
              <a:gd name="connsiteX9" fmla="*/ 1524000 w 2160179"/>
              <a:gd name="connsiteY9" fmla="*/ 1066800 h 1066800"/>
              <a:gd name="connsiteX10" fmla="*/ 1066800 w 2160179"/>
              <a:gd name="connsiteY10" fmla="*/ 1066800 h 1066800"/>
              <a:gd name="connsiteX11" fmla="*/ 1066800 w 2160179"/>
              <a:gd name="connsiteY11" fmla="*/ 1066800 h 1066800"/>
              <a:gd name="connsiteX12" fmla="*/ 0 w 2160179"/>
              <a:gd name="connsiteY12" fmla="*/ 1066800 h 1066800"/>
              <a:gd name="connsiteX13" fmla="*/ 0 w 2160179"/>
              <a:gd name="connsiteY13" fmla="*/ 444500 h 1066800"/>
              <a:gd name="connsiteX14" fmla="*/ 0 w 2160179"/>
              <a:gd name="connsiteY14" fmla="*/ 177800 h 1066800"/>
              <a:gd name="connsiteX15" fmla="*/ 0 w 2160179"/>
              <a:gd name="connsiteY15" fmla="*/ 177800 h 1066800"/>
              <a:gd name="connsiteX16" fmla="*/ 0 w 2160179"/>
              <a:gd name="connsiteY16" fmla="*/ 0 h 1066800"/>
              <a:gd name="connsiteX0" fmla="*/ 0 w 1997147"/>
              <a:gd name="connsiteY0" fmla="*/ 0 h 1066800"/>
              <a:gd name="connsiteX1" fmla="*/ 1066800 w 1997147"/>
              <a:gd name="connsiteY1" fmla="*/ 0 h 1066800"/>
              <a:gd name="connsiteX2" fmla="*/ 1066800 w 1997147"/>
              <a:gd name="connsiteY2" fmla="*/ 0 h 1066800"/>
              <a:gd name="connsiteX3" fmla="*/ 1524000 w 1997147"/>
              <a:gd name="connsiteY3" fmla="*/ 0 h 1066800"/>
              <a:gd name="connsiteX4" fmla="*/ 1828800 w 1997147"/>
              <a:gd name="connsiteY4" fmla="*/ 0 h 1066800"/>
              <a:gd name="connsiteX5" fmla="*/ 1828800 w 1997147"/>
              <a:gd name="connsiteY5" fmla="*/ 177800 h 1066800"/>
              <a:gd name="connsiteX6" fmla="*/ 1997147 w 1997147"/>
              <a:gd name="connsiteY6" fmla="*/ 514342 h 1066800"/>
              <a:gd name="connsiteX7" fmla="*/ 1828800 w 1997147"/>
              <a:gd name="connsiteY7" fmla="*/ 749300 h 1066800"/>
              <a:gd name="connsiteX8" fmla="*/ 1828800 w 1997147"/>
              <a:gd name="connsiteY8" fmla="*/ 1066800 h 1066800"/>
              <a:gd name="connsiteX9" fmla="*/ 1524000 w 1997147"/>
              <a:gd name="connsiteY9" fmla="*/ 1066800 h 1066800"/>
              <a:gd name="connsiteX10" fmla="*/ 1066800 w 1997147"/>
              <a:gd name="connsiteY10" fmla="*/ 1066800 h 1066800"/>
              <a:gd name="connsiteX11" fmla="*/ 1066800 w 1997147"/>
              <a:gd name="connsiteY11" fmla="*/ 1066800 h 1066800"/>
              <a:gd name="connsiteX12" fmla="*/ 0 w 1997147"/>
              <a:gd name="connsiteY12" fmla="*/ 1066800 h 1066800"/>
              <a:gd name="connsiteX13" fmla="*/ 0 w 1997147"/>
              <a:gd name="connsiteY13" fmla="*/ 444500 h 1066800"/>
              <a:gd name="connsiteX14" fmla="*/ 0 w 1997147"/>
              <a:gd name="connsiteY14" fmla="*/ 177800 h 1066800"/>
              <a:gd name="connsiteX15" fmla="*/ 0 w 1997147"/>
              <a:gd name="connsiteY15" fmla="*/ 177800 h 1066800"/>
              <a:gd name="connsiteX16" fmla="*/ 0 w 1997147"/>
              <a:gd name="connsiteY16" fmla="*/ 0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997147" h="1066800">
                <a:moveTo>
                  <a:pt x="0" y="0"/>
                </a:moveTo>
                <a:lnTo>
                  <a:pt x="1066800" y="0"/>
                </a:lnTo>
                <a:lnTo>
                  <a:pt x="1066800" y="0"/>
                </a:lnTo>
                <a:lnTo>
                  <a:pt x="1524000" y="0"/>
                </a:lnTo>
                <a:lnTo>
                  <a:pt x="1828800" y="0"/>
                </a:lnTo>
                <a:lnTo>
                  <a:pt x="1828800" y="177800"/>
                </a:lnTo>
                <a:lnTo>
                  <a:pt x="1997147" y="514342"/>
                </a:lnTo>
                <a:lnTo>
                  <a:pt x="1828800" y="749300"/>
                </a:lnTo>
                <a:lnTo>
                  <a:pt x="1828800" y="1066800"/>
                </a:lnTo>
                <a:lnTo>
                  <a:pt x="1524000" y="1066800"/>
                </a:lnTo>
                <a:lnTo>
                  <a:pt x="1066800" y="1066800"/>
                </a:lnTo>
                <a:lnTo>
                  <a:pt x="1066800" y="1066800"/>
                </a:lnTo>
                <a:lnTo>
                  <a:pt x="0" y="1066800"/>
                </a:lnTo>
                <a:lnTo>
                  <a:pt x="0" y="444500"/>
                </a:lnTo>
                <a:lnTo>
                  <a:pt x="0" y="177800"/>
                </a:lnTo>
                <a:lnTo>
                  <a:pt x="0" y="1778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24978"/>
              </a:gs>
              <a:gs pos="59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6775" y="2169995"/>
            <a:ext cx="5854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52700" y="2133601"/>
            <a:ext cx="4495800" cy="740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Franklin Gothic Medium Cond" panose="020B0606030402020204" pitchFamily="34" charset="0"/>
              </a:rPr>
              <a:t>Work place interventions</a:t>
            </a:r>
          </a:p>
        </p:txBody>
      </p:sp>
      <p:sp>
        <p:nvSpPr>
          <p:cNvPr id="9" name="Freeform 8"/>
          <p:cNvSpPr/>
          <p:nvPr/>
        </p:nvSpPr>
        <p:spPr>
          <a:xfrm>
            <a:off x="1066800" y="3352800"/>
            <a:ext cx="6781800" cy="1371600"/>
          </a:xfrm>
          <a:custGeom>
            <a:avLst/>
            <a:gdLst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0800" h="3276600">
                <a:moveTo>
                  <a:pt x="0" y="0"/>
                </a:moveTo>
                <a:cubicBezTo>
                  <a:pt x="793338" y="288966"/>
                  <a:pt x="1353127" y="419595"/>
                  <a:pt x="2590800" y="0"/>
                </a:cubicBezTo>
                <a:cubicBezTo>
                  <a:pt x="2389909" y="1139702"/>
                  <a:pt x="2260271" y="1432296"/>
                  <a:pt x="2590800" y="3276600"/>
                </a:cubicBezTo>
                <a:cubicBezTo>
                  <a:pt x="1482766" y="2859974"/>
                  <a:pt x="959592" y="2913413"/>
                  <a:pt x="0" y="3276600"/>
                </a:cubicBezTo>
                <a:cubicBezTo>
                  <a:pt x="257299" y="2187369"/>
                  <a:pt x="418605" y="1283195"/>
                  <a:pt x="0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828800" y="3436620"/>
            <a:ext cx="6019800" cy="105156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47000">
                <a:srgbClr val="E6E6E6"/>
              </a:gs>
              <a:gs pos="96000">
                <a:srgbClr val="7D8496"/>
              </a:gs>
            </a:gsLst>
            <a:lin ang="5400000" scaled="1"/>
          </a:gra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1181100" y="3429000"/>
            <a:ext cx="1866900" cy="1066800"/>
          </a:xfrm>
          <a:custGeom>
            <a:avLst/>
            <a:gdLst>
              <a:gd name="connsiteX0" fmla="*/ 0 w 1828800"/>
              <a:gd name="connsiteY0" fmla="*/ 0 h 1066800"/>
              <a:gd name="connsiteX1" fmla="*/ 1066800 w 1828800"/>
              <a:gd name="connsiteY1" fmla="*/ 0 h 1066800"/>
              <a:gd name="connsiteX2" fmla="*/ 1066800 w 1828800"/>
              <a:gd name="connsiteY2" fmla="*/ 0 h 1066800"/>
              <a:gd name="connsiteX3" fmla="*/ 1524000 w 1828800"/>
              <a:gd name="connsiteY3" fmla="*/ 0 h 1066800"/>
              <a:gd name="connsiteX4" fmla="*/ 1828800 w 1828800"/>
              <a:gd name="connsiteY4" fmla="*/ 0 h 1066800"/>
              <a:gd name="connsiteX5" fmla="*/ 1828800 w 1828800"/>
              <a:gd name="connsiteY5" fmla="*/ 177800 h 1066800"/>
              <a:gd name="connsiteX6" fmla="*/ 2160179 w 1828800"/>
              <a:gd name="connsiteY6" fmla="*/ 285742 h 1066800"/>
              <a:gd name="connsiteX7" fmla="*/ 1828800 w 1828800"/>
              <a:gd name="connsiteY7" fmla="*/ 444500 h 1066800"/>
              <a:gd name="connsiteX8" fmla="*/ 1828800 w 1828800"/>
              <a:gd name="connsiteY8" fmla="*/ 1066800 h 1066800"/>
              <a:gd name="connsiteX9" fmla="*/ 1524000 w 1828800"/>
              <a:gd name="connsiteY9" fmla="*/ 1066800 h 1066800"/>
              <a:gd name="connsiteX10" fmla="*/ 1066800 w 1828800"/>
              <a:gd name="connsiteY10" fmla="*/ 1066800 h 1066800"/>
              <a:gd name="connsiteX11" fmla="*/ 1066800 w 1828800"/>
              <a:gd name="connsiteY11" fmla="*/ 1066800 h 1066800"/>
              <a:gd name="connsiteX12" fmla="*/ 0 w 1828800"/>
              <a:gd name="connsiteY12" fmla="*/ 1066800 h 1066800"/>
              <a:gd name="connsiteX13" fmla="*/ 0 w 1828800"/>
              <a:gd name="connsiteY13" fmla="*/ 444500 h 1066800"/>
              <a:gd name="connsiteX14" fmla="*/ 0 w 1828800"/>
              <a:gd name="connsiteY14" fmla="*/ 177800 h 1066800"/>
              <a:gd name="connsiteX15" fmla="*/ 0 w 1828800"/>
              <a:gd name="connsiteY15" fmla="*/ 177800 h 1066800"/>
              <a:gd name="connsiteX16" fmla="*/ 0 w 1828800"/>
              <a:gd name="connsiteY16" fmla="*/ 0 h 1066800"/>
              <a:gd name="connsiteX0" fmla="*/ 0 w 2160179"/>
              <a:gd name="connsiteY0" fmla="*/ 0 h 1066800"/>
              <a:gd name="connsiteX1" fmla="*/ 1066800 w 2160179"/>
              <a:gd name="connsiteY1" fmla="*/ 0 h 1066800"/>
              <a:gd name="connsiteX2" fmla="*/ 1066800 w 2160179"/>
              <a:gd name="connsiteY2" fmla="*/ 0 h 1066800"/>
              <a:gd name="connsiteX3" fmla="*/ 1524000 w 2160179"/>
              <a:gd name="connsiteY3" fmla="*/ 0 h 1066800"/>
              <a:gd name="connsiteX4" fmla="*/ 1828800 w 2160179"/>
              <a:gd name="connsiteY4" fmla="*/ 0 h 1066800"/>
              <a:gd name="connsiteX5" fmla="*/ 1828800 w 2160179"/>
              <a:gd name="connsiteY5" fmla="*/ 177800 h 1066800"/>
              <a:gd name="connsiteX6" fmla="*/ 2160179 w 2160179"/>
              <a:gd name="connsiteY6" fmla="*/ 285742 h 1066800"/>
              <a:gd name="connsiteX7" fmla="*/ 1828800 w 2160179"/>
              <a:gd name="connsiteY7" fmla="*/ 749300 h 1066800"/>
              <a:gd name="connsiteX8" fmla="*/ 1828800 w 2160179"/>
              <a:gd name="connsiteY8" fmla="*/ 1066800 h 1066800"/>
              <a:gd name="connsiteX9" fmla="*/ 1524000 w 2160179"/>
              <a:gd name="connsiteY9" fmla="*/ 1066800 h 1066800"/>
              <a:gd name="connsiteX10" fmla="*/ 1066800 w 2160179"/>
              <a:gd name="connsiteY10" fmla="*/ 1066800 h 1066800"/>
              <a:gd name="connsiteX11" fmla="*/ 1066800 w 2160179"/>
              <a:gd name="connsiteY11" fmla="*/ 1066800 h 1066800"/>
              <a:gd name="connsiteX12" fmla="*/ 0 w 2160179"/>
              <a:gd name="connsiteY12" fmla="*/ 1066800 h 1066800"/>
              <a:gd name="connsiteX13" fmla="*/ 0 w 2160179"/>
              <a:gd name="connsiteY13" fmla="*/ 444500 h 1066800"/>
              <a:gd name="connsiteX14" fmla="*/ 0 w 2160179"/>
              <a:gd name="connsiteY14" fmla="*/ 177800 h 1066800"/>
              <a:gd name="connsiteX15" fmla="*/ 0 w 2160179"/>
              <a:gd name="connsiteY15" fmla="*/ 177800 h 1066800"/>
              <a:gd name="connsiteX16" fmla="*/ 0 w 2160179"/>
              <a:gd name="connsiteY16" fmla="*/ 0 h 1066800"/>
              <a:gd name="connsiteX0" fmla="*/ 0 w 2160179"/>
              <a:gd name="connsiteY0" fmla="*/ 0 h 1066800"/>
              <a:gd name="connsiteX1" fmla="*/ 1066800 w 2160179"/>
              <a:gd name="connsiteY1" fmla="*/ 0 h 1066800"/>
              <a:gd name="connsiteX2" fmla="*/ 1066800 w 2160179"/>
              <a:gd name="connsiteY2" fmla="*/ 0 h 1066800"/>
              <a:gd name="connsiteX3" fmla="*/ 1524000 w 2160179"/>
              <a:gd name="connsiteY3" fmla="*/ 0 h 1066800"/>
              <a:gd name="connsiteX4" fmla="*/ 1828800 w 2160179"/>
              <a:gd name="connsiteY4" fmla="*/ 0 h 1066800"/>
              <a:gd name="connsiteX5" fmla="*/ 1828800 w 2160179"/>
              <a:gd name="connsiteY5" fmla="*/ 177800 h 1066800"/>
              <a:gd name="connsiteX6" fmla="*/ 2160179 w 2160179"/>
              <a:gd name="connsiteY6" fmla="*/ 514342 h 1066800"/>
              <a:gd name="connsiteX7" fmla="*/ 1828800 w 2160179"/>
              <a:gd name="connsiteY7" fmla="*/ 749300 h 1066800"/>
              <a:gd name="connsiteX8" fmla="*/ 1828800 w 2160179"/>
              <a:gd name="connsiteY8" fmla="*/ 1066800 h 1066800"/>
              <a:gd name="connsiteX9" fmla="*/ 1524000 w 2160179"/>
              <a:gd name="connsiteY9" fmla="*/ 1066800 h 1066800"/>
              <a:gd name="connsiteX10" fmla="*/ 1066800 w 2160179"/>
              <a:gd name="connsiteY10" fmla="*/ 1066800 h 1066800"/>
              <a:gd name="connsiteX11" fmla="*/ 1066800 w 2160179"/>
              <a:gd name="connsiteY11" fmla="*/ 1066800 h 1066800"/>
              <a:gd name="connsiteX12" fmla="*/ 0 w 2160179"/>
              <a:gd name="connsiteY12" fmla="*/ 1066800 h 1066800"/>
              <a:gd name="connsiteX13" fmla="*/ 0 w 2160179"/>
              <a:gd name="connsiteY13" fmla="*/ 444500 h 1066800"/>
              <a:gd name="connsiteX14" fmla="*/ 0 w 2160179"/>
              <a:gd name="connsiteY14" fmla="*/ 177800 h 1066800"/>
              <a:gd name="connsiteX15" fmla="*/ 0 w 2160179"/>
              <a:gd name="connsiteY15" fmla="*/ 177800 h 1066800"/>
              <a:gd name="connsiteX16" fmla="*/ 0 w 2160179"/>
              <a:gd name="connsiteY16" fmla="*/ 0 h 1066800"/>
              <a:gd name="connsiteX0" fmla="*/ 0 w 1997147"/>
              <a:gd name="connsiteY0" fmla="*/ 0 h 1066800"/>
              <a:gd name="connsiteX1" fmla="*/ 1066800 w 1997147"/>
              <a:gd name="connsiteY1" fmla="*/ 0 h 1066800"/>
              <a:gd name="connsiteX2" fmla="*/ 1066800 w 1997147"/>
              <a:gd name="connsiteY2" fmla="*/ 0 h 1066800"/>
              <a:gd name="connsiteX3" fmla="*/ 1524000 w 1997147"/>
              <a:gd name="connsiteY3" fmla="*/ 0 h 1066800"/>
              <a:gd name="connsiteX4" fmla="*/ 1828800 w 1997147"/>
              <a:gd name="connsiteY4" fmla="*/ 0 h 1066800"/>
              <a:gd name="connsiteX5" fmla="*/ 1828800 w 1997147"/>
              <a:gd name="connsiteY5" fmla="*/ 177800 h 1066800"/>
              <a:gd name="connsiteX6" fmla="*/ 1997147 w 1997147"/>
              <a:gd name="connsiteY6" fmla="*/ 514342 h 1066800"/>
              <a:gd name="connsiteX7" fmla="*/ 1828800 w 1997147"/>
              <a:gd name="connsiteY7" fmla="*/ 749300 h 1066800"/>
              <a:gd name="connsiteX8" fmla="*/ 1828800 w 1997147"/>
              <a:gd name="connsiteY8" fmla="*/ 1066800 h 1066800"/>
              <a:gd name="connsiteX9" fmla="*/ 1524000 w 1997147"/>
              <a:gd name="connsiteY9" fmla="*/ 1066800 h 1066800"/>
              <a:gd name="connsiteX10" fmla="*/ 1066800 w 1997147"/>
              <a:gd name="connsiteY10" fmla="*/ 1066800 h 1066800"/>
              <a:gd name="connsiteX11" fmla="*/ 1066800 w 1997147"/>
              <a:gd name="connsiteY11" fmla="*/ 1066800 h 1066800"/>
              <a:gd name="connsiteX12" fmla="*/ 0 w 1997147"/>
              <a:gd name="connsiteY12" fmla="*/ 1066800 h 1066800"/>
              <a:gd name="connsiteX13" fmla="*/ 0 w 1997147"/>
              <a:gd name="connsiteY13" fmla="*/ 444500 h 1066800"/>
              <a:gd name="connsiteX14" fmla="*/ 0 w 1997147"/>
              <a:gd name="connsiteY14" fmla="*/ 177800 h 1066800"/>
              <a:gd name="connsiteX15" fmla="*/ 0 w 1997147"/>
              <a:gd name="connsiteY15" fmla="*/ 177800 h 1066800"/>
              <a:gd name="connsiteX16" fmla="*/ 0 w 1997147"/>
              <a:gd name="connsiteY16" fmla="*/ 0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997147" h="1066800">
                <a:moveTo>
                  <a:pt x="0" y="0"/>
                </a:moveTo>
                <a:lnTo>
                  <a:pt x="1066800" y="0"/>
                </a:lnTo>
                <a:lnTo>
                  <a:pt x="1066800" y="0"/>
                </a:lnTo>
                <a:lnTo>
                  <a:pt x="1524000" y="0"/>
                </a:lnTo>
                <a:lnTo>
                  <a:pt x="1828800" y="0"/>
                </a:lnTo>
                <a:lnTo>
                  <a:pt x="1828800" y="177800"/>
                </a:lnTo>
                <a:lnTo>
                  <a:pt x="1997147" y="514342"/>
                </a:lnTo>
                <a:lnTo>
                  <a:pt x="1828800" y="749300"/>
                </a:lnTo>
                <a:lnTo>
                  <a:pt x="1828800" y="1066800"/>
                </a:lnTo>
                <a:lnTo>
                  <a:pt x="1524000" y="1066800"/>
                </a:lnTo>
                <a:lnTo>
                  <a:pt x="1066800" y="1066800"/>
                </a:lnTo>
                <a:lnTo>
                  <a:pt x="1066800" y="1066800"/>
                </a:lnTo>
                <a:lnTo>
                  <a:pt x="0" y="1066800"/>
                </a:lnTo>
                <a:lnTo>
                  <a:pt x="0" y="444500"/>
                </a:lnTo>
                <a:lnTo>
                  <a:pt x="0" y="177800"/>
                </a:lnTo>
                <a:lnTo>
                  <a:pt x="0" y="1778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16039" y="3500735"/>
            <a:ext cx="5613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00400" y="3505201"/>
            <a:ext cx="4495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Franklin Gothic Medium Cond" panose="020B0606030402020204" pitchFamily="34" charset="0"/>
              </a:rPr>
              <a:t>Coping strategies such as self-distraction &amp; positive reframing</a:t>
            </a:r>
          </a:p>
        </p:txBody>
      </p:sp>
      <p:sp>
        <p:nvSpPr>
          <p:cNvPr id="15" name="Freeform 14"/>
          <p:cNvSpPr/>
          <p:nvPr/>
        </p:nvSpPr>
        <p:spPr>
          <a:xfrm>
            <a:off x="1828800" y="4800600"/>
            <a:ext cx="6781800" cy="1371600"/>
          </a:xfrm>
          <a:custGeom>
            <a:avLst/>
            <a:gdLst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  <a:gd name="connsiteX0" fmla="*/ 0 w 2590800"/>
              <a:gd name="connsiteY0" fmla="*/ 0 h 3276600"/>
              <a:gd name="connsiteX1" fmla="*/ 2590800 w 2590800"/>
              <a:gd name="connsiteY1" fmla="*/ 0 h 3276600"/>
              <a:gd name="connsiteX2" fmla="*/ 2590800 w 2590800"/>
              <a:gd name="connsiteY2" fmla="*/ 3276600 h 3276600"/>
              <a:gd name="connsiteX3" fmla="*/ 0 w 2590800"/>
              <a:gd name="connsiteY3" fmla="*/ 3276600 h 3276600"/>
              <a:gd name="connsiteX4" fmla="*/ 0 w 2590800"/>
              <a:gd name="connsiteY4" fmla="*/ 0 h 327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0800" h="3276600">
                <a:moveTo>
                  <a:pt x="0" y="0"/>
                </a:moveTo>
                <a:cubicBezTo>
                  <a:pt x="793338" y="288966"/>
                  <a:pt x="1353127" y="419595"/>
                  <a:pt x="2590800" y="0"/>
                </a:cubicBezTo>
                <a:cubicBezTo>
                  <a:pt x="2389909" y="1139702"/>
                  <a:pt x="2260271" y="1432296"/>
                  <a:pt x="2590800" y="3276600"/>
                </a:cubicBezTo>
                <a:cubicBezTo>
                  <a:pt x="1482766" y="2859974"/>
                  <a:pt x="959592" y="2913413"/>
                  <a:pt x="0" y="3276600"/>
                </a:cubicBezTo>
                <a:cubicBezTo>
                  <a:pt x="257299" y="2187369"/>
                  <a:pt x="418605" y="1283195"/>
                  <a:pt x="0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590800" y="4884420"/>
            <a:ext cx="6019800" cy="105156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47000">
                <a:srgbClr val="E6E6E6"/>
              </a:gs>
              <a:gs pos="96000">
                <a:srgbClr val="7D8496"/>
              </a:gs>
            </a:gsLst>
            <a:lin ang="5400000" scaled="1"/>
          </a:gra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1943100" y="4876800"/>
            <a:ext cx="1866900" cy="1066800"/>
          </a:xfrm>
          <a:custGeom>
            <a:avLst/>
            <a:gdLst>
              <a:gd name="connsiteX0" fmla="*/ 0 w 1828800"/>
              <a:gd name="connsiteY0" fmla="*/ 0 h 1066800"/>
              <a:gd name="connsiteX1" fmla="*/ 1066800 w 1828800"/>
              <a:gd name="connsiteY1" fmla="*/ 0 h 1066800"/>
              <a:gd name="connsiteX2" fmla="*/ 1066800 w 1828800"/>
              <a:gd name="connsiteY2" fmla="*/ 0 h 1066800"/>
              <a:gd name="connsiteX3" fmla="*/ 1524000 w 1828800"/>
              <a:gd name="connsiteY3" fmla="*/ 0 h 1066800"/>
              <a:gd name="connsiteX4" fmla="*/ 1828800 w 1828800"/>
              <a:gd name="connsiteY4" fmla="*/ 0 h 1066800"/>
              <a:gd name="connsiteX5" fmla="*/ 1828800 w 1828800"/>
              <a:gd name="connsiteY5" fmla="*/ 177800 h 1066800"/>
              <a:gd name="connsiteX6" fmla="*/ 2160179 w 1828800"/>
              <a:gd name="connsiteY6" fmla="*/ 285742 h 1066800"/>
              <a:gd name="connsiteX7" fmla="*/ 1828800 w 1828800"/>
              <a:gd name="connsiteY7" fmla="*/ 444500 h 1066800"/>
              <a:gd name="connsiteX8" fmla="*/ 1828800 w 1828800"/>
              <a:gd name="connsiteY8" fmla="*/ 1066800 h 1066800"/>
              <a:gd name="connsiteX9" fmla="*/ 1524000 w 1828800"/>
              <a:gd name="connsiteY9" fmla="*/ 1066800 h 1066800"/>
              <a:gd name="connsiteX10" fmla="*/ 1066800 w 1828800"/>
              <a:gd name="connsiteY10" fmla="*/ 1066800 h 1066800"/>
              <a:gd name="connsiteX11" fmla="*/ 1066800 w 1828800"/>
              <a:gd name="connsiteY11" fmla="*/ 1066800 h 1066800"/>
              <a:gd name="connsiteX12" fmla="*/ 0 w 1828800"/>
              <a:gd name="connsiteY12" fmla="*/ 1066800 h 1066800"/>
              <a:gd name="connsiteX13" fmla="*/ 0 w 1828800"/>
              <a:gd name="connsiteY13" fmla="*/ 444500 h 1066800"/>
              <a:gd name="connsiteX14" fmla="*/ 0 w 1828800"/>
              <a:gd name="connsiteY14" fmla="*/ 177800 h 1066800"/>
              <a:gd name="connsiteX15" fmla="*/ 0 w 1828800"/>
              <a:gd name="connsiteY15" fmla="*/ 177800 h 1066800"/>
              <a:gd name="connsiteX16" fmla="*/ 0 w 1828800"/>
              <a:gd name="connsiteY16" fmla="*/ 0 h 1066800"/>
              <a:gd name="connsiteX0" fmla="*/ 0 w 2160179"/>
              <a:gd name="connsiteY0" fmla="*/ 0 h 1066800"/>
              <a:gd name="connsiteX1" fmla="*/ 1066800 w 2160179"/>
              <a:gd name="connsiteY1" fmla="*/ 0 h 1066800"/>
              <a:gd name="connsiteX2" fmla="*/ 1066800 w 2160179"/>
              <a:gd name="connsiteY2" fmla="*/ 0 h 1066800"/>
              <a:gd name="connsiteX3" fmla="*/ 1524000 w 2160179"/>
              <a:gd name="connsiteY3" fmla="*/ 0 h 1066800"/>
              <a:gd name="connsiteX4" fmla="*/ 1828800 w 2160179"/>
              <a:gd name="connsiteY4" fmla="*/ 0 h 1066800"/>
              <a:gd name="connsiteX5" fmla="*/ 1828800 w 2160179"/>
              <a:gd name="connsiteY5" fmla="*/ 177800 h 1066800"/>
              <a:gd name="connsiteX6" fmla="*/ 2160179 w 2160179"/>
              <a:gd name="connsiteY6" fmla="*/ 285742 h 1066800"/>
              <a:gd name="connsiteX7" fmla="*/ 1828800 w 2160179"/>
              <a:gd name="connsiteY7" fmla="*/ 749300 h 1066800"/>
              <a:gd name="connsiteX8" fmla="*/ 1828800 w 2160179"/>
              <a:gd name="connsiteY8" fmla="*/ 1066800 h 1066800"/>
              <a:gd name="connsiteX9" fmla="*/ 1524000 w 2160179"/>
              <a:gd name="connsiteY9" fmla="*/ 1066800 h 1066800"/>
              <a:gd name="connsiteX10" fmla="*/ 1066800 w 2160179"/>
              <a:gd name="connsiteY10" fmla="*/ 1066800 h 1066800"/>
              <a:gd name="connsiteX11" fmla="*/ 1066800 w 2160179"/>
              <a:gd name="connsiteY11" fmla="*/ 1066800 h 1066800"/>
              <a:gd name="connsiteX12" fmla="*/ 0 w 2160179"/>
              <a:gd name="connsiteY12" fmla="*/ 1066800 h 1066800"/>
              <a:gd name="connsiteX13" fmla="*/ 0 w 2160179"/>
              <a:gd name="connsiteY13" fmla="*/ 444500 h 1066800"/>
              <a:gd name="connsiteX14" fmla="*/ 0 w 2160179"/>
              <a:gd name="connsiteY14" fmla="*/ 177800 h 1066800"/>
              <a:gd name="connsiteX15" fmla="*/ 0 w 2160179"/>
              <a:gd name="connsiteY15" fmla="*/ 177800 h 1066800"/>
              <a:gd name="connsiteX16" fmla="*/ 0 w 2160179"/>
              <a:gd name="connsiteY16" fmla="*/ 0 h 1066800"/>
              <a:gd name="connsiteX0" fmla="*/ 0 w 2160179"/>
              <a:gd name="connsiteY0" fmla="*/ 0 h 1066800"/>
              <a:gd name="connsiteX1" fmla="*/ 1066800 w 2160179"/>
              <a:gd name="connsiteY1" fmla="*/ 0 h 1066800"/>
              <a:gd name="connsiteX2" fmla="*/ 1066800 w 2160179"/>
              <a:gd name="connsiteY2" fmla="*/ 0 h 1066800"/>
              <a:gd name="connsiteX3" fmla="*/ 1524000 w 2160179"/>
              <a:gd name="connsiteY3" fmla="*/ 0 h 1066800"/>
              <a:gd name="connsiteX4" fmla="*/ 1828800 w 2160179"/>
              <a:gd name="connsiteY4" fmla="*/ 0 h 1066800"/>
              <a:gd name="connsiteX5" fmla="*/ 1828800 w 2160179"/>
              <a:gd name="connsiteY5" fmla="*/ 177800 h 1066800"/>
              <a:gd name="connsiteX6" fmla="*/ 2160179 w 2160179"/>
              <a:gd name="connsiteY6" fmla="*/ 514342 h 1066800"/>
              <a:gd name="connsiteX7" fmla="*/ 1828800 w 2160179"/>
              <a:gd name="connsiteY7" fmla="*/ 749300 h 1066800"/>
              <a:gd name="connsiteX8" fmla="*/ 1828800 w 2160179"/>
              <a:gd name="connsiteY8" fmla="*/ 1066800 h 1066800"/>
              <a:gd name="connsiteX9" fmla="*/ 1524000 w 2160179"/>
              <a:gd name="connsiteY9" fmla="*/ 1066800 h 1066800"/>
              <a:gd name="connsiteX10" fmla="*/ 1066800 w 2160179"/>
              <a:gd name="connsiteY10" fmla="*/ 1066800 h 1066800"/>
              <a:gd name="connsiteX11" fmla="*/ 1066800 w 2160179"/>
              <a:gd name="connsiteY11" fmla="*/ 1066800 h 1066800"/>
              <a:gd name="connsiteX12" fmla="*/ 0 w 2160179"/>
              <a:gd name="connsiteY12" fmla="*/ 1066800 h 1066800"/>
              <a:gd name="connsiteX13" fmla="*/ 0 w 2160179"/>
              <a:gd name="connsiteY13" fmla="*/ 444500 h 1066800"/>
              <a:gd name="connsiteX14" fmla="*/ 0 w 2160179"/>
              <a:gd name="connsiteY14" fmla="*/ 177800 h 1066800"/>
              <a:gd name="connsiteX15" fmla="*/ 0 w 2160179"/>
              <a:gd name="connsiteY15" fmla="*/ 177800 h 1066800"/>
              <a:gd name="connsiteX16" fmla="*/ 0 w 2160179"/>
              <a:gd name="connsiteY16" fmla="*/ 0 h 1066800"/>
              <a:gd name="connsiteX0" fmla="*/ 0 w 1997147"/>
              <a:gd name="connsiteY0" fmla="*/ 0 h 1066800"/>
              <a:gd name="connsiteX1" fmla="*/ 1066800 w 1997147"/>
              <a:gd name="connsiteY1" fmla="*/ 0 h 1066800"/>
              <a:gd name="connsiteX2" fmla="*/ 1066800 w 1997147"/>
              <a:gd name="connsiteY2" fmla="*/ 0 h 1066800"/>
              <a:gd name="connsiteX3" fmla="*/ 1524000 w 1997147"/>
              <a:gd name="connsiteY3" fmla="*/ 0 h 1066800"/>
              <a:gd name="connsiteX4" fmla="*/ 1828800 w 1997147"/>
              <a:gd name="connsiteY4" fmla="*/ 0 h 1066800"/>
              <a:gd name="connsiteX5" fmla="*/ 1828800 w 1997147"/>
              <a:gd name="connsiteY5" fmla="*/ 177800 h 1066800"/>
              <a:gd name="connsiteX6" fmla="*/ 1997147 w 1997147"/>
              <a:gd name="connsiteY6" fmla="*/ 514342 h 1066800"/>
              <a:gd name="connsiteX7" fmla="*/ 1828800 w 1997147"/>
              <a:gd name="connsiteY7" fmla="*/ 749300 h 1066800"/>
              <a:gd name="connsiteX8" fmla="*/ 1828800 w 1997147"/>
              <a:gd name="connsiteY8" fmla="*/ 1066800 h 1066800"/>
              <a:gd name="connsiteX9" fmla="*/ 1524000 w 1997147"/>
              <a:gd name="connsiteY9" fmla="*/ 1066800 h 1066800"/>
              <a:gd name="connsiteX10" fmla="*/ 1066800 w 1997147"/>
              <a:gd name="connsiteY10" fmla="*/ 1066800 h 1066800"/>
              <a:gd name="connsiteX11" fmla="*/ 1066800 w 1997147"/>
              <a:gd name="connsiteY11" fmla="*/ 1066800 h 1066800"/>
              <a:gd name="connsiteX12" fmla="*/ 0 w 1997147"/>
              <a:gd name="connsiteY12" fmla="*/ 1066800 h 1066800"/>
              <a:gd name="connsiteX13" fmla="*/ 0 w 1997147"/>
              <a:gd name="connsiteY13" fmla="*/ 444500 h 1066800"/>
              <a:gd name="connsiteX14" fmla="*/ 0 w 1997147"/>
              <a:gd name="connsiteY14" fmla="*/ 177800 h 1066800"/>
              <a:gd name="connsiteX15" fmla="*/ 0 w 1997147"/>
              <a:gd name="connsiteY15" fmla="*/ 177800 h 1066800"/>
              <a:gd name="connsiteX16" fmla="*/ 0 w 1997147"/>
              <a:gd name="connsiteY16" fmla="*/ 0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997147" h="1066800">
                <a:moveTo>
                  <a:pt x="0" y="0"/>
                </a:moveTo>
                <a:lnTo>
                  <a:pt x="1066800" y="0"/>
                </a:lnTo>
                <a:lnTo>
                  <a:pt x="1066800" y="0"/>
                </a:lnTo>
                <a:lnTo>
                  <a:pt x="1524000" y="0"/>
                </a:lnTo>
                <a:lnTo>
                  <a:pt x="1828800" y="0"/>
                </a:lnTo>
                <a:lnTo>
                  <a:pt x="1828800" y="177800"/>
                </a:lnTo>
                <a:lnTo>
                  <a:pt x="1997147" y="514342"/>
                </a:lnTo>
                <a:lnTo>
                  <a:pt x="1828800" y="749300"/>
                </a:lnTo>
                <a:lnTo>
                  <a:pt x="1828800" y="1066800"/>
                </a:lnTo>
                <a:lnTo>
                  <a:pt x="1524000" y="1066800"/>
                </a:lnTo>
                <a:lnTo>
                  <a:pt x="1066800" y="1066800"/>
                </a:lnTo>
                <a:lnTo>
                  <a:pt x="1066800" y="1066800"/>
                </a:lnTo>
                <a:lnTo>
                  <a:pt x="0" y="1066800"/>
                </a:lnTo>
                <a:lnTo>
                  <a:pt x="0" y="444500"/>
                </a:lnTo>
                <a:lnTo>
                  <a:pt x="0" y="177800"/>
                </a:lnTo>
                <a:lnTo>
                  <a:pt x="0" y="1778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15747" y="4929299"/>
            <a:ext cx="5613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62400" y="4953001"/>
            <a:ext cx="4495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rgbClr val="000000"/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</a:t>
            </a:r>
            <a:r>
              <a:rPr lang="en-US" sz="2400" dirty="0">
                <a:solidFill>
                  <a:srgbClr val="000000"/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 commitment is important</a:t>
            </a:r>
          </a:p>
        </p:txBody>
      </p:sp>
    </p:spTree>
    <p:extLst>
      <p:ext uri="{BB962C8B-B14F-4D97-AF65-F5344CB8AC3E}">
        <p14:creationId xmlns:p14="http://schemas.microsoft.com/office/powerpoint/2010/main" val="429405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382000" cy="838200"/>
          </a:xfrm>
        </p:spPr>
        <p:txBody>
          <a:bodyPr/>
          <a:lstStyle/>
          <a:p>
            <a:r>
              <a:rPr lang="fr-CA" dirty="0">
                <a:latin typeface="Franklin Gothic Medium Cond" panose="020B0606030402020204" pitchFamily="34" charset="0"/>
              </a:rPr>
              <a:t>Work place Interventions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1524000"/>
            <a:ext cx="8382000" cy="5486399"/>
          </a:xfrm>
        </p:spPr>
        <p:txBody>
          <a:bodyPr/>
          <a:lstStyle/>
          <a:p>
            <a:r>
              <a:rPr lang="en-GB" sz="24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Organisational psychological training </a:t>
            </a:r>
          </a:p>
          <a:p>
            <a:r>
              <a:rPr lang="en-GB" sz="24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en-GB" sz="24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 crafting in order to prevent stress; concept that focuses on employee job re-design</a:t>
            </a:r>
            <a:endParaRPr lang="en-GB" sz="2400" dirty="0"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Fair and just treatment at the workplace.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sz="20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Gender differences in pay</a:t>
            </a:r>
            <a:endParaRPr lang="en-GB" sz="20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Good communication </a:t>
            </a:r>
          </a:p>
          <a:p>
            <a:r>
              <a:rPr lang="en-GB" sz="24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Practice work life balance</a:t>
            </a:r>
            <a:endParaRPr lang="en-US" sz="2400" dirty="0">
              <a:latin typeface="Franklin Gothic Medium Cond" panose="020B06060304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12198E1-86E6-4DEB-9F81-FA9F010D1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410200" y="2438400"/>
            <a:ext cx="3135086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96297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458200" cy="1143000"/>
          </a:xfrm>
        </p:spPr>
        <p:txBody>
          <a:bodyPr/>
          <a:lstStyle/>
          <a:p>
            <a:r>
              <a:rPr lang="fr-CA" dirty="0">
                <a:latin typeface="Franklin Gothic Medium Cond" panose="020B0606030402020204" pitchFamily="34" charset="0"/>
              </a:rPr>
              <a:t>Most Important Intervention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333999"/>
          </a:xfrm>
        </p:spPr>
        <p:txBody>
          <a:bodyPr/>
          <a:lstStyle/>
          <a:p>
            <a:pPr>
              <a:buNone/>
            </a:pPr>
            <a:endParaRPr lang="en-GB" sz="24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Risk management is the systematic and most recommended approach for preventing and managing work related stress</a:t>
            </a:r>
          </a:p>
          <a:p>
            <a:pPr>
              <a:buNone/>
            </a:pPr>
            <a:endParaRPr lang="en-GB" sz="24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involves: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sz="20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Identifying potential causes of work related stress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sz="20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GB" sz="20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ssessing the work related stress risks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sz="20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GB" sz="20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esigning an action plan to control them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sz="2000" dirty="0"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20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mplementing the action plan and continuous improvement to the action plan</a:t>
            </a:r>
          </a:p>
          <a:p>
            <a:pPr marL="457200" lvl="1" indent="0" algn="r">
              <a:buNone/>
            </a:pPr>
            <a:endParaRPr lang="en-GB" sz="2000" dirty="0"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r">
              <a:buNone/>
            </a:pPr>
            <a:endParaRPr lang="en-GB" sz="20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r">
              <a:buNone/>
            </a:pPr>
            <a:r>
              <a:rPr lang="en-GB" sz="2000" dirty="0"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(WHO, 2009)</a:t>
            </a:r>
            <a:endParaRPr lang="en-US" sz="2000" dirty="0"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4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22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382000" cy="838200"/>
          </a:xfrm>
        </p:spPr>
        <p:txBody>
          <a:bodyPr/>
          <a:lstStyle/>
          <a:p>
            <a:r>
              <a:rPr lang="fr-CA" dirty="0">
                <a:latin typeface="Franklin Gothic Medium Cond" panose="020B0606030402020204" pitchFamily="34" charset="0"/>
              </a:rPr>
              <a:t>Conclusion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914400"/>
            <a:ext cx="8382000" cy="5486399"/>
          </a:xfrm>
        </p:spPr>
        <p:txBody>
          <a:bodyPr/>
          <a:lstStyle/>
          <a:p>
            <a:endParaRPr lang="en-US" sz="2400" dirty="0">
              <a:latin typeface="Franklin Gothic Medium Cond" panose="020B06060304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Employers need to address and effectively tackle work-related stress,</a:t>
            </a:r>
            <a:br>
              <a:rPr lang="en-US" sz="240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subsequently reduce both its incidence and prevalence.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Stress has implications for performance.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has been a lack of proper stress management programs.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Preventing, monitoring, and managing job stress is extremely important. It is the responsibility of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manager and individual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400" b="0" i="0" dirty="0">
              <a:solidFill>
                <a:srgbClr val="000000"/>
              </a:solidFill>
              <a:effectLst/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4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27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458200" cy="1143000"/>
          </a:xfrm>
        </p:spPr>
        <p:txBody>
          <a:bodyPr/>
          <a:lstStyle/>
          <a:p>
            <a:r>
              <a:rPr lang="fr-CA" dirty="0" err="1">
                <a:latin typeface="Franklin Gothic Medium Cond" panose="020B0606030402020204" pitchFamily="34" charset="0"/>
              </a:rPr>
              <a:t>References</a:t>
            </a:r>
            <a:endParaRPr lang="fr-CA" dirty="0">
              <a:latin typeface="Franklin Gothic Medium Cond" panose="020B0606030402020204" pitchFamily="34" charset="0"/>
            </a:endParaRP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333999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000" i="0" dirty="0" err="1">
                <a:effectLst/>
                <a:latin typeface="Franklin Gothic Medium Cond" panose="020B0606030402020204" pitchFamily="34" charset="0"/>
              </a:rPr>
              <a:t>Statistica</a:t>
            </a:r>
            <a:r>
              <a:rPr lang="en-US" sz="2000" i="0" dirty="0">
                <a:effectLst/>
                <a:latin typeface="Franklin Gothic Medium Cond" panose="020B0606030402020204" pitchFamily="34" charset="0"/>
              </a:rPr>
              <a:t>, 2020. Most common types of stress experienced in the United Kingdom (UK) in 2020 </a:t>
            </a:r>
            <a:r>
              <a:rPr lang="en-US" sz="2000" i="0" dirty="0">
                <a:effectLst/>
                <a:latin typeface="Franklin Gothic Medium Cond" panose="020B06060304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https://www.statista.com/statistics/1134359/common-types-of-stress-in-the-uk/</a:t>
            </a:r>
            <a:r>
              <a:rPr lang="en-US" sz="2000" i="0" dirty="0">
                <a:effectLst/>
                <a:latin typeface="Franklin Gothic Medium Cond" panose="020B0606030402020204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Franklin Gothic Medium Cond" panose="020B0606030402020204" pitchFamily="34" charset="0"/>
              </a:rPr>
              <a:t>Lee, W et al, 2011. A study on work stress, stress coping strategies and health promoting lifestyle among district hospital nurses in Taiwan. Occupational Medicine V 65 pp.466–473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Franklin Gothic Medium Cond" panose="020B0606030402020204" pitchFamily="34" charset="0"/>
              </a:rPr>
              <a:t>Lahoti, S., Narayan, A., </a:t>
            </a:r>
            <a:r>
              <a:rPr lang="en-US" sz="2000" dirty="0" err="1">
                <a:latin typeface="Franklin Gothic Medium Cond" panose="020B0606030402020204" pitchFamily="34" charset="0"/>
              </a:rPr>
              <a:t>Ottayil</a:t>
            </a:r>
            <a:r>
              <a:rPr lang="en-US" sz="2000" dirty="0">
                <a:latin typeface="Franklin Gothic Medium Cond" panose="020B0606030402020204" pitchFamily="34" charset="0"/>
              </a:rPr>
              <a:t>, Z., and </a:t>
            </a:r>
            <a:r>
              <a:rPr lang="en-US" sz="2000" dirty="0" err="1">
                <a:latin typeface="Franklin Gothic Medium Cond" panose="020B0606030402020204" pitchFamily="34" charset="0"/>
              </a:rPr>
              <a:t>Bhaskaran</a:t>
            </a:r>
            <a:r>
              <a:rPr lang="en-US" sz="2000" dirty="0">
                <a:latin typeface="Franklin Gothic Medium Cond" panose="020B0606030402020204" pitchFamily="34" charset="0"/>
              </a:rPr>
              <a:t>. 2014. Prevalence of musculoskeletal disorders among doctors in Mangalore: A cross-sectional survey. International journal of health and  Allied sciences.  Vol.3 (3) pp. 204-207.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Franklin Gothic Medium Cond" panose="020B0606030402020204" pitchFamily="34" charset="0"/>
              </a:rPr>
              <a:t>Cousins R, MacKay C, Clarke S, Kelly C, Kelly P, </a:t>
            </a:r>
            <a:r>
              <a:rPr lang="en-US" sz="2000" dirty="0" err="1">
                <a:latin typeface="Franklin Gothic Medium Cond" panose="020B0606030402020204" pitchFamily="34" charset="0"/>
              </a:rPr>
              <a:t>McCaig</a:t>
            </a:r>
            <a:r>
              <a:rPr lang="en-US" sz="2000" dirty="0">
                <a:latin typeface="Franklin Gothic Medium Cond" panose="020B0606030402020204" pitchFamily="34" charset="0"/>
              </a:rPr>
              <a:t> R. “Management Standards” and work-related stress in the UK: Practical development. Work and Stress - WORK STRESS. 2004 Apr 1;18.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Franklin Gothic Medium Cond" panose="020B0606030402020204" pitchFamily="34" charset="0"/>
              </a:rPr>
              <a:t>World Health </a:t>
            </a:r>
            <a:r>
              <a:rPr lang="en-US" sz="2000" dirty="0" err="1">
                <a:latin typeface="Franklin Gothic Medium Cond" panose="020B0606030402020204" pitchFamily="34" charset="0"/>
              </a:rPr>
              <a:t>Organisation</a:t>
            </a:r>
            <a:r>
              <a:rPr lang="en-US" sz="2000" dirty="0">
                <a:latin typeface="Franklin Gothic Medium Cond" panose="020B0606030402020204" pitchFamily="34" charset="0"/>
              </a:rPr>
              <a:t>. 2009. Work </a:t>
            </a:r>
            <a:r>
              <a:rPr lang="en-US" sz="2000" dirty="0" err="1">
                <a:latin typeface="Franklin Gothic Medium Cond" panose="020B0606030402020204" pitchFamily="34" charset="0"/>
              </a:rPr>
              <a:t>Organisation</a:t>
            </a:r>
            <a:r>
              <a:rPr lang="en-US" sz="2000" dirty="0">
                <a:latin typeface="Franklin Gothic Medium Cond" panose="020B0606030402020204" pitchFamily="34" charset="0"/>
              </a:rPr>
              <a:t> and Stress. Preventing work related stress for employees in the private sector. Work-safe Victoria Inc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Franklin Gothic Medium Cond" panose="020B06060304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20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F1DDA2-C66B-417F-85B8-722D42365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468A2E-8D8A-42BD-898B-13224631F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75260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49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3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771BF9F6-B9B9-4256-BB16-27FC10CF1B6E}" vid="{9933F591-FE6D-4A04-A2D0-10A1C914B05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139</Template>
  <TotalTime>0</TotalTime>
  <Words>910</Words>
  <Application>Microsoft Office PowerPoint</Application>
  <PresentationFormat>On-screen Show (4:3)</PresentationFormat>
  <Paragraphs>155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Franklin Gothic Medium</vt:lpstr>
      <vt:lpstr>Franklin Gothic Medium Cond</vt:lpstr>
      <vt:lpstr>Wingdings</vt:lpstr>
      <vt:lpstr>139</vt:lpstr>
      <vt:lpstr>Office Theme</vt:lpstr>
      <vt:lpstr>Occupational Stress in the United Kingdom</vt:lpstr>
      <vt:lpstr>Presentation Out line</vt:lpstr>
      <vt:lpstr>Introduction</vt:lpstr>
      <vt:lpstr>Key stress areas at work</vt:lpstr>
      <vt:lpstr>Causes of stress</vt:lpstr>
      <vt:lpstr>Cause Effect Diagram</vt:lpstr>
      <vt:lpstr>How stress is measured</vt:lpstr>
      <vt:lpstr>Assessment process</vt:lpstr>
      <vt:lpstr>A PESTLE analysis of the macro-environmental factors</vt:lpstr>
      <vt:lpstr>Approach to stress management at work</vt:lpstr>
      <vt:lpstr>Work place Interventions</vt:lpstr>
      <vt:lpstr>Most Important Intervention</vt:lpstr>
      <vt:lpstr>Conclusion</vt:lpstr>
      <vt:lpstr>References</vt:lpstr>
      <vt:lpstr>Thank you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2021-11-06T15:27:14Z</dcterms:created>
  <dcterms:modified xsi:type="dcterms:W3CDTF">2021-11-08T18:10:38Z</dcterms:modified>
</cp:coreProperties>
</file>