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6" r:id="rId5"/>
    <p:sldId id="267" r:id="rId6"/>
    <p:sldId id="262" r:id="rId7"/>
    <p:sldId id="261"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57" d="100"/>
          <a:sy n="57" d="100"/>
        </p:scale>
        <p:origin x="3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80B98-4DCB-4FC0-B967-E920112AB6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84695E-14F7-4E3F-8558-2DBC62376E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92FE52-242F-43E7-A5E8-BEE246CEB300}"/>
              </a:ext>
            </a:extLst>
          </p:cNvPr>
          <p:cNvSpPr>
            <a:spLocks noGrp="1"/>
          </p:cNvSpPr>
          <p:nvPr>
            <p:ph type="dt" sz="half" idx="10"/>
          </p:nvPr>
        </p:nvSpPr>
        <p:spPr/>
        <p:txBody>
          <a:bodyPr/>
          <a:lstStyle/>
          <a:p>
            <a:fld id="{26B98B80-C5CC-41B7-8EA7-3840F9FD3C0C}" type="datetimeFigureOut">
              <a:rPr lang="en-GB" smtClean="0"/>
              <a:t>24/07/2020</a:t>
            </a:fld>
            <a:endParaRPr lang="en-GB"/>
          </a:p>
        </p:txBody>
      </p:sp>
      <p:sp>
        <p:nvSpPr>
          <p:cNvPr id="5" name="Footer Placeholder 4">
            <a:extLst>
              <a:ext uri="{FF2B5EF4-FFF2-40B4-BE49-F238E27FC236}">
                <a16:creationId xmlns:a16="http://schemas.microsoft.com/office/drawing/2014/main" id="{E825C5BB-BE6A-4088-9368-B31ECAB71F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BF71A8-14B9-450B-9158-966E38E5E82E}"/>
              </a:ext>
            </a:extLst>
          </p:cNvPr>
          <p:cNvSpPr>
            <a:spLocks noGrp="1"/>
          </p:cNvSpPr>
          <p:nvPr>
            <p:ph type="sldNum" sz="quarter" idx="12"/>
          </p:nvPr>
        </p:nvSpPr>
        <p:spPr/>
        <p:txBody>
          <a:bodyPr/>
          <a:lstStyle/>
          <a:p>
            <a:fld id="{4FDAFAAE-FABC-4115-928C-8E6DFD9656BD}" type="slidenum">
              <a:rPr lang="en-GB" smtClean="0"/>
              <a:t>‹#›</a:t>
            </a:fld>
            <a:endParaRPr lang="en-GB"/>
          </a:p>
        </p:txBody>
      </p:sp>
    </p:spTree>
    <p:extLst>
      <p:ext uri="{BB962C8B-B14F-4D97-AF65-F5344CB8AC3E}">
        <p14:creationId xmlns:p14="http://schemas.microsoft.com/office/powerpoint/2010/main" val="2455846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D81B9-75E9-4E67-860F-51AAC19EA2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ACEE7B-389A-40E0-B5C3-BA84D9CC7D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DF9C84-099F-4253-B786-78B52C392DD5}"/>
              </a:ext>
            </a:extLst>
          </p:cNvPr>
          <p:cNvSpPr>
            <a:spLocks noGrp="1"/>
          </p:cNvSpPr>
          <p:nvPr>
            <p:ph type="dt" sz="half" idx="10"/>
          </p:nvPr>
        </p:nvSpPr>
        <p:spPr/>
        <p:txBody>
          <a:bodyPr/>
          <a:lstStyle/>
          <a:p>
            <a:fld id="{26B98B80-C5CC-41B7-8EA7-3840F9FD3C0C}" type="datetimeFigureOut">
              <a:rPr lang="en-GB" smtClean="0"/>
              <a:t>24/07/2020</a:t>
            </a:fld>
            <a:endParaRPr lang="en-GB"/>
          </a:p>
        </p:txBody>
      </p:sp>
      <p:sp>
        <p:nvSpPr>
          <p:cNvPr id="5" name="Footer Placeholder 4">
            <a:extLst>
              <a:ext uri="{FF2B5EF4-FFF2-40B4-BE49-F238E27FC236}">
                <a16:creationId xmlns:a16="http://schemas.microsoft.com/office/drawing/2014/main" id="{DD0D42E4-29C8-42F2-A727-2856D194A4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6FADEA-8E01-4F48-968A-251653A3E499}"/>
              </a:ext>
            </a:extLst>
          </p:cNvPr>
          <p:cNvSpPr>
            <a:spLocks noGrp="1"/>
          </p:cNvSpPr>
          <p:nvPr>
            <p:ph type="sldNum" sz="quarter" idx="12"/>
          </p:nvPr>
        </p:nvSpPr>
        <p:spPr/>
        <p:txBody>
          <a:bodyPr/>
          <a:lstStyle/>
          <a:p>
            <a:fld id="{4FDAFAAE-FABC-4115-928C-8E6DFD9656BD}" type="slidenum">
              <a:rPr lang="en-GB" smtClean="0"/>
              <a:t>‹#›</a:t>
            </a:fld>
            <a:endParaRPr lang="en-GB"/>
          </a:p>
        </p:txBody>
      </p:sp>
    </p:spTree>
    <p:extLst>
      <p:ext uri="{BB962C8B-B14F-4D97-AF65-F5344CB8AC3E}">
        <p14:creationId xmlns:p14="http://schemas.microsoft.com/office/powerpoint/2010/main" val="3542107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E3310-5701-4833-83FD-98838DA5F4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54F2B0-244A-456E-982D-87CF1CB2D3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B954C4-4044-4601-B276-3BBE59ACDD3E}"/>
              </a:ext>
            </a:extLst>
          </p:cNvPr>
          <p:cNvSpPr>
            <a:spLocks noGrp="1"/>
          </p:cNvSpPr>
          <p:nvPr>
            <p:ph type="dt" sz="half" idx="10"/>
          </p:nvPr>
        </p:nvSpPr>
        <p:spPr/>
        <p:txBody>
          <a:bodyPr/>
          <a:lstStyle/>
          <a:p>
            <a:fld id="{26B98B80-C5CC-41B7-8EA7-3840F9FD3C0C}" type="datetimeFigureOut">
              <a:rPr lang="en-GB" smtClean="0"/>
              <a:t>24/07/2020</a:t>
            </a:fld>
            <a:endParaRPr lang="en-GB"/>
          </a:p>
        </p:txBody>
      </p:sp>
      <p:sp>
        <p:nvSpPr>
          <p:cNvPr id="5" name="Footer Placeholder 4">
            <a:extLst>
              <a:ext uri="{FF2B5EF4-FFF2-40B4-BE49-F238E27FC236}">
                <a16:creationId xmlns:a16="http://schemas.microsoft.com/office/drawing/2014/main" id="{504BC796-93D2-4DFE-B5C3-51B2B22C86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5BBD09-6091-4FE7-8980-E73BEE4AB557}"/>
              </a:ext>
            </a:extLst>
          </p:cNvPr>
          <p:cNvSpPr>
            <a:spLocks noGrp="1"/>
          </p:cNvSpPr>
          <p:nvPr>
            <p:ph type="sldNum" sz="quarter" idx="12"/>
          </p:nvPr>
        </p:nvSpPr>
        <p:spPr/>
        <p:txBody>
          <a:bodyPr/>
          <a:lstStyle/>
          <a:p>
            <a:fld id="{4FDAFAAE-FABC-4115-928C-8E6DFD9656BD}" type="slidenum">
              <a:rPr lang="en-GB" smtClean="0"/>
              <a:t>‹#›</a:t>
            </a:fld>
            <a:endParaRPr lang="en-GB"/>
          </a:p>
        </p:txBody>
      </p:sp>
    </p:spTree>
    <p:extLst>
      <p:ext uri="{BB962C8B-B14F-4D97-AF65-F5344CB8AC3E}">
        <p14:creationId xmlns:p14="http://schemas.microsoft.com/office/powerpoint/2010/main" val="3904573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D845D-C3F9-42DC-90C5-2D0FD830AC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12BD48-D5F7-42A3-9346-87B68C26D6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371AF8-5CAD-4F56-BD77-1DBFCFE35E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53BF72-5EAD-49D5-9DAB-6131F50C35E8}"/>
              </a:ext>
            </a:extLst>
          </p:cNvPr>
          <p:cNvSpPr>
            <a:spLocks noGrp="1"/>
          </p:cNvSpPr>
          <p:nvPr>
            <p:ph type="dt" sz="half" idx="10"/>
          </p:nvPr>
        </p:nvSpPr>
        <p:spPr/>
        <p:txBody>
          <a:bodyPr/>
          <a:lstStyle/>
          <a:p>
            <a:fld id="{26B98B80-C5CC-41B7-8EA7-3840F9FD3C0C}" type="datetimeFigureOut">
              <a:rPr lang="en-GB" smtClean="0"/>
              <a:t>24/07/2020</a:t>
            </a:fld>
            <a:endParaRPr lang="en-GB"/>
          </a:p>
        </p:txBody>
      </p:sp>
      <p:sp>
        <p:nvSpPr>
          <p:cNvPr id="6" name="Footer Placeholder 5">
            <a:extLst>
              <a:ext uri="{FF2B5EF4-FFF2-40B4-BE49-F238E27FC236}">
                <a16:creationId xmlns:a16="http://schemas.microsoft.com/office/drawing/2014/main" id="{6F3C5487-B806-4708-8810-2928E86E37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C33DDB-81E6-4BE6-A6A5-295F9363015A}"/>
              </a:ext>
            </a:extLst>
          </p:cNvPr>
          <p:cNvSpPr>
            <a:spLocks noGrp="1"/>
          </p:cNvSpPr>
          <p:nvPr>
            <p:ph type="sldNum" sz="quarter" idx="12"/>
          </p:nvPr>
        </p:nvSpPr>
        <p:spPr/>
        <p:txBody>
          <a:bodyPr/>
          <a:lstStyle/>
          <a:p>
            <a:fld id="{4FDAFAAE-FABC-4115-928C-8E6DFD9656BD}" type="slidenum">
              <a:rPr lang="en-GB" smtClean="0"/>
              <a:t>‹#›</a:t>
            </a:fld>
            <a:endParaRPr lang="en-GB"/>
          </a:p>
        </p:txBody>
      </p:sp>
    </p:spTree>
    <p:extLst>
      <p:ext uri="{BB962C8B-B14F-4D97-AF65-F5344CB8AC3E}">
        <p14:creationId xmlns:p14="http://schemas.microsoft.com/office/powerpoint/2010/main" val="1808681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FC5CF-72AF-48C1-9408-3461E3C442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E52368-CDF7-4918-A98B-2C7ACF5057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84EC90-AEDB-47F3-8CC8-F5E231760D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89D39D-B22D-4E3F-8218-79AAF3808F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41AB2D-BF3A-464D-B67E-5C8E052A7B6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5B5443-F4C6-4835-9231-6F99D8376157}"/>
              </a:ext>
            </a:extLst>
          </p:cNvPr>
          <p:cNvSpPr>
            <a:spLocks noGrp="1"/>
          </p:cNvSpPr>
          <p:nvPr>
            <p:ph type="dt" sz="half" idx="10"/>
          </p:nvPr>
        </p:nvSpPr>
        <p:spPr/>
        <p:txBody>
          <a:bodyPr/>
          <a:lstStyle/>
          <a:p>
            <a:fld id="{26B98B80-C5CC-41B7-8EA7-3840F9FD3C0C}" type="datetimeFigureOut">
              <a:rPr lang="en-GB" smtClean="0"/>
              <a:t>24/07/2020</a:t>
            </a:fld>
            <a:endParaRPr lang="en-GB"/>
          </a:p>
        </p:txBody>
      </p:sp>
      <p:sp>
        <p:nvSpPr>
          <p:cNvPr id="8" name="Footer Placeholder 7">
            <a:extLst>
              <a:ext uri="{FF2B5EF4-FFF2-40B4-BE49-F238E27FC236}">
                <a16:creationId xmlns:a16="http://schemas.microsoft.com/office/drawing/2014/main" id="{27A3B45C-0EF5-4F88-A9FD-143D917767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A04D83-6FE1-447C-8198-702FE79D724A}"/>
              </a:ext>
            </a:extLst>
          </p:cNvPr>
          <p:cNvSpPr>
            <a:spLocks noGrp="1"/>
          </p:cNvSpPr>
          <p:nvPr>
            <p:ph type="sldNum" sz="quarter" idx="12"/>
          </p:nvPr>
        </p:nvSpPr>
        <p:spPr/>
        <p:txBody>
          <a:bodyPr/>
          <a:lstStyle/>
          <a:p>
            <a:fld id="{4FDAFAAE-FABC-4115-928C-8E6DFD9656BD}" type="slidenum">
              <a:rPr lang="en-GB" smtClean="0"/>
              <a:t>‹#›</a:t>
            </a:fld>
            <a:endParaRPr lang="en-GB"/>
          </a:p>
        </p:txBody>
      </p:sp>
    </p:spTree>
    <p:extLst>
      <p:ext uri="{BB962C8B-B14F-4D97-AF65-F5344CB8AC3E}">
        <p14:creationId xmlns:p14="http://schemas.microsoft.com/office/powerpoint/2010/main" val="1079593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E0F90-9CCA-43CE-84CD-2A6CFE8BB7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508003-6029-46C8-BD14-4E57EEA9EC1D}"/>
              </a:ext>
            </a:extLst>
          </p:cNvPr>
          <p:cNvSpPr>
            <a:spLocks noGrp="1"/>
          </p:cNvSpPr>
          <p:nvPr>
            <p:ph type="dt" sz="half" idx="10"/>
          </p:nvPr>
        </p:nvSpPr>
        <p:spPr/>
        <p:txBody>
          <a:bodyPr/>
          <a:lstStyle/>
          <a:p>
            <a:fld id="{26B98B80-C5CC-41B7-8EA7-3840F9FD3C0C}" type="datetimeFigureOut">
              <a:rPr lang="en-GB" smtClean="0"/>
              <a:t>24/07/2020</a:t>
            </a:fld>
            <a:endParaRPr lang="en-GB"/>
          </a:p>
        </p:txBody>
      </p:sp>
      <p:sp>
        <p:nvSpPr>
          <p:cNvPr id="4" name="Footer Placeholder 3">
            <a:extLst>
              <a:ext uri="{FF2B5EF4-FFF2-40B4-BE49-F238E27FC236}">
                <a16:creationId xmlns:a16="http://schemas.microsoft.com/office/drawing/2014/main" id="{E515CB09-BA4D-4BEB-989F-05D1EF42B7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851BD8-E251-46E5-9736-A632CB734F69}"/>
              </a:ext>
            </a:extLst>
          </p:cNvPr>
          <p:cNvSpPr>
            <a:spLocks noGrp="1"/>
          </p:cNvSpPr>
          <p:nvPr>
            <p:ph type="sldNum" sz="quarter" idx="12"/>
          </p:nvPr>
        </p:nvSpPr>
        <p:spPr/>
        <p:txBody>
          <a:bodyPr/>
          <a:lstStyle/>
          <a:p>
            <a:fld id="{4FDAFAAE-FABC-4115-928C-8E6DFD9656BD}" type="slidenum">
              <a:rPr lang="en-GB" smtClean="0"/>
              <a:t>‹#›</a:t>
            </a:fld>
            <a:endParaRPr lang="en-GB"/>
          </a:p>
        </p:txBody>
      </p:sp>
    </p:spTree>
    <p:extLst>
      <p:ext uri="{BB962C8B-B14F-4D97-AF65-F5344CB8AC3E}">
        <p14:creationId xmlns:p14="http://schemas.microsoft.com/office/powerpoint/2010/main" val="1612541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1A8A1C-E555-4148-8C51-532F4725BE04}"/>
              </a:ext>
            </a:extLst>
          </p:cNvPr>
          <p:cNvSpPr>
            <a:spLocks noGrp="1"/>
          </p:cNvSpPr>
          <p:nvPr>
            <p:ph type="dt" sz="half" idx="10"/>
          </p:nvPr>
        </p:nvSpPr>
        <p:spPr/>
        <p:txBody>
          <a:bodyPr/>
          <a:lstStyle/>
          <a:p>
            <a:fld id="{26B98B80-C5CC-41B7-8EA7-3840F9FD3C0C}" type="datetimeFigureOut">
              <a:rPr lang="en-GB" smtClean="0"/>
              <a:t>24/07/2020</a:t>
            </a:fld>
            <a:endParaRPr lang="en-GB"/>
          </a:p>
        </p:txBody>
      </p:sp>
      <p:sp>
        <p:nvSpPr>
          <p:cNvPr id="3" name="Footer Placeholder 2">
            <a:extLst>
              <a:ext uri="{FF2B5EF4-FFF2-40B4-BE49-F238E27FC236}">
                <a16:creationId xmlns:a16="http://schemas.microsoft.com/office/drawing/2014/main" id="{A0022051-5C11-497A-87EB-4EFBB852A3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934AC6-952F-43F4-832C-AA81C70FF17E}"/>
              </a:ext>
            </a:extLst>
          </p:cNvPr>
          <p:cNvSpPr>
            <a:spLocks noGrp="1"/>
          </p:cNvSpPr>
          <p:nvPr>
            <p:ph type="sldNum" sz="quarter" idx="12"/>
          </p:nvPr>
        </p:nvSpPr>
        <p:spPr/>
        <p:txBody>
          <a:bodyPr/>
          <a:lstStyle/>
          <a:p>
            <a:fld id="{4FDAFAAE-FABC-4115-928C-8E6DFD9656BD}" type="slidenum">
              <a:rPr lang="en-GB" smtClean="0"/>
              <a:t>‹#›</a:t>
            </a:fld>
            <a:endParaRPr lang="en-GB"/>
          </a:p>
        </p:txBody>
      </p:sp>
    </p:spTree>
    <p:extLst>
      <p:ext uri="{BB962C8B-B14F-4D97-AF65-F5344CB8AC3E}">
        <p14:creationId xmlns:p14="http://schemas.microsoft.com/office/powerpoint/2010/main" val="829463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D281E-AAF1-415D-8C9E-17D704E806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8B4A9EE-8C32-41D5-9C7B-EEF2BBB9B2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F32C2A-981E-4162-B435-B61C2D8934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F30F69-F896-42C1-A3F0-648DE9CDCC70}"/>
              </a:ext>
            </a:extLst>
          </p:cNvPr>
          <p:cNvSpPr>
            <a:spLocks noGrp="1"/>
          </p:cNvSpPr>
          <p:nvPr>
            <p:ph type="dt" sz="half" idx="10"/>
          </p:nvPr>
        </p:nvSpPr>
        <p:spPr/>
        <p:txBody>
          <a:bodyPr/>
          <a:lstStyle/>
          <a:p>
            <a:fld id="{26B98B80-C5CC-41B7-8EA7-3840F9FD3C0C}" type="datetimeFigureOut">
              <a:rPr lang="en-GB" smtClean="0"/>
              <a:t>24/07/2020</a:t>
            </a:fld>
            <a:endParaRPr lang="en-GB"/>
          </a:p>
        </p:txBody>
      </p:sp>
      <p:sp>
        <p:nvSpPr>
          <p:cNvPr id="6" name="Footer Placeholder 5">
            <a:extLst>
              <a:ext uri="{FF2B5EF4-FFF2-40B4-BE49-F238E27FC236}">
                <a16:creationId xmlns:a16="http://schemas.microsoft.com/office/drawing/2014/main" id="{0DCEA5D2-1F1F-42CF-87FD-584CAA8C3C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31BBF6-E4D8-4BC6-8231-1AB4B0AD9FF7}"/>
              </a:ext>
            </a:extLst>
          </p:cNvPr>
          <p:cNvSpPr>
            <a:spLocks noGrp="1"/>
          </p:cNvSpPr>
          <p:nvPr>
            <p:ph type="sldNum" sz="quarter" idx="12"/>
          </p:nvPr>
        </p:nvSpPr>
        <p:spPr/>
        <p:txBody>
          <a:bodyPr/>
          <a:lstStyle/>
          <a:p>
            <a:fld id="{4FDAFAAE-FABC-4115-928C-8E6DFD9656BD}" type="slidenum">
              <a:rPr lang="en-GB" smtClean="0"/>
              <a:t>‹#›</a:t>
            </a:fld>
            <a:endParaRPr lang="en-GB"/>
          </a:p>
        </p:txBody>
      </p:sp>
    </p:spTree>
    <p:extLst>
      <p:ext uri="{BB962C8B-B14F-4D97-AF65-F5344CB8AC3E}">
        <p14:creationId xmlns:p14="http://schemas.microsoft.com/office/powerpoint/2010/main" val="687198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B7158-DE91-46D0-BA02-FED3A13C31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E6F80C-3282-4B01-8EAE-18CB6D4747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0B0C8D-E911-4C64-891C-AEAAF115B6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212478-E086-4A50-BC15-C6BABA47ABB3}"/>
              </a:ext>
            </a:extLst>
          </p:cNvPr>
          <p:cNvSpPr>
            <a:spLocks noGrp="1"/>
          </p:cNvSpPr>
          <p:nvPr>
            <p:ph type="dt" sz="half" idx="10"/>
          </p:nvPr>
        </p:nvSpPr>
        <p:spPr/>
        <p:txBody>
          <a:bodyPr/>
          <a:lstStyle/>
          <a:p>
            <a:fld id="{26B98B80-C5CC-41B7-8EA7-3840F9FD3C0C}" type="datetimeFigureOut">
              <a:rPr lang="en-GB" smtClean="0"/>
              <a:t>24/07/2020</a:t>
            </a:fld>
            <a:endParaRPr lang="en-GB"/>
          </a:p>
        </p:txBody>
      </p:sp>
      <p:sp>
        <p:nvSpPr>
          <p:cNvPr id="6" name="Footer Placeholder 5">
            <a:extLst>
              <a:ext uri="{FF2B5EF4-FFF2-40B4-BE49-F238E27FC236}">
                <a16:creationId xmlns:a16="http://schemas.microsoft.com/office/drawing/2014/main" id="{35770CDA-2BED-4E54-AE6F-E44798B7DA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49BBEB-BDA0-4E77-B9F7-7DE04D9BDE6A}"/>
              </a:ext>
            </a:extLst>
          </p:cNvPr>
          <p:cNvSpPr>
            <a:spLocks noGrp="1"/>
          </p:cNvSpPr>
          <p:nvPr>
            <p:ph type="sldNum" sz="quarter" idx="12"/>
          </p:nvPr>
        </p:nvSpPr>
        <p:spPr/>
        <p:txBody>
          <a:bodyPr/>
          <a:lstStyle/>
          <a:p>
            <a:fld id="{4FDAFAAE-FABC-4115-928C-8E6DFD9656BD}" type="slidenum">
              <a:rPr lang="en-GB" smtClean="0"/>
              <a:t>‹#›</a:t>
            </a:fld>
            <a:endParaRPr lang="en-GB"/>
          </a:p>
        </p:txBody>
      </p:sp>
    </p:spTree>
    <p:extLst>
      <p:ext uri="{BB962C8B-B14F-4D97-AF65-F5344CB8AC3E}">
        <p14:creationId xmlns:p14="http://schemas.microsoft.com/office/powerpoint/2010/main" val="3721694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FE17E-E04B-4424-AD17-56E8E45CEA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D51DA5-641B-4C53-93B1-9C4956B2B8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D51B4D-BB49-472A-885F-475CE498B4A6}"/>
              </a:ext>
            </a:extLst>
          </p:cNvPr>
          <p:cNvSpPr>
            <a:spLocks noGrp="1"/>
          </p:cNvSpPr>
          <p:nvPr>
            <p:ph type="dt" sz="half" idx="10"/>
          </p:nvPr>
        </p:nvSpPr>
        <p:spPr/>
        <p:txBody>
          <a:bodyPr/>
          <a:lstStyle/>
          <a:p>
            <a:fld id="{26B98B80-C5CC-41B7-8EA7-3840F9FD3C0C}" type="datetimeFigureOut">
              <a:rPr lang="en-GB" smtClean="0"/>
              <a:t>24/07/2020</a:t>
            </a:fld>
            <a:endParaRPr lang="en-GB"/>
          </a:p>
        </p:txBody>
      </p:sp>
      <p:sp>
        <p:nvSpPr>
          <p:cNvPr id="5" name="Footer Placeholder 4">
            <a:extLst>
              <a:ext uri="{FF2B5EF4-FFF2-40B4-BE49-F238E27FC236}">
                <a16:creationId xmlns:a16="http://schemas.microsoft.com/office/drawing/2014/main" id="{B261E0B2-3F1D-4D2B-99B5-71C6C256D0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8783CB-A89B-4298-851E-7B5C6418EDB4}"/>
              </a:ext>
            </a:extLst>
          </p:cNvPr>
          <p:cNvSpPr>
            <a:spLocks noGrp="1"/>
          </p:cNvSpPr>
          <p:nvPr>
            <p:ph type="sldNum" sz="quarter" idx="12"/>
          </p:nvPr>
        </p:nvSpPr>
        <p:spPr/>
        <p:txBody>
          <a:bodyPr/>
          <a:lstStyle/>
          <a:p>
            <a:fld id="{4FDAFAAE-FABC-4115-928C-8E6DFD9656BD}" type="slidenum">
              <a:rPr lang="en-GB" smtClean="0"/>
              <a:t>‹#›</a:t>
            </a:fld>
            <a:endParaRPr lang="en-GB"/>
          </a:p>
        </p:txBody>
      </p:sp>
    </p:spTree>
    <p:extLst>
      <p:ext uri="{BB962C8B-B14F-4D97-AF65-F5344CB8AC3E}">
        <p14:creationId xmlns:p14="http://schemas.microsoft.com/office/powerpoint/2010/main" val="2213339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4A3CC3-B000-4862-B222-DB41E335B6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72B831-60FA-4AAE-AFB8-64AB71492F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42BA23-14B6-4600-B517-4275A722FFF8}"/>
              </a:ext>
            </a:extLst>
          </p:cNvPr>
          <p:cNvSpPr>
            <a:spLocks noGrp="1"/>
          </p:cNvSpPr>
          <p:nvPr>
            <p:ph type="dt" sz="half" idx="10"/>
          </p:nvPr>
        </p:nvSpPr>
        <p:spPr/>
        <p:txBody>
          <a:bodyPr/>
          <a:lstStyle/>
          <a:p>
            <a:fld id="{26B98B80-C5CC-41B7-8EA7-3840F9FD3C0C}" type="datetimeFigureOut">
              <a:rPr lang="en-GB" smtClean="0"/>
              <a:t>24/07/2020</a:t>
            </a:fld>
            <a:endParaRPr lang="en-GB"/>
          </a:p>
        </p:txBody>
      </p:sp>
      <p:sp>
        <p:nvSpPr>
          <p:cNvPr id="5" name="Footer Placeholder 4">
            <a:extLst>
              <a:ext uri="{FF2B5EF4-FFF2-40B4-BE49-F238E27FC236}">
                <a16:creationId xmlns:a16="http://schemas.microsoft.com/office/drawing/2014/main" id="{0763EF3F-0F45-4BA9-9A0B-D8F7CFC201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8DE2E0-AF06-4C95-AFBE-03453DC817B1}"/>
              </a:ext>
            </a:extLst>
          </p:cNvPr>
          <p:cNvSpPr>
            <a:spLocks noGrp="1"/>
          </p:cNvSpPr>
          <p:nvPr>
            <p:ph type="sldNum" sz="quarter" idx="12"/>
          </p:nvPr>
        </p:nvSpPr>
        <p:spPr/>
        <p:txBody>
          <a:bodyPr/>
          <a:lstStyle/>
          <a:p>
            <a:fld id="{4FDAFAAE-FABC-4115-928C-8E6DFD9656BD}" type="slidenum">
              <a:rPr lang="en-GB" smtClean="0"/>
              <a:t>‹#›</a:t>
            </a:fld>
            <a:endParaRPr lang="en-GB"/>
          </a:p>
        </p:txBody>
      </p:sp>
    </p:spTree>
    <p:extLst>
      <p:ext uri="{BB962C8B-B14F-4D97-AF65-F5344CB8AC3E}">
        <p14:creationId xmlns:p14="http://schemas.microsoft.com/office/powerpoint/2010/main" val="3604082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EECACC-B4E7-46D3-8D99-79A49F23B7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8D8D3D-60F6-403B-A2B3-21B1E0019E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D539A2-D014-435F-B1C3-B8229B2ED3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B98B80-C5CC-41B7-8EA7-3840F9FD3C0C}" type="datetimeFigureOut">
              <a:rPr lang="en-GB" smtClean="0"/>
              <a:t>24/07/2020</a:t>
            </a:fld>
            <a:endParaRPr lang="en-GB"/>
          </a:p>
        </p:txBody>
      </p:sp>
      <p:sp>
        <p:nvSpPr>
          <p:cNvPr id="5" name="Footer Placeholder 4">
            <a:extLst>
              <a:ext uri="{FF2B5EF4-FFF2-40B4-BE49-F238E27FC236}">
                <a16:creationId xmlns:a16="http://schemas.microsoft.com/office/drawing/2014/main" id="{76B55748-D317-48EC-8B1A-C41D780022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29A00D9-E509-44D9-8760-52467DB270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DAFAAE-FABC-4115-928C-8E6DFD9656BD}" type="slidenum">
              <a:rPr lang="en-GB" smtClean="0"/>
              <a:t>‹#›</a:t>
            </a:fld>
            <a:endParaRPr lang="en-GB"/>
          </a:p>
        </p:txBody>
      </p:sp>
    </p:spTree>
    <p:extLst>
      <p:ext uri="{BB962C8B-B14F-4D97-AF65-F5344CB8AC3E}">
        <p14:creationId xmlns:p14="http://schemas.microsoft.com/office/powerpoint/2010/main" val="1927074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Hilton_Buenos_Aires"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driviaro.com.br/"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hyperlink" Target="https://www.pexels.com/pt-br/foto/arquitetonico-arquitetura-design-entrada-53577/"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gs398.scout.es/?p=3901" TargetMode="External"/><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www.argentour.com/es/Viajes_a_Brasil/paquete.php?id=40"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africametro.com/southern-africa/hilton-worldwide-agrees-first-hotel-to-open-in-botswana" TargetMode="External"/><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vitorgermano.blogspot.com/2013/08/respostas-perguntas-dificeis-4.html" TargetMode="External"/><Relationship Id="rId2" Type="http://schemas.openxmlformats.org/officeDocument/2006/relationships/image" Target="../media/image9.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4">
            <a:extLst>
              <a:ext uri="{FF2B5EF4-FFF2-40B4-BE49-F238E27FC236}">
                <a16:creationId xmlns:a16="http://schemas.microsoft.com/office/drawing/2014/main" id="{C475749F-F487-4EFB-ABC7-C1359590E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A33BF-554E-497F-BE10-F6FB915A9A25}"/>
              </a:ext>
            </a:extLst>
          </p:cNvPr>
          <p:cNvSpPr>
            <a:spLocks noGrp="1"/>
          </p:cNvSpPr>
          <p:nvPr>
            <p:ph type="ctrTitle"/>
          </p:nvPr>
        </p:nvSpPr>
        <p:spPr>
          <a:xfrm>
            <a:off x="7699512" y="742122"/>
            <a:ext cx="4293705" cy="1908313"/>
          </a:xfrm>
        </p:spPr>
        <p:txBody>
          <a:bodyPr>
            <a:noAutofit/>
          </a:bodyPr>
          <a:lstStyle/>
          <a:p>
            <a:r>
              <a:rPr lang="en-GB" sz="2000" b="1" dirty="0"/>
              <a:t>BA International Hotel Management </a:t>
            </a:r>
            <a:br>
              <a:rPr lang="en-GB" sz="2000" b="1" dirty="0"/>
            </a:br>
            <a:r>
              <a:rPr lang="en-GB" sz="2000" b="1" dirty="0"/>
              <a:t>M5X01924  Module tutor:</a:t>
            </a:r>
            <a:br>
              <a:rPr lang="en-GB" sz="2000" b="1" dirty="0"/>
            </a:br>
            <a:r>
              <a:rPr lang="en-GB" sz="2000" b="1" dirty="0"/>
              <a:t>Dr: Olu Adegbite </a:t>
            </a:r>
            <a:br>
              <a:rPr lang="en-GB" sz="2000" b="1" dirty="0"/>
            </a:br>
            <a:br>
              <a:rPr lang="en-GB" sz="2000" b="1" dirty="0"/>
            </a:br>
            <a:r>
              <a:rPr lang="en-GB" sz="2000" b="1" dirty="0"/>
              <a:t> Designed by: Elza Soares</a:t>
            </a:r>
            <a:br>
              <a:rPr lang="en-GB" sz="2000" b="1" dirty="0"/>
            </a:br>
            <a:r>
              <a:rPr lang="en-GB" sz="2000" b="1" dirty="0"/>
              <a:t>Number: 1815430</a:t>
            </a:r>
          </a:p>
        </p:txBody>
      </p:sp>
      <p:sp>
        <p:nvSpPr>
          <p:cNvPr id="3" name="Subtitle 2">
            <a:extLst>
              <a:ext uri="{FF2B5EF4-FFF2-40B4-BE49-F238E27FC236}">
                <a16:creationId xmlns:a16="http://schemas.microsoft.com/office/drawing/2014/main" id="{310340E2-2C2D-4BCE-805B-A84C052CF5D3}"/>
              </a:ext>
            </a:extLst>
          </p:cNvPr>
          <p:cNvSpPr>
            <a:spLocks noGrp="1"/>
          </p:cNvSpPr>
          <p:nvPr>
            <p:ph type="subTitle" idx="1"/>
          </p:nvPr>
        </p:nvSpPr>
        <p:spPr>
          <a:xfrm>
            <a:off x="8216348" y="3591340"/>
            <a:ext cx="3578087" cy="1908312"/>
          </a:xfrm>
        </p:spPr>
        <p:txBody>
          <a:bodyPr>
            <a:noAutofit/>
          </a:bodyPr>
          <a:lstStyle/>
          <a:p>
            <a:endParaRPr lang="en-GB" sz="4000" dirty="0">
              <a:highlight>
                <a:srgbClr val="00FFFF"/>
              </a:highlight>
            </a:endParaRPr>
          </a:p>
          <a:p>
            <a:r>
              <a:rPr lang="en-GB" sz="4000" dirty="0">
                <a:highlight>
                  <a:srgbClr val="00FFFF"/>
                </a:highlight>
              </a:rPr>
              <a:t>HILTON HOTEL</a:t>
            </a:r>
          </a:p>
        </p:txBody>
      </p:sp>
      <p:pic>
        <p:nvPicPr>
          <p:cNvPr id="5" name="Picture 4" descr="A large building&#10;&#10;Description automatically generated">
            <a:extLst>
              <a:ext uri="{FF2B5EF4-FFF2-40B4-BE49-F238E27FC236}">
                <a16:creationId xmlns:a16="http://schemas.microsoft.com/office/drawing/2014/main" id="{399855F4-1F14-4C7E-97CD-1D8CBEFD173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869" r="3870"/>
          <a:stretch/>
        </p:blipFill>
        <p:spPr>
          <a:xfrm>
            <a:off x="-2192" y="10"/>
            <a:ext cx="8436340" cy="6857990"/>
          </a:xfrm>
          <a:custGeom>
            <a:avLst/>
            <a:gdLst/>
            <a:ahLst/>
            <a:cxnLst/>
            <a:rect l="l" t="t" r="r" b="b"/>
            <a:pathLst>
              <a:path w="8436340" h="6858000">
                <a:moveTo>
                  <a:pt x="6950358" y="3911316"/>
                </a:moveTo>
                <a:lnTo>
                  <a:pt x="6950358" y="3925503"/>
                </a:lnTo>
                <a:lnTo>
                  <a:pt x="6948404" y="3918409"/>
                </a:lnTo>
                <a:close/>
                <a:moveTo>
                  <a:pt x="890899" y="2071857"/>
                </a:moveTo>
                <a:cubicBezTo>
                  <a:pt x="890899" y="2071857"/>
                  <a:pt x="890899" y="2071857"/>
                  <a:pt x="4934362" y="2071857"/>
                </a:cubicBezTo>
                <a:cubicBezTo>
                  <a:pt x="5187625" y="2071857"/>
                  <a:pt x="5432153" y="2211072"/>
                  <a:pt x="5554418" y="2437296"/>
                </a:cubicBezTo>
                <a:cubicBezTo>
                  <a:pt x="5554418" y="2437296"/>
                  <a:pt x="5554418" y="2437296"/>
                  <a:pt x="7580515" y="5926372"/>
                </a:cubicBezTo>
                <a:cubicBezTo>
                  <a:pt x="7711513" y="6143896"/>
                  <a:pt x="7711513" y="6422327"/>
                  <a:pt x="7580515" y="6639850"/>
                </a:cubicBezTo>
                <a:cubicBezTo>
                  <a:pt x="7580515" y="6639850"/>
                  <a:pt x="7580515" y="6639850"/>
                  <a:pt x="7473670" y="6823844"/>
                </a:cubicBezTo>
                <a:lnTo>
                  <a:pt x="7453836" y="6858000"/>
                </a:lnTo>
                <a:lnTo>
                  <a:pt x="0" y="6858000"/>
                </a:lnTo>
                <a:lnTo>
                  <a:pt x="0" y="2890622"/>
                </a:lnTo>
                <a:lnTo>
                  <a:pt x="78831" y="2754282"/>
                </a:lnTo>
                <a:cubicBezTo>
                  <a:pt x="137995" y="2651956"/>
                  <a:pt x="199068" y="2546330"/>
                  <a:pt x="262110" y="2437296"/>
                </a:cubicBezTo>
                <a:cubicBezTo>
                  <a:pt x="393108" y="2211072"/>
                  <a:pt x="628904" y="2071857"/>
                  <a:pt x="890899" y="2071857"/>
                </a:cubicBezTo>
                <a:close/>
                <a:moveTo>
                  <a:pt x="6355444" y="753840"/>
                </a:moveTo>
                <a:cubicBezTo>
                  <a:pt x="6355444" y="753840"/>
                  <a:pt x="6355444" y="753840"/>
                  <a:pt x="7595013" y="753840"/>
                </a:cubicBezTo>
                <a:cubicBezTo>
                  <a:pt x="7672653" y="753840"/>
                  <a:pt x="7747616" y="796518"/>
                  <a:pt x="7785098" y="865869"/>
                </a:cubicBezTo>
                <a:cubicBezTo>
                  <a:pt x="7785098" y="865869"/>
                  <a:pt x="7785098" y="865869"/>
                  <a:pt x="8406222" y="1935484"/>
                </a:cubicBezTo>
                <a:cubicBezTo>
                  <a:pt x="8446380" y="2002169"/>
                  <a:pt x="8446380" y="2087523"/>
                  <a:pt x="8406222" y="2154207"/>
                </a:cubicBezTo>
                <a:cubicBezTo>
                  <a:pt x="8406222" y="2154207"/>
                  <a:pt x="8406222" y="2154207"/>
                  <a:pt x="7785098" y="3223823"/>
                </a:cubicBezTo>
                <a:cubicBezTo>
                  <a:pt x="7747616" y="3293174"/>
                  <a:pt x="7672653" y="3335852"/>
                  <a:pt x="7595013" y="3335852"/>
                </a:cubicBezTo>
                <a:cubicBezTo>
                  <a:pt x="7595013" y="3335852"/>
                  <a:pt x="7595013" y="3335852"/>
                  <a:pt x="6355444" y="3335852"/>
                </a:cubicBezTo>
                <a:cubicBezTo>
                  <a:pt x="6275127" y="3335852"/>
                  <a:pt x="6202841" y="3293174"/>
                  <a:pt x="6162682" y="3223823"/>
                </a:cubicBezTo>
                <a:cubicBezTo>
                  <a:pt x="6162682" y="3223823"/>
                  <a:pt x="6162682" y="3223823"/>
                  <a:pt x="5544237" y="2154207"/>
                </a:cubicBezTo>
                <a:cubicBezTo>
                  <a:pt x="5504078" y="2087523"/>
                  <a:pt x="5504078" y="2002169"/>
                  <a:pt x="5544237" y="1935484"/>
                </a:cubicBezTo>
                <a:cubicBezTo>
                  <a:pt x="5544237" y="1935484"/>
                  <a:pt x="5544237" y="1935484"/>
                  <a:pt x="6162682" y="865869"/>
                </a:cubicBezTo>
                <a:cubicBezTo>
                  <a:pt x="6202841" y="796518"/>
                  <a:pt x="6275127" y="753840"/>
                  <a:pt x="6355444" y="753840"/>
                </a:cubicBezTo>
                <a:close/>
                <a:moveTo>
                  <a:pt x="0" y="0"/>
                </a:moveTo>
                <a:lnTo>
                  <a:pt x="6535339" y="0"/>
                </a:lnTo>
                <a:lnTo>
                  <a:pt x="6421432" y="196155"/>
                </a:lnTo>
                <a:cubicBezTo>
                  <a:pt x="6196056" y="584267"/>
                  <a:pt x="5928944" y="1044253"/>
                  <a:pt x="5612367" y="1589421"/>
                </a:cubicBezTo>
                <a:cubicBezTo>
                  <a:pt x="5490102" y="1815646"/>
                  <a:pt x="5245573" y="1954861"/>
                  <a:pt x="4992310" y="1954861"/>
                </a:cubicBezTo>
                <a:cubicBezTo>
                  <a:pt x="4992310" y="1954861"/>
                  <a:pt x="4992310" y="1954861"/>
                  <a:pt x="948847" y="1954861"/>
                </a:cubicBezTo>
                <a:cubicBezTo>
                  <a:pt x="686852" y="1954861"/>
                  <a:pt x="451057" y="1815646"/>
                  <a:pt x="320058" y="1589421"/>
                </a:cubicBezTo>
                <a:cubicBezTo>
                  <a:pt x="320058" y="1589421"/>
                  <a:pt x="320058" y="1589421"/>
                  <a:pt x="4048" y="1042874"/>
                </a:cubicBezTo>
                <a:lnTo>
                  <a:pt x="0" y="1035874"/>
                </a:lnTo>
                <a:close/>
              </a:path>
            </a:pathLst>
          </a:custGeom>
        </p:spPr>
      </p:pic>
    </p:spTree>
    <p:extLst>
      <p:ext uri="{BB962C8B-B14F-4D97-AF65-F5344CB8AC3E}">
        <p14:creationId xmlns:p14="http://schemas.microsoft.com/office/powerpoint/2010/main" val="925167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39">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1F0BF-6BED-4B43-94B8-005A1DD8CF1E}"/>
              </a:ext>
            </a:extLst>
          </p:cNvPr>
          <p:cNvSpPr>
            <a:spLocks noGrp="1"/>
          </p:cNvSpPr>
          <p:nvPr>
            <p:ph type="title"/>
          </p:nvPr>
        </p:nvSpPr>
        <p:spPr>
          <a:xfrm>
            <a:off x="8006086" y="340042"/>
            <a:ext cx="3682332" cy="600862"/>
          </a:xfrm>
        </p:spPr>
        <p:txBody>
          <a:bodyPr vert="horz" lIns="91440" tIns="45720" rIns="91440" bIns="45720" rtlCol="0" anchor="ctr">
            <a:normAutofit fontScale="90000"/>
          </a:bodyPr>
          <a:lstStyle/>
          <a:p>
            <a:pPr algn="ctr"/>
            <a:r>
              <a:rPr lang="en-US" sz="4000" b="1" kern="1200" dirty="0">
                <a:latin typeface="+mj-lt"/>
                <a:ea typeface="+mj-ea"/>
                <a:cs typeface="+mj-cs"/>
              </a:rPr>
              <a:t>Introduction</a:t>
            </a:r>
          </a:p>
        </p:txBody>
      </p:sp>
      <p:pic>
        <p:nvPicPr>
          <p:cNvPr id="6" name="Content Placeholder 5" descr="A large room&#10;&#10;Description automatically generated">
            <a:extLst>
              <a:ext uri="{FF2B5EF4-FFF2-40B4-BE49-F238E27FC236}">
                <a16:creationId xmlns:a16="http://schemas.microsoft.com/office/drawing/2014/main" id="{C989B7F9-9D5A-4CEE-8CFF-65F83F758D4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88" r="18458" b="2"/>
          <a:stretch/>
        </p:blipFill>
        <p:spPr>
          <a:xfrm>
            <a:off x="20" y="10"/>
            <a:ext cx="7743929" cy="6857990"/>
          </a:xfrm>
          <a:custGeom>
            <a:avLst/>
            <a:gdLst/>
            <a:ahLst/>
            <a:cxnLst/>
            <a:rect l="l" t="t" r="r" b="b"/>
            <a:pathLst>
              <a:path w="7743949" h="6858000">
                <a:moveTo>
                  <a:pt x="956085" y="2071857"/>
                </a:moveTo>
                <a:cubicBezTo>
                  <a:pt x="956085" y="2071857"/>
                  <a:pt x="956085" y="2071857"/>
                  <a:pt x="4999548" y="2071857"/>
                </a:cubicBezTo>
                <a:cubicBezTo>
                  <a:pt x="5252811" y="2071857"/>
                  <a:pt x="5497339" y="2211072"/>
                  <a:pt x="5619604" y="2437296"/>
                </a:cubicBezTo>
                <a:cubicBezTo>
                  <a:pt x="5619604" y="2437296"/>
                  <a:pt x="5619604" y="2437296"/>
                  <a:pt x="7645701" y="5926372"/>
                </a:cubicBezTo>
                <a:cubicBezTo>
                  <a:pt x="7776699" y="6143896"/>
                  <a:pt x="7776699" y="6422327"/>
                  <a:pt x="7645701" y="6639850"/>
                </a:cubicBezTo>
                <a:cubicBezTo>
                  <a:pt x="7645701" y="6639850"/>
                  <a:pt x="7645701" y="6639850"/>
                  <a:pt x="7538856" y="6823844"/>
                </a:cubicBezTo>
                <a:lnTo>
                  <a:pt x="7519022" y="6858000"/>
                </a:lnTo>
                <a:lnTo>
                  <a:pt x="0" y="6858000"/>
                </a:lnTo>
                <a:lnTo>
                  <a:pt x="0" y="3003362"/>
                </a:lnTo>
                <a:lnTo>
                  <a:pt x="144017" y="2754282"/>
                </a:lnTo>
                <a:cubicBezTo>
                  <a:pt x="203181" y="2651956"/>
                  <a:pt x="264254" y="2546330"/>
                  <a:pt x="327296" y="2437296"/>
                </a:cubicBezTo>
                <a:cubicBezTo>
                  <a:pt x="458294" y="2211072"/>
                  <a:pt x="694090" y="2071857"/>
                  <a:pt x="956085" y="2071857"/>
                </a:cubicBezTo>
                <a:close/>
                <a:moveTo>
                  <a:pt x="0" y="0"/>
                </a:moveTo>
                <a:lnTo>
                  <a:pt x="6600525" y="0"/>
                </a:lnTo>
                <a:lnTo>
                  <a:pt x="6486618" y="196155"/>
                </a:lnTo>
                <a:cubicBezTo>
                  <a:pt x="6261242" y="584267"/>
                  <a:pt x="5994130" y="1044253"/>
                  <a:pt x="5677553" y="1589421"/>
                </a:cubicBezTo>
                <a:cubicBezTo>
                  <a:pt x="5555288" y="1815646"/>
                  <a:pt x="5310759" y="1954861"/>
                  <a:pt x="5057496" y="1954861"/>
                </a:cubicBezTo>
                <a:cubicBezTo>
                  <a:pt x="5057496" y="1954861"/>
                  <a:pt x="5057496" y="1954861"/>
                  <a:pt x="1014033" y="1954861"/>
                </a:cubicBezTo>
                <a:cubicBezTo>
                  <a:pt x="752038" y="1954861"/>
                  <a:pt x="516243" y="1815646"/>
                  <a:pt x="385244" y="1589421"/>
                </a:cubicBezTo>
                <a:cubicBezTo>
                  <a:pt x="385244" y="1589421"/>
                  <a:pt x="385244" y="1589421"/>
                  <a:pt x="69234" y="1042874"/>
                </a:cubicBezTo>
                <a:lnTo>
                  <a:pt x="0" y="923133"/>
                </a:lnTo>
                <a:close/>
              </a:path>
            </a:pathLst>
          </a:custGeom>
        </p:spPr>
      </p:pic>
      <p:sp>
        <p:nvSpPr>
          <p:cNvPr id="25" name="Content Placeholder 12">
            <a:extLst>
              <a:ext uri="{FF2B5EF4-FFF2-40B4-BE49-F238E27FC236}">
                <a16:creationId xmlns:a16="http://schemas.microsoft.com/office/drawing/2014/main" id="{34F0DD76-B517-416D-B33C-A7EF37BB31D7}"/>
              </a:ext>
            </a:extLst>
          </p:cNvPr>
          <p:cNvSpPr>
            <a:spLocks noGrp="1"/>
          </p:cNvSpPr>
          <p:nvPr>
            <p:ph sz="half" idx="1"/>
          </p:nvPr>
        </p:nvSpPr>
        <p:spPr>
          <a:xfrm>
            <a:off x="7743949" y="1311965"/>
            <a:ext cx="4448051" cy="4028661"/>
          </a:xfrm>
        </p:spPr>
        <p:txBody>
          <a:bodyPr vert="horz" lIns="91440" tIns="45720" rIns="91440" bIns="45720" rtlCol="0">
            <a:normAutofit/>
          </a:bodyPr>
          <a:lstStyle/>
          <a:p>
            <a:r>
              <a:rPr lang="en-GB" sz="2000" b="1" dirty="0"/>
              <a:t>In the global portfolio of business in hotels, the audit comes to help in the analysis of risks thus being able to have a more optimistic financial control.</a:t>
            </a:r>
          </a:p>
          <a:p>
            <a:endParaRPr lang="en-US" sz="2000" b="1" dirty="0"/>
          </a:p>
        </p:txBody>
      </p:sp>
    </p:spTree>
    <p:extLst>
      <p:ext uri="{BB962C8B-B14F-4D97-AF65-F5344CB8AC3E}">
        <p14:creationId xmlns:p14="http://schemas.microsoft.com/office/powerpoint/2010/main" val="1284640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CD2B8-85C0-423C-BBA8-390C310F21D4}"/>
              </a:ext>
            </a:extLst>
          </p:cNvPr>
          <p:cNvSpPr>
            <a:spLocks noGrp="1"/>
          </p:cNvSpPr>
          <p:nvPr>
            <p:ph type="title"/>
          </p:nvPr>
        </p:nvSpPr>
        <p:spPr>
          <a:xfrm>
            <a:off x="838200" y="365126"/>
            <a:ext cx="10515600" cy="315912"/>
          </a:xfrm>
        </p:spPr>
        <p:txBody>
          <a:bodyPr>
            <a:normAutofit fontScale="90000"/>
          </a:bodyPr>
          <a:lstStyle/>
          <a:p>
            <a:pPr algn="ctr"/>
            <a:r>
              <a:rPr lang="en-GB" dirty="0"/>
              <a:t>Organisation Structure</a:t>
            </a:r>
          </a:p>
        </p:txBody>
      </p:sp>
      <p:pic>
        <p:nvPicPr>
          <p:cNvPr id="5" name="Content Placeholder 4" descr="A screenshot of a cell phone&#10;&#10;Description automatically generated">
            <a:extLst>
              <a:ext uri="{FF2B5EF4-FFF2-40B4-BE49-F238E27FC236}">
                <a16:creationId xmlns:a16="http://schemas.microsoft.com/office/drawing/2014/main" id="{7F1D1817-7115-4A7F-935F-7F671BB14D2C}"/>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71514" y="985838"/>
            <a:ext cx="5686424" cy="4131100"/>
          </a:xfrm>
        </p:spPr>
      </p:pic>
      <p:pic>
        <p:nvPicPr>
          <p:cNvPr id="6" name="Content Placeholder 5" descr="A view of a living room&#10;&#10;Description automatically generated">
            <a:extLst>
              <a:ext uri="{FF2B5EF4-FFF2-40B4-BE49-F238E27FC236}">
                <a16:creationId xmlns:a16="http://schemas.microsoft.com/office/drawing/2014/main" id="{3A357A54-BFAD-4C76-A45D-57E60C2A896B}"/>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57988" y="831273"/>
            <a:ext cx="4914900" cy="4285665"/>
          </a:xfrm>
        </p:spPr>
      </p:pic>
      <p:sp>
        <p:nvSpPr>
          <p:cNvPr id="7" name="TextBox 6">
            <a:extLst>
              <a:ext uri="{FF2B5EF4-FFF2-40B4-BE49-F238E27FC236}">
                <a16:creationId xmlns:a16="http://schemas.microsoft.com/office/drawing/2014/main" id="{E66728E2-B48A-409F-B2F3-C1978C2C5827}"/>
              </a:ext>
            </a:extLst>
          </p:cNvPr>
          <p:cNvSpPr txBox="1"/>
          <p:nvPr/>
        </p:nvSpPr>
        <p:spPr>
          <a:xfrm>
            <a:off x="838200" y="5657671"/>
            <a:ext cx="10034588" cy="923330"/>
          </a:xfrm>
          <a:prstGeom prst="rect">
            <a:avLst/>
          </a:prstGeom>
          <a:noFill/>
        </p:spPr>
        <p:txBody>
          <a:bodyPr wrap="square" rtlCol="0">
            <a:spAutoFit/>
          </a:bodyPr>
          <a:lstStyle/>
          <a:p>
            <a:r>
              <a:rPr lang="en-US" b="1" dirty="0"/>
              <a:t>The </a:t>
            </a:r>
            <a:r>
              <a:rPr lang="en-GB" b="1" dirty="0"/>
              <a:t>organisational</a:t>
            </a:r>
            <a:r>
              <a:rPr lang="en-US" b="1" dirty="0"/>
              <a:t> structure determines how information flows between levels within the company.</a:t>
            </a:r>
          </a:p>
          <a:p>
            <a:r>
              <a:rPr lang="en-GB" b="1" dirty="0"/>
              <a:t> The Hilton hotel has a structure that is managed by the board of directors when making a decision and is directed to the general manager who in turn requests another department.</a:t>
            </a:r>
          </a:p>
        </p:txBody>
      </p:sp>
    </p:spTree>
    <p:extLst>
      <p:ext uri="{BB962C8B-B14F-4D97-AF65-F5344CB8AC3E}">
        <p14:creationId xmlns:p14="http://schemas.microsoft.com/office/powerpoint/2010/main" val="3500886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CF234-1AF6-4A22-A41A-23510234AB2D}"/>
              </a:ext>
            </a:extLst>
          </p:cNvPr>
          <p:cNvSpPr>
            <a:spLocks noGrp="1"/>
          </p:cNvSpPr>
          <p:nvPr>
            <p:ph type="title"/>
          </p:nvPr>
        </p:nvSpPr>
        <p:spPr/>
        <p:txBody>
          <a:bodyPr/>
          <a:lstStyle/>
          <a:p>
            <a:pPr algn="ctr"/>
            <a:r>
              <a:rPr lang="en-GB" b="1" dirty="0"/>
              <a:t>Organisational Culture</a:t>
            </a:r>
          </a:p>
        </p:txBody>
      </p:sp>
      <p:sp>
        <p:nvSpPr>
          <p:cNvPr id="3" name="Content Placeholder 2">
            <a:extLst>
              <a:ext uri="{FF2B5EF4-FFF2-40B4-BE49-F238E27FC236}">
                <a16:creationId xmlns:a16="http://schemas.microsoft.com/office/drawing/2014/main" id="{D44AA100-279F-4FC8-8B88-98540D175771}"/>
              </a:ext>
            </a:extLst>
          </p:cNvPr>
          <p:cNvSpPr>
            <a:spLocks noGrp="1"/>
          </p:cNvSpPr>
          <p:nvPr>
            <p:ph idx="1"/>
          </p:nvPr>
        </p:nvSpPr>
        <p:spPr>
          <a:xfrm>
            <a:off x="838200" y="1825625"/>
            <a:ext cx="5151783" cy="4351338"/>
          </a:xfrm>
        </p:spPr>
        <p:txBody>
          <a:bodyPr>
            <a:normAutofit/>
          </a:bodyPr>
          <a:lstStyle/>
          <a:p>
            <a:endParaRPr lang="en-GB" sz="1800" b="1" dirty="0"/>
          </a:p>
          <a:p>
            <a:r>
              <a:rPr lang="en-GB" sz="1800" b="1" dirty="0"/>
              <a:t>Organisational</a:t>
            </a:r>
            <a:r>
              <a:rPr lang="en-US" sz="1800" b="1" dirty="0"/>
              <a:t> culture is a combination of values, beliefs, work styles and associations that differentiate one company from another. (Kontoghiorghes, 2015)</a:t>
            </a:r>
          </a:p>
          <a:p>
            <a:r>
              <a:rPr lang="en-US" sz="1800" b="1" dirty="0"/>
              <a:t>A Business of People Serving People</a:t>
            </a:r>
          </a:p>
          <a:p>
            <a:r>
              <a:rPr lang="en-US" sz="1800" b="1" dirty="0"/>
              <a:t>Hilton need to be the most inclusive. Holton want their Team Members to be able to bring their whole selves to work every day.” (Schuyler, 2020)</a:t>
            </a:r>
          </a:p>
          <a:p>
            <a:r>
              <a:rPr lang="en-US" sz="1800" b="1" dirty="0"/>
              <a:t>Diversity and inclusion are about creating a sense of belonging that supports and above all respects all people. </a:t>
            </a:r>
          </a:p>
        </p:txBody>
      </p:sp>
      <p:pic>
        <p:nvPicPr>
          <p:cNvPr id="5" name="Picture 4" descr="A screenshot of a cell phone&#10;&#10;Description automatically generated">
            <a:extLst>
              <a:ext uri="{FF2B5EF4-FFF2-40B4-BE49-F238E27FC236}">
                <a16:creationId xmlns:a16="http://schemas.microsoft.com/office/drawing/2014/main" id="{477298C9-000A-4340-9565-41679D67D1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91276" y="2157413"/>
            <a:ext cx="5151783" cy="3500437"/>
          </a:xfrm>
          <a:prstGeom prst="rect">
            <a:avLst/>
          </a:prstGeom>
        </p:spPr>
      </p:pic>
    </p:spTree>
    <p:extLst>
      <p:ext uri="{BB962C8B-B14F-4D97-AF65-F5344CB8AC3E}">
        <p14:creationId xmlns:p14="http://schemas.microsoft.com/office/powerpoint/2010/main" val="3744310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E8AB-3D76-43F4-B53E-66CBE99DB2D9}"/>
              </a:ext>
            </a:extLst>
          </p:cNvPr>
          <p:cNvSpPr>
            <a:spLocks noGrp="1"/>
          </p:cNvSpPr>
          <p:nvPr>
            <p:ph type="title"/>
          </p:nvPr>
        </p:nvSpPr>
        <p:spPr/>
        <p:txBody>
          <a:bodyPr>
            <a:normAutofit/>
          </a:bodyPr>
          <a:lstStyle/>
          <a:p>
            <a:pPr algn="ctr"/>
            <a:r>
              <a:rPr lang="en-GB" sz="4000" b="1" dirty="0"/>
              <a:t>Organisational Goals and Strategy</a:t>
            </a:r>
          </a:p>
        </p:txBody>
      </p:sp>
      <p:sp>
        <p:nvSpPr>
          <p:cNvPr id="3" name="Content Placeholder 2">
            <a:extLst>
              <a:ext uri="{FF2B5EF4-FFF2-40B4-BE49-F238E27FC236}">
                <a16:creationId xmlns:a16="http://schemas.microsoft.com/office/drawing/2014/main" id="{4129F2E2-9BDB-48F7-B5FC-6087460D8C34}"/>
              </a:ext>
            </a:extLst>
          </p:cNvPr>
          <p:cNvSpPr>
            <a:spLocks noGrp="1"/>
          </p:cNvSpPr>
          <p:nvPr>
            <p:ph idx="1"/>
          </p:nvPr>
        </p:nvSpPr>
        <p:spPr>
          <a:xfrm>
            <a:off x="838200" y="1825625"/>
            <a:ext cx="10515600" cy="3992079"/>
          </a:xfrm>
        </p:spPr>
        <p:txBody>
          <a:bodyPr>
            <a:normAutofit/>
          </a:bodyPr>
          <a:lstStyle/>
          <a:p>
            <a:endParaRPr lang="en-US" sz="1800" b="1" dirty="0"/>
          </a:p>
          <a:p>
            <a:r>
              <a:rPr lang="en-GB" sz="1800" b="1" dirty="0"/>
              <a:t>Hilton by 2030 is committed to reducing negative environmental impact, doubling investments</a:t>
            </a:r>
          </a:p>
          <a:p>
            <a:r>
              <a:rPr lang="en-GB" sz="1800" b="1" dirty="0"/>
              <a:t> Responsible hospitality across our value chain.</a:t>
            </a:r>
            <a:endParaRPr lang="en-US" sz="1800" b="1" dirty="0"/>
          </a:p>
          <a:p>
            <a:r>
              <a:rPr lang="en-US" sz="1800" b="1" dirty="0"/>
              <a:t>Cutting Environmental Footprint Impact in half</a:t>
            </a:r>
          </a:p>
          <a:p>
            <a:r>
              <a:rPr lang="en-US" sz="1800" b="1" dirty="0"/>
              <a:t>Doubling Investments in Social Impact</a:t>
            </a:r>
          </a:p>
          <a:p>
            <a:r>
              <a:rPr lang="en-GB" sz="1800" b="1" dirty="0"/>
              <a:t>Hilton using the strategic growth core has achieved significant change from a vertically integrated hospitality and property management company to a focus on hospitality</a:t>
            </a:r>
          </a:p>
          <a:p>
            <a:r>
              <a:rPr lang="en-GB" sz="1800" b="1" dirty="0"/>
              <a:t>This company invests a lot in attractive brands and marketing, online using some famous names from the film industry which somehow seduced younger customers.</a:t>
            </a:r>
            <a:endParaRPr lang="en-US" sz="1800" b="1" dirty="0"/>
          </a:p>
        </p:txBody>
      </p:sp>
    </p:spTree>
    <p:extLst>
      <p:ext uri="{BB962C8B-B14F-4D97-AF65-F5344CB8AC3E}">
        <p14:creationId xmlns:p14="http://schemas.microsoft.com/office/powerpoint/2010/main" val="1294883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50630-59C4-466F-AB64-60E4959179D3}"/>
              </a:ext>
            </a:extLst>
          </p:cNvPr>
          <p:cNvSpPr>
            <a:spLocks noGrp="1"/>
          </p:cNvSpPr>
          <p:nvPr>
            <p:ph type="title"/>
          </p:nvPr>
        </p:nvSpPr>
        <p:spPr>
          <a:xfrm>
            <a:off x="836612" y="185531"/>
            <a:ext cx="10518776" cy="1348000"/>
          </a:xfrm>
        </p:spPr>
        <p:txBody>
          <a:bodyPr>
            <a:normAutofit fontScale="90000"/>
          </a:bodyPr>
          <a:lstStyle/>
          <a:p>
            <a:pPr algn="ctr"/>
            <a:br>
              <a:rPr lang="en-GB" dirty="0"/>
            </a:br>
            <a:br>
              <a:rPr lang="en-GB" dirty="0"/>
            </a:br>
            <a:r>
              <a:rPr lang="en-GB" b="1" dirty="0"/>
              <a:t>Impact and Initiatives in Hilton Hotel</a:t>
            </a:r>
            <a:br>
              <a:rPr lang="en-GB" dirty="0"/>
            </a:br>
            <a:br>
              <a:rPr lang="en-GB" dirty="0"/>
            </a:br>
            <a:endParaRPr lang="en-GB" dirty="0"/>
          </a:p>
        </p:txBody>
      </p:sp>
      <p:pic>
        <p:nvPicPr>
          <p:cNvPr id="8" name="Content Placeholder 7" descr="A picture containing animal, coral, flower, underwater&#10;&#10;Description automatically generated">
            <a:extLst>
              <a:ext uri="{FF2B5EF4-FFF2-40B4-BE49-F238E27FC236}">
                <a16:creationId xmlns:a16="http://schemas.microsoft.com/office/drawing/2014/main" id="{E3CD9B0D-ADD1-4AC9-9728-4347A8E4C869}"/>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0331" y="2372139"/>
            <a:ext cx="4015408" cy="3140765"/>
          </a:xfrm>
        </p:spPr>
      </p:pic>
      <p:sp>
        <p:nvSpPr>
          <p:cNvPr id="10" name="TextBox 9">
            <a:extLst>
              <a:ext uri="{FF2B5EF4-FFF2-40B4-BE49-F238E27FC236}">
                <a16:creationId xmlns:a16="http://schemas.microsoft.com/office/drawing/2014/main" id="{EE580FC2-613C-4F03-AC0D-912A430C9C2D}"/>
              </a:ext>
            </a:extLst>
          </p:cNvPr>
          <p:cNvSpPr txBox="1"/>
          <p:nvPr/>
        </p:nvSpPr>
        <p:spPr>
          <a:xfrm>
            <a:off x="5221357" y="2372139"/>
            <a:ext cx="5367130" cy="3693319"/>
          </a:xfrm>
          <a:prstGeom prst="rect">
            <a:avLst/>
          </a:prstGeom>
          <a:noFill/>
        </p:spPr>
        <p:txBody>
          <a:bodyPr wrap="square" rtlCol="0">
            <a:spAutoFit/>
          </a:bodyPr>
          <a:lstStyle/>
          <a:p>
            <a:r>
              <a:rPr lang="en-US" dirty="0"/>
              <a:t>Affected corporate employees will receive a severance package and a guarantee that they will be hired again after the pandemic. Hilton has always had a culture of support for its team members.</a:t>
            </a:r>
          </a:p>
          <a:p>
            <a:r>
              <a:rPr lang="en-US" dirty="0"/>
              <a:t>Hilton Clean Stay is based on Hilton's already high standards of cleanliness and hygiene, where hospital-grade cleaning products and updated protocols are currently in use. The program will feature reliable cleaning products, solutions and training from Lysol in North America.</a:t>
            </a:r>
          </a:p>
          <a:p>
            <a:r>
              <a:rPr lang="en-US" dirty="0"/>
              <a:t>Hilton Hotels acknowledge their critical responsibility to protect our planet and to preserve the beautiful destinations in which they work for future generations. </a:t>
            </a:r>
            <a:endParaRPr lang="en-GB" dirty="0"/>
          </a:p>
        </p:txBody>
      </p:sp>
    </p:spTree>
    <p:extLst>
      <p:ext uri="{BB962C8B-B14F-4D97-AF65-F5344CB8AC3E}">
        <p14:creationId xmlns:p14="http://schemas.microsoft.com/office/powerpoint/2010/main" val="1907589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AA64C-082B-48B4-B872-044578FE1E7D}"/>
              </a:ext>
            </a:extLst>
          </p:cNvPr>
          <p:cNvSpPr>
            <a:spLocks noGrp="1"/>
          </p:cNvSpPr>
          <p:nvPr>
            <p:ph type="title"/>
          </p:nvPr>
        </p:nvSpPr>
        <p:spPr>
          <a:xfrm>
            <a:off x="838200" y="365126"/>
            <a:ext cx="10515600" cy="867930"/>
          </a:xfrm>
        </p:spPr>
        <p:txBody>
          <a:bodyPr/>
          <a:lstStyle/>
          <a:p>
            <a:pPr algn="ctr"/>
            <a:r>
              <a:rPr lang="en-GB" b="1" dirty="0"/>
              <a:t>Conclusion</a:t>
            </a:r>
          </a:p>
        </p:txBody>
      </p:sp>
      <p:pic>
        <p:nvPicPr>
          <p:cNvPr id="16" name="Content Placeholder 15" descr="A large pool of water&#10;&#10;Description automatically generated">
            <a:extLst>
              <a:ext uri="{FF2B5EF4-FFF2-40B4-BE49-F238E27FC236}">
                <a16:creationId xmlns:a16="http://schemas.microsoft.com/office/drawing/2014/main" id="{F60020B1-4DA9-4C40-B3CB-C9E177BF0A84}"/>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60975" y="1866312"/>
            <a:ext cx="4280452" cy="3793027"/>
          </a:xfrm>
        </p:spPr>
      </p:pic>
      <p:sp>
        <p:nvSpPr>
          <p:cNvPr id="3" name="TextBox 2">
            <a:extLst>
              <a:ext uri="{FF2B5EF4-FFF2-40B4-BE49-F238E27FC236}">
                <a16:creationId xmlns:a16="http://schemas.microsoft.com/office/drawing/2014/main" id="{5BBC7B70-0EDD-45E0-8C35-6C99E254B9D7}"/>
              </a:ext>
            </a:extLst>
          </p:cNvPr>
          <p:cNvSpPr txBox="1"/>
          <p:nvPr/>
        </p:nvSpPr>
        <p:spPr>
          <a:xfrm>
            <a:off x="993913" y="1866312"/>
            <a:ext cx="5777948" cy="3970318"/>
          </a:xfrm>
          <a:prstGeom prst="rect">
            <a:avLst/>
          </a:prstGeom>
          <a:noFill/>
        </p:spPr>
        <p:txBody>
          <a:bodyPr wrap="square" rtlCol="0">
            <a:spAutoFit/>
          </a:bodyPr>
          <a:lstStyle/>
          <a:p>
            <a:pPr marL="285750" indent="-285750">
              <a:buFont typeface="Wingdings" panose="05000000000000000000" pitchFamily="2" charset="2"/>
              <a:buChar char="Ø"/>
            </a:pPr>
            <a:r>
              <a:rPr lang="en-US" dirty="0"/>
              <a:t>Have themed rooms</a:t>
            </a:r>
          </a:p>
          <a:p>
            <a:pPr marL="285750" indent="-285750">
              <a:buFont typeface="Wingdings" panose="05000000000000000000" pitchFamily="2" charset="2"/>
              <a:buChar char="Ø"/>
            </a:pPr>
            <a:r>
              <a:rPr lang="en-US" dirty="0"/>
              <a:t>Create a flashy environment to attract the public, fun to bring energy to musical attractions, bar, restaurant with quality and variety of drinks and typical foods, focus on transmitting part of the art, culture and tradition services, to memorable experiences and positive local emotions.</a:t>
            </a:r>
          </a:p>
          <a:p>
            <a:pPr marL="285750" indent="-285750">
              <a:buFont typeface="Wingdings" panose="05000000000000000000" pitchFamily="2" charset="2"/>
              <a:buChar char="Ø"/>
            </a:pPr>
            <a:r>
              <a:rPr lang="en-US" dirty="0"/>
              <a:t>The Hotel's address in the local language in the key so guest can get help if  get lost.</a:t>
            </a:r>
          </a:p>
          <a:p>
            <a:pPr marL="285750" indent="-285750">
              <a:buFont typeface="Wingdings" panose="05000000000000000000" pitchFamily="2" charset="2"/>
              <a:buChar char="Ø"/>
            </a:pPr>
            <a:r>
              <a:rPr lang="en-US" dirty="0"/>
              <a:t>Partner with local taxis to give your guests more confidence.</a:t>
            </a:r>
          </a:p>
          <a:p>
            <a:pPr marL="285750" indent="-285750">
              <a:buFont typeface="Wingdings" panose="05000000000000000000" pitchFamily="2" charset="2"/>
              <a:buChar char="Ø"/>
            </a:pPr>
            <a:r>
              <a:rPr lang="en-US" dirty="0"/>
              <a:t>Use WhatsApp with local tourist information to the customer during their stay or send them the taxi, restaurants, clubs, bus.</a:t>
            </a:r>
          </a:p>
        </p:txBody>
      </p:sp>
    </p:spTree>
    <p:extLst>
      <p:ext uri="{BB962C8B-B14F-4D97-AF65-F5344CB8AC3E}">
        <p14:creationId xmlns:p14="http://schemas.microsoft.com/office/powerpoint/2010/main" val="2946265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CEEF22E7-C7EB-4303-91B7-B38A2A46C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D8085-F4D1-4693-AF72-0B7446F8E2C0}"/>
              </a:ext>
            </a:extLst>
          </p:cNvPr>
          <p:cNvSpPr>
            <a:spLocks noGrp="1"/>
          </p:cNvSpPr>
          <p:nvPr>
            <p:ph type="title"/>
          </p:nvPr>
        </p:nvSpPr>
        <p:spPr>
          <a:xfrm>
            <a:off x="838200" y="171454"/>
            <a:ext cx="10515600" cy="826074"/>
          </a:xfrm>
        </p:spPr>
        <p:txBody>
          <a:bodyPr vert="horz" lIns="91440" tIns="45720" rIns="91440" bIns="45720" rtlCol="0" anchor="ctr">
            <a:normAutofit/>
          </a:bodyPr>
          <a:lstStyle/>
          <a:p>
            <a:pPr algn="ctr"/>
            <a:r>
              <a:rPr lang="en-US" sz="4000" b="1" dirty="0"/>
              <a:t>Reference List:</a:t>
            </a:r>
          </a:p>
        </p:txBody>
      </p:sp>
      <p:pic>
        <p:nvPicPr>
          <p:cNvPr id="9" name="Content Placeholder 8" descr="A tall building&#10;&#10;Description automatically generated">
            <a:extLst>
              <a:ext uri="{FF2B5EF4-FFF2-40B4-BE49-F238E27FC236}">
                <a16:creationId xmlns:a16="http://schemas.microsoft.com/office/drawing/2014/main" id="{9C62135F-F776-4689-A68A-0169EE7E4C9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04" b="2"/>
          <a:stretch/>
        </p:blipFill>
        <p:spPr>
          <a:xfrm>
            <a:off x="152402" y="2014331"/>
            <a:ext cx="4167808" cy="3674688"/>
          </a:xfrm>
          <a:prstGeom prst="rect">
            <a:avLst/>
          </a:prstGeom>
        </p:spPr>
      </p:pic>
      <p:sp>
        <p:nvSpPr>
          <p:cNvPr id="36" name="Content Placeholder 35">
            <a:extLst>
              <a:ext uri="{FF2B5EF4-FFF2-40B4-BE49-F238E27FC236}">
                <a16:creationId xmlns:a16="http://schemas.microsoft.com/office/drawing/2014/main" id="{1907097C-A9E9-42B0-A01D-6CCCDFB0ADED}"/>
              </a:ext>
            </a:extLst>
          </p:cNvPr>
          <p:cNvSpPr>
            <a:spLocks noGrp="1"/>
          </p:cNvSpPr>
          <p:nvPr>
            <p:ph sz="half" idx="1"/>
          </p:nvPr>
        </p:nvSpPr>
        <p:spPr>
          <a:xfrm>
            <a:off x="4678018" y="1168982"/>
            <a:ext cx="7361582" cy="5517565"/>
          </a:xfrm>
        </p:spPr>
        <p:txBody>
          <a:bodyPr vert="horz" lIns="91440" tIns="45720" rIns="91440" bIns="45720" rtlCol="0">
            <a:normAutofit fontScale="77500" lnSpcReduction="20000"/>
          </a:bodyPr>
          <a:lstStyle/>
          <a:p>
            <a:r>
              <a:rPr lang="en-US" sz="2000" b="1" dirty="0"/>
              <a:t>Corporatereport.com. (2018). Hilton 2018 Annual Report. [online] Available at: http://www.corporatereport.com/hilton/2018/ar/performance.php.</a:t>
            </a:r>
          </a:p>
          <a:p>
            <a:r>
              <a:rPr lang="en-US" sz="2000" b="1" dirty="0"/>
              <a:t>Dudovskiy, J. (2016). Hilton McKinsey 7S Model. [online] Research-Methodology. Available at: https://research-methodology.net/hilton-mckinsey-7s-model/.</a:t>
            </a:r>
          </a:p>
          <a:p>
            <a:r>
              <a:rPr lang="en-US" sz="2000" b="1" dirty="0"/>
              <a:t>Dudovskiy, J. (2020). Strategy Archives - Page 6 of 11. [online] Research-Methodology. Available at: https://research-methodology.net/category/strategy/page/6/.</a:t>
            </a:r>
          </a:p>
          <a:p>
            <a:r>
              <a:rPr lang="en-US" sz="2000" b="1" dirty="0"/>
              <a:t>Hilton Press Center. (n.d.). Hilton Update on Corporate Response to COVID-19. [online] Available at: https://newsroom.hilton.com/corporate/news/hilton-update-on-corporate-response-to-covid19.</a:t>
            </a:r>
          </a:p>
          <a:p>
            <a:r>
              <a:rPr lang="en-US" sz="2000" b="1" dirty="0"/>
              <a:t>Kontoghiorghes, C. (2015). Linking high performance organizational culture and talent management: satisfaction/motivation and organizational commitment as mediators. The International Journal of Human Resource Management, 27(16), pp.1833–1853.</a:t>
            </a:r>
          </a:p>
          <a:p>
            <a:r>
              <a:rPr lang="en-US" sz="2000" b="1" dirty="0"/>
              <a:t>Research-Methodology. (2016). Hilton Worldwide Holdings Inc. Report - Research-Methodology. [online] Available at: https://research-methodology.net/hilton-worldwide-holdings-inc-report-4/.</a:t>
            </a:r>
          </a:p>
          <a:p>
            <a:r>
              <a:rPr lang="en-US" sz="2000" b="1" dirty="0"/>
              <a:t>Reuters (2020). Covid-19: Hilton to cut workforce by 22%, sack 2,100 employees globally. Business Standard India. [online] 17 Jun. Available at: https://www.business-standard.com/article/companies/covid-19-hilton-to-cut-workforce-by-22-sack-2-100-employees-globally-120061700026_1.html [Accessed 22 Jul. 2020].</a:t>
            </a:r>
          </a:p>
          <a:p>
            <a:r>
              <a:rPr lang="en-US" sz="2000" b="1" dirty="0"/>
              <a:t>Revenue Hub. (2019). Hilton Advance: Marketing Strategy and Fee Changes. [online] Available at: https://revenue-hub.com/hilton-advance-marketing-strategy-fee-changes/</a:t>
            </a:r>
          </a:p>
          <a:p>
            <a:endParaRPr lang="en-US" sz="2000" dirty="0"/>
          </a:p>
        </p:txBody>
      </p:sp>
    </p:spTree>
    <p:extLst>
      <p:ext uri="{BB962C8B-B14F-4D97-AF65-F5344CB8AC3E}">
        <p14:creationId xmlns:p14="http://schemas.microsoft.com/office/powerpoint/2010/main" val="924954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61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appliance, dryer&#10;&#10;Description automatically generated">
            <a:extLst>
              <a:ext uri="{FF2B5EF4-FFF2-40B4-BE49-F238E27FC236}">
                <a16:creationId xmlns:a16="http://schemas.microsoft.com/office/drawing/2014/main" id="{CF8EEB09-6B38-49D2-9450-3F61ADCDEC9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44889" y="643467"/>
            <a:ext cx="7902221" cy="5571066"/>
          </a:xfrm>
          <a:prstGeom prst="rect">
            <a:avLst/>
          </a:prstGeom>
        </p:spPr>
      </p:pic>
    </p:spTree>
    <p:extLst>
      <p:ext uri="{BB962C8B-B14F-4D97-AF65-F5344CB8AC3E}">
        <p14:creationId xmlns:p14="http://schemas.microsoft.com/office/powerpoint/2010/main" val="10522958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221</TotalTime>
  <Words>788</Words>
  <Application>Microsoft Office PowerPoint</Application>
  <PresentationFormat>Widescreen</PresentationFormat>
  <Paragraphs>41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Wingdings</vt:lpstr>
      <vt:lpstr>Office Theme</vt:lpstr>
      <vt:lpstr>BA International Hotel Management  M5X01924  Module tutor: Dr: Olu Adegbite    Designed by: Elza Soares Number: 1815430</vt:lpstr>
      <vt:lpstr>Introduction</vt:lpstr>
      <vt:lpstr>Organisation Structure</vt:lpstr>
      <vt:lpstr>Organisational Culture</vt:lpstr>
      <vt:lpstr>Organisational Goals and Strategy</vt:lpstr>
      <vt:lpstr>  Impact and Initiatives in Hilton Hotel  </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  M5X01924  Module tutor: Dr: Olu Adegbite    Designed by: Elza Soares Number: 1815430</dc:title>
  <dc:creator>minoca soares</dc:creator>
  <cp:lastModifiedBy>minoca soares</cp:lastModifiedBy>
  <cp:revision>5</cp:revision>
  <dcterms:created xsi:type="dcterms:W3CDTF">2020-07-23T19:31:53Z</dcterms:created>
  <dcterms:modified xsi:type="dcterms:W3CDTF">2020-07-24T12:32:56Z</dcterms:modified>
</cp:coreProperties>
</file>