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0" r:id="rId4"/>
    <p:sldId id="277" r:id="rId5"/>
    <p:sldId id="278" r:id="rId6"/>
    <p:sldId id="258" r:id="rId7"/>
    <p:sldId id="259" r:id="rId8"/>
    <p:sldId id="285" r:id="rId9"/>
    <p:sldId id="261" r:id="rId10"/>
    <p:sldId id="279" r:id="rId11"/>
    <p:sldId id="262" r:id="rId12"/>
    <p:sldId id="263" r:id="rId13"/>
    <p:sldId id="284" r:id="rId14"/>
    <p:sldId id="280" r:id="rId15"/>
    <p:sldId id="281" r:id="rId16"/>
    <p:sldId id="272" r:id="rId17"/>
    <p:sldId id="271" r:id="rId18"/>
    <p:sldId id="273" r:id="rId19"/>
    <p:sldId id="283" r:id="rId20"/>
    <p:sldId id="275" r:id="rId21"/>
    <p:sldId id="27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D085B-5BB8-4D7F-9D7E-7C8F8C0A658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4F0B4B2-4E1D-4789-B694-1085CF3669C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C66D91F-0D3D-4F49-AA09-1C1584FB784F}"/>
              </a:ext>
            </a:extLst>
          </p:cNvPr>
          <p:cNvSpPr>
            <a:spLocks noGrp="1"/>
          </p:cNvSpPr>
          <p:nvPr>
            <p:ph type="dt" sz="half" idx="10"/>
          </p:nvPr>
        </p:nvSpPr>
        <p:spPr/>
        <p:txBody>
          <a:bodyPr/>
          <a:lstStyle/>
          <a:p>
            <a:fld id="{15FA034C-4583-44E7-9AB4-40ABA22822C3}" type="datetimeFigureOut">
              <a:rPr lang="en-GB" smtClean="0"/>
              <a:t>14/05/2018</a:t>
            </a:fld>
            <a:endParaRPr lang="en-GB"/>
          </a:p>
        </p:txBody>
      </p:sp>
      <p:sp>
        <p:nvSpPr>
          <p:cNvPr id="5" name="Footer Placeholder 4">
            <a:extLst>
              <a:ext uri="{FF2B5EF4-FFF2-40B4-BE49-F238E27FC236}">
                <a16:creationId xmlns:a16="http://schemas.microsoft.com/office/drawing/2014/main" id="{D3E1DE82-B0B0-46D5-AE11-B0AF20647E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487751-5084-49DD-ACBC-2D0D947A8DD6}"/>
              </a:ext>
            </a:extLst>
          </p:cNvPr>
          <p:cNvSpPr>
            <a:spLocks noGrp="1"/>
          </p:cNvSpPr>
          <p:nvPr>
            <p:ph type="sldNum" sz="quarter" idx="12"/>
          </p:nvPr>
        </p:nvSpPr>
        <p:spPr/>
        <p:txBody>
          <a:bodyPr/>
          <a:lstStyle/>
          <a:p>
            <a:fld id="{E328948C-2D1C-4C5B-A46B-5F96660549A6}" type="slidenum">
              <a:rPr lang="en-GB" smtClean="0"/>
              <a:t>‹#›</a:t>
            </a:fld>
            <a:endParaRPr lang="en-GB"/>
          </a:p>
        </p:txBody>
      </p:sp>
    </p:spTree>
    <p:extLst>
      <p:ext uri="{BB962C8B-B14F-4D97-AF65-F5344CB8AC3E}">
        <p14:creationId xmlns:p14="http://schemas.microsoft.com/office/powerpoint/2010/main" val="7604400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77AD4-2A56-4F6B-A030-FAA3E886F74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B61AD51-5BE9-4D90-99CB-3739AD819E72}"/>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35E335-134C-41F1-8FF6-9394CB64EDA3}"/>
              </a:ext>
            </a:extLst>
          </p:cNvPr>
          <p:cNvSpPr>
            <a:spLocks noGrp="1"/>
          </p:cNvSpPr>
          <p:nvPr>
            <p:ph type="dt" sz="half" idx="10"/>
          </p:nvPr>
        </p:nvSpPr>
        <p:spPr/>
        <p:txBody>
          <a:bodyPr/>
          <a:lstStyle/>
          <a:p>
            <a:fld id="{15FA034C-4583-44E7-9AB4-40ABA22822C3}" type="datetimeFigureOut">
              <a:rPr lang="en-GB" smtClean="0"/>
              <a:t>14/05/2018</a:t>
            </a:fld>
            <a:endParaRPr lang="en-GB"/>
          </a:p>
        </p:txBody>
      </p:sp>
      <p:sp>
        <p:nvSpPr>
          <p:cNvPr id="5" name="Footer Placeholder 4">
            <a:extLst>
              <a:ext uri="{FF2B5EF4-FFF2-40B4-BE49-F238E27FC236}">
                <a16:creationId xmlns:a16="http://schemas.microsoft.com/office/drawing/2014/main" id="{EE35D80C-2265-4E06-BB82-DA79637749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383BD3-7E01-499B-907E-931C68F669A1}"/>
              </a:ext>
            </a:extLst>
          </p:cNvPr>
          <p:cNvSpPr>
            <a:spLocks noGrp="1"/>
          </p:cNvSpPr>
          <p:nvPr>
            <p:ph type="sldNum" sz="quarter" idx="12"/>
          </p:nvPr>
        </p:nvSpPr>
        <p:spPr/>
        <p:txBody>
          <a:bodyPr/>
          <a:lstStyle/>
          <a:p>
            <a:fld id="{E328948C-2D1C-4C5B-A46B-5F96660549A6}" type="slidenum">
              <a:rPr lang="en-GB" smtClean="0"/>
              <a:t>‹#›</a:t>
            </a:fld>
            <a:endParaRPr lang="en-GB"/>
          </a:p>
        </p:txBody>
      </p:sp>
    </p:spTree>
    <p:extLst>
      <p:ext uri="{BB962C8B-B14F-4D97-AF65-F5344CB8AC3E}">
        <p14:creationId xmlns:p14="http://schemas.microsoft.com/office/powerpoint/2010/main" val="22512465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2D534-3D3F-4720-B2EC-2AE617AB54E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06F9DE-363B-4BEE-8524-C7A683F8F80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005105B-268A-4584-897F-8E72797B71EA}"/>
              </a:ext>
            </a:extLst>
          </p:cNvPr>
          <p:cNvSpPr>
            <a:spLocks noGrp="1"/>
          </p:cNvSpPr>
          <p:nvPr>
            <p:ph type="dt" sz="half" idx="10"/>
          </p:nvPr>
        </p:nvSpPr>
        <p:spPr/>
        <p:txBody>
          <a:bodyPr/>
          <a:lstStyle/>
          <a:p>
            <a:fld id="{15FA034C-4583-44E7-9AB4-40ABA22822C3}" type="datetimeFigureOut">
              <a:rPr lang="en-GB" smtClean="0"/>
              <a:t>14/05/2018</a:t>
            </a:fld>
            <a:endParaRPr lang="en-GB"/>
          </a:p>
        </p:txBody>
      </p:sp>
      <p:sp>
        <p:nvSpPr>
          <p:cNvPr id="5" name="Footer Placeholder 4">
            <a:extLst>
              <a:ext uri="{FF2B5EF4-FFF2-40B4-BE49-F238E27FC236}">
                <a16:creationId xmlns:a16="http://schemas.microsoft.com/office/drawing/2014/main" id="{1052B031-004F-43F5-A65C-0624B9C68B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A29BB3-AE47-43E8-A908-0A2A0CE2B9F6}"/>
              </a:ext>
            </a:extLst>
          </p:cNvPr>
          <p:cNvSpPr>
            <a:spLocks noGrp="1"/>
          </p:cNvSpPr>
          <p:nvPr>
            <p:ph type="sldNum" sz="quarter" idx="12"/>
          </p:nvPr>
        </p:nvSpPr>
        <p:spPr/>
        <p:txBody>
          <a:bodyPr/>
          <a:lstStyle/>
          <a:p>
            <a:fld id="{E328948C-2D1C-4C5B-A46B-5F96660549A6}" type="slidenum">
              <a:rPr lang="en-GB" smtClean="0"/>
              <a:t>‹#›</a:t>
            </a:fld>
            <a:endParaRPr lang="en-GB"/>
          </a:p>
        </p:txBody>
      </p:sp>
    </p:spTree>
    <p:extLst>
      <p:ext uri="{BB962C8B-B14F-4D97-AF65-F5344CB8AC3E}">
        <p14:creationId xmlns:p14="http://schemas.microsoft.com/office/powerpoint/2010/main" val="22564594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BB2BC-F3D9-464D-8FBE-5B797DCBFB5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86A13A7-7154-4E05-A3A9-480992A0C109}"/>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1E2476A-565B-497F-B79A-A3AF03D1CD42}"/>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E4D6BA7-9E89-442B-8443-7E1F2C2FF98C}"/>
              </a:ext>
            </a:extLst>
          </p:cNvPr>
          <p:cNvSpPr>
            <a:spLocks noGrp="1"/>
          </p:cNvSpPr>
          <p:nvPr>
            <p:ph type="dt" sz="half" idx="10"/>
          </p:nvPr>
        </p:nvSpPr>
        <p:spPr/>
        <p:txBody>
          <a:bodyPr/>
          <a:lstStyle/>
          <a:p>
            <a:fld id="{15FA034C-4583-44E7-9AB4-40ABA22822C3}" type="datetimeFigureOut">
              <a:rPr lang="en-GB" smtClean="0"/>
              <a:t>14/05/2018</a:t>
            </a:fld>
            <a:endParaRPr lang="en-GB"/>
          </a:p>
        </p:txBody>
      </p:sp>
      <p:sp>
        <p:nvSpPr>
          <p:cNvPr id="6" name="Footer Placeholder 5">
            <a:extLst>
              <a:ext uri="{FF2B5EF4-FFF2-40B4-BE49-F238E27FC236}">
                <a16:creationId xmlns:a16="http://schemas.microsoft.com/office/drawing/2014/main" id="{9A04CBD7-58D4-419D-995A-752881EB092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C14186-5DF8-4BEF-8205-CC691394E58D}"/>
              </a:ext>
            </a:extLst>
          </p:cNvPr>
          <p:cNvSpPr>
            <a:spLocks noGrp="1"/>
          </p:cNvSpPr>
          <p:nvPr>
            <p:ph type="sldNum" sz="quarter" idx="12"/>
          </p:nvPr>
        </p:nvSpPr>
        <p:spPr/>
        <p:txBody>
          <a:bodyPr/>
          <a:lstStyle/>
          <a:p>
            <a:fld id="{E328948C-2D1C-4C5B-A46B-5F96660549A6}" type="slidenum">
              <a:rPr lang="en-GB" smtClean="0"/>
              <a:t>‹#›</a:t>
            </a:fld>
            <a:endParaRPr lang="en-GB"/>
          </a:p>
        </p:txBody>
      </p:sp>
    </p:spTree>
    <p:extLst>
      <p:ext uri="{BB962C8B-B14F-4D97-AF65-F5344CB8AC3E}">
        <p14:creationId xmlns:p14="http://schemas.microsoft.com/office/powerpoint/2010/main" val="14541192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41044-4939-41BC-8BA5-7F545597FFF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C84032D-7AEA-4BC7-A7F3-1B17E53A1C1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48DCDD4E-0AFF-4E18-964F-74772C4405A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7918692-788E-4339-B378-64B76C493AC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8A07912-97D9-47A0-9266-2434CECA82D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142894-C1E5-47FC-A1D2-F5697F1D8093}"/>
              </a:ext>
            </a:extLst>
          </p:cNvPr>
          <p:cNvSpPr>
            <a:spLocks noGrp="1"/>
          </p:cNvSpPr>
          <p:nvPr>
            <p:ph type="dt" sz="half" idx="10"/>
          </p:nvPr>
        </p:nvSpPr>
        <p:spPr/>
        <p:txBody>
          <a:bodyPr/>
          <a:lstStyle/>
          <a:p>
            <a:fld id="{15FA034C-4583-44E7-9AB4-40ABA22822C3}" type="datetimeFigureOut">
              <a:rPr lang="en-GB" smtClean="0"/>
              <a:t>14/05/2018</a:t>
            </a:fld>
            <a:endParaRPr lang="en-GB"/>
          </a:p>
        </p:txBody>
      </p:sp>
      <p:sp>
        <p:nvSpPr>
          <p:cNvPr id="8" name="Footer Placeholder 7">
            <a:extLst>
              <a:ext uri="{FF2B5EF4-FFF2-40B4-BE49-F238E27FC236}">
                <a16:creationId xmlns:a16="http://schemas.microsoft.com/office/drawing/2014/main" id="{3554D26A-ABF9-4F83-B146-A9F5DD12F73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EDD9BE5-BFFB-4C1C-824C-DEFF240481D3}"/>
              </a:ext>
            </a:extLst>
          </p:cNvPr>
          <p:cNvSpPr>
            <a:spLocks noGrp="1"/>
          </p:cNvSpPr>
          <p:nvPr>
            <p:ph type="sldNum" sz="quarter" idx="12"/>
          </p:nvPr>
        </p:nvSpPr>
        <p:spPr/>
        <p:txBody>
          <a:bodyPr/>
          <a:lstStyle/>
          <a:p>
            <a:fld id="{E328948C-2D1C-4C5B-A46B-5F96660549A6}" type="slidenum">
              <a:rPr lang="en-GB" smtClean="0"/>
              <a:t>‹#›</a:t>
            </a:fld>
            <a:endParaRPr lang="en-GB"/>
          </a:p>
        </p:txBody>
      </p:sp>
    </p:spTree>
    <p:extLst>
      <p:ext uri="{BB962C8B-B14F-4D97-AF65-F5344CB8AC3E}">
        <p14:creationId xmlns:p14="http://schemas.microsoft.com/office/powerpoint/2010/main" val="1322527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394EA-93CA-478D-A0A0-28DEC0C39A1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FC2E62F-C0BC-4083-89AF-603B742BB190}"/>
              </a:ext>
            </a:extLst>
          </p:cNvPr>
          <p:cNvSpPr>
            <a:spLocks noGrp="1"/>
          </p:cNvSpPr>
          <p:nvPr>
            <p:ph type="dt" sz="half" idx="10"/>
          </p:nvPr>
        </p:nvSpPr>
        <p:spPr/>
        <p:txBody>
          <a:bodyPr/>
          <a:lstStyle/>
          <a:p>
            <a:fld id="{15FA034C-4583-44E7-9AB4-40ABA22822C3}" type="datetimeFigureOut">
              <a:rPr lang="en-GB" smtClean="0"/>
              <a:t>14/05/2018</a:t>
            </a:fld>
            <a:endParaRPr lang="en-GB"/>
          </a:p>
        </p:txBody>
      </p:sp>
      <p:sp>
        <p:nvSpPr>
          <p:cNvPr id="4" name="Footer Placeholder 3">
            <a:extLst>
              <a:ext uri="{FF2B5EF4-FFF2-40B4-BE49-F238E27FC236}">
                <a16:creationId xmlns:a16="http://schemas.microsoft.com/office/drawing/2014/main" id="{97F65C4F-B537-4EE7-9AE8-2661E56328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8360DBE-D4C4-47FE-9B38-4EEBB16FA7A6}"/>
              </a:ext>
            </a:extLst>
          </p:cNvPr>
          <p:cNvSpPr>
            <a:spLocks noGrp="1"/>
          </p:cNvSpPr>
          <p:nvPr>
            <p:ph type="sldNum" sz="quarter" idx="12"/>
          </p:nvPr>
        </p:nvSpPr>
        <p:spPr/>
        <p:txBody>
          <a:bodyPr/>
          <a:lstStyle/>
          <a:p>
            <a:fld id="{E328948C-2D1C-4C5B-A46B-5F96660549A6}" type="slidenum">
              <a:rPr lang="en-GB" smtClean="0"/>
              <a:t>‹#›</a:t>
            </a:fld>
            <a:endParaRPr lang="en-GB"/>
          </a:p>
        </p:txBody>
      </p:sp>
    </p:spTree>
    <p:extLst>
      <p:ext uri="{BB962C8B-B14F-4D97-AF65-F5344CB8AC3E}">
        <p14:creationId xmlns:p14="http://schemas.microsoft.com/office/powerpoint/2010/main" val="20197352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DA6A07-F12A-4AE6-A08C-0CE07E1B9E38}"/>
              </a:ext>
            </a:extLst>
          </p:cNvPr>
          <p:cNvSpPr>
            <a:spLocks noGrp="1"/>
          </p:cNvSpPr>
          <p:nvPr>
            <p:ph type="dt" sz="half" idx="10"/>
          </p:nvPr>
        </p:nvSpPr>
        <p:spPr/>
        <p:txBody>
          <a:bodyPr/>
          <a:lstStyle/>
          <a:p>
            <a:fld id="{15FA034C-4583-44E7-9AB4-40ABA22822C3}" type="datetimeFigureOut">
              <a:rPr lang="en-GB" smtClean="0"/>
              <a:t>14/05/2018</a:t>
            </a:fld>
            <a:endParaRPr lang="en-GB"/>
          </a:p>
        </p:txBody>
      </p:sp>
      <p:sp>
        <p:nvSpPr>
          <p:cNvPr id="3" name="Footer Placeholder 2">
            <a:extLst>
              <a:ext uri="{FF2B5EF4-FFF2-40B4-BE49-F238E27FC236}">
                <a16:creationId xmlns:a16="http://schemas.microsoft.com/office/drawing/2014/main" id="{2F2888F4-64E9-4C9F-9D79-0750D829DBC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358FB8A-E225-49CC-9E70-0211A877377B}"/>
              </a:ext>
            </a:extLst>
          </p:cNvPr>
          <p:cNvSpPr>
            <a:spLocks noGrp="1"/>
          </p:cNvSpPr>
          <p:nvPr>
            <p:ph type="sldNum" sz="quarter" idx="12"/>
          </p:nvPr>
        </p:nvSpPr>
        <p:spPr/>
        <p:txBody>
          <a:bodyPr/>
          <a:lstStyle/>
          <a:p>
            <a:fld id="{E328948C-2D1C-4C5B-A46B-5F96660549A6}" type="slidenum">
              <a:rPr lang="en-GB" smtClean="0"/>
              <a:t>‹#›</a:t>
            </a:fld>
            <a:endParaRPr lang="en-GB"/>
          </a:p>
        </p:txBody>
      </p:sp>
    </p:spTree>
    <p:extLst>
      <p:ext uri="{BB962C8B-B14F-4D97-AF65-F5344CB8AC3E}">
        <p14:creationId xmlns:p14="http://schemas.microsoft.com/office/powerpoint/2010/main" val="36768649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69C83-BCA6-426D-A7E7-6A06FD0375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58D11F4-CDA9-461C-B2CD-FAFF9784338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3762763-CE72-4E95-960A-B1415AC7BA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C87D0AF-895D-4269-A2CC-CB4D1493689F}"/>
              </a:ext>
            </a:extLst>
          </p:cNvPr>
          <p:cNvSpPr>
            <a:spLocks noGrp="1"/>
          </p:cNvSpPr>
          <p:nvPr>
            <p:ph type="dt" sz="half" idx="10"/>
          </p:nvPr>
        </p:nvSpPr>
        <p:spPr/>
        <p:txBody>
          <a:bodyPr/>
          <a:lstStyle/>
          <a:p>
            <a:fld id="{15FA034C-4583-44E7-9AB4-40ABA22822C3}" type="datetimeFigureOut">
              <a:rPr lang="en-GB" smtClean="0"/>
              <a:t>14/05/2018</a:t>
            </a:fld>
            <a:endParaRPr lang="en-GB"/>
          </a:p>
        </p:txBody>
      </p:sp>
      <p:sp>
        <p:nvSpPr>
          <p:cNvPr id="6" name="Footer Placeholder 5">
            <a:extLst>
              <a:ext uri="{FF2B5EF4-FFF2-40B4-BE49-F238E27FC236}">
                <a16:creationId xmlns:a16="http://schemas.microsoft.com/office/drawing/2014/main" id="{837220E1-44AC-4DCF-880B-B67F596E8C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8274AA-DBAB-4F67-A9D5-043D266F7B7E}"/>
              </a:ext>
            </a:extLst>
          </p:cNvPr>
          <p:cNvSpPr>
            <a:spLocks noGrp="1"/>
          </p:cNvSpPr>
          <p:nvPr>
            <p:ph type="sldNum" sz="quarter" idx="12"/>
          </p:nvPr>
        </p:nvSpPr>
        <p:spPr/>
        <p:txBody>
          <a:bodyPr/>
          <a:lstStyle/>
          <a:p>
            <a:fld id="{E328948C-2D1C-4C5B-A46B-5F96660549A6}" type="slidenum">
              <a:rPr lang="en-GB" smtClean="0"/>
              <a:t>‹#›</a:t>
            </a:fld>
            <a:endParaRPr lang="en-GB"/>
          </a:p>
        </p:txBody>
      </p:sp>
    </p:spTree>
    <p:extLst>
      <p:ext uri="{BB962C8B-B14F-4D97-AF65-F5344CB8AC3E}">
        <p14:creationId xmlns:p14="http://schemas.microsoft.com/office/powerpoint/2010/main" val="21894909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6D4FC-A0C4-4283-9DAA-CC672F058F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B00EF89-B669-461F-AB8A-EC69936CF6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FC218F3-8258-4F56-909A-C6D3F7C814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FC431C6-AF97-4253-8897-3DE300B6D9D5}"/>
              </a:ext>
            </a:extLst>
          </p:cNvPr>
          <p:cNvSpPr>
            <a:spLocks noGrp="1"/>
          </p:cNvSpPr>
          <p:nvPr>
            <p:ph type="dt" sz="half" idx="10"/>
          </p:nvPr>
        </p:nvSpPr>
        <p:spPr/>
        <p:txBody>
          <a:bodyPr/>
          <a:lstStyle/>
          <a:p>
            <a:fld id="{15FA034C-4583-44E7-9AB4-40ABA22822C3}" type="datetimeFigureOut">
              <a:rPr lang="en-GB" smtClean="0"/>
              <a:t>14/05/2018</a:t>
            </a:fld>
            <a:endParaRPr lang="en-GB"/>
          </a:p>
        </p:txBody>
      </p:sp>
      <p:sp>
        <p:nvSpPr>
          <p:cNvPr id="6" name="Footer Placeholder 5">
            <a:extLst>
              <a:ext uri="{FF2B5EF4-FFF2-40B4-BE49-F238E27FC236}">
                <a16:creationId xmlns:a16="http://schemas.microsoft.com/office/drawing/2014/main" id="{C7F764DF-C014-4445-B386-AE24539BC8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EBA887-A18F-4A9C-B768-FCA6F8312047}"/>
              </a:ext>
            </a:extLst>
          </p:cNvPr>
          <p:cNvSpPr>
            <a:spLocks noGrp="1"/>
          </p:cNvSpPr>
          <p:nvPr>
            <p:ph type="sldNum" sz="quarter" idx="12"/>
          </p:nvPr>
        </p:nvSpPr>
        <p:spPr/>
        <p:txBody>
          <a:bodyPr/>
          <a:lstStyle/>
          <a:p>
            <a:fld id="{E328948C-2D1C-4C5B-A46B-5F96660549A6}" type="slidenum">
              <a:rPr lang="en-GB" smtClean="0"/>
              <a:t>‹#›</a:t>
            </a:fld>
            <a:endParaRPr lang="en-GB"/>
          </a:p>
        </p:txBody>
      </p:sp>
    </p:spTree>
    <p:extLst>
      <p:ext uri="{BB962C8B-B14F-4D97-AF65-F5344CB8AC3E}">
        <p14:creationId xmlns:p14="http://schemas.microsoft.com/office/powerpoint/2010/main" val="1636932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1B636-6968-40BA-AC0B-76897AD0DBD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2E7953-7F91-4B96-B305-130D3C724E42}"/>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5A095D-C004-42A4-8229-2F8A9AA7D726}"/>
              </a:ext>
            </a:extLst>
          </p:cNvPr>
          <p:cNvSpPr>
            <a:spLocks noGrp="1"/>
          </p:cNvSpPr>
          <p:nvPr>
            <p:ph type="dt" sz="half" idx="10"/>
          </p:nvPr>
        </p:nvSpPr>
        <p:spPr/>
        <p:txBody>
          <a:bodyPr/>
          <a:lstStyle/>
          <a:p>
            <a:fld id="{15FA034C-4583-44E7-9AB4-40ABA22822C3}" type="datetimeFigureOut">
              <a:rPr lang="en-GB" smtClean="0"/>
              <a:t>14/05/2018</a:t>
            </a:fld>
            <a:endParaRPr lang="en-GB"/>
          </a:p>
        </p:txBody>
      </p:sp>
      <p:sp>
        <p:nvSpPr>
          <p:cNvPr id="5" name="Footer Placeholder 4">
            <a:extLst>
              <a:ext uri="{FF2B5EF4-FFF2-40B4-BE49-F238E27FC236}">
                <a16:creationId xmlns:a16="http://schemas.microsoft.com/office/drawing/2014/main" id="{47546BED-DA76-44AE-8A7C-BBBE97E0DD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302956-A565-4280-9655-4795A2E0A2BE}"/>
              </a:ext>
            </a:extLst>
          </p:cNvPr>
          <p:cNvSpPr>
            <a:spLocks noGrp="1"/>
          </p:cNvSpPr>
          <p:nvPr>
            <p:ph type="sldNum" sz="quarter" idx="12"/>
          </p:nvPr>
        </p:nvSpPr>
        <p:spPr/>
        <p:txBody>
          <a:bodyPr/>
          <a:lstStyle/>
          <a:p>
            <a:fld id="{E328948C-2D1C-4C5B-A46B-5F96660549A6}" type="slidenum">
              <a:rPr lang="en-GB" smtClean="0"/>
              <a:t>‹#›</a:t>
            </a:fld>
            <a:endParaRPr lang="en-GB"/>
          </a:p>
        </p:txBody>
      </p:sp>
    </p:spTree>
    <p:extLst>
      <p:ext uri="{BB962C8B-B14F-4D97-AF65-F5344CB8AC3E}">
        <p14:creationId xmlns:p14="http://schemas.microsoft.com/office/powerpoint/2010/main" val="7794349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401D05D-A6C5-4DDF-81A7-5279ADD1EDD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1F1256-E1E6-4B25-B2C5-07D4FEAC77E6}"/>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2C91DC-46B6-42A4-B6E8-2E1E97C3A8F1}"/>
              </a:ext>
            </a:extLst>
          </p:cNvPr>
          <p:cNvSpPr>
            <a:spLocks noGrp="1"/>
          </p:cNvSpPr>
          <p:nvPr>
            <p:ph type="dt" sz="half" idx="10"/>
          </p:nvPr>
        </p:nvSpPr>
        <p:spPr/>
        <p:txBody>
          <a:bodyPr/>
          <a:lstStyle/>
          <a:p>
            <a:fld id="{15FA034C-4583-44E7-9AB4-40ABA22822C3}" type="datetimeFigureOut">
              <a:rPr lang="en-GB" smtClean="0"/>
              <a:t>14/05/2018</a:t>
            </a:fld>
            <a:endParaRPr lang="en-GB"/>
          </a:p>
        </p:txBody>
      </p:sp>
      <p:sp>
        <p:nvSpPr>
          <p:cNvPr id="5" name="Footer Placeholder 4">
            <a:extLst>
              <a:ext uri="{FF2B5EF4-FFF2-40B4-BE49-F238E27FC236}">
                <a16:creationId xmlns:a16="http://schemas.microsoft.com/office/drawing/2014/main" id="{6384BAD2-BC2D-42EC-9AC3-8125E3EF8B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125F12-E991-4E1F-93C0-FEE3190F6213}"/>
              </a:ext>
            </a:extLst>
          </p:cNvPr>
          <p:cNvSpPr>
            <a:spLocks noGrp="1"/>
          </p:cNvSpPr>
          <p:nvPr>
            <p:ph type="sldNum" sz="quarter" idx="12"/>
          </p:nvPr>
        </p:nvSpPr>
        <p:spPr/>
        <p:txBody>
          <a:bodyPr/>
          <a:lstStyle/>
          <a:p>
            <a:fld id="{E328948C-2D1C-4C5B-A46B-5F96660549A6}" type="slidenum">
              <a:rPr lang="en-GB" smtClean="0"/>
              <a:t>‹#›</a:t>
            </a:fld>
            <a:endParaRPr lang="en-GB"/>
          </a:p>
        </p:txBody>
      </p:sp>
    </p:spTree>
    <p:extLst>
      <p:ext uri="{BB962C8B-B14F-4D97-AF65-F5344CB8AC3E}">
        <p14:creationId xmlns:p14="http://schemas.microsoft.com/office/powerpoint/2010/main" val="34325186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A481009-4871-41C4-BDDC-9D8FBB975F5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EB6E94D-53B4-4166-A50C-B1D32B4BE0E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97101C-53A5-4B2C-9D85-0D1CE92830F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5FA034C-4583-44E7-9AB4-40ABA22822C3}" type="datetimeFigureOut">
              <a:rPr lang="en-GB" smtClean="0"/>
              <a:t>14/05/2018</a:t>
            </a:fld>
            <a:endParaRPr lang="en-GB"/>
          </a:p>
        </p:txBody>
      </p:sp>
      <p:sp>
        <p:nvSpPr>
          <p:cNvPr id="5" name="Footer Placeholder 4">
            <a:extLst>
              <a:ext uri="{FF2B5EF4-FFF2-40B4-BE49-F238E27FC236}">
                <a16:creationId xmlns:a16="http://schemas.microsoft.com/office/drawing/2014/main" id="{68305183-05C1-4E97-A049-DB120F63E77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BF39462-835E-4C8A-AF4D-256812AD301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328948C-2D1C-4C5B-A46B-5F96660549A6}" type="slidenum">
              <a:rPr lang="en-GB" smtClean="0"/>
              <a:t>‹#›</a:t>
            </a:fld>
            <a:endParaRPr lang="en-GB"/>
          </a:p>
        </p:txBody>
      </p:sp>
    </p:spTree>
    <p:extLst>
      <p:ext uri="{BB962C8B-B14F-4D97-AF65-F5344CB8AC3E}">
        <p14:creationId xmlns:p14="http://schemas.microsoft.com/office/powerpoint/2010/main" val="3362333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hyperlink" Target="http://www.livius.org/articles/battle/sphacteria/" TargetMode="External"/><Relationship Id="rId3" Type="http://schemas.openxmlformats.org/officeDocument/2006/relationships/hyperlink" Target="http://antiquities.bibalex.org/Collection/Detail.aspx?a=113&amp;lang=en" TargetMode="External"/><Relationship Id="rId7" Type="http://schemas.openxmlformats.org/officeDocument/2006/relationships/hyperlink" Target="http://www.historiarex.com/e/en/902-battle-of-amphipolis-422-b-c-map" TargetMode="External"/><Relationship Id="rId12" Type="http://schemas.openxmlformats.org/officeDocument/2006/relationships/hyperlink" Target="https://thestrategybridge.org/the-bridge/2016/11/30/why-thucydides-still-matters" TargetMode="External"/><Relationship Id="rId2" Type="http://schemas.openxmlformats.org/officeDocument/2006/relationships/hyperlink" Target="https://www.ancient.eu/article/111/diodorus-siculus-on-fate-and-philip-of-macedon/" TargetMode="External"/><Relationship Id="rId1" Type="http://schemas.openxmlformats.org/officeDocument/2006/relationships/slideLayout" Target="../slideLayouts/slideLayout2.xml"/><Relationship Id="rId6" Type="http://schemas.openxmlformats.org/officeDocument/2006/relationships/hyperlink" Target="http://www.hellenicnavy.gr/en/component/k2/item/6649-triiris-olympias.html" TargetMode="External"/><Relationship Id="rId11" Type="http://schemas.openxmlformats.org/officeDocument/2006/relationships/hyperlink" Target="https://www.revolvy.com/main/index.php?s=Battle%20of%20Delium" TargetMode="External"/><Relationship Id="rId5" Type="http://schemas.openxmlformats.org/officeDocument/2006/relationships/hyperlink" Target="http://www.hellenicfoundation.com/History.htm" TargetMode="External"/><Relationship Id="rId10" Type="http://schemas.openxmlformats.org/officeDocument/2006/relationships/hyperlink" Target="https://www.pinterest.co.uk/pin/572520171362031569/" TargetMode="External"/><Relationship Id="rId4" Type="http://schemas.openxmlformats.org/officeDocument/2006/relationships/hyperlink" Target="https://www.awesomestories.com/asset/view/Plutarch" TargetMode="External"/><Relationship Id="rId9" Type="http://schemas.openxmlformats.org/officeDocument/2006/relationships/hyperlink" Target="https://myarmoury.com/talk/viewtopic.php?t=32031&amp;view=nex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FFFC0-5FAC-44FC-951F-D628A01A88C3}"/>
              </a:ext>
            </a:extLst>
          </p:cNvPr>
          <p:cNvSpPr>
            <a:spLocks noGrp="1"/>
          </p:cNvSpPr>
          <p:nvPr>
            <p:ph type="ctrTitle"/>
          </p:nvPr>
        </p:nvSpPr>
        <p:spPr>
          <a:xfrm>
            <a:off x="596347" y="503583"/>
            <a:ext cx="11145077" cy="3167270"/>
          </a:xfrm>
        </p:spPr>
        <p:txBody>
          <a:bodyPr>
            <a:normAutofit/>
          </a:bodyPr>
          <a:lstStyle/>
          <a:p>
            <a:r>
              <a:rPr lang="en-GB" sz="5400" dirty="0"/>
              <a:t>To what extent were Light Troops (Peltast and Psiloi) important to Ancient Greek Armies during the Second Peloponnesian War (431-404 BC)?</a:t>
            </a:r>
          </a:p>
        </p:txBody>
      </p:sp>
      <p:sp>
        <p:nvSpPr>
          <p:cNvPr id="3" name="Subtitle 2">
            <a:extLst>
              <a:ext uri="{FF2B5EF4-FFF2-40B4-BE49-F238E27FC236}">
                <a16:creationId xmlns:a16="http://schemas.microsoft.com/office/drawing/2014/main" id="{E5C02B14-2782-48D5-A799-7588EBAC78A3}"/>
              </a:ext>
            </a:extLst>
          </p:cNvPr>
          <p:cNvSpPr>
            <a:spLocks noGrp="1"/>
          </p:cNvSpPr>
          <p:nvPr>
            <p:ph type="subTitle" idx="1"/>
          </p:nvPr>
        </p:nvSpPr>
        <p:spPr>
          <a:xfrm>
            <a:off x="1464364" y="5179046"/>
            <a:ext cx="9144000" cy="426623"/>
          </a:xfrm>
        </p:spPr>
        <p:txBody>
          <a:bodyPr>
            <a:noAutofit/>
          </a:bodyPr>
          <a:lstStyle/>
          <a:p>
            <a:r>
              <a:rPr lang="en-GB" sz="3200" dirty="0"/>
              <a:t>By Graham Davies </a:t>
            </a:r>
          </a:p>
        </p:txBody>
      </p:sp>
    </p:spTree>
    <p:extLst>
      <p:ext uri="{BB962C8B-B14F-4D97-AF65-F5344CB8AC3E}">
        <p14:creationId xmlns:p14="http://schemas.microsoft.com/office/powerpoint/2010/main" val="51172175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59690-AFDF-41D5-A759-07F82A1118D2}"/>
              </a:ext>
            </a:extLst>
          </p:cNvPr>
          <p:cNvSpPr>
            <a:spLocks noGrp="1"/>
          </p:cNvSpPr>
          <p:nvPr>
            <p:ph type="title"/>
          </p:nvPr>
        </p:nvSpPr>
        <p:spPr>
          <a:xfrm>
            <a:off x="838200" y="1"/>
            <a:ext cx="10515600" cy="808382"/>
          </a:xfrm>
        </p:spPr>
        <p:txBody>
          <a:bodyPr>
            <a:normAutofit/>
          </a:bodyPr>
          <a:lstStyle/>
          <a:p>
            <a:r>
              <a:rPr lang="en-GB" sz="4000" dirty="0"/>
              <a:t>Structure</a:t>
            </a:r>
          </a:p>
        </p:txBody>
      </p:sp>
      <p:sp>
        <p:nvSpPr>
          <p:cNvPr id="3" name="Content Placeholder 2">
            <a:extLst>
              <a:ext uri="{FF2B5EF4-FFF2-40B4-BE49-F238E27FC236}">
                <a16:creationId xmlns:a16="http://schemas.microsoft.com/office/drawing/2014/main" id="{60E3D3A6-D203-436C-A026-F1F557BE0B46}"/>
              </a:ext>
            </a:extLst>
          </p:cNvPr>
          <p:cNvSpPr>
            <a:spLocks noGrp="1"/>
          </p:cNvSpPr>
          <p:nvPr>
            <p:ph idx="1"/>
          </p:nvPr>
        </p:nvSpPr>
        <p:spPr>
          <a:xfrm>
            <a:off x="0" y="808383"/>
            <a:ext cx="12192000" cy="6049617"/>
          </a:xfrm>
        </p:spPr>
        <p:txBody>
          <a:bodyPr>
            <a:normAutofit fontScale="92500" lnSpcReduction="10000"/>
          </a:bodyPr>
          <a:lstStyle/>
          <a:p>
            <a:pPr marL="0" indent="0">
              <a:buNone/>
            </a:pPr>
            <a:r>
              <a:rPr lang="en-GB" dirty="0"/>
              <a:t>Second Peloponnesian War (431-404 BC)</a:t>
            </a:r>
          </a:p>
          <a:p>
            <a:pPr marL="0" indent="0">
              <a:buNone/>
            </a:pPr>
            <a:r>
              <a:rPr lang="en-GB" dirty="0"/>
              <a:t>Sources</a:t>
            </a:r>
          </a:p>
          <a:p>
            <a:pPr marL="0" indent="0">
              <a:buNone/>
            </a:pPr>
            <a:r>
              <a:rPr lang="en-GB" dirty="0"/>
              <a:t>Scholarly debates</a:t>
            </a:r>
          </a:p>
          <a:p>
            <a:pPr marL="0" indent="0">
              <a:buNone/>
            </a:pPr>
            <a:r>
              <a:rPr lang="en-GB" dirty="0"/>
              <a:t>Who are the Peltasts?</a:t>
            </a:r>
          </a:p>
          <a:p>
            <a:pPr marL="0" indent="0">
              <a:buNone/>
            </a:pPr>
            <a:r>
              <a:rPr lang="en-GB" dirty="0"/>
              <a:t>Who are the Psiloi?</a:t>
            </a:r>
          </a:p>
          <a:p>
            <a:pPr marL="0" indent="0">
              <a:buNone/>
            </a:pPr>
            <a:r>
              <a:rPr lang="en-GB" dirty="0"/>
              <a:t>Chronology of development of Peltast and Psiloi</a:t>
            </a:r>
          </a:p>
          <a:p>
            <a:pPr marL="0" indent="0">
              <a:buNone/>
            </a:pPr>
            <a:r>
              <a:rPr lang="en-GB" dirty="0"/>
              <a:t>Factors that dictate importance of the Peltast and Psiloi</a:t>
            </a:r>
          </a:p>
          <a:p>
            <a:pPr marL="0" indent="0">
              <a:buNone/>
            </a:pPr>
            <a:r>
              <a:rPr lang="en-GB" dirty="0"/>
              <a:t>Advantages of Peltast and Psiloi</a:t>
            </a:r>
          </a:p>
          <a:p>
            <a:pPr marL="0" indent="0">
              <a:buNone/>
            </a:pPr>
            <a:r>
              <a:rPr lang="en-GB" dirty="0"/>
              <a:t>Importance across Poleis </a:t>
            </a:r>
          </a:p>
          <a:p>
            <a:pPr marL="0" indent="0">
              <a:buNone/>
            </a:pPr>
            <a:r>
              <a:rPr lang="en-GB" dirty="0"/>
              <a:t>Peltasts in Naval Warfare</a:t>
            </a:r>
          </a:p>
          <a:p>
            <a:pPr marL="0" indent="0">
              <a:buNone/>
            </a:pPr>
            <a:r>
              <a:rPr lang="en-GB" dirty="0"/>
              <a:t>Case Studies: Spartolus, Olpae, Idomene, Pylos, Sphacteria, Delium &amp; 2nd Amphipolis </a:t>
            </a:r>
          </a:p>
          <a:p>
            <a:pPr marL="0" indent="0">
              <a:buNone/>
            </a:pPr>
            <a:r>
              <a:rPr lang="en-GB" dirty="0"/>
              <a:t>Conclusions</a:t>
            </a:r>
          </a:p>
          <a:p>
            <a:pPr marL="0" indent="0">
              <a:buNone/>
            </a:pPr>
            <a:r>
              <a:rPr lang="en-GB" dirty="0"/>
              <a:t>Bibliography</a:t>
            </a:r>
          </a:p>
        </p:txBody>
      </p:sp>
    </p:spTree>
    <p:extLst>
      <p:ext uri="{BB962C8B-B14F-4D97-AF65-F5344CB8AC3E}">
        <p14:creationId xmlns:p14="http://schemas.microsoft.com/office/powerpoint/2010/main" val="1841047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F8B52-487B-4E10-B032-52A3318552BD}"/>
              </a:ext>
            </a:extLst>
          </p:cNvPr>
          <p:cNvSpPr>
            <a:spLocks noGrp="1"/>
          </p:cNvSpPr>
          <p:nvPr>
            <p:ph type="title"/>
          </p:nvPr>
        </p:nvSpPr>
        <p:spPr/>
        <p:txBody>
          <a:bodyPr>
            <a:normAutofit/>
          </a:bodyPr>
          <a:lstStyle/>
          <a:p>
            <a:r>
              <a:rPr lang="en-GB" sz="4000" dirty="0"/>
              <a:t>Second Peloponnesian War (431-404 BC)</a:t>
            </a:r>
          </a:p>
        </p:txBody>
      </p:sp>
      <p:sp>
        <p:nvSpPr>
          <p:cNvPr id="3" name="Content Placeholder 2">
            <a:extLst>
              <a:ext uri="{FF2B5EF4-FFF2-40B4-BE49-F238E27FC236}">
                <a16:creationId xmlns:a16="http://schemas.microsoft.com/office/drawing/2014/main" id="{062A7E19-DFD7-48E0-A59A-F2D6F339CCA0}"/>
              </a:ext>
            </a:extLst>
          </p:cNvPr>
          <p:cNvSpPr>
            <a:spLocks noGrp="1"/>
          </p:cNvSpPr>
          <p:nvPr>
            <p:ph idx="1"/>
          </p:nvPr>
        </p:nvSpPr>
        <p:spPr/>
        <p:txBody>
          <a:bodyPr/>
          <a:lstStyle/>
          <a:p>
            <a:pPr marL="0" indent="0">
              <a:buNone/>
            </a:pPr>
            <a:r>
              <a:rPr lang="en-GB" dirty="0"/>
              <a:t>‘The Great Peloponnesian War’</a:t>
            </a:r>
          </a:p>
          <a:p>
            <a:pPr marL="0" indent="0">
              <a:buNone/>
            </a:pPr>
            <a:endParaRPr lang="en-GB" dirty="0"/>
          </a:p>
          <a:p>
            <a:pPr marL="0" indent="0">
              <a:buNone/>
            </a:pPr>
            <a:r>
              <a:rPr lang="en-GB" dirty="0"/>
              <a:t>Between Peloponnesian League (led by Sparta) and Delian League (led by Athens) </a:t>
            </a:r>
          </a:p>
          <a:p>
            <a:pPr marL="0" indent="0">
              <a:buNone/>
            </a:pPr>
            <a:endParaRPr lang="en-GB" dirty="0"/>
          </a:p>
          <a:p>
            <a:pPr marL="0" indent="0">
              <a:buNone/>
            </a:pPr>
            <a:r>
              <a:rPr lang="en-GB" dirty="0"/>
              <a:t>It was a Naval and Land War</a:t>
            </a:r>
          </a:p>
          <a:p>
            <a:pPr marL="0" indent="0">
              <a:buNone/>
            </a:pPr>
            <a:endParaRPr lang="en-GB" dirty="0"/>
          </a:p>
          <a:p>
            <a:pPr marL="0" indent="0">
              <a:buNone/>
            </a:pPr>
            <a:r>
              <a:rPr lang="en-GB" dirty="0"/>
              <a:t>Arguably a ‘Total War’ </a:t>
            </a:r>
          </a:p>
        </p:txBody>
      </p:sp>
    </p:spTree>
    <p:extLst>
      <p:ext uri="{BB962C8B-B14F-4D97-AF65-F5344CB8AC3E}">
        <p14:creationId xmlns:p14="http://schemas.microsoft.com/office/powerpoint/2010/main" val="3303871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4762C-F33A-4BAA-BA77-CA3A6BD4A277}"/>
              </a:ext>
            </a:extLst>
          </p:cNvPr>
          <p:cNvSpPr>
            <a:spLocks noGrp="1"/>
          </p:cNvSpPr>
          <p:nvPr>
            <p:ph type="title"/>
          </p:nvPr>
        </p:nvSpPr>
        <p:spPr>
          <a:xfrm>
            <a:off x="559905" y="395683"/>
            <a:ext cx="10515600" cy="1325563"/>
          </a:xfrm>
        </p:spPr>
        <p:txBody>
          <a:bodyPr/>
          <a:lstStyle/>
          <a:p>
            <a:r>
              <a:rPr lang="en-GB" dirty="0"/>
              <a:t>Sources</a:t>
            </a:r>
          </a:p>
        </p:txBody>
      </p:sp>
      <p:sp>
        <p:nvSpPr>
          <p:cNvPr id="3" name="Content Placeholder 2">
            <a:extLst>
              <a:ext uri="{FF2B5EF4-FFF2-40B4-BE49-F238E27FC236}">
                <a16:creationId xmlns:a16="http://schemas.microsoft.com/office/drawing/2014/main" id="{E64C1D51-CCB7-47FD-ABEB-FEBD2D8C4F1D}"/>
              </a:ext>
            </a:extLst>
          </p:cNvPr>
          <p:cNvSpPr>
            <a:spLocks noGrp="1"/>
          </p:cNvSpPr>
          <p:nvPr>
            <p:ph idx="1"/>
          </p:nvPr>
        </p:nvSpPr>
        <p:spPr>
          <a:xfrm>
            <a:off x="284921" y="1746872"/>
            <a:ext cx="10515600" cy="4351338"/>
          </a:xfrm>
        </p:spPr>
        <p:txBody>
          <a:bodyPr/>
          <a:lstStyle/>
          <a:p>
            <a:pPr marL="0" indent="0">
              <a:buNone/>
            </a:pPr>
            <a:r>
              <a:rPr lang="en-GB" dirty="0"/>
              <a:t>Diodorus: Books XII-XIV</a:t>
            </a:r>
          </a:p>
          <a:p>
            <a:pPr marL="0" indent="0">
              <a:buNone/>
            </a:pPr>
            <a:endParaRPr lang="en-GB" dirty="0"/>
          </a:p>
          <a:p>
            <a:pPr marL="0" indent="0">
              <a:buNone/>
            </a:pPr>
            <a:r>
              <a:rPr lang="en-GB" dirty="0"/>
              <a:t>Plutarch: Lives (Lysander, Nicias, Pericles, Alcibiades)</a:t>
            </a:r>
          </a:p>
          <a:p>
            <a:pPr marL="0" indent="0">
              <a:buNone/>
            </a:pPr>
            <a:endParaRPr lang="en-GB" dirty="0"/>
          </a:p>
          <a:p>
            <a:pPr marL="0" indent="0">
              <a:buNone/>
            </a:pPr>
            <a:r>
              <a:rPr lang="en-GB" dirty="0"/>
              <a:t>Thucydides: as far as 411 BC</a:t>
            </a:r>
          </a:p>
          <a:p>
            <a:pPr marL="0" indent="0">
              <a:buNone/>
            </a:pPr>
            <a:endParaRPr lang="en-GB" dirty="0"/>
          </a:p>
          <a:p>
            <a:pPr marL="0" indent="0">
              <a:buNone/>
            </a:pPr>
            <a:r>
              <a:rPr lang="en-GB" dirty="0"/>
              <a:t>Xenophon </a:t>
            </a:r>
            <a:r>
              <a:rPr lang="en-GB" i="1" dirty="0"/>
              <a:t>Hellenika</a:t>
            </a:r>
            <a:r>
              <a:rPr lang="en-GB" dirty="0"/>
              <a:t>: from 411 - 404 BC</a:t>
            </a:r>
          </a:p>
        </p:txBody>
      </p:sp>
      <p:pic>
        <p:nvPicPr>
          <p:cNvPr id="4" name="Picture 3">
            <a:extLst>
              <a:ext uri="{FF2B5EF4-FFF2-40B4-BE49-F238E27FC236}">
                <a16:creationId xmlns:a16="http://schemas.microsoft.com/office/drawing/2014/main" id="{91E1CB3F-CC92-4B5F-A86C-482D9ECB207E}"/>
              </a:ext>
            </a:extLst>
          </p:cNvPr>
          <p:cNvPicPr>
            <a:picLocks noChangeAspect="1"/>
          </p:cNvPicPr>
          <p:nvPr/>
        </p:nvPicPr>
        <p:blipFill>
          <a:blip r:embed="rId2"/>
          <a:stretch>
            <a:fillRect/>
          </a:stretch>
        </p:blipFill>
        <p:spPr>
          <a:xfrm>
            <a:off x="8243548" y="308941"/>
            <a:ext cx="1230845" cy="1954696"/>
          </a:xfrm>
          <a:prstGeom prst="rect">
            <a:avLst/>
          </a:prstGeom>
        </p:spPr>
      </p:pic>
      <p:sp>
        <p:nvSpPr>
          <p:cNvPr id="5" name="TextBox 4">
            <a:extLst>
              <a:ext uri="{FF2B5EF4-FFF2-40B4-BE49-F238E27FC236}">
                <a16:creationId xmlns:a16="http://schemas.microsoft.com/office/drawing/2014/main" id="{00CD1FE9-1862-4A87-BBBA-BCE42420B44A}"/>
              </a:ext>
            </a:extLst>
          </p:cNvPr>
          <p:cNvSpPr txBox="1"/>
          <p:nvPr/>
        </p:nvSpPr>
        <p:spPr>
          <a:xfrm>
            <a:off x="9594573" y="658574"/>
            <a:ext cx="2597427" cy="646331"/>
          </a:xfrm>
          <a:prstGeom prst="rect">
            <a:avLst/>
          </a:prstGeom>
          <a:noFill/>
        </p:spPr>
        <p:txBody>
          <a:bodyPr wrap="square" rtlCol="0">
            <a:spAutoFit/>
          </a:bodyPr>
          <a:lstStyle/>
          <a:p>
            <a:r>
              <a:rPr lang="en-GB" dirty="0"/>
              <a:t>‘Plutarch Bust’ awesomestories, 2018 </a:t>
            </a:r>
          </a:p>
        </p:txBody>
      </p:sp>
      <p:pic>
        <p:nvPicPr>
          <p:cNvPr id="6" name="Picture 5">
            <a:extLst>
              <a:ext uri="{FF2B5EF4-FFF2-40B4-BE49-F238E27FC236}">
                <a16:creationId xmlns:a16="http://schemas.microsoft.com/office/drawing/2014/main" id="{7DC5D7A6-851A-4E5A-A9BE-3D29BEE39C93}"/>
              </a:ext>
            </a:extLst>
          </p:cNvPr>
          <p:cNvPicPr>
            <a:picLocks noChangeAspect="1"/>
          </p:cNvPicPr>
          <p:nvPr/>
        </p:nvPicPr>
        <p:blipFill>
          <a:blip r:embed="rId3"/>
          <a:stretch>
            <a:fillRect/>
          </a:stretch>
        </p:blipFill>
        <p:spPr>
          <a:xfrm>
            <a:off x="8433780" y="5196249"/>
            <a:ext cx="1040613" cy="1621735"/>
          </a:xfrm>
          <a:prstGeom prst="rect">
            <a:avLst/>
          </a:prstGeom>
        </p:spPr>
      </p:pic>
      <p:sp>
        <p:nvSpPr>
          <p:cNvPr id="7" name="TextBox 6">
            <a:extLst>
              <a:ext uri="{FF2B5EF4-FFF2-40B4-BE49-F238E27FC236}">
                <a16:creationId xmlns:a16="http://schemas.microsoft.com/office/drawing/2014/main" id="{0AEAD549-0D2D-47CF-95CE-19CA4845EF51}"/>
              </a:ext>
            </a:extLst>
          </p:cNvPr>
          <p:cNvSpPr txBox="1"/>
          <p:nvPr/>
        </p:nvSpPr>
        <p:spPr>
          <a:xfrm>
            <a:off x="9594573" y="5851142"/>
            <a:ext cx="2411896" cy="646331"/>
          </a:xfrm>
          <a:prstGeom prst="rect">
            <a:avLst/>
          </a:prstGeom>
          <a:noFill/>
        </p:spPr>
        <p:txBody>
          <a:bodyPr wrap="square" rtlCol="0">
            <a:spAutoFit/>
          </a:bodyPr>
          <a:lstStyle/>
          <a:p>
            <a:r>
              <a:rPr lang="en-GB" dirty="0"/>
              <a:t>‘Xenophon Bust’ antiquitesmusem, 2018</a:t>
            </a:r>
          </a:p>
        </p:txBody>
      </p:sp>
      <p:pic>
        <p:nvPicPr>
          <p:cNvPr id="8" name="Picture 7">
            <a:extLst>
              <a:ext uri="{FF2B5EF4-FFF2-40B4-BE49-F238E27FC236}">
                <a16:creationId xmlns:a16="http://schemas.microsoft.com/office/drawing/2014/main" id="{CEB510A8-4512-4DF1-88AF-05953FF50AA7}"/>
              </a:ext>
            </a:extLst>
          </p:cNvPr>
          <p:cNvPicPr>
            <a:picLocks noChangeAspect="1"/>
          </p:cNvPicPr>
          <p:nvPr/>
        </p:nvPicPr>
        <p:blipFill>
          <a:blip r:embed="rId4"/>
          <a:stretch>
            <a:fillRect/>
          </a:stretch>
        </p:blipFill>
        <p:spPr>
          <a:xfrm>
            <a:off x="7121166" y="3264449"/>
            <a:ext cx="1008072" cy="1750684"/>
          </a:xfrm>
          <a:prstGeom prst="rect">
            <a:avLst/>
          </a:prstGeom>
        </p:spPr>
      </p:pic>
      <p:sp>
        <p:nvSpPr>
          <p:cNvPr id="9" name="TextBox 8">
            <a:extLst>
              <a:ext uri="{FF2B5EF4-FFF2-40B4-BE49-F238E27FC236}">
                <a16:creationId xmlns:a16="http://schemas.microsoft.com/office/drawing/2014/main" id="{31F0EC48-8423-4774-9176-6876DE3EA987}"/>
              </a:ext>
            </a:extLst>
          </p:cNvPr>
          <p:cNvSpPr txBox="1"/>
          <p:nvPr/>
        </p:nvSpPr>
        <p:spPr>
          <a:xfrm>
            <a:off x="8954086" y="3816626"/>
            <a:ext cx="2575305" cy="646331"/>
          </a:xfrm>
          <a:prstGeom prst="rect">
            <a:avLst/>
          </a:prstGeom>
          <a:noFill/>
        </p:spPr>
        <p:txBody>
          <a:bodyPr wrap="square" rtlCol="0">
            <a:spAutoFit/>
          </a:bodyPr>
          <a:lstStyle/>
          <a:p>
            <a:r>
              <a:rPr lang="en-GB" dirty="0"/>
              <a:t>‘Thucydides Bust’ thestrategybridge, 2016</a:t>
            </a:r>
          </a:p>
        </p:txBody>
      </p:sp>
      <p:pic>
        <p:nvPicPr>
          <p:cNvPr id="10" name="Picture 9">
            <a:extLst>
              <a:ext uri="{FF2B5EF4-FFF2-40B4-BE49-F238E27FC236}">
                <a16:creationId xmlns:a16="http://schemas.microsoft.com/office/drawing/2014/main" id="{03AAFCC9-7E35-40BA-9EF9-7944B8A9705B}"/>
              </a:ext>
            </a:extLst>
          </p:cNvPr>
          <p:cNvPicPr>
            <a:picLocks noChangeAspect="1"/>
          </p:cNvPicPr>
          <p:nvPr/>
        </p:nvPicPr>
        <p:blipFill>
          <a:blip r:embed="rId5"/>
          <a:stretch>
            <a:fillRect/>
          </a:stretch>
        </p:blipFill>
        <p:spPr>
          <a:xfrm>
            <a:off x="4319796" y="257750"/>
            <a:ext cx="1497909" cy="1556211"/>
          </a:xfrm>
          <a:prstGeom prst="rect">
            <a:avLst/>
          </a:prstGeom>
        </p:spPr>
      </p:pic>
      <p:sp>
        <p:nvSpPr>
          <p:cNvPr id="11" name="TextBox 10">
            <a:extLst>
              <a:ext uri="{FF2B5EF4-FFF2-40B4-BE49-F238E27FC236}">
                <a16:creationId xmlns:a16="http://schemas.microsoft.com/office/drawing/2014/main" id="{5512AA12-DC6F-4CB7-A109-695D42B9C7DF}"/>
              </a:ext>
            </a:extLst>
          </p:cNvPr>
          <p:cNvSpPr txBox="1"/>
          <p:nvPr/>
        </p:nvSpPr>
        <p:spPr>
          <a:xfrm>
            <a:off x="5954234" y="412133"/>
            <a:ext cx="1669774" cy="646331"/>
          </a:xfrm>
          <a:prstGeom prst="rect">
            <a:avLst/>
          </a:prstGeom>
          <a:noFill/>
        </p:spPr>
        <p:txBody>
          <a:bodyPr wrap="square" rtlCol="0">
            <a:spAutoFit/>
          </a:bodyPr>
          <a:lstStyle/>
          <a:p>
            <a:r>
              <a:rPr lang="en-GB" dirty="0"/>
              <a:t>‘Diodorus Bust’ ancient, 2012 </a:t>
            </a:r>
          </a:p>
        </p:txBody>
      </p:sp>
    </p:spTree>
    <p:extLst>
      <p:ext uri="{BB962C8B-B14F-4D97-AF65-F5344CB8AC3E}">
        <p14:creationId xmlns:p14="http://schemas.microsoft.com/office/powerpoint/2010/main" val="2085414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1531D-5160-4834-B8E5-0828703372C0}"/>
              </a:ext>
            </a:extLst>
          </p:cNvPr>
          <p:cNvSpPr>
            <a:spLocks noGrp="1"/>
          </p:cNvSpPr>
          <p:nvPr>
            <p:ph type="title"/>
          </p:nvPr>
        </p:nvSpPr>
        <p:spPr>
          <a:xfrm>
            <a:off x="838200" y="0"/>
            <a:ext cx="10515600" cy="1325563"/>
          </a:xfrm>
        </p:spPr>
        <p:txBody>
          <a:bodyPr/>
          <a:lstStyle/>
          <a:p>
            <a:r>
              <a:rPr lang="en-GB" dirty="0"/>
              <a:t>Scholarly debates</a:t>
            </a:r>
          </a:p>
        </p:txBody>
      </p:sp>
      <p:sp>
        <p:nvSpPr>
          <p:cNvPr id="3" name="Content Placeholder 2">
            <a:extLst>
              <a:ext uri="{FF2B5EF4-FFF2-40B4-BE49-F238E27FC236}">
                <a16:creationId xmlns:a16="http://schemas.microsoft.com/office/drawing/2014/main" id="{AE8575F6-80AE-4BEF-A23A-5EDE5EF9F8A7}"/>
              </a:ext>
            </a:extLst>
          </p:cNvPr>
          <p:cNvSpPr>
            <a:spLocks noGrp="1"/>
          </p:cNvSpPr>
          <p:nvPr>
            <p:ph idx="1"/>
          </p:nvPr>
        </p:nvSpPr>
        <p:spPr>
          <a:xfrm>
            <a:off x="331303" y="1325562"/>
            <a:ext cx="11489635" cy="5194507"/>
          </a:xfrm>
        </p:spPr>
        <p:txBody>
          <a:bodyPr>
            <a:normAutofit fontScale="92500" lnSpcReduction="10000"/>
          </a:bodyPr>
          <a:lstStyle/>
          <a:p>
            <a:pPr marL="0" indent="0">
              <a:buNone/>
            </a:pPr>
            <a:r>
              <a:rPr lang="en-GB" dirty="0"/>
              <a:t>Problems with concept of Hoplite supremacy / favouritism</a:t>
            </a:r>
          </a:p>
          <a:p>
            <a:pPr marL="0" indent="0">
              <a:buNone/>
            </a:pPr>
            <a:r>
              <a:rPr lang="en-GB" dirty="0"/>
              <a:t>Due to Sources favouring Hoplite discussion = Scholars focus on Hoplite discussion (Sheldon 2012: 43)</a:t>
            </a:r>
          </a:p>
          <a:p>
            <a:pPr marL="0" indent="0">
              <a:buNone/>
            </a:pPr>
            <a:endParaRPr lang="en-GB" dirty="0"/>
          </a:p>
          <a:p>
            <a:pPr marL="0" indent="0">
              <a:buNone/>
            </a:pPr>
            <a:r>
              <a:rPr lang="en-GB" dirty="0"/>
              <a:t>‘the appearing – disappearing’ Light Troops (Sheldon 2012: 48)</a:t>
            </a:r>
          </a:p>
          <a:p>
            <a:pPr marL="0" indent="0">
              <a:buNone/>
            </a:pPr>
            <a:endParaRPr lang="en-GB" dirty="0"/>
          </a:p>
          <a:p>
            <a:pPr marL="0" indent="0">
              <a:buNone/>
            </a:pPr>
            <a:r>
              <a:rPr lang="en-GB" dirty="0"/>
              <a:t>Re-enactment difficulties (hard to create replications of Equipment, Fighting Styles etc)</a:t>
            </a:r>
          </a:p>
          <a:p>
            <a:pPr marL="0" indent="0">
              <a:buNone/>
            </a:pPr>
            <a:endParaRPr lang="en-GB" dirty="0"/>
          </a:p>
          <a:p>
            <a:pPr marL="0" indent="0">
              <a:buNone/>
            </a:pPr>
            <a:r>
              <a:rPr lang="en-GB" dirty="0"/>
              <a:t>Some aspects of Chronology</a:t>
            </a:r>
          </a:p>
          <a:p>
            <a:pPr marL="0" indent="0">
              <a:buNone/>
            </a:pPr>
            <a:endParaRPr lang="en-GB" dirty="0"/>
          </a:p>
          <a:p>
            <a:pPr marL="0" indent="0">
              <a:buNone/>
            </a:pPr>
            <a:r>
              <a:rPr lang="en-GB" dirty="0"/>
              <a:t>Social and Political consequences of Hoplite Reform (Sheldon 2012: 43)</a:t>
            </a:r>
          </a:p>
        </p:txBody>
      </p:sp>
    </p:spTree>
    <p:extLst>
      <p:ext uri="{BB962C8B-B14F-4D97-AF65-F5344CB8AC3E}">
        <p14:creationId xmlns:p14="http://schemas.microsoft.com/office/powerpoint/2010/main" val="4294504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34DB0-E062-4D5E-8588-8F5A6175A825}"/>
              </a:ext>
            </a:extLst>
          </p:cNvPr>
          <p:cNvSpPr>
            <a:spLocks noGrp="1"/>
          </p:cNvSpPr>
          <p:nvPr>
            <p:ph type="title"/>
          </p:nvPr>
        </p:nvSpPr>
        <p:spPr/>
        <p:txBody>
          <a:bodyPr>
            <a:normAutofit/>
          </a:bodyPr>
          <a:lstStyle/>
          <a:p>
            <a:r>
              <a:rPr lang="en-GB" sz="4000" dirty="0"/>
              <a:t>Who are the Peltasts?</a:t>
            </a:r>
          </a:p>
        </p:txBody>
      </p:sp>
      <p:sp>
        <p:nvSpPr>
          <p:cNvPr id="3" name="Content Placeholder 2">
            <a:extLst>
              <a:ext uri="{FF2B5EF4-FFF2-40B4-BE49-F238E27FC236}">
                <a16:creationId xmlns:a16="http://schemas.microsoft.com/office/drawing/2014/main" id="{A64567B1-EBE3-4127-B0F7-1ABCFDC2DFDE}"/>
              </a:ext>
            </a:extLst>
          </p:cNvPr>
          <p:cNvSpPr>
            <a:spLocks noGrp="1"/>
          </p:cNvSpPr>
          <p:nvPr>
            <p:ph idx="1"/>
          </p:nvPr>
        </p:nvSpPr>
        <p:spPr/>
        <p:txBody>
          <a:bodyPr>
            <a:normAutofit/>
          </a:bodyPr>
          <a:lstStyle/>
          <a:p>
            <a:pPr marL="0" indent="0">
              <a:buNone/>
            </a:pPr>
            <a:r>
              <a:rPr lang="en-GB" dirty="0"/>
              <a:t>A type of Light Troop</a:t>
            </a:r>
          </a:p>
          <a:p>
            <a:pPr marL="0" indent="0">
              <a:buNone/>
            </a:pPr>
            <a:endParaRPr lang="en-GB" dirty="0"/>
          </a:p>
          <a:p>
            <a:pPr marL="0" indent="0">
              <a:buNone/>
            </a:pPr>
            <a:r>
              <a:rPr lang="en-GB" dirty="0"/>
              <a:t>Thracian in origin (Sheldon 2012: 103)</a:t>
            </a:r>
          </a:p>
          <a:p>
            <a:pPr marL="0" indent="0">
              <a:buNone/>
            </a:pPr>
            <a:endParaRPr lang="en-GB" dirty="0"/>
          </a:p>
          <a:p>
            <a:pPr marL="0" indent="0">
              <a:buNone/>
            </a:pPr>
            <a:r>
              <a:rPr lang="en-GB" dirty="0"/>
              <a:t>Used Javelins and Crescent Shields </a:t>
            </a:r>
            <a:r>
              <a:rPr lang="en-GB" i="1" dirty="0"/>
              <a:t>(Pelte)</a:t>
            </a:r>
            <a:r>
              <a:rPr lang="en-GB" dirty="0"/>
              <a:t> (as opposed to Rectangular, Circular or Oval Shields) (Osborne 2000: 88-90 &amp; Sheldon 2012: 103)</a:t>
            </a:r>
          </a:p>
          <a:p>
            <a:pPr marL="0" indent="0">
              <a:buNone/>
            </a:pPr>
            <a:endParaRPr lang="en-GB" dirty="0"/>
          </a:p>
          <a:p>
            <a:pPr marL="0" indent="0">
              <a:buNone/>
            </a:pPr>
            <a:r>
              <a:rPr lang="en-GB" dirty="0"/>
              <a:t>Later adopted throughout Greece by both Land and Naval Forces as Mercenaries but later recruited by Poleis (Casson 1977: 4)</a:t>
            </a:r>
          </a:p>
        </p:txBody>
      </p:sp>
      <p:pic>
        <p:nvPicPr>
          <p:cNvPr id="4" name="Picture 3">
            <a:extLst>
              <a:ext uri="{FF2B5EF4-FFF2-40B4-BE49-F238E27FC236}">
                <a16:creationId xmlns:a16="http://schemas.microsoft.com/office/drawing/2014/main" id="{1888BEE4-B3FB-4A06-96C2-2BB8B09E3326}"/>
              </a:ext>
            </a:extLst>
          </p:cNvPr>
          <p:cNvPicPr>
            <a:picLocks noChangeAspect="1"/>
          </p:cNvPicPr>
          <p:nvPr/>
        </p:nvPicPr>
        <p:blipFill>
          <a:blip r:embed="rId2"/>
          <a:stretch>
            <a:fillRect/>
          </a:stretch>
        </p:blipFill>
        <p:spPr>
          <a:xfrm>
            <a:off x="6705600" y="241795"/>
            <a:ext cx="2361664" cy="2341984"/>
          </a:xfrm>
          <a:prstGeom prst="rect">
            <a:avLst/>
          </a:prstGeom>
        </p:spPr>
      </p:pic>
      <p:sp>
        <p:nvSpPr>
          <p:cNvPr id="5" name="TextBox 4">
            <a:extLst>
              <a:ext uri="{FF2B5EF4-FFF2-40B4-BE49-F238E27FC236}">
                <a16:creationId xmlns:a16="http://schemas.microsoft.com/office/drawing/2014/main" id="{1C6F029D-6CC0-4398-9EFE-F3B8E6826F7F}"/>
              </a:ext>
            </a:extLst>
          </p:cNvPr>
          <p:cNvSpPr txBox="1"/>
          <p:nvPr/>
        </p:nvSpPr>
        <p:spPr>
          <a:xfrm>
            <a:off x="9409043" y="843240"/>
            <a:ext cx="2438401" cy="646331"/>
          </a:xfrm>
          <a:prstGeom prst="rect">
            <a:avLst/>
          </a:prstGeom>
          <a:noFill/>
        </p:spPr>
        <p:txBody>
          <a:bodyPr wrap="square" rtlCol="0">
            <a:spAutoFit/>
          </a:bodyPr>
          <a:lstStyle/>
          <a:p>
            <a:r>
              <a:rPr lang="en-GB" dirty="0"/>
              <a:t>‘Peltast Vase’ myarmoury.com, 2015</a:t>
            </a:r>
          </a:p>
        </p:txBody>
      </p:sp>
    </p:spTree>
    <p:extLst>
      <p:ext uri="{BB962C8B-B14F-4D97-AF65-F5344CB8AC3E}">
        <p14:creationId xmlns:p14="http://schemas.microsoft.com/office/powerpoint/2010/main" val="3766233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66021-4993-4F9C-B246-04A9423C92C5}"/>
              </a:ext>
            </a:extLst>
          </p:cNvPr>
          <p:cNvSpPr>
            <a:spLocks noGrp="1"/>
          </p:cNvSpPr>
          <p:nvPr>
            <p:ph type="title"/>
          </p:nvPr>
        </p:nvSpPr>
        <p:spPr>
          <a:xfrm>
            <a:off x="838200" y="100081"/>
            <a:ext cx="10515600" cy="1325563"/>
          </a:xfrm>
        </p:spPr>
        <p:txBody>
          <a:bodyPr>
            <a:normAutofit/>
          </a:bodyPr>
          <a:lstStyle/>
          <a:p>
            <a:r>
              <a:rPr lang="en-GB" sz="4000" dirty="0"/>
              <a:t>Who are the Psiloi?</a:t>
            </a:r>
          </a:p>
        </p:txBody>
      </p:sp>
      <p:sp>
        <p:nvSpPr>
          <p:cNvPr id="3" name="Content Placeholder 2">
            <a:extLst>
              <a:ext uri="{FF2B5EF4-FFF2-40B4-BE49-F238E27FC236}">
                <a16:creationId xmlns:a16="http://schemas.microsoft.com/office/drawing/2014/main" id="{82999C82-6E41-44A9-92A2-8795BD57E807}"/>
              </a:ext>
            </a:extLst>
          </p:cNvPr>
          <p:cNvSpPr>
            <a:spLocks noGrp="1"/>
          </p:cNvSpPr>
          <p:nvPr>
            <p:ph idx="1"/>
          </p:nvPr>
        </p:nvSpPr>
        <p:spPr>
          <a:xfrm>
            <a:off x="225287" y="1219200"/>
            <a:ext cx="11542643" cy="5168348"/>
          </a:xfrm>
        </p:spPr>
        <p:txBody>
          <a:bodyPr>
            <a:normAutofit/>
          </a:bodyPr>
          <a:lstStyle/>
          <a:p>
            <a:pPr marL="0" indent="0">
              <a:buNone/>
            </a:pPr>
            <a:r>
              <a:rPr lang="en-GB" dirty="0"/>
              <a:t>A ‘lighter’ Light Troop</a:t>
            </a:r>
          </a:p>
          <a:p>
            <a:pPr marL="0" indent="0">
              <a:buNone/>
            </a:pPr>
            <a:endParaRPr lang="en-GB" dirty="0"/>
          </a:p>
          <a:p>
            <a:pPr marL="0" indent="0">
              <a:buNone/>
            </a:pPr>
            <a:r>
              <a:rPr lang="en-GB" dirty="0"/>
              <a:t>Used a Skirmishers to create disorder amongst Phalanx / Cavalry</a:t>
            </a:r>
          </a:p>
          <a:p>
            <a:pPr marL="0" indent="0">
              <a:buNone/>
            </a:pPr>
            <a:endParaRPr lang="en-GB" dirty="0"/>
          </a:p>
          <a:p>
            <a:pPr marL="0" indent="0">
              <a:buNone/>
            </a:pPr>
            <a:r>
              <a:rPr lang="en-GB" dirty="0"/>
              <a:t>Light Infantry that are used in support of Cavalry (Sheldon, 2012: 105) as well as Hoplites (Bardunias &amp; Ray 2016: 88)</a:t>
            </a:r>
          </a:p>
          <a:p>
            <a:pPr marL="0" indent="0">
              <a:buNone/>
            </a:pPr>
            <a:endParaRPr lang="en-GB" dirty="0"/>
          </a:p>
          <a:p>
            <a:pPr marL="0" indent="0">
              <a:buNone/>
            </a:pPr>
            <a:r>
              <a:rPr lang="en-GB" dirty="0"/>
              <a:t>Came around somewhere between 424-411 BC (not involved at Delium but by 411 Spartan attack on Athens was repulsed by Psiloi et al Light Troops) (Thuc. 4.94.1 &amp; 8.71.2) (Xen. </a:t>
            </a:r>
            <a:r>
              <a:rPr lang="en-GB" i="1" dirty="0"/>
              <a:t>Hell</a:t>
            </a:r>
            <a:r>
              <a:rPr lang="en-GB" dirty="0"/>
              <a:t>. 1.1.33-4) (Sheldon, 2012: 215)</a:t>
            </a:r>
          </a:p>
        </p:txBody>
      </p:sp>
      <p:pic>
        <p:nvPicPr>
          <p:cNvPr id="4" name="Picture 3">
            <a:extLst>
              <a:ext uri="{FF2B5EF4-FFF2-40B4-BE49-F238E27FC236}">
                <a16:creationId xmlns:a16="http://schemas.microsoft.com/office/drawing/2014/main" id="{C4075151-CB41-4C6F-8745-A70245BF5186}"/>
              </a:ext>
            </a:extLst>
          </p:cNvPr>
          <p:cNvPicPr>
            <a:picLocks noChangeAspect="1"/>
          </p:cNvPicPr>
          <p:nvPr/>
        </p:nvPicPr>
        <p:blipFill>
          <a:blip r:embed="rId2"/>
          <a:stretch>
            <a:fillRect/>
          </a:stretch>
        </p:blipFill>
        <p:spPr>
          <a:xfrm>
            <a:off x="9885054" y="219350"/>
            <a:ext cx="2081659" cy="2905173"/>
          </a:xfrm>
          <a:prstGeom prst="rect">
            <a:avLst/>
          </a:prstGeom>
        </p:spPr>
      </p:pic>
      <p:sp>
        <p:nvSpPr>
          <p:cNvPr id="5" name="TextBox 4">
            <a:extLst>
              <a:ext uri="{FF2B5EF4-FFF2-40B4-BE49-F238E27FC236}">
                <a16:creationId xmlns:a16="http://schemas.microsoft.com/office/drawing/2014/main" id="{E1F60F49-F8D2-47B6-A2B2-38727E98CED8}"/>
              </a:ext>
            </a:extLst>
          </p:cNvPr>
          <p:cNvSpPr txBox="1"/>
          <p:nvPr/>
        </p:nvSpPr>
        <p:spPr>
          <a:xfrm>
            <a:off x="7354956" y="808383"/>
            <a:ext cx="1815547" cy="646331"/>
          </a:xfrm>
          <a:prstGeom prst="rect">
            <a:avLst/>
          </a:prstGeom>
          <a:noFill/>
        </p:spPr>
        <p:txBody>
          <a:bodyPr wrap="square" rtlCol="0">
            <a:spAutoFit/>
          </a:bodyPr>
          <a:lstStyle/>
          <a:p>
            <a:r>
              <a:rPr lang="en-GB" dirty="0"/>
              <a:t>‘Psiloi’ pinterest, 2018 </a:t>
            </a:r>
          </a:p>
        </p:txBody>
      </p:sp>
    </p:spTree>
    <p:extLst>
      <p:ext uri="{BB962C8B-B14F-4D97-AF65-F5344CB8AC3E}">
        <p14:creationId xmlns:p14="http://schemas.microsoft.com/office/powerpoint/2010/main" val="1506678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F999E-8CF6-48E2-889B-B915804EEF69}"/>
              </a:ext>
            </a:extLst>
          </p:cNvPr>
          <p:cNvSpPr>
            <a:spLocks noGrp="1"/>
          </p:cNvSpPr>
          <p:nvPr>
            <p:ph type="title"/>
          </p:nvPr>
        </p:nvSpPr>
        <p:spPr>
          <a:xfrm>
            <a:off x="639417" y="182010"/>
            <a:ext cx="11168270" cy="1325563"/>
          </a:xfrm>
        </p:spPr>
        <p:txBody>
          <a:bodyPr/>
          <a:lstStyle/>
          <a:p>
            <a:r>
              <a:rPr lang="en-GB" dirty="0"/>
              <a:t>Chronology of development of Peltast and Psiloi</a:t>
            </a:r>
          </a:p>
        </p:txBody>
      </p:sp>
      <p:sp>
        <p:nvSpPr>
          <p:cNvPr id="3" name="Content Placeholder 2">
            <a:extLst>
              <a:ext uri="{FF2B5EF4-FFF2-40B4-BE49-F238E27FC236}">
                <a16:creationId xmlns:a16="http://schemas.microsoft.com/office/drawing/2014/main" id="{1A5DA676-157D-4249-8A7E-2BE092713F18}"/>
              </a:ext>
            </a:extLst>
          </p:cNvPr>
          <p:cNvSpPr>
            <a:spLocks noGrp="1"/>
          </p:cNvSpPr>
          <p:nvPr>
            <p:ph idx="1"/>
          </p:nvPr>
        </p:nvSpPr>
        <p:spPr/>
        <p:txBody>
          <a:bodyPr/>
          <a:lstStyle/>
          <a:p>
            <a:pPr marL="0" indent="0">
              <a:buNone/>
            </a:pPr>
            <a:r>
              <a:rPr lang="en-GB" dirty="0"/>
              <a:t>Bardunias &amp; Ray argue that the Peltasts were an off-shoot of the Psiloi (Bardunias &amp; Ray 2016: 143)</a:t>
            </a:r>
          </a:p>
          <a:p>
            <a:pPr marL="0" indent="0">
              <a:buNone/>
            </a:pPr>
            <a:endParaRPr lang="en-GB" dirty="0"/>
          </a:p>
          <a:p>
            <a:pPr marL="0" indent="0">
              <a:buNone/>
            </a:pPr>
            <a:r>
              <a:rPr lang="en-GB" dirty="0"/>
              <a:t>Whether this is provable or not is debatable </a:t>
            </a:r>
          </a:p>
          <a:p>
            <a:pPr marL="0" indent="0">
              <a:buNone/>
            </a:pPr>
            <a:endParaRPr lang="en-GB" dirty="0"/>
          </a:p>
          <a:p>
            <a:pPr marL="0" indent="0">
              <a:buNone/>
            </a:pPr>
            <a:r>
              <a:rPr lang="en-GB" dirty="0"/>
              <a:t>The Peltasts and the Psiloi are separate entities however, the relatability of them is uncertain (chicken and egg conundrum)</a:t>
            </a:r>
          </a:p>
        </p:txBody>
      </p:sp>
    </p:spTree>
    <p:extLst>
      <p:ext uri="{BB962C8B-B14F-4D97-AF65-F5344CB8AC3E}">
        <p14:creationId xmlns:p14="http://schemas.microsoft.com/office/powerpoint/2010/main" val="2281697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76E30-C21F-4437-9783-38B840FEBCAA}"/>
              </a:ext>
            </a:extLst>
          </p:cNvPr>
          <p:cNvSpPr>
            <a:spLocks noGrp="1"/>
          </p:cNvSpPr>
          <p:nvPr>
            <p:ph type="title"/>
          </p:nvPr>
        </p:nvSpPr>
        <p:spPr>
          <a:xfrm>
            <a:off x="0" y="1"/>
            <a:ext cx="12192000" cy="1690688"/>
          </a:xfrm>
        </p:spPr>
        <p:txBody>
          <a:bodyPr>
            <a:normAutofit/>
          </a:bodyPr>
          <a:lstStyle/>
          <a:p>
            <a:r>
              <a:rPr lang="en-GB" sz="4000" dirty="0"/>
              <a:t>Factors that dictate importance of the Peltast and Psiloi  </a:t>
            </a:r>
          </a:p>
        </p:txBody>
      </p:sp>
      <p:sp>
        <p:nvSpPr>
          <p:cNvPr id="3" name="Content Placeholder 2">
            <a:extLst>
              <a:ext uri="{FF2B5EF4-FFF2-40B4-BE49-F238E27FC236}">
                <a16:creationId xmlns:a16="http://schemas.microsoft.com/office/drawing/2014/main" id="{1623988A-6453-4A8A-9542-7C45481BFB2F}"/>
              </a:ext>
            </a:extLst>
          </p:cNvPr>
          <p:cNvSpPr>
            <a:spLocks noGrp="1"/>
          </p:cNvSpPr>
          <p:nvPr>
            <p:ph idx="1"/>
          </p:nvPr>
        </p:nvSpPr>
        <p:spPr>
          <a:xfrm>
            <a:off x="225287" y="1431234"/>
            <a:ext cx="11873948" cy="5115339"/>
          </a:xfrm>
        </p:spPr>
        <p:txBody>
          <a:bodyPr>
            <a:normAutofit fontScale="85000" lnSpcReduction="20000"/>
          </a:bodyPr>
          <a:lstStyle/>
          <a:p>
            <a:pPr marL="0" indent="0">
              <a:buNone/>
            </a:pPr>
            <a:r>
              <a:rPr lang="en-GB" dirty="0"/>
              <a:t>Numbers: in comparison to enemy and friendly forces incl. Hoplites et al (ratio)</a:t>
            </a:r>
          </a:p>
          <a:p>
            <a:pPr marL="0" indent="0">
              <a:buNone/>
            </a:pPr>
            <a:endParaRPr lang="en-GB" dirty="0"/>
          </a:p>
          <a:p>
            <a:pPr marL="0" indent="0">
              <a:buNone/>
            </a:pPr>
            <a:r>
              <a:rPr lang="en-GB" dirty="0"/>
              <a:t>Terrain: Mountains, Hills, Contours, Valleys, Water Bodies   </a:t>
            </a:r>
          </a:p>
          <a:p>
            <a:pPr marL="0" indent="0">
              <a:buNone/>
            </a:pPr>
            <a:endParaRPr lang="en-GB" dirty="0"/>
          </a:p>
          <a:p>
            <a:pPr marL="0" indent="0">
              <a:buNone/>
            </a:pPr>
            <a:r>
              <a:rPr lang="en-GB" dirty="0"/>
              <a:t>Placement: Flanks, front, dispersed or unified </a:t>
            </a:r>
          </a:p>
          <a:p>
            <a:pPr marL="0" indent="0">
              <a:buNone/>
            </a:pPr>
            <a:endParaRPr lang="en-GB" dirty="0"/>
          </a:p>
          <a:p>
            <a:pPr marL="0" indent="0">
              <a:buNone/>
            </a:pPr>
            <a:r>
              <a:rPr lang="en-GB" dirty="0"/>
              <a:t>Arcs of Fire: narrow, concentrated or dispersed </a:t>
            </a:r>
          </a:p>
          <a:p>
            <a:pPr marL="0" indent="0">
              <a:buNone/>
            </a:pPr>
            <a:endParaRPr lang="en-GB" dirty="0"/>
          </a:p>
          <a:p>
            <a:pPr marL="0" indent="0">
              <a:buNone/>
            </a:pPr>
            <a:r>
              <a:rPr lang="en-GB" dirty="0"/>
              <a:t>Opposition: against Phalanx &amp; Cavalry = problematic</a:t>
            </a:r>
          </a:p>
          <a:p>
            <a:pPr marL="0" indent="0">
              <a:buNone/>
            </a:pPr>
            <a:endParaRPr lang="en-GB" dirty="0"/>
          </a:p>
          <a:p>
            <a:pPr marL="0" indent="0">
              <a:buNone/>
            </a:pPr>
            <a:r>
              <a:rPr lang="en-GB" dirty="0"/>
              <a:t>Command: Light Troops need to be utilised effectively (hence ‘combined arms’)</a:t>
            </a:r>
          </a:p>
          <a:p>
            <a:pPr marL="0" indent="0">
              <a:buNone/>
            </a:pPr>
            <a:endParaRPr lang="en-GB" dirty="0"/>
          </a:p>
          <a:p>
            <a:pPr marL="0" indent="0">
              <a:buNone/>
            </a:pPr>
            <a:r>
              <a:rPr lang="en-GB" dirty="0"/>
              <a:t>(Sheldon 2012: 107 &amp; Wheeler 1993: 122)</a:t>
            </a:r>
          </a:p>
        </p:txBody>
      </p:sp>
    </p:spTree>
    <p:extLst>
      <p:ext uri="{BB962C8B-B14F-4D97-AF65-F5344CB8AC3E}">
        <p14:creationId xmlns:p14="http://schemas.microsoft.com/office/powerpoint/2010/main" val="4187406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1078C-14D1-4CFF-B482-54ACB9AAD981}"/>
              </a:ext>
            </a:extLst>
          </p:cNvPr>
          <p:cNvSpPr>
            <a:spLocks noGrp="1"/>
          </p:cNvSpPr>
          <p:nvPr>
            <p:ph type="title"/>
          </p:nvPr>
        </p:nvSpPr>
        <p:spPr/>
        <p:txBody>
          <a:bodyPr/>
          <a:lstStyle/>
          <a:p>
            <a:r>
              <a:rPr lang="en-GB" dirty="0"/>
              <a:t>Advantages of Peltast and Psiloi</a:t>
            </a:r>
          </a:p>
        </p:txBody>
      </p:sp>
      <p:sp>
        <p:nvSpPr>
          <p:cNvPr id="3" name="Content Placeholder 2">
            <a:extLst>
              <a:ext uri="{FF2B5EF4-FFF2-40B4-BE49-F238E27FC236}">
                <a16:creationId xmlns:a16="http://schemas.microsoft.com/office/drawing/2014/main" id="{1EE7DD43-709D-41C1-9AC2-B86CBD20F8C4}"/>
              </a:ext>
            </a:extLst>
          </p:cNvPr>
          <p:cNvSpPr>
            <a:spLocks noGrp="1"/>
          </p:cNvSpPr>
          <p:nvPr>
            <p:ph idx="1"/>
          </p:nvPr>
        </p:nvSpPr>
        <p:spPr>
          <a:xfrm>
            <a:off x="132523" y="1825625"/>
            <a:ext cx="11900452" cy="4840218"/>
          </a:xfrm>
        </p:spPr>
        <p:txBody>
          <a:bodyPr>
            <a:normAutofit lnSpcReduction="10000"/>
          </a:bodyPr>
          <a:lstStyle/>
          <a:p>
            <a:pPr marL="0" indent="0">
              <a:buNone/>
            </a:pPr>
            <a:r>
              <a:rPr lang="en-GB" dirty="0"/>
              <a:t>Ranged based Missile Warfare = more mobility and distance to Warfare (Sheldon 2012: 160-1)</a:t>
            </a:r>
          </a:p>
          <a:p>
            <a:pPr marL="0" indent="0">
              <a:buNone/>
            </a:pPr>
            <a:endParaRPr lang="en-GB" dirty="0"/>
          </a:p>
          <a:p>
            <a:pPr marL="0" indent="0">
              <a:buNone/>
            </a:pPr>
            <a:r>
              <a:rPr lang="en-GB" dirty="0"/>
              <a:t>Breaks up Phalanxes and can outrun Hoplites (hit and run or Ambush Warfare) (Osborne 2000: 88-90) (Xen. </a:t>
            </a:r>
            <a:r>
              <a:rPr lang="en-GB" i="1" dirty="0"/>
              <a:t>Hell</a:t>
            </a:r>
            <a:r>
              <a:rPr lang="en-GB" dirty="0"/>
              <a:t>. 4.4.17)</a:t>
            </a:r>
          </a:p>
          <a:p>
            <a:pPr marL="0" indent="0">
              <a:buNone/>
            </a:pPr>
            <a:endParaRPr lang="en-GB" dirty="0"/>
          </a:p>
          <a:p>
            <a:pPr marL="0" indent="0">
              <a:buNone/>
            </a:pPr>
            <a:r>
              <a:rPr lang="en-GB" dirty="0"/>
              <a:t>Breaks up the social fabric of Poleis (poorer citizens can now fight) reduction of importance of static Phalanx Warfare</a:t>
            </a:r>
          </a:p>
          <a:p>
            <a:pPr marL="0" indent="0">
              <a:buNone/>
            </a:pPr>
            <a:endParaRPr lang="en-GB" dirty="0"/>
          </a:p>
          <a:p>
            <a:pPr marL="0" indent="0">
              <a:buNone/>
            </a:pPr>
            <a:r>
              <a:rPr lang="en-GB" dirty="0"/>
              <a:t>Increase in combined arms, teamwork, communication = rise in professionalism (Krentz 1993: 118)</a:t>
            </a:r>
          </a:p>
          <a:p>
            <a:pPr marL="0" indent="0">
              <a:buNone/>
            </a:pPr>
            <a:endParaRPr lang="en-GB" dirty="0"/>
          </a:p>
        </p:txBody>
      </p:sp>
    </p:spTree>
    <p:extLst>
      <p:ext uri="{BB962C8B-B14F-4D97-AF65-F5344CB8AC3E}">
        <p14:creationId xmlns:p14="http://schemas.microsoft.com/office/powerpoint/2010/main" val="3350098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B9FBB-CA2E-4D94-8299-7C8D5687AB4A}"/>
              </a:ext>
            </a:extLst>
          </p:cNvPr>
          <p:cNvSpPr>
            <a:spLocks noGrp="1"/>
          </p:cNvSpPr>
          <p:nvPr>
            <p:ph type="title"/>
          </p:nvPr>
        </p:nvSpPr>
        <p:spPr>
          <a:xfrm>
            <a:off x="0" y="0"/>
            <a:ext cx="10515600" cy="1325563"/>
          </a:xfrm>
        </p:spPr>
        <p:txBody>
          <a:bodyPr>
            <a:normAutofit/>
          </a:bodyPr>
          <a:lstStyle/>
          <a:p>
            <a:r>
              <a:rPr lang="en-GB" sz="4000" dirty="0"/>
              <a:t>Importance across Poleis </a:t>
            </a:r>
          </a:p>
        </p:txBody>
      </p:sp>
      <p:sp>
        <p:nvSpPr>
          <p:cNvPr id="3" name="Content Placeholder 2">
            <a:extLst>
              <a:ext uri="{FF2B5EF4-FFF2-40B4-BE49-F238E27FC236}">
                <a16:creationId xmlns:a16="http://schemas.microsoft.com/office/drawing/2014/main" id="{7F4E097D-806A-44F2-8FDD-34F1C2358C47}"/>
              </a:ext>
            </a:extLst>
          </p:cNvPr>
          <p:cNvSpPr>
            <a:spLocks noGrp="1"/>
          </p:cNvSpPr>
          <p:nvPr>
            <p:ph idx="1"/>
          </p:nvPr>
        </p:nvSpPr>
        <p:spPr>
          <a:xfrm>
            <a:off x="0" y="1510748"/>
            <a:ext cx="9568070" cy="5208104"/>
          </a:xfrm>
        </p:spPr>
        <p:txBody>
          <a:bodyPr>
            <a:normAutofit fontScale="92500" lnSpcReduction="20000"/>
          </a:bodyPr>
          <a:lstStyle/>
          <a:p>
            <a:pPr marL="0" indent="0">
              <a:buNone/>
            </a:pPr>
            <a:r>
              <a:rPr lang="en-GB" dirty="0"/>
              <a:t>Reasonings:</a:t>
            </a:r>
          </a:p>
          <a:p>
            <a:pPr marL="0" indent="0">
              <a:buNone/>
            </a:pPr>
            <a:endParaRPr lang="en-GB" dirty="0"/>
          </a:p>
          <a:p>
            <a:pPr marL="0" indent="0">
              <a:buNone/>
            </a:pPr>
            <a:r>
              <a:rPr lang="en-GB" dirty="0"/>
              <a:t>Cultural: Helot Populations, wealth and citizen / non-citizen divide (Wheeler 1993: 139-40)</a:t>
            </a:r>
          </a:p>
          <a:p>
            <a:pPr marL="0" indent="0">
              <a:buNone/>
            </a:pPr>
            <a:endParaRPr lang="en-GB" dirty="0"/>
          </a:p>
          <a:p>
            <a:pPr marL="0" indent="0">
              <a:buNone/>
            </a:pPr>
            <a:r>
              <a:rPr lang="en-GB" dirty="0"/>
              <a:t>Geo-political: Democracy, Tyranny, Oligarchy</a:t>
            </a:r>
          </a:p>
          <a:p>
            <a:pPr marL="0" indent="0">
              <a:buNone/>
            </a:pPr>
            <a:endParaRPr lang="en-GB" dirty="0"/>
          </a:p>
          <a:p>
            <a:pPr marL="0" indent="0">
              <a:buNone/>
            </a:pPr>
            <a:r>
              <a:rPr lang="en-GB" dirty="0"/>
              <a:t>Topographical: mountains favourable for Light Troops, plains favourable for Hoplite / Phalanx</a:t>
            </a:r>
          </a:p>
          <a:p>
            <a:pPr marL="0" indent="0">
              <a:buNone/>
            </a:pPr>
            <a:endParaRPr lang="en-GB" dirty="0"/>
          </a:p>
          <a:p>
            <a:pPr marL="0" indent="0">
              <a:buNone/>
            </a:pPr>
            <a:r>
              <a:rPr lang="en-GB" dirty="0"/>
              <a:t>Military: development of ‘combined arms’ warfare</a:t>
            </a:r>
          </a:p>
          <a:p>
            <a:pPr marL="0" indent="0">
              <a:buNone/>
            </a:pPr>
            <a:endParaRPr lang="en-GB" dirty="0"/>
          </a:p>
          <a:p>
            <a:pPr marL="0" indent="0">
              <a:buNone/>
            </a:pPr>
            <a:r>
              <a:rPr lang="en-GB" dirty="0"/>
              <a:t>Personalities involved: ‘right person for the right job’</a:t>
            </a:r>
          </a:p>
        </p:txBody>
      </p:sp>
      <p:pic>
        <p:nvPicPr>
          <p:cNvPr id="4" name="Picture 3">
            <a:extLst>
              <a:ext uri="{FF2B5EF4-FFF2-40B4-BE49-F238E27FC236}">
                <a16:creationId xmlns:a16="http://schemas.microsoft.com/office/drawing/2014/main" id="{56EB9CDE-771D-44EF-9C31-338313E3B549}"/>
              </a:ext>
            </a:extLst>
          </p:cNvPr>
          <p:cNvPicPr>
            <a:picLocks noChangeAspect="1"/>
          </p:cNvPicPr>
          <p:nvPr/>
        </p:nvPicPr>
        <p:blipFill>
          <a:blip r:embed="rId2"/>
          <a:stretch>
            <a:fillRect/>
          </a:stretch>
        </p:blipFill>
        <p:spPr>
          <a:xfrm>
            <a:off x="9090852" y="204209"/>
            <a:ext cx="2849495" cy="3561871"/>
          </a:xfrm>
          <a:prstGeom prst="rect">
            <a:avLst/>
          </a:prstGeom>
        </p:spPr>
      </p:pic>
      <p:sp>
        <p:nvSpPr>
          <p:cNvPr id="5" name="TextBox 4">
            <a:extLst>
              <a:ext uri="{FF2B5EF4-FFF2-40B4-BE49-F238E27FC236}">
                <a16:creationId xmlns:a16="http://schemas.microsoft.com/office/drawing/2014/main" id="{490D2DF8-7584-42E4-838A-E7A87EFEC6EE}"/>
              </a:ext>
            </a:extLst>
          </p:cNvPr>
          <p:cNvSpPr txBox="1"/>
          <p:nvPr/>
        </p:nvSpPr>
        <p:spPr>
          <a:xfrm>
            <a:off x="6387546" y="662781"/>
            <a:ext cx="2676663" cy="646331"/>
          </a:xfrm>
          <a:prstGeom prst="rect">
            <a:avLst/>
          </a:prstGeom>
          <a:noFill/>
        </p:spPr>
        <p:txBody>
          <a:bodyPr wrap="square" rtlCol="0">
            <a:spAutoFit/>
          </a:bodyPr>
          <a:lstStyle/>
          <a:p>
            <a:r>
              <a:rPr lang="en-GB" dirty="0"/>
              <a:t>‘Map of Greek Poleis’ hellenicfoundation, 2018.</a:t>
            </a:r>
          </a:p>
        </p:txBody>
      </p:sp>
    </p:spTree>
    <p:extLst>
      <p:ext uri="{BB962C8B-B14F-4D97-AF65-F5344CB8AC3E}">
        <p14:creationId xmlns:p14="http://schemas.microsoft.com/office/powerpoint/2010/main" val="690801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F2332-DC09-4306-AB51-2B246F66FE4E}"/>
              </a:ext>
            </a:extLst>
          </p:cNvPr>
          <p:cNvSpPr>
            <a:spLocks noGrp="1"/>
          </p:cNvSpPr>
          <p:nvPr>
            <p:ph type="title"/>
          </p:nvPr>
        </p:nvSpPr>
        <p:spPr/>
        <p:txBody>
          <a:bodyPr>
            <a:normAutofit/>
          </a:bodyPr>
          <a:lstStyle/>
          <a:p>
            <a:r>
              <a:rPr lang="en-GB" sz="4000" dirty="0"/>
              <a:t>Peltasts in Naval Warfare</a:t>
            </a:r>
          </a:p>
        </p:txBody>
      </p:sp>
      <p:sp>
        <p:nvSpPr>
          <p:cNvPr id="3" name="Content Placeholder 2">
            <a:extLst>
              <a:ext uri="{FF2B5EF4-FFF2-40B4-BE49-F238E27FC236}">
                <a16:creationId xmlns:a16="http://schemas.microsoft.com/office/drawing/2014/main" id="{0F440DBB-3535-45CF-9D48-5A4EDDA24E2D}"/>
              </a:ext>
            </a:extLst>
          </p:cNvPr>
          <p:cNvSpPr>
            <a:spLocks noGrp="1"/>
          </p:cNvSpPr>
          <p:nvPr>
            <p:ph idx="1"/>
          </p:nvPr>
        </p:nvSpPr>
        <p:spPr/>
        <p:txBody>
          <a:bodyPr/>
          <a:lstStyle/>
          <a:p>
            <a:pPr marL="0" indent="0">
              <a:buNone/>
            </a:pPr>
            <a:r>
              <a:rPr lang="en-GB" dirty="0"/>
              <a:t>Realise the importance of light troops “Thrasyllos, taking the boats that had been voted him and making leather shields for 5000 of the sailors so that they could serve together with regular Peltasts” (Xen. </a:t>
            </a:r>
            <a:r>
              <a:rPr lang="en-GB" i="1" dirty="0"/>
              <a:t>Hell</a:t>
            </a:r>
            <a:r>
              <a:rPr lang="en-GB" dirty="0"/>
              <a:t>. 1.2.1)</a:t>
            </a:r>
          </a:p>
          <a:p>
            <a:pPr marL="0" indent="0">
              <a:buNone/>
            </a:pPr>
            <a:endParaRPr lang="en-GB" dirty="0"/>
          </a:p>
          <a:p>
            <a:pPr marL="0" indent="0">
              <a:buNone/>
            </a:pPr>
            <a:r>
              <a:rPr lang="en-GB" dirty="0"/>
              <a:t>Do not become prominent until Polyreme is adopted as Triremes do not have enough space to hold a significant contingent of Peltasts. (Osborne 2000: 104)</a:t>
            </a:r>
          </a:p>
        </p:txBody>
      </p:sp>
      <p:pic>
        <p:nvPicPr>
          <p:cNvPr id="4" name="Picture 3">
            <a:extLst>
              <a:ext uri="{FF2B5EF4-FFF2-40B4-BE49-F238E27FC236}">
                <a16:creationId xmlns:a16="http://schemas.microsoft.com/office/drawing/2014/main" id="{5DEC7500-1192-4528-86B2-897091A2B7CC}"/>
              </a:ext>
            </a:extLst>
          </p:cNvPr>
          <p:cNvPicPr>
            <a:picLocks noChangeAspect="1"/>
          </p:cNvPicPr>
          <p:nvPr/>
        </p:nvPicPr>
        <p:blipFill>
          <a:blip r:embed="rId2"/>
          <a:stretch>
            <a:fillRect/>
          </a:stretch>
        </p:blipFill>
        <p:spPr>
          <a:xfrm>
            <a:off x="4266992" y="5253659"/>
            <a:ext cx="3419475" cy="1333500"/>
          </a:xfrm>
          <a:prstGeom prst="rect">
            <a:avLst/>
          </a:prstGeom>
        </p:spPr>
      </p:pic>
      <p:sp>
        <p:nvSpPr>
          <p:cNvPr id="5" name="TextBox 4">
            <a:extLst>
              <a:ext uri="{FF2B5EF4-FFF2-40B4-BE49-F238E27FC236}">
                <a16:creationId xmlns:a16="http://schemas.microsoft.com/office/drawing/2014/main" id="{1D14A518-051C-4C6E-B69E-5BCE15676B12}"/>
              </a:ext>
            </a:extLst>
          </p:cNvPr>
          <p:cNvSpPr txBox="1"/>
          <p:nvPr/>
        </p:nvSpPr>
        <p:spPr>
          <a:xfrm>
            <a:off x="7977809" y="5551077"/>
            <a:ext cx="2385392" cy="646331"/>
          </a:xfrm>
          <a:prstGeom prst="rect">
            <a:avLst/>
          </a:prstGeom>
          <a:noFill/>
        </p:spPr>
        <p:txBody>
          <a:bodyPr wrap="square" rtlCol="0">
            <a:spAutoFit/>
          </a:bodyPr>
          <a:lstStyle/>
          <a:p>
            <a:r>
              <a:rPr lang="en-GB" dirty="0"/>
              <a:t>‘Olympias Trireme’ hellenicnavy.gr, 2016</a:t>
            </a:r>
          </a:p>
        </p:txBody>
      </p:sp>
    </p:spTree>
    <p:extLst>
      <p:ext uri="{BB962C8B-B14F-4D97-AF65-F5344CB8AC3E}">
        <p14:creationId xmlns:p14="http://schemas.microsoft.com/office/powerpoint/2010/main" val="31062701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1AE76-9DD9-4958-967B-CB4E957F85D0}"/>
              </a:ext>
            </a:extLst>
          </p:cNvPr>
          <p:cNvSpPr>
            <a:spLocks noGrp="1"/>
          </p:cNvSpPr>
          <p:nvPr>
            <p:ph type="title"/>
          </p:nvPr>
        </p:nvSpPr>
        <p:spPr/>
        <p:txBody>
          <a:bodyPr/>
          <a:lstStyle/>
          <a:p>
            <a:r>
              <a:rPr lang="en-GB" dirty="0"/>
              <a:t>Battle of Spartolus (429 BC)</a:t>
            </a:r>
          </a:p>
        </p:txBody>
      </p:sp>
      <p:sp>
        <p:nvSpPr>
          <p:cNvPr id="3" name="Content Placeholder 2">
            <a:extLst>
              <a:ext uri="{FF2B5EF4-FFF2-40B4-BE49-F238E27FC236}">
                <a16:creationId xmlns:a16="http://schemas.microsoft.com/office/drawing/2014/main" id="{6A14F60C-6AC0-4E4D-A5F1-76B8EAD8DD44}"/>
              </a:ext>
            </a:extLst>
          </p:cNvPr>
          <p:cNvSpPr>
            <a:spLocks noGrp="1"/>
          </p:cNvSpPr>
          <p:nvPr>
            <p:ph idx="1"/>
          </p:nvPr>
        </p:nvSpPr>
        <p:spPr>
          <a:xfrm>
            <a:off x="397565" y="1921565"/>
            <a:ext cx="11582399" cy="4823792"/>
          </a:xfrm>
        </p:spPr>
        <p:txBody>
          <a:bodyPr>
            <a:normAutofit/>
          </a:bodyPr>
          <a:lstStyle/>
          <a:p>
            <a:pPr marL="0" indent="0">
              <a:buNone/>
            </a:pPr>
            <a:r>
              <a:rPr lang="en-GB" dirty="0"/>
              <a:t>Athens under Xenophon (not the author of </a:t>
            </a:r>
            <a:r>
              <a:rPr lang="en-GB" i="1" dirty="0"/>
              <a:t>Hellenika </a:t>
            </a:r>
            <a:r>
              <a:rPr lang="en-GB" dirty="0"/>
              <a:t>et al works) against the Chalcidian League a breakaway faction from the Delian League</a:t>
            </a:r>
          </a:p>
          <a:p>
            <a:pPr marL="0" indent="0">
              <a:buNone/>
            </a:pPr>
            <a:endParaRPr lang="en-GB" dirty="0"/>
          </a:p>
          <a:p>
            <a:pPr marL="0" indent="0">
              <a:buNone/>
            </a:pPr>
            <a:r>
              <a:rPr lang="en-GB" dirty="0"/>
              <a:t>Athenians defeat the Hoplites with ease but are hampered by the Chalcidian Cavalry and Light Troops (Peltasts) (Thuc. 2.79 &amp; Diod. XII.47)</a:t>
            </a:r>
          </a:p>
          <a:p>
            <a:pPr marL="0" indent="0">
              <a:buNone/>
            </a:pPr>
            <a:endParaRPr lang="en-GB" dirty="0"/>
          </a:p>
          <a:p>
            <a:pPr marL="0" indent="0">
              <a:buNone/>
            </a:pPr>
            <a:r>
              <a:rPr lang="en-GB" dirty="0"/>
              <a:t>This was probably the learning curve for Athenian recruitment of Light Troops en-masse from its ‘citizens’ and not a reliance of foreign Mercenaries </a:t>
            </a:r>
          </a:p>
        </p:txBody>
      </p:sp>
    </p:spTree>
    <p:extLst>
      <p:ext uri="{BB962C8B-B14F-4D97-AF65-F5344CB8AC3E}">
        <p14:creationId xmlns:p14="http://schemas.microsoft.com/office/powerpoint/2010/main" val="4054252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2C1CA-6106-4467-84AF-AF4018288E57}"/>
              </a:ext>
            </a:extLst>
          </p:cNvPr>
          <p:cNvSpPr>
            <a:spLocks noGrp="1"/>
          </p:cNvSpPr>
          <p:nvPr>
            <p:ph type="title"/>
          </p:nvPr>
        </p:nvSpPr>
        <p:spPr/>
        <p:txBody>
          <a:bodyPr/>
          <a:lstStyle/>
          <a:p>
            <a:r>
              <a:rPr lang="en-GB" dirty="0"/>
              <a:t>Battle of Olpae (426 BC)</a:t>
            </a:r>
          </a:p>
        </p:txBody>
      </p:sp>
      <p:sp>
        <p:nvSpPr>
          <p:cNvPr id="3" name="Content Placeholder 2">
            <a:extLst>
              <a:ext uri="{FF2B5EF4-FFF2-40B4-BE49-F238E27FC236}">
                <a16:creationId xmlns:a16="http://schemas.microsoft.com/office/drawing/2014/main" id="{EC6BB9DD-5026-4DFB-8FFE-D5F6A8658C67}"/>
              </a:ext>
            </a:extLst>
          </p:cNvPr>
          <p:cNvSpPr>
            <a:spLocks noGrp="1"/>
          </p:cNvSpPr>
          <p:nvPr>
            <p:ph idx="1"/>
          </p:nvPr>
        </p:nvSpPr>
        <p:spPr/>
        <p:txBody>
          <a:bodyPr/>
          <a:lstStyle/>
          <a:p>
            <a:pPr marL="0" indent="0">
              <a:buNone/>
            </a:pPr>
            <a:r>
              <a:rPr lang="en-GB" dirty="0"/>
              <a:t>Fought as a precursor to Idomene</a:t>
            </a:r>
          </a:p>
          <a:p>
            <a:pPr marL="0" indent="0">
              <a:buNone/>
            </a:pPr>
            <a:endParaRPr lang="en-GB" dirty="0"/>
          </a:p>
          <a:p>
            <a:pPr marL="0" indent="0">
              <a:buNone/>
            </a:pPr>
            <a:r>
              <a:rPr lang="en-GB" dirty="0"/>
              <a:t>Athenians ambush Spartans from behind (joint ambush from Hoplites to the front and Light Troops from the rear) (Sheldon 2012: 59 &amp; Thuc. 3.107)</a:t>
            </a:r>
          </a:p>
          <a:p>
            <a:pPr marL="0" indent="0">
              <a:buNone/>
            </a:pPr>
            <a:endParaRPr lang="en-GB" dirty="0"/>
          </a:p>
          <a:p>
            <a:pPr marL="0" indent="0">
              <a:buNone/>
            </a:pPr>
            <a:r>
              <a:rPr lang="en-GB" dirty="0"/>
              <a:t>Demosthenes is commanding Athenians </a:t>
            </a:r>
          </a:p>
        </p:txBody>
      </p:sp>
    </p:spTree>
    <p:extLst>
      <p:ext uri="{BB962C8B-B14F-4D97-AF65-F5344CB8AC3E}">
        <p14:creationId xmlns:p14="http://schemas.microsoft.com/office/powerpoint/2010/main" val="3675449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A030B-AF3C-47C7-AB4B-D5208EFC62E9}"/>
              </a:ext>
            </a:extLst>
          </p:cNvPr>
          <p:cNvSpPr>
            <a:spLocks noGrp="1"/>
          </p:cNvSpPr>
          <p:nvPr>
            <p:ph type="title"/>
          </p:nvPr>
        </p:nvSpPr>
        <p:spPr/>
        <p:txBody>
          <a:bodyPr/>
          <a:lstStyle/>
          <a:p>
            <a:r>
              <a:rPr lang="en-GB" dirty="0"/>
              <a:t>Battle of Idomene (426 BC)</a:t>
            </a:r>
          </a:p>
        </p:txBody>
      </p:sp>
      <p:sp>
        <p:nvSpPr>
          <p:cNvPr id="3" name="Content Placeholder 2">
            <a:extLst>
              <a:ext uri="{FF2B5EF4-FFF2-40B4-BE49-F238E27FC236}">
                <a16:creationId xmlns:a16="http://schemas.microsoft.com/office/drawing/2014/main" id="{4E8B0A93-06A1-4D84-9C65-74F1D4555799}"/>
              </a:ext>
            </a:extLst>
          </p:cNvPr>
          <p:cNvSpPr>
            <a:spLocks noGrp="1"/>
          </p:cNvSpPr>
          <p:nvPr>
            <p:ph idx="1"/>
          </p:nvPr>
        </p:nvSpPr>
        <p:spPr/>
        <p:txBody>
          <a:bodyPr/>
          <a:lstStyle/>
          <a:p>
            <a:pPr marL="0" indent="0">
              <a:buNone/>
            </a:pPr>
            <a:r>
              <a:rPr lang="en-GB" dirty="0"/>
              <a:t>Athenians ambush the relief and reinforcements for Olpae (Ambraciots) (Demosthenes commanding again) (Thuc. 3.110-12)</a:t>
            </a:r>
          </a:p>
          <a:p>
            <a:pPr marL="0" indent="0">
              <a:buNone/>
            </a:pPr>
            <a:endParaRPr lang="en-GB" dirty="0"/>
          </a:p>
          <a:p>
            <a:pPr marL="0" indent="0">
              <a:buNone/>
            </a:pPr>
            <a:r>
              <a:rPr lang="en-GB" dirty="0"/>
              <a:t>Repeat of Olpae</a:t>
            </a:r>
          </a:p>
          <a:p>
            <a:pPr marL="0" indent="0">
              <a:buNone/>
            </a:pPr>
            <a:endParaRPr lang="en-GB" dirty="0"/>
          </a:p>
          <a:p>
            <a:pPr marL="0" indent="0">
              <a:buNone/>
            </a:pPr>
            <a:r>
              <a:rPr lang="en-GB" dirty="0"/>
              <a:t>Olpae and Idomene demonstrate the vital importance of Allies with local knowledge (Acarnanians &amp; Amphilocians) alongside combined arms and tactical planning (Sheldon 2012: 59-60)</a:t>
            </a:r>
          </a:p>
        </p:txBody>
      </p:sp>
    </p:spTree>
    <p:extLst>
      <p:ext uri="{BB962C8B-B14F-4D97-AF65-F5344CB8AC3E}">
        <p14:creationId xmlns:p14="http://schemas.microsoft.com/office/powerpoint/2010/main" val="2301395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2D928-15AE-42A0-B676-C739DC06A727}"/>
              </a:ext>
            </a:extLst>
          </p:cNvPr>
          <p:cNvSpPr>
            <a:spLocks noGrp="1"/>
          </p:cNvSpPr>
          <p:nvPr>
            <p:ph type="title"/>
          </p:nvPr>
        </p:nvSpPr>
        <p:spPr/>
        <p:txBody>
          <a:bodyPr>
            <a:normAutofit/>
          </a:bodyPr>
          <a:lstStyle/>
          <a:p>
            <a:r>
              <a:rPr lang="en-GB" sz="4000" dirty="0"/>
              <a:t>Battle of Pylos (425 BC)</a:t>
            </a:r>
          </a:p>
        </p:txBody>
      </p:sp>
      <p:sp>
        <p:nvSpPr>
          <p:cNvPr id="3" name="Content Placeholder 2">
            <a:extLst>
              <a:ext uri="{FF2B5EF4-FFF2-40B4-BE49-F238E27FC236}">
                <a16:creationId xmlns:a16="http://schemas.microsoft.com/office/drawing/2014/main" id="{818AEF61-CF20-4DEE-B8FC-C9EE79BC08CD}"/>
              </a:ext>
            </a:extLst>
          </p:cNvPr>
          <p:cNvSpPr>
            <a:spLocks noGrp="1"/>
          </p:cNvSpPr>
          <p:nvPr>
            <p:ph idx="1"/>
          </p:nvPr>
        </p:nvSpPr>
        <p:spPr>
          <a:xfrm>
            <a:off x="536713" y="1690688"/>
            <a:ext cx="11118573" cy="4763121"/>
          </a:xfrm>
        </p:spPr>
        <p:txBody>
          <a:bodyPr>
            <a:normAutofit/>
          </a:bodyPr>
          <a:lstStyle/>
          <a:p>
            <a:pPr marL="0" indent="0">
              <a:buNone/>
            </a:pPr>
            <a:r>
              <a:rPr lang="en-GB" dirty="0"/>
              <a:t>Fought as precursor to Sphacteria (Humble 1980: 144-5 &amp; Westlake: 1974: 211-26)</a:t>
            </a:r>
          </a:p>
          <a:p>
            <a:pPr marL="0" indent="0">
              <a:buNone/>
            </a:pPr>
            <a:endParaRPr lang="en-GB" dirty="0"/>
          </a:p>
          <a:p>
            <a:pPr marL="0" indent="0">
              <a:buNone/>
            </a:pPr>
            <a:r>
              <a:rPr lang="en-GB" dirty="0"/>
              <a:t>Light Troops treated with ‘suspicion’ by Nicias (Thuc. 4.27.5) hence Nicias’ resignation in favour of Cleon (Thuc. 4.28.3-4, Plt. </a:t>
            </a:r>
            <a:r>
              <a:rPr lang="en-GB" i="1" dirty="0"/>
              <a:t>Nicias </a:t>
            </a:r>
            <a:r>
              <a:rPr lang="en-GB" dirty="0"/>
              <a:t>7 &amp; Diod. XII.61)</a:t>
            </a:r>
          </a:p>
          <a:p>
            <a:pPr marL="0" indent="0">
              <a:buNone/>
            </a:pPr>
            <a:endParaRPr lang="en-GB" dirty="0"/>
          </a:p>
          <a:p>
            <a:pPr marL="0" indent="0">
              <a:buNone/>
            </a:pPr>
            <a:r>
              <a:rPr lang="en-GB" dirty="0"/>
              <a:t>Athens bottlenecks Spartan hoplites onto Sphacteria Island and prevents further reinforcement or withdrawal of Spartans (Boegehold 1979: 149)</a:t>
            </a:r>
          </a:p>
        </p:txBody>
      </p:sp>
    </p:spTree>
    <p:extLst>
      <p:ext uri="{BB962C8B-B14F-4D97-AF65-F5344CB8AC3E}">
        <p14:creationId xmlns:p14="http://schemas.microsoft.com/office/powerpoint/2010/main" val="2924033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91701-4865-44EC-9887-6D2C98E4A8A8}"/>
              </a:ext>
            </a:extLst>
          </p:cNvPr>
          <p:cNvSpPr>
            <a:spLocks noGrp="1"/>
          </p:cNvSpPr>
          <p:nvPr>
            <p:ph type="title"/>
          </p:nvPr>
        </p:nvSpPr>
        <p:spPr>
          <a:xfrm>
            <a:off x="0" y="0"/>
            <a:ext cx="10515600" cy="1325563"/>
          </a:xfrm>
        </p:spPr>
        <p:txBody>
          <a:bodyPr>
            <a:normAutofit/>
          </a:bodyPr>
          <a:lstStyle/>
          <a:p>
            <a:r>
              <a:rPr lang="en-GB" sz="4000" dirty="0"/>
              <a:t>Battle of Sphacteria (425 BC)</a:t>
            </a:r>
          </a:p>
        </p:txBody>
      </p:sp>
      <p:sp>
        <p:nvSpPr>
          <p:cNvPr id="3" name="Content Placeholder 2">
            <a:extLst>
              <a:ext uri="{FF2B5EF4-FFF2-40B4-BE49-F238E27FC236}">
                <a16:creationId xmlns:a16="http://schemas.microsoft.com/office/drawing/2014/main" id="{BD8514D3-418D-4029-BC62-467040D514D8}"/>
              </a:ext>
            </a:extLst>
          </p:cNvPr>
          <p:cNvSpPr>
            <a:spLocks noGrp="1"/>
          </p:cNvSpPr>
          <p:nvPr>
            <p:ph idx="1"/>
          </p:nvPr>
        </p:nvSpPr>
        <p:spPr>
          <a:xfrm>
            <a:off x="0" y="1102140"/>
            <a:ext cx="9064487" cy="5020364"/>
          </a:xfrm>
        </p:spPr>
        <p:txBody>
          <a:bodyPr>
            <a:normAutofit lnSpcReduction="10000"/>
          </a:bodyPr>
          <a:lstStyle/>
          <a:p>
            <a:pPr marL="0" indent="0">
              <a:buNone/>
            </a:pPr>
            <a:r>
              <a:rPr lang="en-GB" dirty="0"/>
              <a:t>Use of Light Troops to defeat Spartan Hoplites (Thuc. 4.28.4 &amp; 4.32.4)</a:t>
            </a:r>
          </a:p>
          <a:p>
            <a:pPr marL="0" indent="0">
              <a:buNone/>
            </a:pPr>
            <a:endParaRPr lang="en-GB" i="1" dirty="0"/>
          </a:p>
          <a:p>
            <a:pPr marL="0" indent="0">
              <a:buNone/>
            </a:pPr>
            <a:r>
              <a:rPr lang="en-GB" dirty="0"/>
              <a:t>Plutarch does not highlight the Light Troops “and bade him to take what forces he pleased along with him” (Plt. </a:t>
            </a:r>
            <a:r>
              <a:rPr lang="en-GB" i="1" dirty="0"/>
              <a:t>Nicias </a:t>
            </a:r>
            <a:r>
              <a:rPr lang="en-GB" dirty="0"/>
              <a:t>7)</a:t>
            </a:r>
          </a:p>
          <a:p>
            <a:pPr marL="0" indent="0">
              <a:buNone/>
            </a:pPr>
            <a:endParaRPr lang="en-GB" dirty="0"/>
          </a:p>
          <a:p>
            <a:pPr marL="0" indent="0">
              <a:buNone/>
            </a:pPr>
            <a:r>
              <a:rPr lang="en-GB" dirty="0"/>
              <a:t>Had favourable circumstances: terrain, numbers, political circumstances (Spence 1995: 420-5)</a:t>
            </a:r>
          </a:p>
          <a:p>
            <a:pPr marL="0" indent="0">
              <a:buNone/>
            </a:pPr>
            <a:endParaRPr lang="en-GB" dirty="0"/>
          </a:p>
          <a:p>
            <a:pPr marL="0" indent="0">
              <a:buNone/>
            </a:pPr>
            <a:r>
              <a:rPr lang="en-GB" dirty="0"/>
              <a:t>Command of Demosthenes and Cleon who knew how to effectively use Light Troops to defeat Hoplites (Diod. XII.61-63)</a:t>
            </a:r>
          </a:p>
        </p:txBody>
      </p:sp>
      <p:pic>
        <p:nvPicPr>
          <p:cNvPr id="4" name="Picture 3">
            <a:extLst>
              <a:ext uri="{FF2B5EF4-FFF2-40B4-BE49-F238E27FC236}">
                <a16:creationId xmlns:a16="http://schemas.microsoft.com/office/drawing/2014/main" id="{090F846C-5148-4BDD-90A7-6A06F16B237B}"/>
              </a:ext>
            </a:extLst>
          </p:cNvPr>
          <p:cNvPicPr>
            <a:picLocks noChangeAspect="1"/>
          </p:cNvPicPr>
          <p:nvPr/>
        </p:nvPicPr>
        <p:blipFill>
          <a:blip r:embed="rId2"/>
          <a:stretch>
            <a:fillRect/>
          </a:stretch>
        </p:blipFill>
        <p:spPr>
          <a:xfrm>
            <a:off x="9064487" y="177592"/>
            <a:ext cx="3008866" cy="4738965"/>
          </a:xfrm>
          <a:prstGeom prst="rect">
            <a:avLst/>
          </a:prstGeom>
        </p:spPr>
      </p:pic>
      <p:sp>
        <p:nvSpPr>
          <p:cNvPr id="5" name="TextBox 4">
            <a:extLst>
              <a:ext uri="{FF2B5EF4-FFF2-40B4-BE49-F238E27FC236}">
                <a16:creationId xmlns:a16="http://schemas.microsoft.com/office/drawing/2014/main" id="{B076D252-C0B5-410B-BFB8-6C9E81C681B8}"/>
              </a:ext>
            </a:extLst>
          </p:cNvPr>
          <p:cNvSpPr txBox="1"/>
          <p:nvPr/>
        </p:nvSpPr>
        <p:spPr>
          <a:xfrm>
            <a:off x="9912626" y="5685183"/>
            <a:ext cx="1643270" cy="923330"/>
          </a:xfrm>
          <a:prstGeom prst="rect">
            <a:avLst/>
          </a:prstGeom>
          <a:noFill/>
        </p:spPr>
        <p:txBody>
          <a:bodyPr wrap="square" rtlCol="0">
            <a:spAutoFit/>
          </a:bodyPr>
          <a:lstStyle/>
          <a:p>
            <a:r>
              <a:rPr lang="en-GB" dirty="0"/>
              <a:t>‘Map of Sphacteria’ livius, 2018</a:t>
            </a:r>
          </a:p>
        </p:txBody>
      </p:sp>
    </p:spTree>
    <p:extLst>
      <p:ext uri="{BB962C8B-B14F-4D97-AF65-F5344CB8AC3E}">
        <p14:creationId xmlns:p14="http://schemas.microsoft.com/office/powerpoint/2010/main" val="3373815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AE752-0E13-42F4-8345-1BC2460F12CF}"/>
              </a:ext>
            </a:extLst>
          </p:cNvPr>
          <p:cNvSpPr>
            <a:spLocks noGrp="1"/>
          </p:cNvSpPr>
          <p:nvPr>
            <p:ph type="title"/>
          </p:nvPr>
        </p:nvSpPr>
        <p:spPr>
          <a:xfrm>
            <a:off x="0" y="0"/>
            <a:ext cx="10515600" cy="1325563"/>
          </a:xfrm>
        </p:spPr>
        <p:txBody>
          <a:bodyPr>
            <a:normAutofit/>
          </a:bodyPr>
          <a:lstStyle/>
          <a:p>
            <a:r>
              <a:rPr lang="en-GB" sz="4000" dirty="0"/>
              <a:t>Battle of Delium (424 BC)</a:t>
            </a:r>
          </a:p>
        </p:txBody>
      </p:sp>
      <p:sp>
        <p:nvSpPr>
          <p:cNvPr id="3" name="Content Placeholder 2">
            <a:extLst>
              <a:ext uri="{FF2B5EF4-FFF2-40B4-BE49-F238E27FC236}">
                <a16:creationId xmlns:a16="http://schemas.microsoft.com/office/drawing/2014/main" id="{8A5E3825-8CC2-4BD6-86B3-736D7934A80B}"/>
              </a:ext>
            </a:extLst>
          </p:cNvPr>
          <p:cNvSpPr>
            <a:spLocks noGrp="1"/>
          </p:cNvSpPr>
          <p:nvPr>
            <p:ph idx="1"/>
          </p:nvPr>
        </p:nvSpPr>
        <p:spPr>
          <a:xfrm>
            <a:off x="0" y="1067835"/>
            <a:ext cx="8693426" cy="5518495"/>
          </a:xfrm>
        </p:spPr>
        <p:txBody>
          <a:bodyPr>
            <a:normAutofit/>
          </a:bodyPr>
          <a:lstStyle/>
          <a:p>
            <a:pPr marL="0" indent="0">
              <a:buNone/>
            </a:pPr>
            <a:r>
              <a:rPr lang="en-GB" dirty="0"/>
              <a:t>Boeotian strength “7000 Hoplites, 10,000+ Light Troops, 1000 Horse, 500 Peltasts” &amp; “the Cavalry and Light Troops were on the extremity of each wing” (Thuc. 4.93.3-4)</a:t>
            </a:r>
          </a:p>
          <a:p>
            <a:pPr marL="0" indent="0">
              <a:buNone/>
            </a:pPr>
            <a:endParaRPr lang="en-GB" dirty="0"/>
          </a:p>
          <a:p>
            <a:pPr marL="0" indent="0">
              <a:buNone/>
            </a:pPr>
            <a:r>
              <a:rPr lang="en-GB" dirty="0"/>
              <a:t>Thucydides states that “Light Troops regularly armed there were none in the Army, nor had there ever been any at Athens” (Thuc. 4.94.1) (the Psiloi)</a:t>
            </a:r>
          </a:p>
          <a:p>
            <a:pPr marL="0" indent="0">
              <a:buNone/>
            </a:pPr>
            <a:endParaRPr lang="en-GB" dirty="0"/>
          </a:p>
          <a:p>
            <a:pPr marL="0" indent="0">
              <a:buNone/>
            </a:pPr>
            <a:r>
              <a:rPr lang="en-GB" dirty="0"/>
              <a:t>Appears that the Light Troops got separated from the Hoplites in the Athenian Army and the Hoplites were routed (Thuc. 4.90.4 &amp; Diod. XII.69-70)</a:t>
            </a:r>
          </a:p>
        </p:txBody>
      </p:sp>
      <p:pic>
        <p:nvPicPr>
          <p:cNvPr id="4" name="Picture 3">
            <a:extLst>
              <a:ext uri="{FF2B5EF4-FFF2-40B4-BE49-F238E27FC236}">
                <a16:creationId xmlns:a16="http://schemas.microsoft.com/office/drawing/2014/main" id="{55CB47F0-7872-46C7-9372-43386C00F54C}"/>
              </a:ext>
            </a:extLst>
          </p:cNvPr>
          <p:cNvPicPr>
            <a:picLocks noChangeAspect="1"/>
          </p:cNvPicPr>
          <p:nvPr/>
        </p:nvPicPr>
        <p:blipFill>
          <a:blip r:embed="rId2"/>
          <a:stretch>
            <a:fillRect/>
          </a:stretch>
        </p:blipFill>
        <p:spPr>
          <a:xfrm>
            <a:off x="8937268" y="148466"/>
            <a:ext cx="2472854" cy="5271674"/>
          </a:xfrm>
          <a:prstGeom prst="rect">
            <a:avLst/>
          </a:prstGeom>
        </p:spPr>
      </p:pic>
      <p:sp>
        <p:nvSpPr>
          <p:cNvPr id="5" name="TextBox 4">
            <a:extLst>
              <a:ext uri="{FF2B5EF4-FFF2-40B4-BE49-F238E27FC236}">
                <a16:creationId xmlns:a16="http://schemas.microsoft.com/office/drawing/2014/main" id="{D59BDC69-BF21-4779-99B3-3540B07EDEB1}"/>
              </a:ext>
            </a:extLst>
          </p:cNvPr>
          <p:cNvSpPr txBox="1"/>
          <p:nvPr/>
        </p:nvSpPr>
        <p:spPr>
          <a:xfrm>
            <a:off x="8786192" y="5817705"/>
            <a:ext cx="2120347" cy="646331"/>
          </a:xfrm>
          <a:prstGeom prst="rect">
            <a:avLst/>
          </a:prstGeom>
          <a:noFill/>
        </p:spPr>
        <p:txBody>
          <a:bodyPr wrap="square" rtlCol="0">
            <a:spAutoFit/>
          </a:bodyPr>
          <a:lstStyle/>
          <a:p>
            <a:r>
              <a:rPr lang="en-GB" dirty="0"/>
              <a:t>‘Map of Delium’ revolvy, 2018</a:t>
            </a:r>
          </a:p>
        </p:txBody>
      </p:sp>
    </p:spTree>
    <p:extLst>
      <p:ext uri="{BB962C8B-B14F-4D97-AF65-F5344CB8AC3E}">
        <p14:creationId xmlns:p14="http://schemas.microsoft.com/office/powerpoint/2010/main" val="173089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781C5-A3C6-42F4-8868-8872BFC2AF31}"/>
              </a:ext>
            </a:extLst>
          </p:cNvPr>
          <p:cNvSpPr>
            <a:spLocks noGrp="1"/>
          </p:cNvSpPr>
          <p:nvPr>
            <p:ph type="title"/>
          </p:nvPr>
        </p:nvSpPr>
        <p:spPr>
          <a:xfrm>
            <a:off x="1868557" y="13252"/>
            <a:ext cx="10515600" cy="1325563"/>
          </a:xfrm>
        </p:spPr>
        <p:txBody>
          <a:bodyPr/>
          <a:lstStyle/>
          <a:p>
            <a:r>
              <a:rPr lang="en-GB" dirty="0"/>
              <a:t>2</a:t>
            </a:r>
            <a:r>
              <a:rPr lang="en-GB" baseline="30000" dirty="0"/>
              <a:t>nd</a:t>
            </a:r>
            <a:r>
              <a:rPr lang="en-GB" dirty="0"/>
              <a:t> Battle of Amphipolis (422 BC)</a:t>
            </a:r>
          </a:p>
        </p:txBody>
      </p:sp>
      <p:sp>
        <p:nvSpPr>
          <p:cNvPr id="3" name="Content Placeholder 2">
            <a:extLst>
              <a:ext uri="{FF2B5EF4-FFF2-40B4-BE49-F238E27FC236}">
                <a16:creationId xmlns:a16="http://schemas.microsoft.com/office/drawing/2014/main" id="{D3F13BB3-14A1-4F4F-9159-74E129FD0E88}"/>
              </a:ext>
            </a:extLst>
          </p:cNvPr>
          <p:cNvSpPr>
            <a:spLocks noGrp="1"/>
          </p:cNvSpPr>
          <p:nvPr>
            <p:ph idx="1"/>
          </p:nvPr>
        </p:nvSpPr>
        <p:spPr>
          <a:xfrm>
            <a:off x="0" y="1136512"/>
            <a:ext cx="12192000" cy="4351338"/>
          </a:xfrm>
        </p:spPr>
        <p:txBody>
          <a:bodyPr>
            <a:normAutofit/>
          </a:bodyPr>
          <a:lstStyle/>
          <a:p>
            <a:pPr marL="0" indent="0">
              <a:buNone/>
            </a:pPr>
            <a:r>
              <a:rPr lang="en-GB" dirty="0"/>
              <a:t>Brasidas and Cleon both used and recruited Peltasts and other Light Troops (Chalcidian Cavalry by Brasidas) (Sheldon 2012: 60-62)</a:t>
            </a:r>
          </a:p>
          <a:p>
            <a:pPr marL="0" indent="0">
              <a:buNone/>
            </a:pPr>
            <a:endParaRPr lang="en-GB" dirty="0"/>
          </a:p>
          <a:p>
            <a:pPr marL="0" indent="0">
              <a:buNone/>
            </a:pPr>
            <a:r>
              <a:rPr lang="en-GB" dirty="0"/>
              <a:t>Brasidas learnt from Sphacteria defeat to place importance on Light Troops generally (Boegehold 1979: 150 &amp; Spence 1995: 426-35)</a:t>
            </a:r>
          </a:p>
          <a:p>
            <a:pPr marL="0" indent="0">
              <a:buNone/>
            </a:pPr>
            <a:endParaRPr lang="en-GB" dirty="0"/>
          </a:p>
          <a:p>
            <a:pPr marL="0" indent="0">
              <a:buNone/>
            </a:pPr>
            <a:r>
              <a:rPr lang="en-GB" dirty="0"/>
              <a:t>Use of small elite group (150 incl. Brasidas) flank attack + use of Chalcidian Cavalry in an urban centre (Sheldon 2012: 60-62, Diod. XII.74 &amp; Thuc. 5.9-11)</a:t>
            </a:r>
          </a:p>
          <a:p>
            <a:pPr marL="0" indent="0">
              <a:buNone/>
            </a:pPr>
            <a:endParaRPr lang="en-GB" dirty="0"/>
          </a:p>
          <a:p>
            <a:pPr marL="0" indent="0">
              <a:buNone/>
            </a:pPr>
            <a:endParaRPr lang="en-GB" dirty="0"/>
          </a:p>
        </p:txBody>
      </p:sp>
      <p:pic>
        <p:nvPicPr>
          <p:cNvPr id="4" name="Picture 3">
            <a:extLst>
              <a:ext uri="{FF2B5EF4-FFF2-40B4-BE49-F238E27FC236}">
                <a16:creationId xmlns:a16="http://schemas.microsoft.com/office/drawing/2014/main" id="{A3DF68A4-76AD-4D4B-A3CB-0C715FA40A12}"/>
              </a:ext>
            </a:extLst>
          </p:cNvPr>
          <p:cNvPicPr>
            <a:picLocks noChangeAspect="1"/>
          </p:cNvPicPr>
          <p:nvPr/>
        </p:nvPicPr>
        <p:blipFill>
          <a:blip r:embed="rId2"/>
          <a:stretch>
            <a:fillRect/>
          </a:stretch>
        </p:blipFill>
        <p:spPr>
          <a:xfrm>
            <a:off x="1457738" y="4905022"/>
            <a:ext cx="2346157" cy="1833707"/>
          </a:xfrm>
          <a:prstGeom prst="rect">
            <a:avLst/>
          </a:prstGeom>
        </p:spPr>
      </p:pic>
      <p:sp>
        <p:nvSpPr>
          <p:cNvPr id="5" name="TextBox 4">
            <a:extLst>
              <a:ext uri="{FF2B5EF4-FFF2-40B4-BE49-F238E27FC236}">
                <a16:creationId xmlns:a16="http://schemas.microsoft.com/office/drawing/2014/main" id="{0648E010-90A8-4AB1-8896-9B1CBDABCFD7}"/>
              </a:ext>
            </a:extLst>
          </p:cNvPr>
          <p:cNvSpPr txBox="1"/>
          <p:nvPr/>
        </p:nvSpPr>
        <p:spPr>
          <a:xfrm>
            <a:off x="4929809" y="5487850"/>
            <a:ext cx="1762539" cy="923330"/>
          </a:xfrm>
          <a:prstGeom prst="rect">
            <a:avLst/>
          </a:prstGeom>
          <a:noFill/>
        </p:spPr>
        <p:txBody>
          <a:bodyPr wrap="square" rtlCol="0">
            <a:spAutoFit/>
          </a:bodyPr>
          <a:lstStyle/>
          <a:p>
            <a:r>
              <a:rPr lang="en-GB" dirty="0"/>
              <a:t>‘Map of Amphipolis’ historiarex, 2018 </a:t>
            </a:r>
          </a:p>
        </p:txBody>
      </p:sp>
    </p:spTree>
    <p:extLst>
      <p:ext uri="{BB962C8B-B14F-4D97-AF65-F5344CB8AC3E}">
        <p14:creationId xmlns:p14="http://schemas.microsoft.com/office/powerpoint/2010/main" val="3771535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42F6B-26FF-4FDD-B1C3-4B360939BC1B}"/>
              </a:ext>
            </a:extLst>
          </p:cNvPr>
          <p:cNvSpPr>
            <a:spLocks noGrp="1"/>
          </p:cNvSpPr>
          <p:nvPr>
            <p:ph type="title"/>
          </p:nvPr>
        </p:nvSpPr>
        <p:spPr/>
        <p:txBody>
          <a:bodyPr>
            <a:normAutofit/>
          </a:bodyPr>
          <a:lstStyle/>
          <a:p>
            <a:r>
              <a:rPr lang="en-GB" sz="4000" dirty="0"/>
              <a:t>Conclusions</a:t>
            </a:r>
          </a:p>
        </p:txBody>
      </p:sp>
      <p:sp>
        <p:nvSpPr>
          <p:cNvPr id="3" name="Content Placeholder 2">
            <a:extLst>
              <a:ext uri="{FF2B5EF4-FFF2-40B4-BE49-F238E27FC236}">
                <a16:creationId xmlns:a16="http://schemas.microsoft.com/office/drawing/2014/main" id="{98F8A8CD-53E5-4A54-B0E2-A62F154CEA14}"/>
              </a:ext>
            </a:extLst>
          </p:cNvPr>
          <p:cNvSpPr>
            <a:spLocks noGrp="1"/>
          </p:cNvSpPr>
          <p:nvPr>
            <p:ph idx="1"/>
          </p:nvPr>
        </p:nvSpPr>
        <p:spPr>
          <a:xfrm>
            <a:off x="718930" y="1690688"/>
            <a:ext cx="10515600" cy="4351338"/>
          </a:xfrm>
        </p:spPr>
        <p:txBody>
          <a:bodyPr/>
          <a:lstStyle/>
          <a:p>
            <a:pPr marL="0" indent="0">
              <a:buNone/>
            </a:pPr>
            <a:r>
              <a:rPr lang="en-GB" dirty="0"/>
              <a:t>Light Troops were useful to all sides during the Second Peloponnesian War (Humble 1980: 157)</a:t>
            </a:r>
          </a:p>
          <a:p>
            <a:pPr marL="0" indent="0">
              <a:buNone/>
            </a:pPr>
            <a:endParaRPr lang="en-GB" dirty="0"/>
          </a:p>
          <a:p>
            <a:pPr marL="0" indent="0">
              <a:buNone/>
            </a:pPr>
            <a:r>
              <a:rPr lang="en-GB" dirty="0"/>
              <a:t>But scale of importance dictated by various and intertwining factors (command &amp; control, terrain, ratio etc)</a:t>
            </a:r>
          </a:p>
          <a:p>
            <a:pPr marL="0" indent="0">
              <a:buNone/>
            </a:pPr>
            <a:endParaRPr lang="en-GB" dirty="0"/>
          </a:p>
          <a:p>
            <a:pPr marL="0" indent="0">
              <a:buNone/>
            </a:pPr>
            <a:r>
              <a:rPr lang="en-GB" dirty="0"/>
              <a:t>Light Troops are not the be all and end all of Greek Warfare and are subject to elite biases (Hoplite primary focus) hence their ‘appearing - disappearing’ from sources</a:t>
            </a:r>
          </a:p>
        </p:txBody>
      </p:sp>
    </p:spTree>
    <p:extLst>
      <p:ext uri="{BB962C8B-B14F-4D97-AF65-F5344CB8AC3E}">
        <p14:creationId xmlns:p14="http://schemas.microsoft.com/office/powerpoint/2010/main" val="568451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63A03-87F2-4649-AFB0-8112F65FBCF5}"/>
              </a:ext>
            </a:extLst>
          </p:cNvPr>
          <p:cNvSpPr>
            <a:spLocks noGrp="1"/>
          </p:cNvSpPr>
          <p:nvPr>
            <p:ph type="title"/>
          </p:nvPr>
        </p:nvSpPr>
        <p:spPr>
          <a:xfrm>
            <a:off x="8468137" y="172278"/>
            <a:ext cx="2796209" cy="1543989"/>
          </a:xfrm>
        </p:spPr>
        <p:txBody>
          <a:bodyPr>
            <a:normAutofit/>
          </a:bodyPr>
          <a:lstStyle/>
          <a:p>
            <a:pPr algn="ctr"/>
            <a:r>
              <a:rPr lang="en-GB" sz="4000" dirty="0"/>
              <a:t>Bibliography</a:t>
            </a:r>
          </a:p>
        </p:txBody>
      </p:sp>
      <p:sp>
        <p:nvSpPr>
          <p:cNvPr id="3" name="Content Placeholder 2">
            <a:extLst>
              <a:ext uri="{FF2B5EF4-FFF2-40B4-BE49-F238E27FC236}">
                <a16:creationId xmlns:a16="http://schemas.microsoft.com/office/drawing/2014/main" id="{0E56F974-6738-4FBD-A37A-562C8913623D}"/>
              </a:ext>
            </a:extLst>
          </p:cNvPr>
          <p:cNvSpPr>
            <a:spLocks noGrp="1"/>
          </p:cNvSpPr>
          <p:nvPr>
            <p:ph idx="1"/>
          </p:nvPr>
        </p:nvSpPr>
        <p:spPr>
          <a:xfrm>
            <a:off x="1" y="0"/>
            <a:ext cx="7129669" cy="1666515"/>
          </a:xfrm>
        </p:spPr>
        <p:txBody>
          <a:bodyPr>
            <a:noAutofit/>
          </a:bodyPr>
          <a:lstStyle/>
          <a:p>
            <a:pPr marL="0" indent="0">
              <a:lnSpc>
                <a:spcPct val="100000"/>
              </a:lnSpc>
              <a:buNone/>
            </a:pPr>
            <a:r>
              <a:rPr lang="en-GB" sz="2000" dirty="0"/>
              <a:t>Ancient Sources:</a:t>
            </a:r>
          </a:p>
          <a:p>
            <a:pPr marL="0" indent="0">
              <a:lnSpc>
                <a:spcPct val="100000"/>
              </a:lnSpc>
              <a:buNone/>
            </a:pPr>
            <a:r>
              <a:rPr lang="en-GB" sz="1200" dirty="0"/>
              <a:t>Diodorus, </a:t>
            </a:r>
            <a:r>
              <a:rPr lang="en-GB" sz="1200" i="1" dirty="0"/>
              <a:t>Historical Library</a:t>
            </a:r>
            <a:r>
              <a:rPr lang="en-GB" sz="1200" dirty="0"/>
              <a:t>. G. Laurén. (trans.). 2014. London: Sophron.</a:t>
            </a:r>
          </a:p>
          <a:p>
            <a:pPr marL="0" indent="0">
              <a:lnSpc>
                <a:spcPct val="100000"/>
              </a:lnSpc>
              <a:buNone/>
            </a:pPr>
            <a:r>
              <a:rPr lang="en-GB" sz="1200" dirty="0"/>
              <a:t>Plutarch, </a:t>
            </a:r>
            <a:r>
              <a:rPr lang="en-GB" sz="1200" i="1" dirty="0"/>
              <a:t>Lives</a:t>
            </a:r>
            <a:r>
              <a:rPr lang="en-GB" sz="1200" dirty="0"/>
              <a:t>. A. H. Clough. (trans.). 2015. Oxford: Benediction Classics.</a:t>
            </a:r>
          </a:p>
          <a:p>
            <a:pPr marL="0" indent="0">
              <a:lnSpc>
                <a:spcPct val="100000"/>
              </a:lnSpc>
              <a:buNone/>
            </a:pPr>
            <a:r>
              <a:rPr lang="en-GB" sz="1200" dirty="0"/>
              <a:t>Thucydides, </a:t>
            </a:r>
            <a:r>
              <a:rPr lang="en-GB" sz="1200" i="1" dirty="0"/>
              <a:t>History of the Peloponnesian War</a:t>
            </a:r>
            <a:r>
              <a:rPr lang="en-GB" sz="1200" dirty="0"/>
              <a:t>. R. Crawley. (trans.). 1996. New York: Free Press.  </a:t>
            </a:r>
          </a:p>
          <a:p>
            <a:pPr marL="0" indent="0">
              <a:lnSpc>
                <a:spcPct val="100000"/>
              </a:lnSpc>
              <a:buNone/>
            </a:pPr>
            <a:r>
              <a:rPr lang="en-GB" sz="1200" dirty="0"/>
              <a:t>Xenophon, </a:t>
            </a:r>
            <a:r>
              <a:rPr lang="en-GB" sz="1200" i="1" dirty="0"/>
              <a:t>Hellenika</a:t>
            </a:r>
            <a:r>
              <a:rPr lang="en-GB" sz="1200" dirty="0"/>
              <a:t>. J. Marincola. (trans.). 2011. London: Quercus.</a:t>
            </a:r>
          </a:p>
        </p:txBody>
      </p:sp>
      <p:sp>
        <p:nvSpPr>
          <p:cNvPr id="4" name="TextBox 3">
            <a:extLst>
              <a:ext uri="{FF2B5EF4-FFF2-40B4-BE49-F238E27FC236}">
                <a16:creationId xmlns:a16="http://schemas.microsoft.com/office/drawing/2014/main" id="{1A24AD94-A0E8-45AD-8416-3110F5C9CE6B}"/>
              </a:ext>
            </a:extLst>
          </p:cNvPr>
          <p:cNvSpPr txBox="1"/>
          <p:nvPr/>
        </p:nvSpPr>
        <p:spPr>
          <a:xfrm>
            <a:off x="0" y="1797485"/>
            <a:ext cx="12192000" cy="2246769"/>
          </a:xfrm>
          <a:prstGeom prst="rect">
            <a:avLst/>
          </a:prstGeom>
          <a:noFill/>
        </p:spPr>
        <p:txBody>
          <a:bodyPr wrap="square" rtlCol="0">
            <a:spAutoFit/>
          </a:bodyPr>
          <a:lstStyle/>
          <a:p>
            <a:r>
              <a:rPr lang="en-GB" sz="2000" dirty="0"/>
              <a:t>Modern scholarship:</a:t>
            </a:r>
          </a:p>
          <a:p>
            <a:r>
              <a:rPr lang="en-GB" sz="1200" dirty="0"/>
              <a:t>Bardunias, P. M. &amp; Ray, F. E. 2016. </a:t>
            </a:r>
            <a:r>
              <a:rPr lang="en-GB" sz="1200" i="1" dirty="0"/>
              <a:t>Hoplites at War: A Comprehensive Analysis of Heavy Infantry Combat in the Greek World 750-100 BCE </a:t>
            </a:r>
            <a:r>
              <a:rPr lang="en-GB" sz="1200" dirty="0"/>
              <a:t>North Carolina: McFarland &amp; Company.</a:t>
            </a:r>
          </a:p>
          <a:p>
            <a:r>
              <a:rPr lang="en-GB" sz="1200" dirty="0"/>
              <a:t>Boegehold, A. L. 1979. ‘Thucydides' Representation of Brasidas before Amphipolis’ </a:t>
            </a:r>
            <a:r>
              <a:rPr lang="en-GB" sz="1200" i="1" dirty="0"/>
              <a:t>Classical Philology</a:t>
            </a:r>
            <a:r>
              <a:rPr lang="en-GB" sz="1200" dirty="0"/>
              <a:t>, 74, 2, 148-52.</a:t>
            </a:r>
          </a:p>
          <a:p>
            <a:r>
              <a:rPr lang="en-GB" sz="1200" dirty="0"/>
              <a:t>Casson, L. 1977. ‘The Thracians’ </a:t>
            </a:r>
            <a:r>
              <a:rPr lang="en-GB" sz="1200" i="1" dirty="0">
                <a:solidFill>
                  <a:srgbClr val="000000"/>
                </a:solidFill>
              </a:rPr>
              <a:t>The Metropolitan Museum of Art Bulletin</a:t>
            </a:r>
            <a:r>
              <a:rPr lang="en-GB" sz="1200" dirty="0">
                <a:solidFill>
                  <a:srgbClr val="000000"/>
                </a:solidFill>
              </a:rPr>
              <a:t>, 35, 1, 2-6. </a:t>
            </a:r>
            <a:endParaRPr lang="en-GB" sz="1200" dirty="0"/>
          </a:p>
          <a:p>
            <a:r>
              <a:rPr lang="en-GB" sz="1200" dirty="0"/>
              <a:t>Humble, R. 1980. </a:t>
            </a:r>
            <a:r>
              <a:rPr lang="en-GB" sz="1200" i="1" dirty="0"/>
              <a:t>Warfare in the Ancient World </a:t>
            </a:r>
            <a:r>
              <a:rPr lang="en-GB" sz="1200" dirty="0"/>
              <a:t>London: Boo Club Associates.</a:t>
            </a:r>
          </a:p>
          <a:p>
            <a:r>
              <a:rPr lang="en-GB" sz="1200" dirty="0"/>
              <a:t>Krentz, P. 1993. ‘The </a:t>
            </a:r>
            <a:r>
              <a:rPr lang="en-GB" sz="1200" i="1" dirty="0"/>
              <a:t>Salpinx</a:t>
            </a:r>
            <a:r>
              <a:rPr lang="en-GB" sz="1200" dirty="0"/>
              <a:t> in Greek Battle’ in V. D. Hanson (ed.), Hoplites: The Classical Greek Battle Experience London: Routledge, 110-120.</a:t>
            </a:r>
          </a:p>
          <a:p>
            <a:r>
              <a:rPr lang="en-GB" sz="1200" dirty="0"/>
              <a:t>Osborne, R. 2000. </a:t>
            </a:r>
            <a:r>
              <a:rPr lang="en-GB" sz="1200" i="1" dirty="0"/>
              <a:t>Classical Greece </a:t>
            </a:r>
            <a:r>
              <a:rPr lang="en-GB" sz="1200" dirty="0"/>
              <a:t>Oxford:</a:t>
            </a:r>
            <a:r>
              <a:rPr lang="en-GB" sz="1200" i="1" dirty="0"/>
              <a:t> </a:t>
            </a:r>
            <a:r>
              <a:rPr lang="en-GB" sz="1200" dirty="0"/>
              <a:t>Oxford University Press.</a:t>
            </a:r>
          </a:p>
          <a:p>
            <a:r>
              <a:rPr lang="en-GB" sz="1200" dirty="0"/>
              <a:t>Sheldon, R. M. 2012. </a:t>
            </a:r>
            <a:r>
              <a:rPr lang="en-GB" sz="1200" i="1" dirty="0"/>
              <a:t>Ambush: Surprise Attack in Ancient Greek Warfare </a:t>
            </a:r>
            <a:r>
              <a:rPr lang="en-GB" sz="1200" dirty="0"/>
              <a:t>South Yorkshire: Pen &amp; Sword.</a:t>
            </a:r>
          </a:p>
          <a:p>
            <a:r>
              <a:rPr lang="en-GB" sz="1200" dirty="0"/>
              <a:t>Spence, I. G. 1995. ‘Thucydides, Woodhead, and Kleon’ </a:t>
            </a:r>
            <a:r>
              <a:rPr lang="en-GB" sz="1200" i="1" dirty="0"/>
              <a:t>Mnemosyne</a:t>
            </a:r>
            <a:r>
              <a:rPr lang="en-GB" sz="1200" dirty="0"/>
              <a:t>, Fourth Series, 48, 411-37.</a:t>
            </a:r>
          </a:p>
          <a:p>
            <a:r>
              <a:rPr lang="en-GB" sz="1200" dirty="0"/>
              <a:t>Westlake,  H. D. 1974. ‘The Naval Battle at Pylos and Its Consequences’ </a:t>
            </a:r>
            <a:r>
              <a:rPr lang="en-GB" sz="1200" i="1" dirty="0"/>
              <a:t>The Classical Quarterly</a:t>
            </a:r>
            <a:r>
              <a:rPr lang="en-GB" sz="1200" dirty="0"/>
              <a:t>, 24, 2, 211-26.</a:t>
            </a:r>
          </a:p>
          <a:p>
            <a:r>
              <a:rPr lang="en-GB" sz="1200" dirty="0"/>
              <a:t>Wheeler, E. L. 1993. ‘The General as Hoplite’ in V. D. Hanson (ed.), </a:t>
            </a:r>
            <a:r>
              <a:rPr lang="en-GB" sz="1200" i="1" dirty="0"/>
              <a:t>Hoplites: The Classical Greek Battle Experience </a:t>
            </a:r>
            <a:r>
              <a:rPr lang="en-GB" sz="1200" dirty="0"/>
              <a:t>London: Routledge, 121-72.</a:t>
            </a:r>
          </a:p>
        </p:txBody>
      </p:sp>
      <p:sp>
        <p:nvSpPr>
          <p:cNvPr id="5" name="TextBox 4">
            <a:extLst>
              <a:ext uri="{FF2B5EF4-FFF2-40B4-BE49-F238E27FC236}">
                <a16:creationId xmlns:a16="http://schemas.microsoft.com/office/drawing/2014/main" id="{EDAD562F-C14C-411C-A8B1-997650238CCC}"/>
              </a:ext>
            </a:extLst>
          </p:cNvPr>
          <p:cNvSpPr txBox="1"/>
          <p:nvPr/>
        </p:nvSpPr>
        <p:spPr>
          <a:xfrm>
            <a:off x="0" y="4224977"/>
            <a:ext cx="12192000" cy="2431435"/>
          </a:xfrm>
          <a:prstGeom prst="rect">
            <a:avLst/>
          </a:prstGeom>
          <a:noFill/>
        </p:spPr>
        <p:txBody>
          <a:bodyPr wrap="square" rtlCol="0">
            <a:spAutoFit/>
          </a:bodyPr>
          <a:lstStyle/>
          <a:p>
            <a:r>
              <a:rPr lang="en-GB" sz="2000" dirty="0"/>
              <a:t>Illustrations:</a:t>
            </a:r>
          </a:p>
          <a:p>
            <a:r>
              <a:rPr lang="en-GB" sz="1200" dirty="0"/>
              <a:t>Ancient.eu ‘Diodorus Bust’ 2012. </a:t>
            </a:r>
            <a:r>
              <a:rPr lang="en-GB" sz="1200" dirty="0">
                <a:hlinkClick r:id="rId2"/>
              </a:rPr>
              <a:t>https://www.ancient.eu/article/111/diodorus-siculus-on-fate-and-philip-of-macedon/</a:t>
            </a:r>
            <a:r>
              <a:rPr lang="en-GB" sz="1200" dirty="0"/>
              <a:t> [Accessed: 02/04/2018].</a:t>
            </a:r>
          </a:p>
          <a:p>
            <a:r>
              <a:rPr lang="en-GB" sz="1200" dirty="0"/>
              <a:t>Antiquitesmusem.org ‘Xenophon Bust’ 2018. </a:t>
            </a:r>
            <a:r>
              <a:rPr lang="en-GB" sz="1200" dirty="0">
                <a:hlinkClick r:id="rId3"/>
              </a:rPr>
              <a:t>http://antiquities.bibalex.org/Collection/Detail.aspx?a=113&amp;lang=en</a:t>
            </a:r>
            <a:r>
              <a:rPr lang="en-GB" sz="1200" dirty="0"/>
              <a:t> [Accessed: 02/04/2018].</a:t>
            </a:r>
          </a:p>
          <a:p>
            <a:r>
              <a:rPr lang="en-GB" sz="1200" dirty="0"/>
              <a:t>Awesomestories.com ‘Plutarch Bust’ 2018. </a:t>
            </a:r>
            <a:r>
              <a:rPr lang="en-GB" sz="1200" dirty="0">
                <a:hlinkClick r:id="rId4"/>
              </a:rPr>
              <a:t>https://www.awesomestories.com/asset/view/Plutarch</a:t>
            </a:r>
            <a:r>
              <a:rPr lang="en-GB" sz="1200" dirty="0"/>
              <a:t> [Accessed: 02/04/2018].</a:t>
            </a:r>
          </a:p>
          <a:p>
            <a:r>
              <a:rPr lang="en-GB" sz="1200" dirty="0"/>
              <a:t>Hellenicfoundation.com ‘Map of Greek Poleis’ 2018. </a:t>
            </a:r>
            <a:r>
              <a:rPr lang="en-GB" sz="1200" dirty="0">
                <a:hlinkClick r:id="rId5"/>
              </a:rPr>
              <a:t>http://www.hellenicfoundation.com/History.htm</a:t>
            </a:r>
            <a:r>
              <a:rPr lang="en-GB" sz="1200" dirty="0"/>
              <a:t> [Accessed: 02/04/2018].</a:t>
            </a:r>
          </a:p>
          <a:p>
            <a:r>
              <a:rPr lang="en-GB" sz="1200" dirty="0"/>
              <a:t>Hellenicnavy.gr ‘Olympias Trireme’ 2016. </a:t>
            </a:r>
            <a:r>
              <a:rPr lang="en-GB" sz="1200" dirty="0">
                <a:hlinkClick r:id="rId6"/>
              </a:rPr>
              <a:t>http://www.hellenicnavy.gr/en/component/k2/item/6649-triiris-olympias.html</a:t>
            </a:r>
            <a:r>
              <a:rPr lang="en-GB" sz="1200" dirty="0"/>
              <a:t> [Accessed: 02/04/2018].</a:t>
            </a:r>
          </a:p>
          <a:p>
            <a:r>
              <a:rPr lang="en-GB" sz="1200" dirty="0"/>
              <a:t>Historiarex.com ‘Map of Amphipolis’ 2018. </a:t>
            </a:r>
            <a:r>
              <a:rPr lang="en-GB" sz="1200" dirty="0">
                <a:hlinkClick r:id="rId7"/>
              </a:rPr>
              <a:t>http://www.historiarex.com/e/en/902-battle-of-amphipolis-422-b-c-map</a:t>
            </a:r>
            <a:r>
              <a:rPr lang="en-GB" sz="1200" dirty="0"/>
              <a:t> [Accessed: 02/04/2018].</a:t>
            </a:r>
          </a:p>
          <a:p>
            <a:r>
              <a:rPr lang="en-GB" sz="1200" dirty="0"/>
              <a:t>Livius.org ‘Map of Sphacteria’ 2018. </a:t>
            </a:r>
            <a:r>
              <a:rPr lang="en-GB" sz="1200" dirty="0">
                <a:hlinkClick r:id="rId8"/>
              </a:rPr>
              <a:t>http://www.livius.org/articles/battle/sphacteria/</a:t>
            </a:r>
            <a:r>
              <a:rPr lang="en-GB" sz="1200" dirty="0"/>
              <a:t> [Accessed: 02/04/2018].</a:t>
            </a:r>
          </a:p>
          <a:p>
            <a:r>
              <a:rPr lang="en-GB" sz="1200" dirty="0"/>
              <a:t>Myarmoury.com ‘Peltast Vase’ 2015. </a:t>
            </a:r>
            <a:r>
              <a:rPr lang="en-GB" sz="1200" dirty="0">
                <a:hlinkClick r:id="rId9"/>
              </a:rPr>
              <a:t>https://myarmoury.com/talk/viewtopic.php?t=32031&amp;view=next</a:t>
            </a:r>
            <a:r>
              <a:rPr lang="en-GB" sz="1200" dirty="0"/>
              <a:t> [Accessed: 02/04/2018].</a:t>
            </a:r>
          </a:p>
          <a:p>
            <a:r>
              <a:rPr lang="en-GB" sz="1200" dirty="0"/>
              <a:t>Pinterest.co.uk ’Psiloi’ 2018. </a:t>
            </a:r>
            <a:r>
              <a:rPr lang="en-GB" sz="1200" dirty="0">
                <a:hlinkClick r:id="rId10"/>
              </a:rPr>
              <a:t>https://www.pinterest.co.uk/pin/572520171362031569/</a:t>
            </a:r>
            <a:r>
              <a:rPr lang="en-GB" sz="1200" dirty="0"/>
              <a:t> [Accessed: 02/04/2018].</a:t>
            </a:r>
          </a:p>
          <a:p>
            <a:r>
              <a:rPr lang="en-GB" sz="1200" dirty="0"/>
              <a:t>Revolvy.com ‘Map of Delium’ </a:t>
            </a:r>
            <a:r>
              <a:rPr lang="en-GB" sz="1200" dirty="0">
                <a:hlinkClick r:id="rId11"/>
              </a:rPr>
              <a:t>https://www.revolvy.com/main/index.php?s=Battle%20of%20Delium</a:t>
            </a:r>
            <a:r>
              <a:rPr lang="en-GB" sz="1200" dirty="0"/>
              <a:t> [Accessed: 02/04/2018].</a:t>
            </a:r>
          </a:p>
          <a:p>
            <a:r>
              <a:rPr lang="en-GB" sz="1200" dirty="0"/>
              <a:t>Thestrategybridge.org ‘Thucydides Bust’ 2016. </a:t>
            </a:r>
            <a:r>
              <a:rPr lang="en-GB" sz="1200" dirty="0">
                <a:hlinkClick r:id="rId12"/>
              </a:rPr>
              <a:t>https://thestrategybridge.org/the-bridge/2016/11/30/why-thucydides-still-matters</a:t>
            </a:r>
            <a:r>
              <a:rPr lang="en-GB" sz="1200" dirty="0"/>
              <a:t> [Accessed: 02/04/2018].</a:t>
            </a:r>
          </a:p>
        </p:txBody>
      </p:sp>
    </p:spTree>
    <p:extLst>
      <p:ext uri="{BB962C8B-B14F-4D97-AF65-F5344CB8AC3E}">
        <p14:creationId xmlns:p14="http://schemas.microsoft.com/office/powerpoint/2010/main" val="3684471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2192</TotalTime>
  <Words>2190</Words>
  <Application>Microsoft Office PowerPoint</Application>
  <PresentationFormat>Widescreen</PresentationFormat>
  <Paragraphs>193</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Calibri Light</vt:lpstr>
      <vt:lpstr>Office Theme</vt:lpstr>
      <vt:lpstr>To what extent were Light Troops (Peltast and Psiloi) important to Ancient Greek Armies during the Second Peloponnesian War (431-404 BC)?</vt:lpstr>
      <vt:lpstr>Structure</vt:lpstr>
      <vt:lpstr>Second Peloponnesian War (431-404 BC)</vt:lpstr>
      <vt:lpstr>Sources</vt:lpstr>
      <vt:lpstr>Scholarly debates</vt:lpstr>
      <vt:lpstr>Who are the Peltasts?</vt:lpstr>
      <vt:lpstr>Who are the Psiloi?</vt:lpstr>
      <vt:lpstr>Chronology of development of Peltast and Psiloi</vt:lpstr>
      <vt:lpstr>Factors that dictate importance of the Peltast and Psiloi  </vt:lpstr>
      <vt:lpstr>Advantages of Peltast and Psiloi</vt:lpstr>
      <vt:lpstr>Importance across Poleis </vt:lpstr>
      <vt:lpstr>Peltasts in Naval Warfare</vt:lpstr>
      <vt:lpstr>Battle of Spartolus (429 BC)</vt:lpstr>
      <vt:lpstr>Battle of Olpae (426 BC)</vt:lpstr>
      <vt:lpstr>Battle of Idomene (426 BC)</vt:lpstr>
      <vt:lpstr>Battle of Pylos (425 BC)</vt:lpstr>
      <vt:lpstr>Battle of Sphacteria (425 BC)</vt:lpstr>
      <vt:lpstr>Battle of Delium (424 BC)</vt:lpstr>
      <vt:lpstr>2nd Battle of Amphipolis (422 BC)</vt:lpstr>
      <vt:lpstr>Conclusions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Davies (1500990)</dc:creator>
  <cp:lastModifiedBy>Graham Davies (1500990)</cp:lastModifiedBy>
  <cp:revision>64</cp:revision>
  <dcterms:created xsi:type="dcterms:W3CDTF">2018-02-19T13:01:42Z</dcterms:created>
  <dcterms:modified xsi:type="dcterms:W3CDTF">2018-05-14T13:04:25Z</dcterms:modified>
</cp:coreProperties>
</file>