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7" r:id="rId1"/>
  </p:sldMasterIdLst>
  <p:notesMasterIdLst>
    <p:notesMasterId r:id="rId33"/>
  </p:notesMasterIdLst>
  <p:sldIdLst>
    <p:sldId id="272" r:id="rId2"/>
    <p:sldId id="353" r:id="rId3"/>
    <p:sldId id="358" r:id="rId4"/>
    <p:sldId id="273" r:id="rId5"/>
    <p:sldId id="274" r:id="rId6"/>
    <p:sldId id="278" r:id="rId7"/>
    <p:sldId id="343" r:id="rId8"/>
    <p:sldId id="342" r:id="rId9"/>
    <p:sldId id="356" r:id="rId10"/>
    <p:sldId id="355" r:id="rId11"/>
    <p:sldId id="261" r:id="rId12"/>
    <p:sldId id="256" r:id="rId13"/>
    <p:sldId id="344" r:id="rId14"/>
    <p:sldId id="258" r:id="rId15"/>
    <p:sldId id="345" r:id="rId16"/>
    <p:sldId id="360" r:id="rId17"/>
    <p:sldId id="361" r:id="rId18"/>
    <p:sldId id="346" r:id="rId19"/>
    <p:sldId id="347" r:id="rId20"/>
    <p:sldId id="348" r:id="rId21"/>
    <p:sldId id="349" r:id="rId22"/>
    <p:sldId id="350" r:id="rId23"/>
    <p:sldId id="351" r:id="rId24"/>
    <p:sldId id="352" r:id="rId25"/>
    <p:sldId id="264" r:id="rId26"/>
    <p:sldId id="266" r:id="rId27"/>
    <p:sldId id="268" r:id="rId28"/>
    <p:sldId id="269" r:id="rId29"/>
    <p:sldId id="270" r:id="rId30"/>
    <p:sldId id="354" r:id="rId31"/>
    <p:sldId id="359" r:id="rId3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0000"/>
    <a:srgbClr val="A50021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72" autoAdjust="0"/>
    <p:restoredTop sz="94719" autoAdjust="0"/>
  </p:normalViewPr>
  <p:slideViewPr>
    <p:cSldViewPr>
      <p:cViewPr varScale="1">
        <p:scale>
          <a:sx n="64" d="100"/>
          <a:sy n="64" d="100"/>
        </p:scale>
        <p:origin x="168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AA3B9A19-1B23-4C1A-8A00-816D35C7ADBD}"/>
    <pc:docChg chg="custSel addSld delSld modSld">
      <pc:chgData name="Nadeem Mirza" userId="3599fbe9-8146-4601-8b21-97c0986fd19c" providerId="ADAL" clId="{AA3B9A19-1B23-4C1A-8A00-816D35C7ADBD}" dt="2024-12-18T13:34:48.568" v="263" actId="255"/>
      <pc:docMkLst>
        <pc:docMk/>
      </pc:docMkLst>
      <pc:sldChg chg="del">
        <pc:chgData name="Nadeem Mirza" userId="3599fbe9-8146-4601-8b21-97c0986fd19c" providerId="ADAL" clId="{AA3B9A19-1B23-4C1A-8A00-816D35C7ADBD}" dt="2024-12-13T19:49:39.495" v="217" actId="2696"/>
        <pc:sldMkLst>
          <pc:docMk/>
          <pc:sldMk cId="0" sldId="265"/>
        </pc:sldMkLst>
      </pc:sldChg>
      <pc:sldChg chg="modSp mod">
        <pc:chgData name="Nadeem Mirza" userId="3599fbe9-8146-4601-8b21-97c0986fd19c" providerId="ADAL" clId="{AA3B9A19-1B23-4C1A-8A00-816D35C7ADBD}" dt="2024-12-13T19:35:12.377" v="5" actId="14100"/>
        <pc:sldMkLst>
          <pc:docMk/>
          <pc:sldMk cId="0" sldId="272"/>
        </pc:sldMkLst>
        <pc:spChg chg="mod">
          <ac:chgData name="Nadeem Mirza" userId="3599fbe9-8146-4601-8b21-97c0986fd19c" providerId="ADAL" clId="{AA3B9A19-1B23-4C1A-8A00-816D35C7ADBD}" dt="2024-12-13T19:35:12.377" v="5" actId="14100"/>
          <ac:spMkLst>
            <pc:docMk/>
            <pc:sldMk cId="0" sldId="272"/>
            <ac:spMk id="15362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36:44.434" v="14" actId="14100"/>
        <pc:sldMkLst>
          <pc:docMk/>
          <pc:sldMk cId="0" sldId="273"/>
        </pc:sldMkLst>
        <pc:spChg chg="mod">
          <ac:chgData name="Nadeem Mirza" userId="3599fbe9-8146-4601-8b21-97c0986fd19c" providerId="ADAL" clId="{AA3B9A19-1B23-4C1A-8A00-816D35C7ADBD}" dt="2024-12-13T19:36:41.428" v="13" actId="14100"/>
          <ac:spMkLst>
            <pc:docMk/>
            <pc:sldMk cId="0" sldId="273"/>
            <ac:spMk id="1638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36:44.434" v="14" actId="14100"/>
          <ac:spMkLst>
            <pc:docMk/>
            <pc:sldMk cId="0" sldId="273"/>
            <ac:spMk id="1638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0:36.997" v="44" actId="5793"/>
        <pc:sldMkLst>
          <pc:docMk/>
          <pc:sldMk cId="0" sldId="274"/>
        </pc:sldMkLst>
        <pc:spChg chg="mod">
          <ac:chgData name="Nadeem Mirza" userId="3599fbe9-8146-4601-8b21-97c0986fd19c" providerId="ADAL" clId="{AA3B9A19-1B23-4C1A-8A00-816D35C7ADBD}" dt="2024-12-13T19:39:31.572" v="31" actId="6549"/>
          <ac:spMkLst>
            <pc:docMk/>
            <pc:sldMk cId="0" sldId="274"/>
            <ac:spMk id="17410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0:36.997" v="44" actId="5793"/>
          <ac:spMkLst>
            <pc:docMk/>
            <pc:sldMk cId="0" sldId="274"/>
            <ac:spMk id="17411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3:46.745" v="164" actId="20577"/>
        <pc:sldMkLst>
          <pc:docMk/>
          <pc:sldMk cId="0" sldId="278"/>
        </pc:sldMkLst>
        <pc:spChg chg="mod">
          <ac:chgData name="Nadeem Mirza" userId="3599fbe9-8146-4601-8b21-97c0986fd19c" providerId="ADAL" clId="{AA3B9A19-1B23-4C1A-8A00-816D35C7ADBD}" dt="2024-12-13T19:43:09.049" v="131" actId="207"/>
          <ac:spMkLst>
            <pc:docMk/>
            <pc:sldMk cId="0" sldId="278"/>
            <ac:spMk id="2150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3:46.745" v="164" actId="20577"/>
          <ac:spMkLst>
            <pc:docMk/>
            <pc:sldMk cId="0" sldId="278"/>
            <ac:spMk id="2150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7:09.650" v="192" actId="14100"/>
        <pc:sldMkLst>
          <pc:docMk/>
          <pc:sldMk cId="0" sldId="342"/>
        </pc:sldMkLst>
        <pc:spChg chg="mod">
          <ac:chgData name="Nadeem Mirza" userId="3599fbe9-8146-4601-8b21-97c0986fd19c" providerId="ADAL" clId="{AA3B9A19-1B23-4C1A-8A00-816D35C7ADBD}" dt="2024-12-13T19:47:06.340" v="191" actId="14100"/>
          <ac:spMkLst>
            <pc:docMk/>
            <pc:sldMk cId="0" sldId="342"/>
            <ac:spMk id="96258" creationId="{90D4152A-34D4-427A-8C3E-A0C3AADDCFC6}"/>
          </ac:spMkLst>
        </pc:spChg>
        <pc:spChg chg="mod">
          <ac:chgData name="Nadeem Mirza" userId="3599fbe9-8146-4601-8b21-97c0986fd19c" providerId="ADAL" clId="{AA3B9A19-1B23-4C1A-8A00-816D35C7ADBD}" dt="2024-12-13T19:47:09.650" v="192" actId="14100"/>
          <ac:spMkLst>
            <pc:docMk/>
            <pc:sldMk cId="0" sldId="342"/>
            <ac:spMk id="96259" creationId="{7A8C3667-5A7C-4C42-BE01-BCC2FC08604F}"/>
          </ac:spMkLst>
        </pc:spChg>
      </pc:sldChg>
      <pc:sldChg chg="modSp mod">
        <pc:chgData name="Nadeem Mirza" userId="3599fbe9-8146-4601-8b21-97c0986fd19c" providerId="ADAL" clId="{AA3B9A19-1B23-4C1A-8A00-816D35C7ADBD}" dt="2024-12-13T19:44:28.298" v="171" actId="14100"/>
        <pc:sldMkLst>
          <pc:docMk/>
          <pc:sldMk cId="1609007012" sldId="343"/>
        </pc:sldMkLst>
        <pc:spChg chg="mod">
          <ac:chgData name="Nadeem Mirza" userId="3599fbe9-8146-4601-8b21-97c0986fd19c" providerId="ADAL" clId="{AA3B9A19-1B23-4C1A-8A00-816D35C7ADBD}" dt="2024-12-13T19:44:28.298" v="171" actId="14100"/>
          <ac:spMkLst>
            <pc:docMk/>
            <pc:sldMk cId="1609007012" sldId="343"/>
            <ac:spMk id="8195" creationId="{55639763-05D2-4D3B-8AD2-B37E9D7B7E69}"/>
          </ac:spMkLst>
        </pc:spChg>
      </pc:sldChg>
      <pc:sldChg chg="modSp mod">
        <pc:chgData name="Nadeem Mirza" userId="3599fbe9-8146-4601-8b21-97c0986fd19c" providerId="ADAL" clId="{AA3B9A19-1B23-4C1A-8A00-816D35C7ADBD}" dt="2024-12-13T19:50:48.308" v="224" actId="14100"/>
        <pc:sldMkLst>
          <pc:docMk/>
          <pc:sldMk cId="3404206298" sldId="354"/>
        </pc:sldMkLst>
        <pc:spChg chg="mod">
          <ac:chgData name="Nadeem Mirza" userId="3599fbe9-8146-4601-8b21-97c0986fd19c" providerId="ADAL" clId="{AA3B9A19-1B23-4C1A-8A00-816D35C7ADBD}" dt="2024-12-13T19:50:48.308" v="224" actId="14100"/>
          <ac:spMkLst>
            <pc:docMk/>
            <pc:sldMk cId="3404206298" sldId="354"/>
            <ac:spMk id="3" creationId="{4BB40FFE-505E-43DC-8FEB-872337C34532}"/>
          </ac:spMkLst>
        </pc:spChg>
      </pc:sldChg>
      <pc:sldChg chg="modSp mod">
        <pc:chgData name="Nadeem Mirza" userId="3599fbe9-8146-4601-8b21-97c0986fd19c" providerId="ADAL" clId="{AA3B9A19-1B23-4C1A-8A00-816D35C7ADBD}" dt="2024-12-13T19:48:18.832" v="216" actId="255"/>
        <pc:sldMkLst>
          <pc:docMk/>
          <pc:sldMk cId="452587487" sldId="356"/>
        </pc:sldMkLst>
        <pc:spChg chg="mod">
          <ac:chgData name="Nadeem Mirza" userId="3599fbe9-8146-4601-8b21-97c0986fd19c" providerId="ADAL" clId="{AA3B9A19-1B23-4C1A-8A00-816D35C7ADBD}" dt="2024-12-13T19:48:18.832" v="216" actId="255"/>
          <ac:spMkLst>
            <pc:docMk/>
            <pc:sldMk cId="452587487" sldId="356"/>
            <ac:spMk id="1031" creationId="{717A6B3D-BC3E-D7B2-2D1A-39B32DFA221D}"/>
          </ac:spMkLst>
        </pc:spChg>
      </pc:sldChg>
      <pc:sldChg chg="new del">
        <pc:chgData name="Nadeem Mirza" userId="3599fbe9-8146-4601-8b21-97c0986fd19c" providerId="ADAL" clId="{AA3B9A19-1B23-4C1A-8A00-816D35C7ADBD}" dt="2024-12-13T19:51:47.311" v="227" actId="2696"/>
        <pc:sldMkLst>
          <pc:docMk/>
          <pc:sldMk cId="683797680" sldId="357"/>
        </pc:sldMkLst>
      </pc:sldChg>
      <pc:sldChg chg="addSp delSp modSp new mod">
        <pc:chgData name="Nadeem Mirza" userId="3599fbe9-8146-4601-8b21-97c0986fd19c" providerId="ADAL" clId="{AA3B9A19-1B23-4C1A-8A00-816D35C7ADBD}" dt="2024-12-13T19:53:06.410" v="249" actId="14100"/>
        <pc:sldMkLst>
          <pc:docMk/>
          <pc:sldMk cId="1303829113" sldId="358"/>
        </pc:sldMkLst>
        <pc:spChg chg="mod">
          <ac:chgData name="Nadeem Mirza" userId="3599fbe9-8146-4601-8b21-97c0986fd19c" providerId="ADAL" clId="{AA3B9A19-1B23-4C1A-8A00-816D35C7ADBD}" dt="2024-12-13T19:52:03.500" v="240" actId="14100"/>
          <ac:spMkLst>
            <pc:docMk/>
            <pc:sldMk cId="1303829113" sldId="358"/>
            <ac:spMk id="2" creationId="{2A842CFA-4AB6-3AC9-F860-4EB8628AD405}"/>
          </ac:spMkLst>
        </pc:spChg>
        <pc:picChg chg="add mod">
          <ac:chgData name="Nadeem Mirza" userId="3599fbe9-8146-4601-8b21-97c0986fd19c" providerId="ADAL" clId="{AA3B9A19-1B23-4C1A-8A00-816D35C7ADBD}" dt="2024-12-13T19:53:06.410" v="249" actId="14100"/>
          <ac:picMkLst>
            <pc:docMk/>
            <pc:sldMk cId="1303829113" sldId="358"/>
            <ac:picMk id="6" creationId="{9552E2F9-9B5F-DB18-F8FB-1D1B4A761601}"/>
          </ac:picMkLst>
        </pc:picChg>
      </pc:sldChg>
      <pc:sldChg chg="modSp new mod">
        <pc:chgData name="Nadeem Mirza" userId="3599fbe9-8146-4601-8b21-97c0986fd19c" providerId="ADAL" clId="{AA3B9A19-1B23-4C1A-8A00-816D35C7ADBD}" dt="2024-12-18T13:34:48.568" v="263" actId="255"/>
        <pc:sldMkLst>
          <pc:docMk/>
          <pc:sldMk cId="2068381414" sldId="359"/>
        </pc:sldMkLst>
        <pc:spChg chg="mod">
          <ac:chgData name="Nadeem Mirza" userId="3599fbe9-8146-4601-8b21-97c0986fd19c" providerId="ADAL" clId="{AA3B9A19-1B23-4C1A-8A00-816D35C7ADBD}" dt="2024-12-18T13:34:33.773" v="261" actId="20577"/>
          <ac:spMkLst>
            <pc:docMk/>
            <pc:sldMk cId="2068381414" sldId="359"/>
            <ac:spMk id="2" creationId="{9FB6B5EC-D03B-A333-759D-58FC70556EC2}"/>
          </ac:spMkLst>
        </pc:spChg>
        <pc:spChg chg="mod">
          <ac:chgData name="Nadeem Mirza" userId="3599fbe9-8146-4601-8b21-97c0986fd19c" providerId="ADAL" clId="{AA3B9A19-1B23-4C1A-8A00-816D35C7ADBD}" dt="2024-12-18T13:34:48.568" v="263" actId="255"/>
          <ac:spMkLst>
            <pc:docMk/>
            <pc:sldMk cId="2068381414" sldId="359"/>
            <ac:spMk id="3" creationId="{786032E2-BFE0-C7CF-57BF-93B91870286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FC5A39-0F44-451A-8BAB-3CF06D5F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AD2AE-A55B-4AB9-8F2B-A0ECFE7816D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B955A82-52BB-4CB2-874B-66E0CA166476}" type="datetimeFigureOut">
              <a:rPr lang="en-GB"/>
              <a:pPr>
                <a:defRPr/>
              </a:pPr>
              <a:t>25/10/2026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72E8E5B-ED1B-4BA3-855E-94F8350B97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75A756-8F81-49AA-B93A-ACA8A46DC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8EC53-1A17-4DDC-B655-F00FBD10980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D8F88-345A-4E66-8AE4-8C859B2395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3C6EFAA-2019-4854-B0FB-A1142BB75E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606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A44223-BADB-4AC2-B690-934F83BF20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BCB4E2-4D37-408E-B2F2-6FE1917A85A0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F08F496C-44E2-4717-AB81-209192EFEB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C4BA6B05-D768-422D-B84A-639D14D76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E28A22D-EF56-473F-867A-ED49FEDD9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2537A6-C236-4F40-8BF8-1C93A1EF7210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7AC3863-C7F0-4223-A197-702F5F77D2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4D0533A-9ED6-4CFA-9A77-BA78DE4425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232F39-CD4B-48B4-91C5-CF88EF9E75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E7338B-82F7-4E98-8AB3-58F8BC2C3C41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39808E3D-A02D-447D-BA89-0FC831C908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8AFF231-0676-4788-8A44-E9941316BD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7966AE1-EEBD-4B51-93D0-24FA70AF85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7451DF-AAB1-4030-9D7D-ADDDDFDC5FCC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8336FDFA-208A-4703-8696-98E2C6C30B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5069EBD-FFF5-4311-84A7-4B59ED363D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67B2DC-E777-4512-9F2D-398C6817CF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494D30-1B3E-46B5-B3B3-BE2743E77660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6C9AE5E7-BBE3-4654-9176-B55767EA27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204EFF5-2112-4051-805D-880253523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0DF4684-2365-4415-9E13-5EFAD9CEBD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269608-F44A-400B-AA1E-E0A16200BAF4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92A4D90-4025-4599-B718-7D622C044F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E085C5A-F387-4032-98E9-7A446C08E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5DE4EF6-32FB-4312-8EA3-4B00F72211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C1B81D-89E8-4503-832C-1933082A8881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FC144341-A968-431D-9938-90AA5F916A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B20C60D-C562-4C47-9965-77FDDADC5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AA1F33-433F-41EB-83AF-F2656E27523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37D904-2D62-4AE9-B194-CE4D7738B933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847AA2C9-46FC-403A-A2D1-86862DDB8B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48AA021-6D20-4469-8485-C23739390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F34AF94-C6CF-427B-BE1A-8B35A69DB6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F3B9BC-3D1D-4456-AAD1-09A2958763A7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7A92B525-264C-4A54-889E-8B5DE986AF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93A6D26-FA50-4CB8-A4C9-C621C1A7E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1DAE283-5EB6-420C-B645-05FC14F82E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B2A788-B85C-422D-BA45-1D48D0426A8E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DF379500-BE18-40AC-A9EC-A975DA164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593E8BE-EA2E-4A5B-BFF4-FB761E76D0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3D027C-DBA6-43DA-8B37-0802FE1301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E37A9C-77FB-4672-8734-C9A5BBC6369D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8735CEA7-3C95-48F9-8556-EF343B416B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C7797925-B5DD-455C-86B2-CEA6F108CB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2D4ABA5-7E37-4FE2-8E98-94CD6E11CA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79D471-E556-4233-9CBB-7C0A5270E525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E77DB299-E545-4C6C-B9E6-5C9267BC6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C2E6E90-8DFA-4B65-B96D-E8C25A3E8E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01FE5-5DCA-49C1-9708-6E360EE133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6060568-1DDE-4F93-B37A-101C0981F292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C6D93-6681-487B-9489-A382C79C1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8656E-9DE6-4B49-94CE-0085607D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2958B3B9-0646-4CB5-B124-D00E5CB212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964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A53C-95AF-4559-8D80-98021131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1A40B-7AD2-4C72-A10E-CC88427F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C451A-D04B-4329-B65D-7FD262D2F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36202087-4DE8-4E2A-B3DF-96A52584E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585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5502A-A227-415F-86E3-AA0ABED0D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E873842-7422-4868-A212-78B86C57254D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2E56940-196A-4A89-83D2-73E44ED64D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26A5E79-7EAC-4429-9B8F-A90ECEF931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333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07C14-BED0-48A6-A6F0-7A2005D70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6171692-26DB-410F-BCBF-BA5A93606D51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5095AB4-9019-4376-81C8-A43A572A70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503C145-0FC6-4295-94C0-9B5F02EBB3A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699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9AF848-3209-4DDC-9798-F5DC99FA3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991E28D-25BA-4E65-92E1-0EC205F3F8F6}" type="datetime1">
              <a:rPr lang="en-GB" smtClean="0"/>
              <a:t>25/10/2026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9552E50-E38D-4AC5-8E27-0BDEA29423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CF47D2C-AA53-4667-B33B-C50151AD775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919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AB6CD-0099-40C5-AB03-39E6277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2BF59E-16F9-4E2E-8F78-27158132592E}" type="datetime1">
              <a:rPr lang="en-GB" smtClean="0"/>
              <a:t>25/10/2026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0E822A65-7F3B-451A-AA13-14BBDB35D0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446F515-44AC-4584-A6C4-CB26B2BC58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58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336E9-2E87-4F47-A404-D4964E8A6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2C81BC3-28FA-4290-A7BB-7D6FB9C19512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53896F2F-B6EF-43D4-B913-0CD88CE759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0D9748FE-8152-4A73-9C10-9DBA0D09CE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7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812C61-93DF-4970-9877-8AD7CEDCC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6D4DF45-C380-4794-ACBA-E842FCAB2596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34975D1-79D3-419B-B167-D1BC88CFD0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4E85087-823E-443B-A0ED-87C3AD9DC6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3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58A1A-C126-4E37-A7C5-6E21A4A3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27F3F27-6FBF-4EE5-8EAC-7BA4C7BB095C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DB67E4F-B70F-4B0C-9D51-A337E630AF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721E088-23A9-43A5-A729-48F7B0C919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375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011BA-6157-4622-9307-53444EAB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2474419-6BC9-4D39-9FCE-50D18C1FED21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9FA2A1-D350-4E39-A7CA-6CEAACCBA3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4E392F0-9B62-4718-A499-D13BAB8B86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1586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26043-D5E4-40E9-B996-E4FD1ABC5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FFB34E0-054C-4BB6-96AE-3E104935993D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2EAD2B2-54B7-4F35-A110-DC0A85DD3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8AA149EC-4423-4E14-A58B-9A8DC505B7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86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76D0D-B836-4FD7-8AB0-1DDEA35C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F3DAB5B2-B015-4D80-9118-DB9B8E270C70}" type="datetime1">
              <a:rPr lang="en-GB" altLang="en-US" smtClean="0"/>
              <a:t>25/10/2026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B3688-AF1C-48E1-961A-BE6FECF9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2F65F-2B5F-4843-BDFA-9AEE2CD9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7357AB7E-BBC8-4DE1-929E-23D993ED66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880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86071-AF15-4191-A458-E297FF78A4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556D5ABF-4EA8-48D1-9CD2-BF93A0BE124D}" type="datetime1">
              <a:rPr lang="en-GB" smtClean="0"/>
              <a:t>25/10/2026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4F41F-F5AE-400B-9B86-F05C5148C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fld id="{480D98F3-D61A-4E9C-8D40-6C27341B0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Gol4xtY3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684213" y="1268760"/>
            <a:ext cx="7772400" cy="4248472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 6003</a:t>
            </a:r>
            <a:br>
              <a:rPr lang="en-GB" altLang="en-US" sz="3600" dirty="0"/>
            </a:br>
            <a:r>
              <a:rPr lang="en-GB" altLang="en-US" sz="3600" dirty="0"/>
              <a:t>Leading &amp; Implementing Change 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sz="3200" dirty="0"/>
              <a:t>Week 4 Session 2</a:t>
            </a:r>
            <a:br>
              <a:rPr lang="en-GB" altLang="en-US" sz="3200" dirty="0"/>
            </a:br>
            <a:br>
              <a:rPr lang="en-GB" altLang="en-US" sz="3200" dirty="0">
                <a:solidFill>
                  <a:srgbClr val="FF0000"/>
                </a:solidFill>
              </a:rPr>
            </a:br>
            <a:r>
              <a:rPr lang="en-GB" altLang="en-US" sz="3600" dirty="0"/>
              <a:t>Stakeholder Theory of the Modern Corporation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B911-7598-4AEB-9BD8-96C2505BD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2465-AD05-4040-B169-99C5A054F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Appreciate the principles of stakeholder theory</a:t>
            </a:r>
          </a:p>
          <a:p>
            <a:r>
              <a:rPr lang="en-US" dirty="0">
                <a:solidFill>
                  <a:schemeClr val="accent1"/>
                </a:solidFill>
              </a:rPr>
              <a:t>Understand different stakeholder interests and their role I the change process</a:t>
            </a:r>
          </a:p>
          <a:p>
            <a:r>
              <a:rPr lang="en-US" dirty="0"/>
              <a:t>Be aware of moral and ethical considerations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B805B-36CA-4591-81D8-32CF6C906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57647B-5C72-47CB-A956-EBCB405FEE3A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8442C-DD75-495B-9FE1-8C314B7E2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954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42CFA-4AB6-3AC9-F860-4EB8628A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Stakeholders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552E2F9-9B5F-DB18-F8FB-1D1B4A761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24744"/>
            <a:ext cx="9144000" cy="453650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EFC9F-8A56-7425-B6E6-6B5A5F39E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A10F5-ABE5-B660-1BE8-D5CD41536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3829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</a:rPr>
              <a:t>Milton (Friedman) vs. Edward (Freeman)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9036050" cy="4608512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Milton (Friedman)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 1912 – 2006</a:t>
            </a:r>
            <a:endParaRPr lang="en-US" alt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 eaLnBrk="1" hangingPunct="1"/>
            <a:r>
              <a:rPr lang="en-US" altLang="en-US" dirty="0"/>
              <a:t>The only group that has a moral claim on the corporation is the people who own shares of the stock (that is, the </a:t>
            </a:r>
            <a:r>
              <a:rPr lang="en-US" altLang="en-US" b="1" u="sng" dirty="0"/>
              <a:t>shareholders</a:t>
            </a:r>
            <a:r>
              <a:rPr lang="en-US" altLang="en-US" dirty="0"/>
              <a:t>).</a:t>
            </a:r>
          </a:p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Edward (Freeman) 1984</a:t>
            </a:r>
          </a:p>
          <a:p>
            <a:pPr lvl="1" eaLnBrk="1" hangingPunct="1"/>
            <a:r>
              <a:rPr lang="en-US" altLang="en-US" dirty="0"/>
              <a:t>Many groups have a moral claim on the corporation because the corporation has the potential to harm or benefit them (call these groups </a:t>
            </a:r>
            <a:r>
              <a:rPr lang="en-US" altLang="en-US" b="1" u="sng" dirty="0"/>
              <a:t>stakeholders</a:t>
            </a:r>
            <a:r>
              <a:rPr lang="en-US" altLang="en-US" dirty="0"/>
              <a:t>).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F6018-BC98-4FD2-AD06-24E229F4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02B5B8-13F3-4FBD-B696-B82535B7FA4C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D97EA4-4E21-414C-A517-7C6AE458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stakeholders?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7950" y="1417638"/>
            <a:ext cx="8856663" cy="4098925"/>
          </a:xfrm>
        </p:spPr>
        <p:txBody>
          <a:bodyPr/>
          <a:lstStyle/>
          <a:p>
            <a:pPr eaLnBrk="1" hangingPunct="1"/>
            <a:r>
              <a:rPr lang="en-US" altLang="en-US" dirty="0"/>
              <a:t>They are vital to the survival and success of the corporation.</a:t>
            </a:r>
          </a:p>
          <a:p>
            <a:pPr eaLnBrk="1" hangingPunct="1"/>
            <a:r>
              <a:rPr lang="en-US" altLang="en-US" dirty="0"/>
              <a:t>Their relationship with the corporation – to benefited by the corporation’s actions and operations.</a:t>
            </a:r>
          </a:p>
          <a:p>
            <a:pPr eaLnBrk="1" hangingPunct="1"/>
            <a:r>
              <a:rPr lang="en-US" altLang="en-US" dirty="0"/>
              <a:t>This relationship with corporation - to harm them or to violate their rights.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83DCE6-A34B-499A-98CB-8337CBA4B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971456-C808-4239-9A91-3B2C127AF7E9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8DF742-2791-4AC7-9DA9-79EA8BA1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Edwards Freeman’s arguments and Proposals for Corporations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413" cy="4098925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Corporations have to take the interest and powers of “ALL” the stakeholders into account in strategic decision making .</a:t>
            </a:r>
          </a:p>
          <a:p>
            <a:pPr eaLnBrk="1" hangingPunct="1"/>
            <a:r>
              <a:rPr lang="en-GB" altLang="en-US" dirty="0"/>
              <a:t>The ranking of stakeholders in terms of their power and interest s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A48BC-9D7B-490D-9BCB-6D1D28F5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F58DB1-ED57-46AF-AB66-75F412322D88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767907-D6B7-4AA8-9696-D6AB66D9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C4E15-B681-44F2-86E2-8D14A7046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C53C-639E-4341-AF52-BD4E717079E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4FB5A216-6484-4474-AB0D-9737660BD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Stakeholder Interest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5639763-05D2-4D3B-8AD2-B37E9D7B7E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600201"/>
            <a:ext cx="8784976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	A theory of social responsibility that says a corporation should consider the effect of its actions on persons other than the shareholders.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0E4257-474F-444F-9D54-770FC06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0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75BD1-B67B-409D-B0DE-7D45F0CC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BC399-6679-4475-989B-F90E9DBA8EC3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CDC5-1ACD-4752-9FEE-38C6D1787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C5F2C-F236-492D-90F9-1AF639798B07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90D4152A-34D4-427A-8C3E-A0C3AADDCF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220663"/>
            <a:ext cx="8856984" cy="616049"/>
          </a:xfrm>
        </p:spPr>
        <p:txBody>
          <a:bodyPr/>
          <a:lstStyle/>
          <a:p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Stakeholders and corporate responsibility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7A8C3667-5A7C-4C42-BE01-BCC2FC086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908721"/>
            <a:ext cx="8928992" cy="4896544"/>
          </a:xfrm>
        </p:spPr>
        <p:txBody>
          <a:bodyPr/>
          <a:lstStyle/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Stakeholders’ interests shape policy 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Negative – protests, boycotts, bad publicity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Positive – ethical consumers, good publicity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corporate mission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Body Shop, 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Responsible action to meet customer needs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Target those who note ethical issues</a:t>
            </a:r>
          </a:p>
          <a:p>
            <a:pPr lvl="2"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Fair Trade goods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part of strategy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Marks &amp; Spencer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717A6B3D-BC3E-D7B2-2D1A-39B32DFA2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 dirty="0"/>
              <a:t>CLASS ACTIVITY  10 min- stakeholder Analysis</a:t>
            </a:r>
          </a:p>
        </p:txBody>
      </p:sp>
      <p:pic>
        <p:nvPicPr>
          <p:cNvPr id="1026" name="Picture 2" descr="Stakeholder Analysis | IAEA">
            <a:extLst>
              <a:ext uri="{FF2B5EF4-FFF2-40B4-BE49-F238E27FC236}">
                <a16:creationId xmlns:a16="http://schemas.microsoft.com/office/drawing/2014/main" id="{228E02C9-A819-E41B-68ED-D3D1868531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12776"/>
            <a:ext cx="8579295" cy="410445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EB6EC-C4E6-1AC1-7773-F77173C52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353CD0C-3E42-47BF-9138-06D985153946}" type="datetime1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25/10/2026</a:t>
            </a:fld>
            <a:endParaRPr lang="en-GB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00F83-8DBB-4D33-7B76-8A42950F7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36202087-4DE8-4E2A-B3DF-96A52584EC9D}" type="slidenum">
              <a:rPr lang="en-GB" altLang="en-US" smtClean="0"/>
              <a:pPr>
                <a:spcAft>
                  <a:spcPts val="600"/>
                </a:spcAft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2587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F210-4DF0-4752-BF80-8A62E475B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CLASS ACTIVITY- Group 15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15AFA-12C9-0F46-D232-8F36B4E0D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the power and expectations of different stakeholders: </a:t>
            </a:r>
          </a:p>
          <a:p>
            <a:r>
              <a:rPr lang="en-GB" dirty="0"/>
              <a:t>Share Holders</a:t>
            </a:r>
          </a:p>
          <a:p>
            <a:r>
              <a:rPr lang="en-GB" dirty="0"/>
              <a:t>Public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Banks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D5C9C-D194-0B0A-EEF9-DAC07209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7455D-7E62-1641-C8C1-67CAC68BC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263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3011C93-C871-4078-B62F-81645F355AC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latin typeface="Arial" pitchFamily="34" charset="0"/>
              </a:rPr>
              <a:t>CRITICAL QUESTION</a:t>
            </a: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9081157-CB29-4BCB-B0BE-F0567420657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WHO IS A STAKEHOLDER?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IS THERE RANKING OF STAKEHOLDER INTERESTS</a:t>
            </a:r>
            <a:r>
              <a:rPr lang="en-US" altLang="en-US" dirty="0"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B619-C4C0-4876-8107-3650EF08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F8858-E502-4E71-933C-1900D49384AE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95478C0-2091-4A5F-8F13-408E84863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Meeting the needs of stakeholders</a:t>
            </a:r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4203C716-2D51-4175-9134-42EE8EAF43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Stakeholders are groups of people who have an interest in a business organisation</a:t>
            </a:r>
          </a:p>
          <a:p>
            <a:r>
              <a:rPr lang="en-GB" altLang="en-US"/>
              <a:t>They can be seen as being either external to the organisation or internal</a:t>
            </a:r>
          </a:p>
          <a:p>
            <a:r>
              <a:rPr lang="en-GB" altLang="en-US"/>
              <a:t>Some may be both!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4DCDEB-93F7-450B-9BC3-87842A0C8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636F2-51FB-4D8D-AC16-87DF660F0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F5D58-0F9C-4445-81CE-8C6C04215B7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F8A6D15B-43BB-4969-AF01-9A948B881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Internal stakeholders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736F7559-891C-4FCA-AF7E-7320D4D03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members of the organisation</a:t>
            </a:r>
          </a:p>
          <a:p>
            <a:endParaRPr lang="en-GB" altLang="en-US"/>
          </a:p>
          <a:p>
            <a:r>
              <a:rPr lang="en-GB" altLang="en-US"/>
              <a:t>Owners</a:t>
            </a:r>
          </a:p>
          <a:p>
            <a:r>
              <a:rPr lang="en-GB" altLang="en-US"/>
              <a:t>Shareholders</a:t>
            </a:r>
          </a:p>
          <a:p>
            <a:r>
              <a:rPr lang="en-GB" altLang="en-US"/>
              <a:t>Managers</a:t>
            </a:r>
          </a:p>
          <a:p>
            <a:r>
              <a:rPr lang="en-GB" altLang="en-US"/>
              <a:t>Employees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0B57F1-D2B0-4F21-B9A1-9BA58E2C2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074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6666B-9A5F-4A7F-93BF-F490292C3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8E283-985E-481A-AA39-64B5EE8116BC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AB6718F-2763-46BD-AE95-661325ACB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External Stakeholders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B1689B5-6DBC-43AF-8C8B-98C5A275F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not part of the organisation</a:t>
            </a:r>
          </a:p>
          <a:p>
            <a:endParaRPr lang="en-GB" altLang="en-US"/>
          </a:p>
          <a:p>
            <a:r>
              <a:rPr lang="en-GB" altLang="en-US"/>
              <a:t>Customers</a:t>
            </a:r>
          </a:p>
          <a:p>
            <a:r>
              <a:rPr lang="en-GB" altLang="en-US"/>
              <a:t>Suppliers</a:t>
            </a:r>
          </a:p>
          <a:p>
            <a:r>
              <a:rPr lang="en-GB" altLang="en-US"/>
              <a:t>Community</a:t>
            </a:r>
          </a:p>
          <a:p>
            <a:r>
              <a:rPr lang="en-GB" altLang="en-US"/>
              <a:t>Government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588238-BE15-4B5A-AF5D-8D781195A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EEBA-3FD1-4BFA-86B2-B756C5A2C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3E96D-744B-41CA-9F6B-5EFC707C8DBA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A493F94-0E3E-47F5-901C-0FD9112E1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Internal and External Stakeholders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96ED910-E518-480A-827E-7A791B35D1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13663" cy="409959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Examples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Staff or shareholders who are also local residents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Other examples?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666B8-7542-4D0E-94C0-84D91C423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3065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D2F58-98FD-9C47-502F-280DCDE03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08504" cy="1143000"/>
          </a:xfrm>
        </p:spPr>
        <p:txBody>
          <a:bodyPr/>
          <a:lstStyle/>
          <a:p>
            <a:pPr algn="just"/>
            <a:r>
              <a:rPr lang="en-GB" sz="3200" dirty="0"/>
              <a:t>Watch this video and share your views –</a:t>
            </a:r>
            <a:br>
              <a:rPr lang="en-GB" sz="3200" dirty="0"/>
            </a:br>
            <a:r>
              <a:rPr lang="en-GB" sz="3200" dirty="0"/>
              <a:t>Conflict of Interest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D2B8C-F7A5-7B9B-D2FA-3CFEA2D3D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https://www.youtube.com/watch?v=tZGol4xtY3g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7C242-C286-7B55-DDF3-B702A1B0A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2C3FEF-C9D7-2B69-6A21-623C6289A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47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12C93-0128-66E0-5117-E284E0F8E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1"/>
                </a:solidFill>
              </a:rPr>
              <a:t>Class Activity – Individual 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17CD-A84E-1081-D802-D8F57EC28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Would you consider Stakeholder(s) at the time of initiating a change process?</a:t>
            </a:r>
          </a:p>
          <a:p>
            <a:endParaRPr lang="en-GB" dirty="0"/>
          </a:p>
          <a:p>
            <a:r>
              <a:rPr lang="en-GB" dirty="0"/>
              <a:t>Discuss the importance of stakeholder's engagement in the change process 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EB8D5-6BC5-209B-1923-2B25A435D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B1321-1BFB-44F6-583A-736197917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52521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82E-3DC5-4D77-8476-00FE66AB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B02AC-B45F-429E-B29C-9CD4472FBA6E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C3BE38D8-A069-4545-A305-F39B8B417A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– Owners &amp; Shareholders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58847E6-A113-46FB-8D59-051052F66D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Number of owners and the roles they carry out differ according to the size of the firm</a:t>
            </a:r>
          </a:p>
          <a:p>
            <a:r>
              <a:rPr lang="en-GB" altLang="en-US" dirty="0"/>
              <a:t>Small businesses – one owner</a:t>
            </a:r>
          </a:p>
          <a:p>
            <a:r>
              <a:rPr lang="en-GB" altLang="en-US" dirty="0"/>
              <a:t>Large firm – could be thousands of shareholders who each own a small part of the business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775BC7-BD9B-41DC-9DA5-840CD4DE5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434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A9668-9987-4978-A8BA-D7E8C8DE8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2555-6F6E-40AD-8508-FF26BE986830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2D6140B6-6CEB-48E6-9B9D-6608E5C1B9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Managers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95DE984-2460-4CE6-9D06-85F4900C7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Organise</a:t>
            </a:r>
          </a:p>
          <a:p>
            <a:r>
              <a:rPr lang="en-GB" altLang="en-US" dirty="0"/>
              <a:t>Make decisions</a:t>
            </a:r>
          </a:p>
          <a:p>
            <a:r>
              <a:rPr lang="en-GB" altLang="en-US" dirty="0"/>
              <a:t>Plan</a:t>
            </a:r>
          </a:p>
          <a:p>
            <a:r>
              <a:rPr lang="en-GB" altLang="en-US" dirty="0"/>
              <a:t>Control</a:t>
            </a:r>
          </a:p>
          <a:p>
            <a:r>
              <a:rPr lang="en-GB" altLang="en-US" dirty="0"/>
              <a:t>Are accountable to the owner(s)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87A2C5-E3AE-4B5C-8D75-94BEADA54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693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B9642-9035-4552-8D5C-70A48C98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6660F-46DC-4D05-98BE-EB19680DCD3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98CF0574-221B-416A-A3FD-492BFD289D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Employees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83CB2B8-A5A9-4E20-AD48-E80252FC03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A business needs staff to carry out its activities</a:t>
            </a:r>
          </a:p>
          <a:p>
            <a:r>
              <a:rPr lang="en-GB" altLang="en-US" dirty="0"/>
              <a:t>Employees agree to work for a certain number of hours in return for a wage</a:t>
            </a:r>
          </a:p>
          <a:p>
            <a:r>
              <a:rPr lang="en-GB" altLang="en-US" dirty="0"/>
              <a:t>Pay levels vary with skills, qualifications, age, location, types of work and industry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7E4918-9B8A-44CA-BA7C-81984B759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255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0CD72-3F14-4691-9F94-33598F788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BCC0-6842-44A8-8CB4-6225E1A88AD2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27AFF54-D2FE-4598-A1AD-6853CCC824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customers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33132E4-0117-4583-92B9-6B9995D561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Customers buy the goods or services produced by firms</a:t>
            </a:r>
          </a:p>
          <a:p>
            <a:r>
              <a:rPr lang="en-GB" altLang="en-US" dirty="0"/>
              <a:t>May be individuals or other businesses</a:t>
            </a:r>
          </a:p>
          <a:p>
            <a:r>
              <a:rPr lang="en-GB" altLang="en-US" dirty="0"/>
              <a:t>Firms must understand and meet the needs of customers, otherwise they will fail to make a profit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A2E1CE-EB27-4328-9021-73F9453AB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33639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D7D66-7FD6-4AC9-975A-B709EE9AF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D70AD-311D-4FBF-8539-FB21383BA020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55D9853-E3E7-45EB-A70F-A3867EAC57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Community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9E49C55-3FF9-4503-AF74-8EE9A3E78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Local community may provide many of the firm’s staff and customers</a:t>
            </a:r>
          </a:p>
          <a:p>
            <a:r>
              <a:rPr lang="en-GB" altLang="en-US" dirty="0"/>
              <a:t>The business often supplies goods and services vital to the local area</a:t>
            </a:r>
          </a:p>
          <a:p>
            <a:r>
              <a:rPr lang="en-GB" altLang="en-US" dirty="0"/>
              <a:t>But at times the community can feel aggrieved by some aspects of what a firm does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B55956-A46B-43EF-BCFC-351F932EC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3344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25282-CF86-4F9E-BA61-D3E4A5877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5D18C-2362-4278-AF19-90E23DDAC3D3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A288FE3-97DA-47FB-85CE-DC620228F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_ Government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11BB349-EC2D-4D30-9C28-9E200058F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Economic policies affect firm’s costs (taxation, interest rates)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Legislation regulates what a business can do in areas like the environment and health &amp; safety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Successful firms are good for governments as they create wealth and employment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14521E-0095-4354-AF73-D6FE15079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93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FB614-CA44-4BDC-BDBB-B61089471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85127-E4C4-461B-A930-D3C81D4E0C41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2B7AA234-FBF9-47D3-81F0-008B0A449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Suppliers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A0D2CB0-569C-4629-A7F7-99AAA003A0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Firms get the resources they need to produce goods and services from suppliers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Businesses should have effective relationships with their suppliers in order to get quality resources at reasonable prices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Two way process – suppliers depend on the firms they supply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3EEF19-7DBC-4ACA-A7AE-C260180E8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111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71E42A2-5865-43FC-82D7-E7B770FE0F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2276475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</a:rPr>
              <a:t>CRITICAL QUESTION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D0495C5-5850-4703-8692-D051438377F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Can Morality Be Legislated?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88456A4-0DEE-4EE0-AD51-038EC0A77C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MITIGATION</a:t>
            </a:r>
            <a:endParaRPr lang="en-US" alt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71DDFA4-ABF3-4137-9379-E40451994A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Policy in Place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Assigned Responsibility for Enforcement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of Deviants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Communicated to Organization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(Audits/Monitoring)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Appropriate Discipline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Respond Appropriately if Violation Occurs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DD5F7E-A27D-41FE-BAD2-F19601DA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A26A6D-0884-4BD2-BA88-DED76A034F55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27AC22-0D77-4965-B1F9-2C8D6B9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838200" y="332656"/>
            <a:ext cx="7772400" cy="1224136"/>
          </a:xfrm>
          <a:solidFill>
            <a:srgbClr val="00B0F0"/>
          </a:solidFill>
        </p:spPr>
        <p:txBody>
          <a:bodyPr/>
          <a:lstStyle/>
          <a:p>
            <a:pPr eaLnBrk="1" hangingPunct="1"/>
            <a:r>
              <a:rPr lang="en-US" altLang="en-US" sz="3600" dirty="0">
                <a:latin typeface="Arial" pitchFamily="34" charset="0"/>
              </a:rPr>
              <a:t>The Parable of the Sadhu</a:t>
            </a:r>
            <a:br>
              <a:rPr lang="en-US" altLang="en-US" sz="3600" dirty="0">
                <a:latin typeface="Arial" pitchFamily="34" charset="0"/>
              </a:rPr>
            </a:br>
            <a:r>
              <a:rPr lang="en-US" altLang="en-US" sz="3200" dirty="0">
                <a:latin typeface="Arial" pitchFamily="34" charset="0"/>
              </a:rPr>
              <a:t>Bowen H. McCoy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4174232" cy="3680048"/>
          </a:xfrm>
        </p:spPr>
        <p:txBody>
          <a:bodyPr/>
          <a:lstStyle/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cause you to loose the Once in a lifetime trip to the Himalayas. Travel a well used trail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Found a half naked holy man in the snow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Do you take him back to a village? Do you care for him? Both option would  opportunity to make your once in a lifetime climb.</a:t>
            </a:r>
          </a:p>
        </p:txBody>
      </p:sp>
      <p:graphicFrame>
        <p:nvGraphicFramePr>
          <p:cNvPr id="36868" name="Object 4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5988050" y="3095625"/>
          <a:ext cx="1128713" cy="188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3" imgW="1128370" imgH="1884578" progId="MS_ClipArt_Gallery.2">
                  <p:embed/>
                </p:oleObj>
              </mc:Choice>
              <mc:Fallback>
                <p:oleObj name="ClipArt" r:id="rId3" imgW="1128370" imgH="1884578" progId="MS_ClipArt_Gallery.2">
                  <p:embed/>
                  <p:pic>
                    <p:nvPicPr>
                      <p:cNvPr id="36868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8050" y="3095625"/>
                        <a:ext cx="1128713" cy="188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AB2702-3F56-4FA0-8787-0816CF8A5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DDC08D-3777-403A-8C59-68DFDBE71CDF}" type="datetime1">
              <a:rPr lang="en-GB" altLang="en-US" smtClean="0"/>
              <a:t>25/10/2026</a:t>
            </a:fld>
            <a:endParaRPr lang="en-US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F96BD5-67D3-471A-A009-2E001AB3A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7AB7E-BBC8-4DE1-929E-23D993ED6626}" type="slidenum">
              <a:rPr lang="en-US" altLang="en-US" smtClean="0"/>
              <a:pPr/>
              <a:t>27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1FEE67E-F555-4CE6-8E11-5F9E84845B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QUESTIONS RAISED?</a:t>
            </a:r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no single person responsible when there is a group?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Do we make decisions based on ethnic considerations?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Can a superordinate goal allow for moral slippage?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their an institutional or group ethic strong than an individual ethic?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How much effort is enough to satisfy your moral obligation?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F2CC9-0FBD-4479-ABE2-C4E85B21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B03E1-DF42-48F4-8B00-810302328D81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AFDCD8-FE12-4B98-BAF3-779D5A5B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224473-28CF-4743-8873-62FA0C8447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SOME OBSERVATIONS</a:t>
            </a:r>
            <a:endParaRPr lang="en-US" altLang="en-US" dirty="0"/>
          </a:p>
        </p:txBody>
      </p:sp>
      <p:sp>
        <p:nvSpPr>
          <p:cNvPr id="16387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Organizations without a history of mutually accepted shared values tend to come apart during stress.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in touch with core values can deal with change, ambiguity, stress, and tough times.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tend avoid the ambiguous yet that is what tends to be the most rewarding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Individuals need organizational support to act morally.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2595B-EDE9-432F-8D91-13D03EA88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866AD-D3C2-40ED-98A5-3AC3A3883E22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B1084D-198F-4073-AC15-1D1267D17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554F-7305-4A46-B313-0BDFBEBF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40FFE-505E-43DC-8FEB-872337C34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r>
              <a:rPr lang="en-US" dirty="0"/>
              <a:t>At the end of the session, you should be able to demonstrate that you:</a:t>
            </a:r>
          </a:p>
          <a:p>
            <a:endParaRPr lang="en-US" dirty="0"/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identify different groups of stakeholders and the potential impact on change management activities on these groups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2AC7-52DF-433A-8A91-E8780F7F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E78884-7ADF-4DC6-AF50-5089FEB8FC33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E04AE-7BAC-4BE8-AF1C-B3FF7C4B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42062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6B5EC-D03B-A333-759D-58FC70556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032E2-BFE0-C7CF-57BF-93B918702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sz="1400" dirty="0"/>
          </a:p>
          <a:p>
            <a:r>
              <a:rPr lang="en-GB" sz="1400" dirty="0"/>
              <a:t>Kotter, J.P. (2012) Leading change [electronic resource] . Boston, Massachusetts :, Harvard Business Review Press.</a:t>
            </a:r>
          </a:p>
          <a:p>
            <a:endParaRPr lang="en-GB" sz="1400" dirty="0"/>
          </a:p>
          <a:p>
            <a:r>
              <a:rPr lang="en-GB" sz="1400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9FA58-9241-95E0-3B09-0C2450F6E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7DC16-63B3-D376-7FA1-00B008127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38141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592</TotalTime>
  <Words>1178</Words>
  <Application>Microsoft Office PowerPoint</Application>
  <PresentationFormat>On-screen Show (4:3)</PresentationFormat>
  <Paragraphs>208</Paragraphs>
  <Slides>31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Arial</vt:lpstr>
      <vt:lpstr>Calibri</vt:lpstr>
      <vt:lpstr>Comic Sans MS</vt:lpstr>
      <vt:lpstr>Myriad Pro</vt:lpstr>
      <vt:lpstr>Times New Roman</vt:lpstr>
      <vt:lpstr>SftWP July 15</vt:lpstr>
      <vt:lpstr>ClipArt</vt:lpstr>
      <vt:lpstr>BMSW 6003 Leading &amp; Implementing Change   Week 4 Session 2  Stakeholder Theory of the Modern Corporation</vt:lpstr>
      <vt:lpstr>Learning Aims</vt:lpstr>
      <vt:lpstr>Stakeholders</vt:lpstr>
      <vt:lpstr>Milton (Friedman) vs. Edward (Freeman)</vt:lpstr>
      <vt:lpstr>Characteristics of stakeholders?</vt:lpstr>
      <vt:lpstr>Edwards Freeman’s arguments and Proposals for Corporations</vt:lpstr>
      <vt:lpstr>Stakeholder Interest</vt:lpstr>
      <vt:lpstr>Stakeholders and corporate responsibility</vt:lpstr>
      <vt:lpstr>CLASS ACTIVITY  10 min- stakeholder Analysis</vt:lpstr>
      <vt:lpstr>CLASS ACTIVITY- Group 15 Minutes </vt:lpstr>
      <vt:lpstr>CRITICAL QUESTION</vt:lpstr>
      <vt:lpstr>Meeting the needs of stakeholders</vt:lpstr>
      <vt:lpstr>Internal stakeholders</vt:lpstr>
      <vt:lpstr>External Stakeholders</vt:lpstr>
      <vt:lpstr>Internal and External Stakeholders</vt:lpstr>
      <vt:lpstr>Watch this video and share your views – Conflict of Interest </vt:lpstr>
      <vt:lpstr>Class Activity – Individual 10 Minutes</vt:lpstr>
      <vt:lpstr>Characteristics of Stakeholders – Owners &amp; Shareholders</vt:lpstr>
      <vt:lpstr>Characteristics of Stakeholders - Managers</vt:lpstr>
      <vt:lpstr>Characteristics of Stakeholders - Employees</vt:lpstr>
      <vt:lpstr>Characteristics of Stakeholders - customers</vt:lpstr>
      <vt:lpstr>Characteristics of Stakeholders - Community</vt:lpstr>
      <vt:lpstr>Characteristics of Stakeholders _ Government </vt:lpstr>
      <vt:lpstr>Characteristics of Stakeholders - Suppliers</vt:lpstr>
      <vt:lpstr>CRITICAL QUESTION</vt:lpstr>
      <vt:lpstr>MITIGATION</vt:lpstr>
      <vt:lpstr>The Parable of the Sadhu Bowen H. McCoy</vt:lpstr>
      <vt:lpstr>QUESTIONS RAISED?</vt:lpstr>
      <vt:lpstr>SOME OBSERVATIONS</vt:lpstr>
      <vt:lpstr>Learning Outcomes</vt:lpstr>
      <vt:lpstr>References </vt:lpstr>
    </vt:vector>
  </TitlesOfParts>
  <Company>CSU Sacramento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Stakeholder Theory of the Modern Corporation R. Edward Freeman</dc:title>
  <dc:creator>CSU User</dc:creator>
  <cp:lastModifiedBy>Nadeem Mirza</cp:lastModifiedBy>
  <cp:revision>13</cp:revision>
  <dcterms:created xsi:type="dcterms:W3CDTF">2001-06-15T22:11:35Z</dcterms:created>
  <dcterms:modified xsi:type="dcterms:W3CDTF">2026-10-25T12:35:01Z</dcterms:modified>
</cp:coreProperties>
</file>