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62" r:id="rId4"/>
    <p:sldId id="265" r:id="rId5"/>
    <p:sldId id="259" r:id="rId6"/>
    <p:sldId id="258" r:id="rId7"/>
    <p:sldId id="266" r:id="rId8"/>
    <p:sldId id="260"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6" autoAdjust="0"/>
    <p:restoredTop sz="94660"/>
  </p:normalViewPr>
  <p:slideViewPr>
    <p:cSldViewPr snapToGrid="0">
      <p:cViewPr varScale="1">
        <p:scale>
          <a:sx n="114" d="100"/>
          <a:sy n="114" d="100"/>
        </p:scale>
        <p:origin x="432"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25304841-2E13-48DF-B4BA-DC37E61A34D3}" type="datetimeFigureOut">
              <a:rPr lang="en-GB" smtClean="0"/>
              <a:t>21/11/2019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11512A0-2E27-4A0F-B0D5-29C81A07C4AF}"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6334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304841-2E13-48DF-B4BA-DC37E61A34D3}"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1827491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25304841-2E13-48DF-B4BA-DC37E61A34D3}" type="datetimeFigureOut">
              <a:rPr lang="en-GB" smtClean="0"/>
              <a:t>21/11/2019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11512A0-2E27-4A0F-B0D5-29C81A07C4AF}"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5958050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304841-2E13-48DF-B4BA-DC37E61A34D3}"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1006588089"/>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304841-2E13-48DF-B4BA-DC37E61A34D3}" type="datetimeFigureOut">
              <a:rPr lang="en-GB" smtClean="0"/>
              <a:t>21/11/2019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349776057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304841-2E13-48DF-B4BA-DC37E61A34D3}" type="datetimeFigureOut">
              <a:rPr lang="en-GB" smtClean="0"/>
              <a:t>21/11/2019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273691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304841-2E13-48DF-B4BA-DC37E61A34D3}" type="datetimeFigureOut">
              <a:rPr lang="en-GB" smtClean="0"/>
              <a:t>21/11/2019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1144203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25304841-2E13-48DF-B4BA-DC37E61A34D3}" type="datetimeFigureOut">
              <a:rPr lang="en-GB" smtClean="0"/>
              <a:t>21/11/2019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11512A0-2E27-4A0F-B0D5-29C81A07C4AF}"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60385661"/>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25304841-2E13-48DF-B4BA-DC37E61A34D3}" type="datetimeFigureOut">
              <a:rPr lang="en-GB" smtClean="0"/>
              <a:t>21/11/2019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417937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304841-2E13-48DF-B4BA-DC37E61A34D3}"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530788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304841-2E13-48DF-B4BA-DC37E61A34D3}"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512A0-2E27-4A0F-B0D5-29C81A07C4AF}" type="slidenum">
              <a:rPr lang="en-GB" smtClean="0"/>
              <a:t>‹#›</a:t>
            </a:fld>
            <a:endParaRPr lang="en-GB"/>
          </a:p>
        </p:txBody>
      </p:sp>
    </p:spTree>
    <p:extLst>
      <p:ext uri="{BB962C8B-B14F-4D97-AF65-F5344CB8AC3E}">
        <p14:creationId xmlns:p14="http://schemas.microsoft.com/office/powerpoint/2010/main" val="2338477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25304841-2E13-48DF-B4BA-DC37E61A34D3}" type="datetimeFigureOut">
              <a:rPr lang="en-GB" smtClean="0"/>
              <a:t>21/11/2019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11512A0-2E27-4A0F-B0D5-29C81A07C4AF}"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8713054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fooddive.com/news/how-4-companies-responded-to-major-recalls/44047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r crisis campaign">
            <a:extLst>
              <a:ext uri="{FF2B5EF4-FFF2-40B4-BE49-F238E27FC236}">
                <a16:creationId xmlns:a16="http://schemas.microsoft.com/office/drawing/2014/main" id="{2E07E009-6640-44C8-B4C0-92C19991BA37}"/>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24000" y="-67546"/>
            <a:ext cx="8693022" cy="4259415"/>
          </a:xfrm>
          <a:prstGeom prst="rect">
            <a:avLst/>
          </a:prstGeom>
          <a:noFill/>
        </p:spPr>
      </p:pic>
      <p:sp>
        <p:nvSpPr>
          <p:cNvPr id="2" name="Title 1">
            <a:extLst>
              <a:ext uri="{FF2B5EF4-FFF2-40B4-BE49-F238E27FC236}">
                <a16:creationId xmlns:a16="http://schemas.microsoft.com/office/drawing/2014/main" id="{4D55DCBE-E363-470D-BFE5-040D7DC9C305}"/>
              </a:ext>
            </a:extLst>
          </p:cNvPr>
          <p:cNvSpPr>
            <a:spLocks noGrp="1"/>
          </p:cNvSpPr>
          <p:nvPr>
            <p:ph type="ctrTitle"/>
          </p:nvPr>
        </p:nvSpPr>
        <p:spPr>
          <a:xfrm>
            <a:off x="1591112" y="2890043"/>
            <a:ext cx="9144000" cy="2387600"/>
          </a:xfrm>
        </p:spPr>
        <p:txBody>
          <a:bodyPr/>
          <a:lstStyle/>
          <a:p>
            <a:r>
              <a:rPr lang="en-GB" sz="4800" b="1" dirty="0"/>
              <a:t>PR Crisis Campaign</a:t>
            </a:r>
          </a:p>
        </p:txBody>
      </p:sp>
      <p:sp>
        <p:nvSpPr>
          <p:cNvPr id="5" name="Subtitle 4">
            <a:extLst>
              <a:ext uri="{FF2B5EF4-FFF2-40B4-BE49-F238E27FC236}">
                <a16:creationId xmlns:a16="http://schemas.microsoft.com/office/drawing/2014/main" id="{A4940403-1E9D-4E5A-855D-AE65CEE717E6}"/>
              </a:ext>
            </a:extLst>
          </p:cNvPr>
          <p:cNvSpPr>
            <a:spLocks noGrp="1"/>
          </p:cNvSpPr>
          <p:nvPr>
            <p:ph type="subTitle" idx="1"/>
          </p:nvPr>
        </p:nvSpPr>
        <p:spPr>
          <a:xfrm>
            <a:off x="1524000" y="4449762"/>
            <a:ext cx="9144000" cy="1655762"/>
          </a:xfrm>
        </p:spPr>
        <p:txBody>
          <a:bodyPr/>
          <a:lstStyle/>
          <a:p>
            <a:r>
              <a:rPr lang="en-GB" dirty="0"/>
              <a:t>Rhys Matthews</a:t>
            </a:r>
          </a:p>
          <a:p>
            <a:r>
              <a:rPr lang="en-GB" dirty="0"/>
              <a:t>1811161</a:t>
            </a:r>
          </a:p>
        </p:txBody>
      </p:sp>
    </p:spTree>
    <p:extLst>
      <p:ext uri="{BB962C8B-B14F-4D97-AF65-F5344CB8AC3E}">
        <p14:creationId xmlns:p14="http://schemas.microsoft.com/office/powerpoint/2010/main" val="2638177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21000"/>
          </a:blip>
          <a:stretch>
            <a:fillRect/>
          </a:stretch>
        </p:blipFill>
        <p:spPr>
          <a:xfrm>
            <a:off x="1155904" y="54106"/>
            <a:ext cx="3182251" cy="2560987"/>
          </a:xfrm>
          <a:prstGeom prst="rect">
            <a:avLst/>
          </a:prstGeom>
        </p:spPr>
      </p:pic>
      <p:pic>
        <p:nvPicPr>
          <p:cNvPr id="4" name="Picture 3"/>
          <p:cNvPicPr>
            <a:picLocks noChangeAspect="1"/>
          </p:cNvPicPr>
          <p:nvPr/>
        </p:nvPicPr>
        <p:blipFill>
          <a:blip r:embed="rId3">
            <a:alphaModFix amt="27000"/>
          </a:blip>
          <a:stretch>
            <a:fillRect/>
          </a:stretch>
        </p:blipFill>
        <p:spPr>
          <a:xfrm>
            <a:off x="6528132" y="0"/>
            <a:ext cx="5282868" cy="3951751"/>
          </a:xfrm>
          <a:prstGeom prst="rect">
            <a:avLst/>
          </a:prstGeom>
        </p:spPr>
      </p:pic>
      <p:sp>
        <p:nvSpPr>
          <p:cNvPr id="2" name="Title 1">
            <a:extLst>
              <a:ext uri="{FF2B5EF4-FFF2-40B4-BE49-F238E27FC236}">
                <a16:creationId xmlns:a16="http://schemas.microsoft.com/office/drawing/2014/main" id="{56845849-5093-4910-BEA8-A17027A92DD8}"/>
              </a:ext>
            </a:extLst>
          </p:cNvPr>
          <p:cNvSpPr>
            <a:spLocks noGrp="1"/>
          </p:cNvSpPr>
          <p:nvPr>
            <p:ph type="title"/>
          </p:nvPr>
        </p:nvSpPr>
        <p:spPr/>
        <p:txBody>
          <a:bodyPr/>
          <a:lstStyle/>
          <a:p>
            <a:pPr algn="ctr"/>
            <a:r>
              <a:rPr lang="en-GB" dirty="0"/>
              <a:t>The Issue</a:t>
            </a:r>
          </a:p>
        </p:txBody>
      </p:sp>
      <p:sp>
        <p:nvSpPr>
          <p:cNvPr id="3" name="Content Placeholder 2">
            <a:extLst>
              <a:ext uri="{FF2B5EF4-FFF2-40B4-BE49-F238E27FC236}">
                <a16:creationId xmlns:a16="http://schemas.microsoft.com/office/drawing/2014/main" id="{836B6053-0D6F-458F-A770-4F0E8F827341}"/>
              </a:ext>
            </a:extLst>
          </p:cNvPr>
          <p:cNvSpPr>
            <a:spLocks noGrp="1"/>
          </p:cNvSpPr>
          <p:nvPr>
            <p:ph idx="1"/>
          </p:nvPr>
        </p:nvSpPr>
        <p:spPr/>
        <p:txBody>
          <a:bodyPr>
            <a:normAutofit fontScale="92500" lnSpcReduction="10000"/>
          </a:bodyPr>
          <a:lstStyle/>
          <a:p>
            <a:pPr marL="0" indent="0">
              <a:buNone/>
            </a:pPr>
            <a:r>
              <a:rPr lang="en-GB" sz="2400" dirty="0">
                <a:solidFill>
                  <a:schemeClr val="tx1"/>
                </a:solidFill>
              </a:rPr>
              <a:t>The recall is for a new line of chocolate bars that have the unfortunate mistake of having some ingredients not declared on the packaging. </a:t>
            </a:r>
          </a:p>
          <a:p>
            <a:pPr marL="0" indent="0">
              <a:buNone/>
            </a:pPr>
            <a:endParaRPr lang="en-GB" sz="2400" dirty="0">
              <a:solidFill>
                <a:schemeClr val="tx1"/>
              </a:solidFill>
            </a:endParaRPr>
          </a:p>
          <a:p>
            <a:pPr marL="0" indent="0">
              <a:buNone/>
            </a:pPr>
            <a:r>
              <a:rPr lang="en-GB" sz="2400" dirty="0">
                <a:solidFill>
                  <a:schemeClr val="tx1"/>
                </a:solidFill>
              </a:rPr>
              <a:t>Due to the fact that this is for a food product we need to act in the most efficient way to recall these products successfully in order to prevent any illnesses (some people may be allergic to some of the undeclared ingredients.</a:t>
            </a:r>
          </a:p>
          <a:p>
            <a:pPr marL="0" indent="0">
              <a:buNone/>
            </a:pPr>
            <a:endParaRPr lang="en-GB" sz="2400" dirty="0">
              <a:solidFill>
                <a:schemeClr val="tx1"/>
              </a:solidFill>
            </a:endParaRPr>
          </a:p>
          <a:p>
            <a:pPr marL="0" indent="0">
              <a:buNone/>
            </a:pPr>
            <a:r>
              <a:rPr lang="en-GB" sz="2400" dirty="0">
                <a:solidFill>
                  <a:schemeClr val="tx1"/>
                </a:solidFill>
              </a:rPr>
              <a:t>Obviously we are expecting negative PR from this mistake but we will do everything we can to maintain customers trust for the brand.</a:t>
            </a:r>
          </a:p>
        </p:txBody>
      </p:sp>
    </p:spTree>
    <p:extLst>
      <p:ext uri="{BB962C8B-B14F-4D97-AF65-F5344CB8AC3E}">
        <p14:creationId xmlns:p14="http://schemas.microsoft.com/office/powerpoint/2010/main" val="3778117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47000"/>
          </a:blip>
          <a:stretch>
            <a:fillRect/>
          </a:stretch>
        </p:blipFill>
        <p:spPr>
          <a:xfrm>
            <a:off x="8005554" y="3931805"/>
            <a:ext cx="3906621" cy="2926195"/>
          </a:xfrm>
          <a:prstGeom prst="rect">
            <a:avLst/>
          </a:prstGeom>
        </p:spPr>
      </p:pic>
      <p:sp>
        <p:nvSpPr>
          <p:cNvPr id="2" name="Title 1"/>
          <p:cNvSpPr>
            <a:spLocks noGrp="1"/>
          </p:cNvSpPr>
          <p:nvPr>
            <p:ph type="title"/>
          </p:nvPr>
        </p:nvSpPr>
        <p:spPr/>
        <p:txBody>
          <a:bodyPr/>
          <a:lstStyle/>
          <a:p>
            <a:r>
              <a:rPr lang="en-US" dirty="0"/>
              <a:t>Trying to use this to our advantage</a:t>
            </a:r>
          </a:p>
        </p:txBody>
      </p:sp>
      <p:sp>
        <p:nvSpPr>
          <p:cNvPr id="3" name="Content Placeholder 2"/>
          <p:cNvSpPr>
            <a:spLocks noGrp="1"/>
          </p:cNvSpPr>
          <p:nvPr>
            <p:ph idx="1"/>
          </p:nvPr>
        </p:nvSpPr>
        <p:spPr/>
        <p:txBody>
          <a:bodyPr/>
          <a:lstStyle/>
          <a:p>
            <a:pPr marL="0" indent="0">
              <a:buNone/>
            </a:pPr>
            <a:r>
              <a:rPr lang="en-US" dirty="0">
                <a:solidFill>
                  <a:schemeClr val="tx1"/>
                </a:solidFill>
              </a:rPr>
              <a:t>Studies show that a product recall often has a negative impact on the brands image whilst also affecting customer loyalty. </a:t>
            </a:r>
          </a:p>
          <a:p>
            <a:endParaRPr lang="en-US" dirty="0">
              <a:solidFill>
                <a:schemeClr val="tx1"/>
              </a:solidFill>
            </a:endParaRPr>
          </a:p>
          <a:p>
            <a:pPr marL="0" indent="0">
              <a:buNone/>
            </a:pPr>
            <a:r>
              <a:rPr lang="en-US" dirty="0">
                <a:solidFill>
                  <a:schemeClr val="tx1"/>
                </a:solidFill>
              </a:rPr>
              <a:t>However…</a:t>
            </a:r>
          </a:p>
          <a:p>
            <a:endParaRPr lang="en-US" dirty="0">
              <a:solidFill>
                <a:schemeClr val="tx1"/>
              </a:solidFill>
            </a:endParaRPr>
          </a:p>
          <a:p>
            <a:pPr marL="0" indent="0">
              <a:buNone/>
            </a:pPr>
            <a:r>
              <a:rPr lang="en-US" dirty="0">
                <a:solidFill>
                  <a:schemeClr val="tx1"/>
                </a:solidFill>
              </a:rPr>
              <a:t>When handled well, it can create a positive reflection on the brand and show loyalty to customers.  </a:t>
            </a:r>
          </a:p>
        </p:txBody>
      </p:sp>
    </p:spTree>
    <p:extLst>
      <p:ext uri="{BB962C8B-B14F-4D97-AF65-F5344CB8AC3E}">
        <p14:creationId xmlns:p14="http://schemas.microsoft.com/office/powerpoint/2010/main" val="433105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General Mills’ flour recall</a:t>
            </a:r>
          </a:p>
        </p:txBody>
      </p:sp>
      <p:sp>
        <p:nvSpPr>
          <p:cNvPr id="3" name="Content Placeholder 2"/>
          <p:cNvSpPr>
            <a:spLocks noGrp="1"/>
          </p:cNvSpPr>
          <p:nvPr>
            <p:ph idx="1"/>
          </p:nvPr>
        </p:nvSpPr>
        <p:spPr/>
        <p:txBody>
          <a:bodyPr>
            <a:normAutofit fontScale="85000" lnSpcReduction="10000"/>
          </a:bodyPr>
          <a:lstStyle/>
          <a:p>
            <a:pPr marL="0" indent="0">
              <a:buNone/>
            </a:pPr>
            <a:r>
              <a:rPr lang="en-US" sz="2400" dirty="0">
                <a:solidFill>
                  <a:schemeClr val="tx1"/>
                </a:solidFill>
              </a:rPr>
              <a:t>An example of a product recall that positively impacted a company is when General Mills had to recall 3 brands of their flour, estimated to have cost them £10 million. This was due to the flour being contaminated by E-coli and anyone that had ingested the flour raw (cookie dough and batter </a:t>
            </a:r>
            <a:r>
              <a:rPr lang="en-US" sz="2400" dirty="0" err="1">
                <a:solidFill>
                  <a:schemeClr val="tx1"/>
                </a:solidFill>
              </a:rPr>
              <a:t>etc</a:t>
            </a:r>
            <a:r>
              <a:rPr lang="en-US" sz="2400" dirty="0">
                <a:solidFill>
                  <a:schemeClr val="tx1"/>
                </a:solidFill>
              </a:rPr>
              <a:t>) would have experienced sickness. As you can imagine this impacted the brand negatively costing them a lot of money and losing customers trust. </a:t>
            </a:r>
          </a:p>
          <a:p>
            <a:pPr marL="0" indent="0">
              <a:buNone/>
            </a:pPr>
            <a:r>
              <a:rPr lang="en-US" sz="2400" dirty="0">
                <a:solidFill>
                  <a:schemeClr val="tx1"/>
                </a:solidFill>
              </a:rPr>
              <a:t>The reason that the brand recovered well was down to the openness and the fact that they aimed to educate the public on the dangers of raw flour and how to safely implement it into food. This information was published on the products packaging, brand sponsored recipes, social media and on store signage. This was received positively by the customers helped the 150 year old company get back on track to becoming the leading supplier of flour (Becket, 2017).  </a:t>
            </a:r>
          </a:p>
          <a:p>
            <a:pPr marL="0" indent="0">
              <a:buNone/>
            </a:pPr>
            <a:endParaRPr lang="en-US" dirty="0"/>
          </a:p>
          <a:p>
            <a:pPr marL="0" indent="0">
              <a:buNone/>
            </a:pPr>
            <a:endParaRPr lang="en-US" dirty="0"/>
          </a:p>
          <a:p>
            <a:pPr marL="0" indent="0">
              <a:buNone/>
            </a:pPr>
            <a:endParaRPr lang="en-US" dirty="0"/>
          </a:p>
          <a:p>
            <a:endParaRPr lang="en-US" dirty="0"/>
          </a:p>
          <a:p>
            <a:pPr marL="0" indent="0">
              <a:buNone/>
            </a:pPr>
            <a:endParaRPr lang="en-US" dirty="0"/>
          </a:p>
        </p:txBody>
      </p:sp>
      <p:pic>
        <p:nvPicPr>
          <p:cNvPr id="4" name="Picture 3"/>
          <p:cNvPicPr>
            <a:picLocks noChangeAspect="1"/>
          </p:cNvPicPr>
          <p:nvPr/>
        </p:nvPicPr>
        <p:blipFill rotWithShape="1">
          <a:blip r:embed="rId2">
            <a:alphaModFix amt="51000"/>
          </a:blip>
          <a:srcRect l="10013" t="27102" r="10100" b="27251"/>
          <a:stretch/>
        </p:blipFill>
        <p:spPr>
          <a:xfrm>
            <a:off x="8357734" y="978408"/>
            <a:ext cx="3549039" cy="1378898"/>
          </a:xfrm>
          <a:prstGeom prst="rect">
            <a:avLst/>
          </a:prstGeom>
        </p:spPr>
      </p:pic>
    </p:spTree>
    <p:extLst>
      <p:ext uri="{BB962C8B-B14F-4D97-AF65-F5344CB8AC3E}">
        <p14:creationId xmlns:p14="http://schemas.microsoft.com/office/powerpoint/2010/main" val="2763433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277F4-E4DE-45F3-9334-EA028D54E289}"/>
              </a:ext>
            </a:extLst>
          </p:cNvPr>
          <p:cNvSpPr>
            <a:spLocks noGrp="1"/>
          </p:cNvSpPr>
          <p:nvPr>
            <p:ph type="title"/>
          </p:nvPr>
        </p:nvSpPr>
        <p:spPr/>
        <p:txBody>
          <a:bodyPr/>
          <a:lstStyle/>
          <a:p>
            <a:r>
              <a:rPr lang="en-GB" dirty="0"/>
              <a:t>Stakeholders Involved</a:t>
            </a:r>
          </a:p>
        </p:txBody>
      </p:sp>
      <p:sp>
        <p:nvSpPr>
          <p:cNvPr id="3" name="Content Placeholder 2">
            <a:extLst>
              <a:ext uri="{FF2B5EF4-FFF2-40B4-BE49-F238E27FC236}">
                <a16:creationId xmlns:a16="http://schemas.microsoft.com/office/drawing/2014/main" id="{2A7C44C4-6399-4B62-BF63-EE49F8551970}"/>
              </a:ext>
            </a:extLst>
          </p:cNvPr>
          <p:cNvSpPr>
            <a:spLocks noGrp="1"/>
          </p:cNvSpPr>
          <p:nvPr>
            <p:ph idx="1"/>
          </p:nvPr>
        </p:nvSpPr>
        <p:spPr/>
        <p:txBody>
          <a:bodyPr/>
          <a:lstStyle/>
          <a:p>
            <a:r>
              <a:rPr lang="en-GB" dirty="0">
                <a:solidFill>
                  <a:schemeClr val="tx1"/>
                </a:solidFill>
              </a:rPr>
              <a:t>A product recall is something no shareholder wants to hear and often causes them to lose confidence in the brand. This then relates to falling stock prices and can potentially bankrupt a company. </a:t>
            </a:r>
          </a:p>
          <a:p>
            <a:r>
              <a:rPr lang="en-GB" dirty="0">
                <a:solidFill>
                  <a:schemeClr val="tx1"/>
                </a:solidFill>
              </a:rPr>
              <a:t>According to Davidson and Worrell (1992), recalls that involved having the product replaced or the purchase price refunded gave a much worse return for stakeholders than when the products are checked and repaired. </a:t>
            </a:r>
          </a:p>
        </p:txBody>
      </p:sp>
    </p:spTree>
    <p:extLst>
      <p:ext uri="{BB962C8B-B14F-4D97-AF65-F5344CB8AC3E}">
        <p14:creationId xmlns:p14="http://schemas.microsoft.com/office/powerpoint/2010/main" val="37220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43185-430F-4C2A-8B84-7E7502A011D4}"/>
              </a:ext>
            </a:extLst>
          </p:cNvPr>
          <p:cNvSpPr>
            <a:spLocks noGrp="1"/>
          </p:cNvSpPr>
          <p:nvPr>
            <p:ph type="title"/>
          </p:nvPr>
        </p:nvSpPr>
        <p:spPr/>
        <p:txBody>
          <a:bodyPr>
            <a:normAutofit/>
          </a:bodyPr>
          <a:lstStyle/>
          <a:p>
            <a:r>
              <a:rPr lang="en-GB" sz="4400" dirty="0"/>
              <a:t>Communication channels we will use</a:t>
            </a:r>
          </a:p>
        </p:txBody>
      </p:sp>
      <p:sp>
        <p:nvSpPr>
          <p:cNvPr id="3" name="Content Placeholder 2">
            <a:extLst>
              <a:ext uri="{FF2B5EF4-FFF2-40B4-BE49-F238E27FC236}">
                <a16:creationId xmlns:a16="http://schemas.microsoft.com/office/drawing/2014/main" id="{17BDCDB1-51F9-421F-A712-CB6D9E338985}"/>
              </a:ext>
            </a:extLst>
          </p:cNvPr>
          <p:cNvSpPr>
            <a:spLocks noGrp="1"/>
          </p:cNvSpPr>
          <p:nvPr>
            <p:ph idx="1"/>
          </p:nvPr>
        </p:nvSpPr>
        <p:spPr>
          <a:xfrm>
            <a:off x="3745956" y="1808702"/>
            <a:ext cx="7992232" cy="5900735"/>
          </a:xfrm>
        </p:spPr>
        <p:txBody>
          <a:bodyPr>
            <a:normAutofit/>
          </a:bodyPr>
          <a:lstStyle/>
          <a:p>
            <a:r>
              <a:rPr lang="en-GB" dirty="0">
                <a:solidFill>
                  <a:schemeClr val="tx1"/>
                </a:solidFill>
              </a:rPr>
              <a:t>One of our first priorities should be to set up a communications line for anyone that may have been affected by the defected product. On our website we will create an easily noticeable link/page where affected customers can instantly contact us regarding any queries about the recall. </a:t>
            </a:r>
          </a:p>
          <a:p>
            <a:r>
              <a:rPr lang="en-GB" dirty="0">
                <a:solidFill>
                  <a:schemeClr val="tx1"/>
                </a:solidFill>
              </a:rPr>
              <a:t>Our social media pages will also have an easily accessible link leading to the page on our website. It is important that we do not try and hide what has happened.</a:t>
            </a:r>
          </a:p>
          <a:p>
            <a:r>
              <a:rPr lang="en-GB" dirty="0">
                <a:solidFill>
                  <a:schemeClr val="tx1"/>
                </a:solidFill>
              </a:rPr>
              <a:t>Another communication channel that will be important to have is a phone line with trained staff who can answer all queries regarding the recall as chocolate bars are eaten by people of all ages including the older generation which might not be comfortable using online methods. </a:t>
            </a:r>
          </a:p>
          <a:p>
            <a:endParaRPr lang="en-GB" sz="2300" dirty="0"/>
          </a:p>
          <a:p>
            <a:pPr marL="0" indent="0">
              <a:buNone/>
            </a:pPr>
            <a:endParaRPr lang="en-GB" sz="2300" dirty="0"/>
          </a:p>
          <a:p>
            <a:pPr marL="0" indent="0">
              <a:buNone/>
            </a:pPr>
            <a:r>
              <a:rPr lang="en-GB" dirty="0"/>
              <a:t> </a:t>
            </a:r>
          </a:p>
        </p:txBody>
      </p:sp>
      <p:pic>
        <p:nvPicPr>
          <p:cNvPr id="6" name="Picture 5"/>
          <p:cNvPicPr>
            <a:picLocks noChangeAspect="1"/>
          </p:cNvPicPr>
          <p:nvPr/>
        </p:nvPicPr>
        <p:blipFill rotWithShape="1">
          <a:blip r:embed="rId2"/>
          <a:srcRect b="5198"/>
          <a:stretch/>
        </p:blipFill>
        <p:spPr>
          <a:xfrm>
            <a:off x="1866688" y="1718910"/>
            <a:ext cx="1763809" cy="1746436"/>
          </a:xfrm>
          <a:prstGeom prst="rect">
            <a:avLst/>
          </a:prstGeom>
        </p:spPr>
      </p:pic>
      <p:pic>
        <p:nvPicPr>
          <p:cNvPr id="9" name="Picture 8"/>
          <p:cNvPicPr>
            <a:picLocks noChangeAspect="1"/>
          </p:cNvPicPr>
          <p:nvPr/>
        </p:nvPicPr>
        <p:blipFill>
          <a:blip r:embed="rId3"/>
          <a:stretch>
            <a:fillRect/>
          </a:stretch>
        </p:blipFill>
        <p:spPr>
          <a:xfrm>
            <a:off x="1866688" y="3332830"/>
            <a:ext cx="1763809" cy="1799168"/>
          </a:xfrm>
          <a:prstGeom prst="rect">
            <a:avLst/>
          </a:prstGeom>
        </p:spPr>
      </p:pic>
      <p:pic>
        <p:nvPicPr>
          <p:cNvPr id="10" name="Picture 9"/>
          <p:cNvPicPr>
            <a:picLocks noChangeAspect="1"/>
          </p:cNvPicPr>
          <p:nvPr/>
        </p:nvPicPr>
        <p:blipFill rotWithShape="1">
          <a:blip r:embed="rId4"/>
          <a:srcRect l="7340" t="1889" r="5620" b="11989"/>
          <a:stretch/>
        </p:blipFill>
        <p:spPr>
          <a:xfrm>
            <a:off x="1866688" y="4906733"/>
            <a:ext cx="1763809" cy="1951267"/>
          </a:xfrm>
          <a:prstGeom prst="rect">
            <a:avLst/>
          </a:prstGeom>
        </p:spPr>
      </p:pic>
    </p:spTree>
    <p:extLst>
      <p:ext uri="{BB962C8B-B14F-4D97-AF65-F5344CB8AC3E}">
        <p14:creationId xmlns:p14="http://schemas.microsoft.com/office/powerpoint/2010/main" val="1133868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85D23-F24E-4B28-9962-6B378AE89E4C}"/>
              </a:ext>
            </a:extLst>
          </p:cNvPr>
          <p:cNvSpPr>
            <a:spLocks noGrp="1"/>
          </p:cNvSpPr>
          <p:nvPr>
            <p:ph type="title"/>
          </p:nvPr>
        </p:nvSpPr>
        <p:spPr/>
        <p:txBody>
          <a:bodyPr/>
          <a:lstStyle/>
          <a:p>
            <a:r>
              <a:rPr lang="en-GB" dirty="0"/>
              <a:t>Tools for monitoring</a:t>
            </a:r>
          </a:p>
        </p:txBody>
      </p:sp>
      <p:sp>
        <p:nvSpPr>
          <p:cNvPr id="3" name="Content Placeholder 2">
            <a:extLst>
              <a:ext uri="{FF2B5EF4-FFF2-40B4-BE49-F238E27FC236}">
                <a16:creationId xmlns:a16="http://schemas.microsoft.com/office/drawing/2014/main" id="{019AB80D-546B-4FBE-BF59-3BB0E5972845}"/>
              </a:ext>
            </a:extLst>
          </p:cNvPr>
          <p:cNvSpPr>
            <a:spLocks noGrp="1"/>
          </p:cNvSpPr>
          <p:nvPr>
            <p:ph idx="1"/>
          </p:nvPr>
        </p:nvSpPr>
        <p:spPr/>
        <p:txBody>
          <a:bodyPr/>
          <a:lstStyle/>
          <a:p>
            <a:pPr marL="0" indent="0">
              <a:buNone/>
            </a:pPr>
            <a:r>
              <a:rPr lang="en-GB" dirty="0">
                <a:solidFill>
                  <a:schemeClr val="tx1"/>
                </a:solidFill>
              </a:rPr>
              <a:t>It is important to monitor any feedback and any opinions on the brand to establish what to address and what to improve. During a product recall this is especially important as any unaddressed negative comments can damage the brands identity. Brandwatch.com is a great tool to use to monitor online traffic regarding a specific company as it archives social media data and other sources to track and </a:t>
            </a:r>
            <a:r>
              <a:rPr lang="en-GB">
                <a:solidFill>
                  <a:schemeClr val="tx1"/>
                </a:solidFill>
              </a:rPr>
              <a:t>analyse the </a:t>
            </a:r>
            <a:r>
              <a:rPr lang="en-GB" dirty="0">
                <a:solidFill>
                  <a:schemeClr val="tx1"/>
                </a:solidFill>
              </a:rPr>
              <a:t>brands online presence. </a:t>
            </a:r>
          </a:p>
        </p:txBody>
      </p:sp>
      <p:pic>
        <p:nvPicPr>
          <p:cNvPr id="2052" name="Picture 4" descr="Image result for brandwatch&quot;">
            <a:extLst>
              <a:ext uri="{FF2B5EF4-FFF2-40B4-BE49-F238E27FC236}">
                <a16:creationId xmlns:a16="http://schemas.microsoft.com/office/drawing/2014/main" id="{56091D93-06F7-4957-B02D-A2261D2C34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6712" y="3682767"/>
            <a:ext cx="3616543" cy="3175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298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CF83B-FA32-4B2D-88D1-292B127584FF}"/>
              </a:ext>
            </a:extLst>
          </p:cNvPr>
          <p:cNvSpPr>
            <a:spLocks noGrp="1"/>
          </p:cNvSpPr>
          <p:nvPr>
            <p:ph type="title"/>
          </p:nvPr>
        </p:nvSpPr>
        <p:spPr/>
        <p:txBody>
          <a:bodyPr/>
          <a:lstStyle/>
          <a:p>
            <a:r>
              <a:rPr lang="en-GB" dirty="0"/>
              <a:t>How we don’t want to handle the recall</a:t>
            </a:r>
          </a:p>
        </p:txBody>
      </p:sp>
      <p:sp>
        <p:nvSpPr>
          <p:cNvPr id="3" name="Content Placeholder 2">
            <a:extLst>
              <a:ext uri="{FF2B5EF4-FFF2-40B4-BE49-F238E27FC236}">
                <a16:creationId xmlns:a16="http://schemas.microsoft.com/office/drawing/2014/main" id="{1413D2B9-2D7B-4B52-8D4F-6C94ADD91EBD}"/>
              </a:ext>
            </a:extLst>
          </p:cNvPr>
          <p:cNvSpPr>
            <a:spLocks noGrp="1"/>
          </p:cNvSpPr>
          <p:nvPr>
            <p:ph idx="1"/>
          </p:nvPr>
        </p:nvSpPr>
        <p:spPr>
          <a:xfrm>
            <a:off x="838200" y="1825625"/>
            <a:ext cx="5881382" cy="4351338"/>
          </a:xfrm>
        </p:spPr>
        <p:txBody>
          <a:bodyPr>
            <a:normAutofit fontScale="92500"/>
          </a:bodyPr>
          <a:lstStyle/>
          <a:p>
            <a:pPr marL="0" indent="0">
              <a:buNone/>
            </a:pPr>
            <a:r>
              <a:rPr lang="en-GB" sz="2000" dirty="0">
                <a:solidFill>
                  <a:schemeClr val="tx1"/>
                </a:solidFill>
              </a:rPr>
              <a:t>Back in 1994, Intel faced a $500 million recall due to producing faulty computer chips. As they calculated that the flawed computer chips would only fault one in every 9 billion calculations they stated that they would only issue a replacement or refund if the customer could demonstrate that their chip was faulty. After holding their ground for over a month, the customers confidence in the brand was lost which affected Intel majorly. The CEO realised the company's mistake and announced that “we presumed to tell somebody what they should or shouldn’t worry about, or shouldn’t do” which ultimately led to the Intel losing a large number of customers and costing them millions (Smith &amp; Thomas, 1996).</a:t>
            </a:r>
          </a:p>
        </p:txBody>
      </p:sp>
      <p:pic>
        <p:nvPicPr>
          <p:cNvPr id="1026" name="Picture 2" descr="Image result for intel&quot;">
            <a:extLst>
              <a:ext uri="{FF2B5EF4-FFF2-40B4-BE49-F238E27FC236}">
                <a16:creationId xmlns:a16="http://schemas.microsoft.com/office/drawing/2014/main" id="{8C47B48D-5433-405B-B145-539F18A44F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9909" y="2063691"/>
            <a:ext cx="4698172" cy="3102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8607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88876"/>
            <a:ext cx="10515600" cy="4911148"/>
          </a:xfrm>
        </p:spPr>
        <p:txBody>
          <a:bodyPr>
            <a:normAutofit/>
          </a:bodyPr>
          <a:lstStyle/>
          <a:p>
            <a:pPr algn="ctr"/>
            <a:r>
              <a:rPr lang="en-US" sz="6000" b="1" dirty="0"/>
              <a:t>Any Questions?</a:t>
            </a:r>
          </a:p>
        </p:txBody>
      </p:sp>
    </p:spTree>
    <p:extLst>
      <p:ext uri="{BB962C8B-B14F-4D97-AF65-F5344CB8AC3E}">
        <p14:creationId xmlns:p14="http://schemas.microsoft.com/office/powerpoint/2010/main" val="3475780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251678" y="2286001"/>
            <a:ext cx="10178322" cy="4316135"/>
          </a:xfrm>
        </p:spPr>
        <p:txBody>
          <a:bodyPr>
            <a:normAutofit/>
          </a:bodyPr>
          <a:lstStyle/>
          <a:p>
            <a:pPr marL="0" indent="0">
              <a:buNone/>
            </a:pPr>
            <a:r>
              <a:rPr lang="en-US" sz="1400" dirty="0"/>
              <a:t>Davidson, W &amp; Worrell, D. (1992). The Effect of Product Recall Announcements on Shareholder Wealth. Strategic Management Journal. 3 (1), 2.</a:t>
            </a:r>
          </a:p>
          <a:p>
            <a:pPr marL="0" indent="0">
              <a:buNone/>
            </a:pPr>
            <a:endParaRPr lang="en-US" sz="1400" dirty="0"/>
          </a:p>
          <a:p>
            <a:pPr marL="0" indent="0">
              <a:buNone/>
            </a:pPr>
            <a:r>
              <a:rPr lang="en-US" sz="1400" dirty="0" err="1"/>
              <a:t>Chocolatebar</a:t>
            </a:r>
            <a:r>
              <a:rPr lang="en-US" sz="1400" dirty="0"/>
              <a:t> 1, by unknown, </a:t>
            </a:r>
            <a:r>
              <a:rPr lang="en-US" sz="1400" dirty="0" err="1"/>
              <a:t>google</a:t>
            </a:r>
            <a:r>
              <a:rPr lang="en-US" sz="1400" dirty="0"/>
              <a:t>.</a:t>
            </a:r>
          </a:p>
          <a:p>
            <a:pPr marL="0" indent="0">
              <a:buNone/>
            </a:pPr>
            <a:endParaRPr lang="en-US" sz="1400" dirty="0"/>
          </a:p>
          <a:p>
            <a:pPr marL="0" indent="0">
              <a:buNone/>
            </a:pPr>
            <a:r>
              <a:rPr lang="en-US" sz="1400" dirty="0" err="1"/>
              <a:t>Chocolatebar</a:t>
            </a:r>
            <a:r>
              <a:rPr lang="en-US" sz="1400" dirty="0"/>
              <a:t> 2, by unknown, </a:t>
            </a:r>
            <a:r>
              <a:rPr lang="en-US" sz="1400" dirty="0" err="1"/>
              <a:t>google</a:t>
            </a:r>
            <a:r>
              <a:rPr lang="en-US" sz="1400" dirty="0"/>
              <a:t>.</a:t>
            </a:r>
          </a:p>
          <a:p>
            <a:pPr marL="0" indent="0">
              <a:buNone/>
            </a:pPr>
            <a:endParaRPr lang="en-US" sz="1400" dirty="0"/>
          </a:p>
          <a:p>
            <a:pPr marL="0" indent="0">
              <a:buNone/>
            </a:pPr>
            <a:r>
              <a:rPr lang="en-US" sz="1400" dirty="0"/>
              <a:t>Beckett, E. (2017). How 4 companies responded to major recalls. Available: </a:t>
            </a:r>
            <a:r>
              <a:rPr lang="en-US" sz="1400" dirty="0">
                <a:hlinkClick r:id="rId2"/>
              </a:rPr>
              <a:t>https://www.fooddive.com/news/how-4-companies-responded-to-major-recalls/440477/</a:t>
            </a:r>
            <a:r>
              <a:rPr lang="en-US" sz="1400" dirty="0"/>
              <a:t>. Last accessed 13</a:t>
            </a:r>
            <a:r>
              <a:rPr lang="en-US" sz="1400" baseline="30000" dirty="0"/>
              <a:t>th</a:t>
            </a:r>
            <a:r>
              <a:rPr lang="en-US" sz="1400" dirty="0"/>
              <a:t> November 2019.</a:t>
            </a:r>
          </a:p>
          <a:p>
            <a:pPr marL="0" indent="0">
              <a:buNone/>
            </a:pPr>
            <a:endParaRPr lang="en-US" sz="1400" dirty="0"/>
          </a:p>
          <a:p>
            <a:pPr marL="0" indent="0">
              <a:buNone/>
            </a:pPr>
            <a:r>
              <a:rPr lang="en-GB" sz="1400" dirty="0"/>
              <a:t>Smith, &amp; Thomas, R. (1996). </a:t>
            </a:r>
            <a:r>
              <a:rPr lang="en-GB" sz="1400" i="1" dirty="0"/>
              <a:t>A Strategic Approach to Managing Product Recalls.</a:t>
            </a:r>
            <a:r>
              <a:rPr lang="en-GB" sz="1400" dirty="0"/>
              <a:t> Available: https://hbr.org/1996/09/a-strategic-approach-to-managing-product-recalls. Last accessed 14th November 2019</a:t>
            </a:r>
          </a:p>
          <a:p>
            <a:pPr marL="0" indent="0">
              <a:buNone/>
            </a:pPr>
            <a:endParaRPr lang="en-GB" sz="1400" dirty="0"/>
          </a:p>
          <a:p>
            <a:pPr marL="0" indent="0">
              <a:buNone/>
            </a:pPr>
            <a:r>
              <a:rPr lang="en-GB" sz="1400" dirty="0"/>
              <a:t>Brandwatch.com</a:t>
            </a:r>
            <a:endParaRPr lang="en-US" sz="1400"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24323148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26566</TotalTime>
  <Words>849</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Impact</vt:lpstr>
      <vt:lpstr>Badge</vt:lpstr>
      <vt:lpstr>PR Crisis Campaign</vt:lpstr>
      <vt:lpstr>The Issue</vt:lpstr>
      <vt:lpstr>Trying to use this to our advantage</vt:lpstr>
      <vt:lpstr>General Mills’ flour recall</vt:lpstr>
      <vt:lpstr>Stakeholders Involved</vt:lpstr>
      <vt:lpstr>Communication channels we will use</vt:lpstr>
      <vt:lpstr>Tools for monitoring</vt:lpstr>
      <vt:lpstr>How we don’t want to handle the recall</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 Crisis Campaign</dc:title>
  <dc:creator>Rhys Matthews (1811161)</dc:creator>
  <cp:lastModifiedBy>Rhys Matthews (1811161)</cp:lastModifiedBy>
  <cp:revision>35</cp:revision>
  <dcterms:created xsi:type="dcterms:W3CDTF">2019-10-24T10:53:47Z</dcterms:created>
  <dcterms:modified xsi:type="dcterms:W3CDTF">2019-11-21T11:26:45Z</dcterms:modified>
</cp:coreProperties>
</file>