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555" r:id="rId1"/>
  </p:sldMasterIdLst>
  <p:notesMasterIdLst>
    <p:notesMasterId r:id="rId11"/>
  </p:notesMasterIdLst>
  <p:sldIdLst>
    <p:sldId id="284" r:id="rId2"/>
    <p:sldId id="285" r:id="rId3"/>
    <p:sldId id="295" r:id="rId4"/>
    <p:sldId id="296" r:id="rId5"/>
    <p:sldId id="288" r:id="rId6"/>
    <p:sldId id="286" r:id="rId7"/>
    <p:sldId id="287" r:id="rId8"/>
    <p:sldId id="289" r:id="rId9"/>
    <p:sldId id="29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4CFE5"/>
    <a:srgbClr val="E3E00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934" autoAdjust="0"/>
    <p:restoredTop sz="74811"/>
  </p:normalViewPr>
  <p:slideViewPr>
    <p:cSldViewPr snapToGrid="0" snapToObjects="1">
      <p:cViewPr varScale="1">
        <p:scale>
          <a:sx n="86" d="100"/>
          <a:sy n="86" d="100"/>
        </p:scale>
        <p:origin x="190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F3C7B5-754E-D44B-928B-5CED624D1470}" type="datetimeFigureOut">
              <a:rPr lang="en-US" smtClean="0"/>
              <a:t>12/5/2018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08A4AB-9B98-7343-A840-14D4FAA32CBF}" type="slidenum">
              <a:rPr lang="en-US" smtClean="0"/>
              <a:t>‹#›</a:t>
            </a:fld>
            <a:endParaRPr lang="en-US"/>
          </a:p>
        </p:txBody>
      </p:sp>
    </p:spTree>
    <p:extLst>
      <p:ext uri="{BB962C8B-B14F-4D97-AF65-F5344CB8AC3E}">
        <p14:creationId xmlns:p14="http://schemas.microsoft.com/office/powerpoint/2010/main" val="924292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a:t>Student-led investigation..</a:t>
            </a:r>
          </a:p>
          <a:p>
            <a:endParaRPr lang="en-US" dirty="0"/>
          </a:p>
          <a:p>
            <a:r>
              <a:rPr lang="en-US" dirty="0"/>
              <a:t>Work in pairs or by yourself (up to you!) to </a:t>
            </a:r>
            <a:r>
              <a:rPr lang="en-US" b="1" dirty="0"/>
              <a:t>find out more about one of the three main bioindicative invertebrate groups.</a:t>
            </a:r>
          </a:p>
          <a:p>
            <a:endParaRPr lang="en-US" b="1" dirty="0"/>
          </a:p>
          <a:p>
            <a:r>
              <a:rPr lang="en-US" b="1" dirty="0"/>
              <a:t>First</a:t>
            </a:r>
            <a:r>
              <a:rPr lang="en-US" b="0" dirty="0"/>
              <a:t> choose one of the three biological groups of invertebrates you want to find out about.</a:t>
            </a:r>
            <a:br>
              <a:rPr lang="en-US" b="0" dirty="0"/>
            </a:br>
            <a:endParaRPr lang="en-US" b="0" dirty="0"/>
          </a:p>
          <a:p>
            <a:r>
              <a:rPr lang="en-US" b="1" dirty="0"/>
              <a:t>Next, get researching!</a:t>
            </a:r>
            <a:br>
              <a:rPr lang="en-US" b="1" dirty="0"/>
            </a:br>
            <a:r>
              <a:rPr lang="en-US" b="0" dirty="0"/>
              <a:t>Google, read around your chosen group of insects, finding out about their life cycle, habitat you can find them, if they’re sensitive to anything in their habitat, their importance there and what they can tell us from their presence or absence. Maybe throw in any interesting adaptations or ways in which they’re able to survive in freshwater.</a:t>
            </a:r>
          </a:p>
          <a:p>
            <a:endParaRPr lang="en-US" b="0" dirty="0"/>
          </a:p>
          <a:p>
            <a:r>
              <a:rPr lang="en-US" b="1" dirty="0"/>
              <a:t>Show us! </a:t>
            </a:r>
            <a:r>
              <a:rPr lang="en-US" b="0" dirty="0"/>
              <a:t>As you’re only choosing one, you’ll need to tell the others what that group of insects is all about, why they’re important and shouldn’t be overlooked.</a:t>
            </a:r>
          </a:p>
          <a:p>
            <a:r>
              <a:rPr lang="en-US" b="0" dirty="0"/>
              <a:t>It doesn’t have to be long, about 2-4 easy slides, can be all pictures and you talking over the basics about that insect if you like!</a:t>
            </a:r>
          </a:p>
          <a:p>
            <a:r>
              <a:rPr lang="en-US" b="0" dirty="0"/>
              <a:t>We’ll do them next lecture.</a:t>
            </a:r>
          </a:p>
          <a:p>
            <a:endParaRPr lang="en-US" b="0" dirty="0"/>
          </a:p>
          <a:p>
            <a:r>
              <a:rPr lang="en-US" b="0" dirty="0"/>
              <a:t>* I’m hoping to have us visit WWT for a field trip either next week or the week after, to have the reserve manager talk to us about wetland management and a new project restoring habitat at the reserve. So if we go next week, you have another week to throw together your brief species </a:t>
            </a:r>
            <a:r>
              <a:rPr lang="en-US" b="0" dirty="0" err="1"/>
              <a:t>powerpoints</a:t>
            </a:r>
            <a:r>
              <a:rPr lang="en-US" b="0" dirty="0"/>
              <a:t>! </a:t>
            </a:r>
            <a:endParaRPr lang="en-US" b="1" dirty="0"/>
          </a:p>
        </p:txBody>
      </p:sp>
      <p:sp>
        <p:nvSpPr>
          <p:cNvPr id="4" name="Slide Number Placeholder 3"/>
          <p:cNvSpPr>
            <a:spLocks noGrp="1"/>
          </p:cNvSpPr>
          <p:nvPr>
            <p:ph type="sldNum" sz="quarter" idx="5"/>
          </p:nvPr>
        </p:nvSpPr>
        <p:spPr/>
        <p:txBody>
          <a:bodyPr/>
          <a:lstStyle/>
          <a:p>
            <a:fld id="{8A08A4AB-9B98-7343-A840-14D4FAA32CBF}" type="slidenum">
              <a:rPr lang="en-US" smtClean="0"/>
              <a:t>1</a:t>
            </a:fld>
            <a:endParaRPr lang="en-US"/>
          </a:p>
        </p:txBody>
      </p:sp>
    </p:spTree>
    <p:extLst>
      <p:ext uri="{BB962C8B-B14F-4D97-AF65-F5344CB8AC3E}">
        <p14:creationId xmlns:p14="http://schemas.microsoft.com/office/powerpoint/2010/main" val="21042245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Multi-Taxa Approach is defined as </a:t>
            </a:r>
            <a:r>
              <a:rPr lang="en-US" b="1" i="1" dirty="0"/>
              <a:t>incorporating taxa from two or more higher taxonomic levels (kingdom, phylum or class).</a:t>
            </a:r>
            <a:endParaRPr lang="en-US" b="0" i="0" dirty="0"/>
          </a:p>
          <a:p>
            <a:r>
              <a:rPr lang="en-US" b="0" i="0" dirty="0"/>
              <a:t>The approach is well established in the field, especially in cases such as freshwater monitoring or any other similar benthic biomonitoring.</a:t>
            </a:r>
            <a:endParaRPr lang="en-US" dirty="0"/>
          </a:p>
          <a:p>
            <a:endParaRPr lang="en-US" dirty="0"/>
          </a:p>
          <a:p>
            <a:r>
              <a:rPr lang="en-US" dirty="0"/>
              <a:t>Using animals from multiple different taxa as biodiversity indicators allows scientists and their or a governing body’s monitoring programs to overcome problems associated with species-specific responses to changes in an ecosystem, or may even be unrelated to the environmental stressor that they’re interested in.</a:t>
            </a:r>
          </a:p>
          <a:p>
            <a:endParaRPr lang="en-US" dirty="0"/>
          </a:p>
          <a:p>
            <a:r>
              <a:rPr lang="en-US" dirty="0"/>
              <a:t>In other words, the less closely related the taxa are to each other, the less likely they are to show similar responses to stressors in their environment. </a:t>
            </a:r>
            <a:br>
              <a:rPr lang="en-US" dirty="0"/>
            </a:br>
            <a:r>
              <a:rPr lang="en-US" dirty="0"/>
              <a:t>Each of these taxa should be provide assessment for us of a range of different aquatic habitats in which they live.</a:t>
            </a:r>
            <a:br>
              <a:rPr lang="en-US" dirty="0"/>
            </a:br>
            <a:r>
              <a:rPr lang="en-US" dirty="0"/>
              <a:t>Therefore when they do show similar responses to something in their environment, we are then aware an issue in the environment is affecting the wider ecosystem that these animals live in.</a:t>
            </a:r>
          </a:p>
          <a:p>
            <a:endParaRPr lang="en-US" dirty="0"/>
          </a:p>
          <a:p>
            <a:r>
              <a:rPr lang="en-US" dirty="0"/>
              <a:t>As we touched on last lecture, to be classed as a Biodiversity Indicator, these species have to adhere to certain guidelines. Here in the UK, these are our general ones. They must…</a:t>
            </a:r>
          </a:p>
          <a:p>
            <a:r>
              <a:rPr lang="en-US" dirty="0"/>
              <a:t>1) </a:t>
            </a:r>
            <a:r>
              <a:rPr lang="en-US" b="1" dirty="0"/>
              <a:t>Be Present in a wide variety of freshwater habitats</a:t>
            </a:r>
            <a:r>
              <a:rPr lang="en-US" b="0" dirty="0"/>
              <a:t> – this allows us to utilize them as an indicator in those various habitats and potentially all across the country without issue. </a:t>
            </a:r>
          </a:p>
          <a:p>
            <a:r>
              <a:rPr lang="en-US" b="0" dirty="0"/>
              <a:t>2) </a:t>
            </a:r>
            <a:r>
              <a:rPr lang="en-US" b="1" dirty="0"/>
              <a:t>Have appropriate species diversity in those habitats</a:t>
            </a:r>
            <a:r>
              <a:rPr lang="en-US" b="0" dirty="0"/>
              <a:t> – Ideally, there should be a number of species or taxa, each of which may respond to a single or narrow range of ecosystem pressures, so that collectively they can provide an indicator of total ecosystem health.</a:t>
            </a:r>
          </a:p>
          <a:p>
            <a:r>
              <a:rPr lang="en-US" b="0" dirty="0"/>
              <a:t>3) </a:t>
            </a:r>
            <a:r>
              <a:rPr lang="en-US" b="1" dirty="0"/>
              <a:t>They must have appropriate ecological attributes </a:t>
            </a:r>
            <a:r>
              <a:rPr lang="en-US" b="0" dirty="0"/>
              <a:t>– i.e. their role in the ecosystem, predator, decomposer (detritivore).</a:t>
            </a:r>
          </a:p>
          <a:p>
            <a:r>
              <a:rPr lang="en-US" b="0" dirty="0"/>
              <a:t>4) And finally </a:t>
            </a:r>
            <a:r>
              <a:rPr lang="en-US" b="1" dirty="0"/>
              <a:t>must be present as a sustainable population</a:t>
            </a:r>
            <a:r>
              <a:rPr lang="en-US" b="0" dirty="0"/>
              <a:t> – because you can’t measure something’s response to a stressor if it’s not there to begin with!</a:t>
            </a:r>
          </a:p>
          <a:p>
            <a:endParaRPr lang="en-US" b="0" dirty="0"/>
          </a:p>
          <a:p>
            <a:r>
              <a:rPr lang="en-US" b="0" dirty="0"/>
              <a:t>With more than 280 species of caddis, may and stoneflies here in the UK, we’ve been able to utilize them as bioindicators quite effectively…</a:t>
            </a:r>
          </a:p>
          <a:p>
            <a:endParaRPr lang="en-US" dirty="0"/>
          </a:p>
        </p:txBody>
      </p:sp>
      <p:sp>
        <p:nvSpPr>
          <p:cNvPr id="4" name="Slide Number Placeholder 3"/>
          <p:cNvSpPr>
            <a:spLocks noGrp="1"/>
          </p:cNvSpPr>
          <p:nvPr>
            <p:ph type="sldNum" sz="quarter" idx="5"/>
          </p:nvPr>
        </p:nvSpPr>
        <p:spPr/>
        <p:txBody>
          <a:bodyPr/>
          <a:lstStyle/>
          <a:p>
            <a:fld id="{8A08A4AB-9B98-7343-A840-14D4FAA32CBF}" type="slidenum">
              <a:rPr lang="en-US" smtClean="0"/>
              <a:t>2</a:t>
            </a:fld>
            <a:endParaRPr lang="en-US"/>
          </a:p>
        </p:txBody>
      </p:sp>
    </p:spTree>
    <p:extLst>
      <p:ext uri="{BB962C8B-B14F-4D97-AF65-F5344CB8AC3E}">
        <p14:creationId xmlns:p14="http://schemas.microsoft.com/office/powerpoint/2010/main" val="24166647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Biotic indices which may use approaches such as the multi-taxa approach, are essentially numeric expressions used to classify water quality based on the ecological sensitivity of taxa present, and the richness (abundance) of the taxa in both population of communities and their diversity.</a:t>
            </a:r>
          </a:p>
          <a:p>
            <a:endParaRPr lang="en-US" b="0" dirty="0"/>
          </a:p>
          <a:p>
            <a:r>
              <a:rPr lang="en-US" b="0" dirty="0"/>
              <a:t>Many biotic indices have been created and established based on </a:t>
            </a:r>
            <a:r>
              <a:rPr lang="en-US" b="0" dirty="0" err="1"/>
              <a:t>macroinverts</a:t>
            </a:r>
            <a:r>
              <a:rPr lang="en-US" b="0" dirty="0"/>
              <a:t> as they occupy various central roles within their ecosystems.</a:t>
            </a:r>
            <a:br>
              <a:rPr lang="en-US" b="0" dirty="0"/>
            </a:br>
            <a:r>
              <a:rPr lang="en-US" b="0" dirty="0"/>
              <a:t>Whether that may be as decomposers of organic matter or by being a major food source for other aquatic invertebrates, fish or birds.</a:t>
            </a:r>
          </a:p>
          <a:p>
            <a:endParaRPr lang="en-US" b="0" dirty="0"/>
          </a:p>
          <a:p>
            <a:r>
              <a:rPr lang="en-US" b="0" dirty="0"/>
              <a:t>One of those indices, is the Biological Monitoring Working Party (BWMP) Index.</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Many varieties of indices used around the world are normally based off this, which was established in the UK in 1983 (</a:t>
            </a:r>
            <a:r>
              <a:rPr lang="en-GB" sz="1200" kern="1200" dirty="0">
                <a:solidFill>
                  <a:schemeClr val="tx1"/>
                </a:solidFill>
                <a:effectLst/>
                <a:latin typeface="+mn-lt"/>
                <a:ea typeface="+mn-ea"/>
                <a:cs typeface="+mn-cs"/>
              </a:rPr>
              <a:t>Armitage et al., 1983).</a:t>
            </a:r>
            <a:endParaRPr lang="en-GB" dirty="0"/>
          </a:p>
          <a:p>
            <a:r>
              <a:rPr lang="en-US" b="0" dirty="0"/>
              <a:t>The reason why they’re only </a:t>
            </a:r>
            <a:r>
              <a:rPr lang="en-US" b="0" i="1" dirty="0"/>
              <a:t>based off </a:t>
            </a:r>
            <a:r>
              <a:rPr lang="en-US" b="0" i="0" dirty="0"/>
              <a:t>this index, is because </a:t>
            </a:r>
            <a:r>
              <a:rPr lang="en-GB" sz="1200" kern="1200" dirty="0">
                <a:solidFill>
                  <a:schemeClr val="tx1"/>
                </a:solidFill>
                <a:effectLst/>
                <a:latin typeface="+mn-lt"/>
                <a:ea typeface="+mn-ea"/>
                <a:cs typeface="+mn-cs"/>
              </a:rPr>
              <a:t>families may exhibit different pollution tolerances from region to region.</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Despite this, the index index has been successfully applied to freshwater assessment in many other countries, including Canada, Spain, Argentina, Thailand and Poland.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index works by assigning each family of taxa found in the sample with a score between 1-10 of sensitivity to pollution.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final BWMP score determining the sum of values for all families present in the sample.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BWMP values greater than 100 are associated with clean streams, whilst the scores of heavily polluted streams are less than 10.</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Average sensitivity of the families of organisms present can also be determined by the Average Score Per Taxon (ASPT).</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This is found by dividing the BWMP score by the number of taxa that were found.</a:t>
            </a:r>
            <a:r>
              <a:rPr lang="en-GB" sz="1200" b="0" kern="1200" dirty="0">
                <a:solidFill>
                  <a:schemeClr val="tx1"/>
                </a:solidFill>
                <a:effectLst/>
                <a:latin typeface="+mn-lt"/>
                <a:ea typeface="+mn-ea"/>
                <a:cs typeface="+mn-cs"/>
              </a:rPr>
              <a:t> A high score is indicative of a clean site containing large numbers of high-scoring taxa.</a:t>
            </a:r>
            <a:endParaRPr lang="en-US" b="0" dirty="0"/>
          </a:p>
          <a:p>
            <a:endParaRPr lang="en-US" dirty="0"/>
          </a:p>
        </p:txBody>
      </p:sp>
      <p:sp>
        <p:nvSpPr>
          <p:cNvPr id="4" name="Slide Number Placeholder 3"/>
          <p:cNvSpPr>
            <a:spLocks noGrp="1"/>
          </p:cNvSpPr>
          <p:nvPr>
            <p:ph type="sldNum" sz="quarter" idx="5"/>
          </p:nvPr>
        </p:nvSpPr>
        <p:spPr/>
        <p:txBody>
          <a:bodyPr/>
          <a:lstStyle/>
          <a:p>
            <a:fld id="{8A08A4AB-9B98-7343-A840-14D4FAA32CBF}" type="slidenum">
              <a:rPr lang="en-US" smtClean="0"/>
              <a:t>3</a:t>
            </a:fld>
            <a:endParaRPr lang="en-US"/>
          </a:p>
        </p:txBody>
      </p:sp>
    </p:spTree>
    <p:extLst>
      <p:ext uri="{BB962C8B-B14F-4D97-AF65-F5344CB8AC3E}">
        <p14:creationId xmlns:p14="http://schemas.microsoft.com/office/powerpoint/2010/main" val="1540268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Here’s two examples:</a:t>
            </a:r>
            <a:br>
              <a:rPr lang="en-GB" b="0" dirty="0"/>
            </a:br>
            <a:r>
              <a:rPr lang="en-GB" b="0" dirty="0"/>
              <a:t/>
            </a:r>
            <a:br>
              <a:rPr lang="en-GB" b="0" dirty="0"/>
            </a:br>
            <a:r>
              <a:rPr lang="en-GB" b="0" dirty="0"/>
              <a:t>On the left there’s a more basic scorecard for individual species (which is what scientists in more contemporary surveying are leaning toward in their methods)</a:t>
            </a:r>
            <a:br>
              <a:rPr lang="en-GB" b="0" dirty="0"/>
            </a:br>
            <a:endParaRPr lang="en-GB" b="0" dirty="0"/>
          </a:p>
          <a:p>
            <a:r>
              <a:rPr lang="en-GB" b="0" dirty="0"/>
              <a:t>And the left is a more taxon-based scorecard in the traditional sampling. </a:t>
            </a:r>
          </a:p>
          <a:p>
            <a:endParaRPr lang="en-GB" b="0" dirty="0"/>
          </a:p>
          <a:p>
            <a:r>
              <a:rPr lang="en-GB" b="0" dirty="0"/>
              <a:t>Both forms of scoring work well, it just depends on where in the world you’re sampling, and if the dataset you’re collecting for needs to be to species level (which in most cases is useful if not for your dataset but for future study possibly).</a:t>
            </a:r>
            <a:endParaRPr lang="en-US" b="0" dirty="0"/>
          </a:p>
          <a:p>
            <a:endParaRPr lang="en-US" dirty="0"/>
          </a:p>
        </p:txBody>
      </p:sp>
      <p:sp>
        <p:nvSpPr>
          <p:cNvPr id="4" name="Slide Number Placeholder 3"/>
          <p:cNvSpPr>
            <a:spLocks noGrp="1"/>
          </p:cNvSpPr>
          <p:nvPr>
            <p:ph type="sldNum" sz="quarter" idx="5"/>
          </p:nvPr>
        </p:nvSpPr>
        <p:spPr/>
        <p:txBody>
          <a:bodyPr/>
          <a:lstStyle/>
          <a:p>
            <a:fld id="{8A08A4AB-9B98-7343-A840-14D4FAA32CBF}" type="slidenum">
              <a:rPr lang="en-US" smtClean="0"/>
              <a:t>4</a:t>
            </a:fld>
            <a:endParaRPr lang="en-US"/>
          </a:p>
        </p:txBody>
      </p:sp>
    </p:spTree>
    <p:extLst>
      <p:ext uri="{BB962C8B-B14F-4D97-AF65-F5344CB8AC3E}">
        <p14:creationId xmlns:p14="http://schemas.microsoft.com/office/powerpoint/2010/main" val="3161351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Caddisflies make up for one of the most species-diverse group of freshwater animals, with around 200 different species found in the UK.</a:t>
            </a:r>
            <a:br>
              <a:rPr lang="en-US" dirty="0"/>
            </a:br>
            <a:r>
              <a:rPr lang="en-US" dirty="0"/>
              <a:t>Of those, nearly half have been found in ponds, making them second to beetles in their variety amongst other freshwater macroinvertebrates.</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They’re interestingly too, one of the few insect groups of British Fauna where the larvae are known and both adults &amp; larvae can be identified to species level, </a:t>
            </a:r>
            <a:r>
              <a:rPr lang="en-GB" sz="1200" kern="1200" dirty="0">
                <a:solidFill>
                  <a:schemeClr val="tx1"/>
                </a:solidFill>
                <a:effectLst/>
                <a:latin typeface="+mn-lt"/>
                <a:ea typeface="+mn-ea"/>
                <a:cs typeface="+mn-cs"/>
              </a:rPr>
              <a:t>using readily available and comparatively inexpensive identification guides.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moth-like adults are less well known, but are frequently encountered in light-traps and several are well known to fly-fishing anglers who have given some common names.</a:t>
            </a:r>
            <a:endParaRPr lang="en-US" dirty="0"/>
          </a:p>
          <a:p>
            <a:endParaRPr lang="en-US" dirty="0"/>
          </a:p>
          <a:p>
            <a:r>
              <a:rPr lang="en-US" dirty="0"/>
              <a:t>Live in both permanent and seasonal ponds, and especially abundant in shallow grassy ponds which dry out.</a:t>
            </a:r>
          </a:p>
          <a:p>
            <a:endParaRPr lang="en-US" dirty="0"/>
          </a:p>
          <a:p>
            <a:r>
              <a:rPr lang="en-US" dirty="0"/>
              <a:t>Occur all year round but are more likely to be found during summer months, and all but one species of UK caddisfly have an aquatic larval stage in their life cycle. </a:t>
            </a:r>
          </a:p>
          <a:p>
            <a:endParaRPr lang="en-US" dirty="0"/>
          </a:p>
          <a:p>
            <a:r>
              <a:rPr lang="en-US" dirty="0"/>
              <a:t>To survive they require cool, well oxygenated waters, though inevitably there are several known exceptions with some groups of caddisflies being able to tolerate low oxygen levels.</a:t>
            </a:r>
          </a:p>
          <a:p>
            <a:endParaRPr lang="en-US" dirty="0"/>
          </a:p>
          <a:p>
            <a:r>
              <a:rPr lang="en-US" dirty="0"/>
              <a:t>Within the ecosystem species differ; some are free-living predators, while other species are capable of </a:t>
            </a:r>
            <a:r>
              <a:rPr lang="en-GB" sz="1200" b="0" i="0" u="none" strike="noStrike" kern="1200" dirty="0">
                <a:solidFill>
                  <a:schemeClr val="tx1"/>
                </a:solidFill>
                <a:effectLst/>
                <a:latin typeface="+mn-lt"/>
                <a:ea typeface="+mn-ea"/>
                <a:cs typeface="+mn-cs"/>
              </a:rPr>
              <a:t>building nets to filter feed.</a:t>
            </a:r>
            <a:endParaRPr lang="en-US"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regard to their use in freshwater monitoring, </a:t>
            </a:r>
            <a:r>
              <a:rPr lang="en-GB" sz="1200" kern="1200" dirty="0">
                <a:solidFill>
                  <a:schemeClr val="tx1"/>
                </a:solidFill>
                <a:effectLst/>
                <a:latin typeface="+mn-lt"/>
                <a:ea typeface="+mn-ea"/>
                <a:cs typeface="+mn-cs"/>
              </a:rPr>
              <a:t>recent scoring systems e.g. the LIFE scores (</a:t>
            </a:r>
            <a:r>
              <a:rPr lang="en-GB" sz="1200" kern="1200" dirty="0" err="1">
                <a:solidFill>
                  <a:schemeClr val="tx1"/>
                </a:solidFill>
                <a:effectLst/>
                <a:latin typeface="+mn-lt"/>
                <a:ea typeface="+mn-ea"/>
                <a:cs typeface="+mn-cs"/>
              </a:rPr>
              <a:t>Extence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1999) require species level data and there has been a steady, and welcome, move to increasing species-level identification within the three countryside agencies – Environment Agency (for England), Natural Resources Wales, and Scottish Environment Protection Agency.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However, still water species have fewer records and very small waterbodies of all types are not usually sampled for water quality assessment.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Natural England, </a:t>
            </a:r>
            <a:r>
              <a:rPr lang="en-GB" sz="1200" b="1" kern="1200" dirty="0">
                <a:solidFill>
                  <a:schemeClr val="tx1"/>
                </a:solidFill>
                <a:effectLst/>
                <a:latin typeface="+mn-lt"/>
                <a:ea typeface="+mn-ea"/>
                <a:cs typeface="+mn-cs"/>
              </a:rPr>
              <a:t>A review of the status of the caddis flies (</a:t>
            </a:r>
            <a:r>
              <a:rPr lang="en-GB" sz="1200" b="1" kern="1200" dirty="0" err="1">
                <a:solidFill>
                  <a:schemeClr val="tx1"/>
                </a:solidFill>
                <a:effectLst/>
                <a:latin typeface="+mn-lt"/>
                <a:ea typeface="+mn-ea"/>
                <a:cs typeface="+mn-cs"/>
              </a:rPr>
              <a:t>Trichoptera</a:t>
            </a:r>
            <a:r>
              <a:rPr lang="en-GB" sz="1200" b="1" kern="1200" dirty="0">
                <a:solidFill>
                  <a:schemeClr val="tx1"/>
                </a:solidFill>
                <a:effectLst/>
                <a:latin typeface="+mn-lt"/>
                <a:ea typeface="+mn-ea"/>
                <a:cs typeface="+mn-cs"/>
              </a:rPr>
              <a:t>) of Great Britain (2016) – </a:t>
            </a:r>
            <a:r>
              <a:rPr lang="en-US" dirty="0"/>
              <a:t>https://</a:t>
            </a:r>
            <a:r>
              <a:rPr lang="en-US" dirty="0" err="1"/>
              <a:t>www.google.com</a:t>
            </a:r>
            <a:r>
              <a:rPr lang="en-US" dirty="0"/>
              <a:t>/</a:t>
            </a:r>
            <a:r>
              <a:rPr lang="en-US" dirty="0" err="1"/>
              <a:t>url?sa</a:t>
            </a:r>
            <a:r>
              <a:rPr lang="en-US" dirty="0"/>
              <a:t>=</a:t>
            </a:r>
            <a:r>
              <a:rPr lang="en-US" dirty="0" err="1"/>
              <a:t>t&amp;rct</a:t>
            </a:r>
            <a:r>
              <a:rPr lang="en-US" dirty="0"/>
              <a:t>=</a:t>
            </a:r>
            <a:r>
              <a:rPr lang="en-US" dirty="0" err="1"/>
              <a:t>j&amp;q</a:t>
            </a:r>
            <a:r>
              <a:rPr lang="en-US" dirty="0"/>
              <a:t>=&amp;</a:t>
            </a:r>
            <a:r>
              <a:rPr lang="en-US" dirty="0" err="1"/>
              <a:t>esrc</a:t>
            </a:r>
            <a:r>
              <a:rPr lang="en-US" dirty="0"/>
              <a:t>=</a:t>
            </a:r>
            <a:r>
              <a:rPr lang="en-US" dirty="0" err="1"/>
              <a:t>s&amp;source</a:t>
            </a:r>
            <a:r>
              <a:rPr lang="en-US" dirty="0"/>
              <a:t>=</a:t>
            </a:r>
            <a:r>
              <a:rPr lang="en-US" dirty="0" err="1"/>
              <a:t>web&amp;cd</a:t>
            </a:r>
            <a:r>
              <a:rPr lang="en-US" dirty="0"/>
              <a:t>=3&amp;ved=2ahUKEwi2r_ntm4bfAhWoJMAKHefpBOQQFjACegQICBAC&amp;url=http%3A%2F%2Fpublications.naturalengland.org.uk%2Ffile%2F5229520159244288&amp;usg=AOvVaw3hYpu6VS0w3kZ2ntpACS_2 </a:t>
            </a:r>
          </a:p>
        </p:txBody>
      </p:sp>
      <p:sp>
        <p:nvSpPr>
          <p:cNvPr id="4" name="Slide Number Placeholder 3"/>
          <p:cNvSpPr>
            <a:spLocks noGrp="1"/>
          </p:cNvSpPr>
          <p:nvPr>
            <p:ph type="sldNum" sz="quarter" idx="5"/>
          </p:nvPr>
        </p:nvSpPr>
        <p:spPr/>
        <p:txBody>
          <a:bodyPr/>
          <a:lstStyle/>
          <a:p>
            <a:fld id="{8A08A4AB-9B98-7343-A840-14D4FAA32CBF}" type="slidenum">
              <a:rPr lang="en-US" smtClean="0"/>
              <a:t>5</a:t>
            </a:fld>
            <a:endParaRPr lang="en-US"/>
          </a:p>
        </p:txBody>
      </p:sp>
    </p:spTree>
    <p:extLst>
      <p:ext uri="{BB962C8B-B14F-4D97-AF65-F5344CB8AC3E}">
        <p14:creationId xmlns:p14="http://schemas.microsoft.com/office/powerpoint/2010/main" val="40466200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err="1"/>
              <a:t>Plecoptera</a:t>
            </a:r>
            <a:r>
              <a:rPr lang="en-US" b="0" dirty="0"/>
              <a:t> (from the Greek meaning ‘Pleated Wing’) are one of the more primitive groups of macroinvertebrates.</a:t>
            </a:r>
            <a:br>
              <a:rPr lang="en-US" b="0" dirty="0"/>
            </a:br>
            <a:r>
              <a:rPr lang="en-US" b="0" dirty="0"/>
              <a:t>They’re seen as this because they actually lack the pupal stage in which most other more ‘advanced’ groups of aquatic insects undertake within their lifecycle – e.g. beetles, moths, butterflies, and true flies which include all of the </a:t>
            </a:r>
            <a:r>
              <a:rPr lang="en-US" b="0" dirty="0" err="1"/>
              <a:t>copteras</a:t>
            </a:r>
            <a:r>
              <a:rPr lang="en-US" b="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Growing up to lengths of 30mm in length, this makes stoneflies after crayfish and freshwater mussels, amongst the largest of invertebrates found in freshwater habitats.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All stonefly larvae begin their life as herbivores or detritivores, </a:t>
            </a:r>
            <a:r>
              <a:rPr lang="en-GB" sz="1200" kern="1200" dirty="0">
                <a:solidFill>
                  <a:schemeClr val="tx1"/>
                </a:solidFill>
                <a:effectLst/>
                <a:latin typeface="+mn-lt"/>
                <a:ea typeface="+mn-ea"/>
                <a:cs typeface="+mn-cs"/>
              </a:rPr>
              <a:t>eating diatoms, algae and detritus such as decaying leaves.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Four families of stoneflies (the </a:t>
            </a:r>
            <a:r>
              <a:rPr lang="en-GB" sz="1200" kern="1200" dirty="0" err="1">
                <a:solidFill>
                  <a:schemeClr val="tx1"/>
                </a:solidFill>
                <a:effectLst/>
                <a:latin typeface="+mn-lt"/>
                <a:ea typeface="+mn-ea"/>
                <a:cs typeface="+mn-cs"/>
              </a:rPr>
              <a:t>Leuctridae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Nemouridae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Taeniopterygidae</a:t>
            </a:r>
            <a:r>
              <a:rPr lang="en-GB" sz="1200" kern="1200" dirty="0">
                <a:solidFill>
                  <a:schemeClr val="tx1"/>
                </a:solidFill>
                <a:effectLst/>
                <a:latin typeface="+mn-lt"/>
                <a:ea typeface="+mn-ea"/>
                <a:cs typeface="+mn-cs"/>
              </a:rPr>
              <a:t> and the </a:t>
            </a:r>
            <a:r>
              <a:rPr lang="en-GB" sz="1200" kern="1200" dirty="0" err="1">
                <a:solidFill>
                  <a:schemeClr val="tx1"/>
                </a:solidFill>
                <a:effectLst/>
                <a:latin typeface="+mn-lt"/>
                <a:ea typeface="+mn-ea"/>
                <a:cs typeface="+mn-cs"/>
              </a:rPr>
              <a:t>Capnidae</a:t>
            </a:r>
            <a:r>
              <a:rPr lang="en-GB" sz="1200" kern="1200" dirty="0">
                <a:solidFill>
                  <a:schemeClr val="tx1"/>
                </a:solidFill>
                <a:effectLst/>
                <a:latin typeface="+mn-lt"/>
                <a:ea typeface="+mn-ea"/>
                <a:cs typeface="+mn-cs"/>
              </a:rPr>
              <a:t>) stay with this diet until they are ready to emerge as adults.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remaining three families (</a:t>
            </a:r>
            <a:r>
              <a:rPr lang="en-GB" sz="1200" kern="1200" dirty="0" err="1">
                <a:solidFill>
                  <a:schemeClr val="tx1"/>
                </a:solidFill>
                <a:effectLst/>
                <a:latin typeface="+mn-lt"/>
                <a:ea typeface="+mn-ea"/>
                <a:cs typeface="+mn-cs"/>
              </a:rPr>
              <a:t>Chloroperlidae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Perlidae</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Perlodidae</a:t>
            </a:r>
            <a:r>
              <a:rPr lang="en-GB" sz="1200" kern="1200" dirty="0">
                <a:solidFill>
                  <a:schemeClr val="tx1"/>
                </a:solidFill>
                <a:effectLst/>
                <a:latin typeface="+mn-lt"/>
                <a:ea typeface="+mn-ea"/>
                <a:cs typeface="+mn-cs"/>
              </a:rPr>
              <a:t>) switch over to an omnivorous diet, supplementing the vegetable matter with any other aquatic invertebrates they can catch, for example, small worms, shrimp, midge and mosquito larvae, caddisfly, mayfly and other stonefly larvae.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Though they can be found in a range of freshwater habitats such as ponds, lakes, streams and rivers, their main preferred habitat is fast flowing upland rivers.</a:t>
            </a:r>
            <a:endParaRPr lang="en-US"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Stoneflies have a high oxygen requirement, and therefore their presence indicates good levels of dissolved oxygen, though there are a few species exceptions which can sometimes be found on the lower parts of watercourses.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They’re also noted by scientists as being highly sensitive to organic pollutants, being one of the first groups of animals to disappear from an environment when for example, slurry pollution or run-off occurs.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Unfortunately, they are not as well noted as the charismatic caddisfly – the group having attracted limited public or scientific interest, perhaps due to their inoffensive and often nocturnal lifestyle, and rather drab appearance (looking like an underwater earwig). </a:t>
            </a:r>
            <a:endParaRPr lang="en-US" b="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Natural England, </a:t>
            </a:r>
            <a:r>
              <a:rPr lang="en-GB" sz="1200" b="1" kern="1200" dirty="0">
                <a:solidFill>
                  <a:schemeClr val="tx1"/>
                </a:solidFill>
                <a:effectLst/>
                <a:latin typeface="+mn-lt"/>
                <a:ea typeface="+mn-ea"/>
                <a:cs typeface="+mn-cs"/>
              </a:rPr>
              <a:t>A review of the stoneflies (</a:t>
            </a:r>
            <a:r>
              <a:rPr lang="en-GB" sz="1200" b="1" kern="1200" dirty="0" err="1">
                <a:solidFill>
                  <a:schemeClr val="tx1"/>
                </a:solidFill>
                <a:effectLst/>
                <a:latin typeface="+mn-lt"/>
                <a:ea typeface="+mn-ea"/>
                <a:cs typeface="+mn-cs"/>
              </a:rPr>
              <a:t>Plecoptera</a:t>
            </a:r>
            <a:r>
              <a:rPr lang="en-GB" sz="1200" b="1" kern="1200" dirty="0">
                <a:solidFill>
                  <a:schemeClr val="tx1"/>
                </a:solidFill>
                <a:effectLst/>
                <a:latin typeface="+mn-lt"/>
                <a:ea typeface="+mn-ea"/>
                <a:cs typeface="+mn-cs"/>
              </a:rPr>
              <a:t>) of Great Britain </a:t>
            </a:r>
            <a:r>
              <a:rPr lang="en-US" dirty="0"/>
              <a:t>(2015) https://</a:t>
            </a:r>
            <a:r>
              <a:rPr lang="en-US" dirty="0" err="1"/>
              <a:t>www.google.com</a:t>
            </a:r>
            <a:r>
              <a:rPr lang="en-US" dirty="0"/>
              <a:t>/</a:t>
            </a:r>
            <a:r>
              <a:rPr lang="en-US" dirty="0" err="1"/>
              <a:t>url?sa</a:t>
            </a:r>
            <a:r>
              <a:rPr lang="en-US" dirty="0"/>
              <a:t>=</a:t>
            </a:r>
            <a:r>
              <a:rPr lang="en-US" dirty="0" err="1"/>
              <a:t>t&amp;rct</a:t>
            </a:r>
            <a:r>
              <a:rPr lang="en-US" dirty="0"/>
              <a:t>=</a:t>
            </a:r>
            <a:r>
              <a:rPr lang="en-US" dirty="0" err="1"/>
              <a:t>j&amp;q</a:t>
            </a:r>
            <a:r>
              <a:rPr lang="en-US" dirty="0"/>
              <a:t>=&amp;</a:t>
            </a:r>
            <a:r>
              <a:rPr lang="en-US" dirty="0" err="1"/>
              <a:t>esrc</a:t>
            </a:r>
            <a:r>
              <a:rPr lang="en-US" dirty="0"/>
              <a:t>=</a:t>
            </a:r>
            <a:r>
              <a:rPr lang="en-US" dirty="0" err="1"/>
              <a:t>s&amp;source</a:t>
            </a:r>
            <a:r>
              <a:rPr lang="en-US" dirty="0"/>
              <a:t>=</a:t>
            </a:r>
            <a:r>
              <a:rPr lang="en-US" dirty="0" err="1"/>
              <a:t>web&amp;cd</a:t>
            </a:r>
            <a:r>
              <a:rPr lang="en-US" dirty="0"/>
              <a:t>=6&amp;ved=2ahUKEwiJwZPpsYbfAhVS1hoKHetMB1wQFjAFegQIABAC&amp;url=http%3A%2F%2Fpublications.naturalengland.org.uk%2Ffile%2F4692340432175104&amp;usg=AOvVaw2HvnoQCh_xSwHR5OuUQCxC</a:t>
            </a:r>
          </a:p>
        </p:txBody>
      </p:sp>
      <p:sp>
        <p:nvSpPr>
          <p:cNvPr id="4" name="Slide Number Placeholder 3"/>
          <p:cNvSpPr>
            <a:spLocks noGrp="1"/>
          </p:cNvSpPr>
          <p:nvPr>
            <p:ph type="sldNum" sz="quarter" idx="5"/>
          </p:nvPr>
        </p:nvSpPr>
        <p:spPr/>
        <p:txBody>
          <a:bodyPr/>
          <a:lstStyle/>
          <a:p>
            <a:fld id="{8A08A4AB-9B98-7343-A840-14D4FAA32CBF}" type="slidenum">
              <a:rPr lang="en-US" smtClean="0"/>
              <a:t>6</a:t>
            </a:fld>
            <a:endParaRPr lang="en-US"/>
          </a:p>
        </p:txBody>
      </p:sp>
    </p:spTree>
    <p:extLst>
      <p:ext uri="{BB962C8B-B14F-4D97-AF65-F5344CB8AC3E}">
        <p14:creationId xmlns:p14="http://schemas.microsoft.com/office/powerpoint/2010/main" val="29598498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Sometimes called ‘Up-wing flies’, they are some of the oldest known winged insects on earth, with 51 species known to be living in the British Isles.</a:t>
            </a:r>
          </a:p>
          <a:p>
            <a:endParaRPr lang="en-US" dirty="0"/>
          </a:p>
          <a:p>
            <a:r>
              <a:rPr lang="en-US" dirty="0"/>
              <a:t>They can be found in </a:t>
            </a:r>
            <a:r>
              <a:rPr lang="en-GB" sz="1200" b="0" i="0" u="none" strike="noStrike" kern="1200" dirty="0">
                <a:solidFill>
                  <a:schemeClr val="tx1"/>
                </a:solidFill>
                <a:effectLst/>
                <a:latin typeface="+mn-lt"/>
                <a:ea typeface="+mn-ea"/>
                <a:cs typeface="+mn-cs"/>
              </a:rPr>
              <a:t>wide range of freshwater habitats, traditionally in still waters such as lakes, canals and ditches and minor watercourses.</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In adult form they’re most commonly seen during summertime, however some species are known to be seen in flight throughout the year.</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Most people have been taught that adult mayflies only live for a day once they emerge, but that’s not true of all mayflies with some species it’s even shorter than that at just a couple of hours, or on the other hand for some species it can be a couple of days. The Pond Olive for example lives for up to a fortnight in it’s adult stage.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nymphs will feed on algae and other vegetation on the bed of their habitats for up to two years in some species, before emerging from the surface of the water as an adult.</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In this adult stage, they cannot eat – their only purpose being to mate.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They are quite tolerant of pollution, capable of living in both good and bad ponds. In winter at low temperatures, they can survive long periods with little oxygen.</a:t>
            </a:r>
          </a:p>
          <a:p>
            <a:r>
              <a:rPr lang="en-GB" sz="1200" b="0" i="0" u="none" strike="noStrike" kern="1200" dirty="0">
                <a:solidFill>
                  <a:schemeClr val="tx1"/>
                </a:solidFill>
                <a:effectLst/>
                <a:latin typeface="+mn-lt"/>
                <a:ea typeface="+mn-ea"/>
                <a:cs typeface="+mn-cs"/>
              </a:rPr>
              <a:t>However during summer where oxygen is required for developing larvae, low oxygen levels will kill them.</a:t>
            </a:r>
          </a:p>
          <a:p>
            <a:r>
              <a:rPr lang="en-GB" sz="1200" b="0" i="0" u="none" strike="noStrike" kern="1200" dirty="0">
                <a:solidFill>
                  <a:schemeClr val="tx1"/>
                </a:solidFill>
                <a:effectLst/>
                <a:latin typeface="+mn-lt"/>
                <a:ea typeface="+mn-ea"/>
                <a:cs typeface="+mn-cs"/>
              </a:rPr>
              <a:t>It has also been determined in a recent study that increased levels of suspended sediments or phosphate can have significant impacts on the survival of mayfly eggs.</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A recent study showing that ’modest’ levels of these forms of pollution could kill up to 80% of mayfly, which may have devastating effects on mayfly populations and the wider aquatic food webs. (</a:t>
            </a:r>
            <a:r>
              <a:rPr lang="en-GB" sz="1200" b="1" i="0" u="none" strike="noStrike" kern="1200" dirty="0" err="1">
                <a:solidFill>
                  <a:schemeClr val="tx1"/>
                </a:solidFill>
                <a:effectLst/>
                <a:latin typeface="+mn-lt"/>
                <a:ea typeface="+mn-ea"/>
                <a:cs typeface="+mn-cs"/>
              </a:rPr>
              <a:t>Everall</a:t>
            </a:r>
            <a:r>
              <a:rPr lang="en-GB" sz="1200" b="1" i="0" u="none" strike="noStrike" kern="1200" dirty="0">
                <a:solidFill>
                  <a:schemeClr val="tx1"/>
                </a:solidFill>
                <a:effectLst/>
                <a:latin typeface="+mn-lt"/>
                <a:ea typeface="+mn-ea"/>
                <a:cs typeface="+mn-cs"/>
              </a:rPr>
              <a:t> et al., 2018, </a:t>
            </a:r>
            <a:r>
              <a:rPr lang="en-GB" sz="1200" b="0" i="0" u="none" strike="noStrike" kern="1200" dirty="0">
                <a:solidFill>
                  <a:schemeClr val="tx1"/>
                </a:solidFill>
                <a:effectLst/>
                <a:latin typeface="+mn-lt"/>
                <a:ea typeface="+mn-ea"/>
                <a:cs typeface="+mn-cs"/>
              </a:rPr>
              <a:t>https://</a:t>
            </a:r>
            <a:r>
              <a:rPr lang="en-GB" sz="1200" b="0" i="0" u="none" strike="noStrike" kern="1200" dirty="0" err="1">
                <a:solidFill>
                  <a:schemeClr val="tx1"/>
                </a:solidFill>
                <a:effectLst/>
                <a:latin typeface="+mn-lt"/>
                <a:ea typeface="+mn-ea"/>
                <a:cs typeface="+mn-cs"/>
              </a:rPr>
              <a:t>www.sciencedirect.com</a:t>
            </a:r>
            <a:r>
              <a:rPr lang="en-GB" sz="1200" b="0" i="0" u="none" strike="noStrike" kern="1200" dirty="0">
                <a:solidFill>
                  <a:schemeClr val="tx1"/>
                </a:solidFill>
                <a:effectLst/>
                <a:latin typeface="+mn-lt"/>
                <a:ea typeface="+mn-ea"/>
                <a:cs typeface="+mn-cs"/>
              </a:rPr>
              <a:t>/science/article/</a:t>
            </a:r>
            <a:r>
              <a:rPr lang="en-GB" sz="1200" b="0" i="0" u="none" strike="noStrike" kern="1200" dirty="0" err="1">
                <a:solidFill>
                  <a:schemeClr val="tx1"/>
                </a:solidFill>
                <a:effectLst/>
                <a:latin typeface="+mn-lt"/>
                <a:ea typeface="+mn-ea"/>
                <a:cs typeface="+mn-cs"/>
              </a:rPr>
              <a:t>pii</a:t>
            </a:r>
            <a:r>
              <a:rPr lang="en-GB" sz="1200" b="0" i="0" u="none" strike="noStrike" kern="1200" dirty="0">
                <a:solidFill>
                  <a:schemeClr val="tx1"/>
                </a:solidFill>
                <a:effectLst/>
                <a:latin typeface="+mn-lt"/>
                <a:ea typeface="+mn-ea"/>
                <a:cs typeface="+mn-cs"/>
              </a:rPr>
              <a:t>/S0269749117329792?via%3Dihub#ack0010) </a:t>
            </a:r>
          </a:p>
          <a:p>
            <a:r>
              <a:rPr lang="en-GB" sz="1200" b="0" i="0" u="none" strike="noStrike" kern="1200" dirty="0">
                <a:solidFill>
                  <a:schemeClr val="tx1"/>
                </a:solidFill>
                <a:effectLst/>
                <a:latin typeface="+mn-lt"/>
                <a:ea typeface="+mn-ea"/>
                <a:cs typeface="+mn-cs"/>
              </a:rPr>
              <a:t>In addition to this, mayflies are particularly sensitive to waste from or associated with mining practices, this may include effluent and seepage from processing ore, that may have heavy metals, acid generating sulphides, and other contaminants into waterways.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As mostly omnivorous inverts, their grazing on aquatic vegetation, algae and detritus aids in the nutrient cycling of freshwater environments.</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Through this niche, mayflies prevent build-up of large biomass in waterways, providing an ecosystem service per-se!</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They are also an important food source for fish such as trout and salmon, especially in sports fishing in those respectively.</a:t>
            </a:r>
          </a:p>
          <a:p>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dirty="0">
                <a:solidFill>
                  <a:schemeClr val="tx1"/>
                </a:solidFill>
                <a:effectLst/>
                <a:latin typeface="+mn-lt"/>
                <a:ea typeface="+mn-ea"/>
                <a:cs typeface="+mn-cs"/>
              </a:rPr>
              <a:t>Natural England (2016), </a:t>
            </a:r>
            <a:r>
              <a:rPr lang="en-GB" sz="1200" b="1" kern="1200" dirty="0">
                <a:solidFill>
                  <a:schemeClr val="tx1"/>
                </a:solidFill>
                <a:effectLst/>
                <a:latin typeface="+mn-lt"/>
                <a:ea typeface="+mn-ea"/>
                <a:cs typeface="+mn-cs"/>
              </a:rPr>
              <a:t>A review of the status of the mayflies (Ephemeroptera) of Great Britain </a:t>
            </a:r>
            <a:r>
              <a:rPr lang="en-GB" sz="1200" b="0" i="0" u="none" strike="noStrike" kern="1200" dirty="0">
                <a:solidFill>
                  <a:schemeClr val="tx1"/>
                </a:solidFill>
                <a:effectLst/>
                <a:latin typeface="+mn-lt"/>
                <a:ea typeface="+mn-ea"/>
                <a:cs typeface="+mn-cs"/>
              </a:rPr>
              <a:t>- https://</a:t>
            </a:r>
            <a:r>
              <a:rPr lang="en-GB" sz="1200" b="0" i="0" u="none" strike="noStrike" kern="1200" dirty="0" err="1">
                <a:solidFill>
                  <a:schemeClr val="tx1"/>
                </a:solidFill>
                <a:effectLst/>
                <a:latin typeface="+mn-lt"/>
                <a:ea typeface="+mn-ea"/>
                <a:cs typeface="+mn-cs"/>
              </a:rPr>
              <a:t>www.google.com</a:t>
            </a:r>
            <a:r>
              <a:rPr lang="en-GB" sz="1200" b="0" i="0" u="none" strike="noStrike" kern="1200" dirty="0">
                <a:solidFill>
                  <a:schemeClr val="tx1"/>
                </a:solidFill>
                <a:effectLst/>
                <a:latin typeface="+mn-lt"/>
                <a:ea typeface="+mn-ea"/>
                <a:cs typeface="+mn-cs"/>
              </a:rPr>
              <a:t>/</a:t>
            </a:r>
            <a:r>
              <a:rPr lang="en-GB" sz="1200" b="0" i="0" u="none" strike="noStrike" kern="1200" dirty="0" err="1">
                <a:solidFill>
                  <a:schemeClr val="tx1"/>
                </a:solidFill>
                <a:effectLst/>
                <a:latin typeface="+mn-lt"/>
                <a:ea typeface="+mn-ea"/>
                <a:cs typeface="+mn-cs"/>
              </a:rPr>
              <a:t>url?sa</a:t>
            </a:r>
            <a:r>
              <a:rPr lang="en-GB" sz="1200" b="0" i="0" u="none" strike="noStrike" kern="1200" dirty="0">
                <a:solidFill>
                  <a:schemeClr val="tx1"/>
                </a:solidFill>
                <a:effectLst/>
                <a:latin typeface="+mn-lt"/>
                <a:ea typeface="+mn-ea"/>
                <a:cs typeface="+mn-cs"/>
              </a:rPr>
              <a:t>=</a:t>
            </a:r>
            <a:r>
              <a:rPr lang="en-GB" sz="1200" b="0" i="0" u="none" strike="noStrike" kern="1200" dirty="0" err="1">
                <a:solidFill>
                  <a:schemeClr val="tx1"/>
                </a:solidFill>
                <a:effectLst/>
                <a:latin typeface="+mn-lt"/>
                <a:ea typeface="+mn-ea"/>
                <a:cs typeface="+mn-cs"/>
              </a:rPr>
              <a:t>t&amp;rct</a:t>
            </a:r>
            <a:r>
              <a:rPr lang="en-GB" sz="1200" b="0" i="0" u="none" strike="noStrike" kern="1200" dirty="0">
                <a:solidFill>
                  <a:schemeClr val="tx1"/>
                </a:solidFill>
                <a:effectLst/>
                <a:latin typeface="+mn-lt"/>
                <a:ea typeface="+mn-ea"/>
                <a:cs typeface="+mn-cs"/>
              </a:rPr>
              <a:t>=</a:t>
            </a:r>
            <a:r>
              <a:rPr lang="en-GB" sz="1200" b="0" i="0" u="none" strike="noStrike" kern="1200" dirty="0" err="1">
                <a:solidFill>
                  <a:schemeClr val="tx1"/>
                </a:solidFill>
                <a:effectLst/>
                <a:latin typeface="+mn-lt"/>
                <a:ea typeface="+mn-ea"/>
                <a:cs typeface="+mn-cs"/>
              </a:rPr>
              <a:t>j&amp;q</a:t>
            </a:r>
            <a:r>
              <a:rPr lang="en-GB" sz="1200" b="0" i="0" u="none" strike="noStrike" kern="1200" dirty="0">
                <a:solidFill>
                  <a:schemeClr val="tx1"/>
                </a:solidFill>
                <a:effectLst/>
                <a:latin typeface="+mn-lt"/>
                <a:ea typeface="+mn-ea"/>
                <a:cs typeface="+mn-cs"/>
              </a:rPr>
              <a:t>=&amp;</a:t>
            </a:r>
            <a:r>
              <a:rPr lang="en-GB" sz="1200" b="0" i="0" u="none" strike="noStrike" kern="1200" dirty="0" err="1">
                <a:solidFill>
                  <a:schemeClr val="tx1"/>
                </a:solidFill>
                <a:effectLst/>
                <a:latin typeface="+mn-lt"/>
                <a:ea typeface="+mn-ea"/>
                <a:cs typeface="+mn-cs"/>
              </a:rPr>
              <a:t>esrc</a:t>
            </a:r>
            <a:r>
              <a:rPr lang="en-GB" sz="1200" b="0" i="0" u="none" strike="noStrike" kern="1200" dirty="0">
                <a:solidFill>
                  <a:schemeClr val="tx1"/>
                </a:solidFill>
                <a:effectLst/>
                <a:latin typeface="+mn-lt"/>
                <a:ea typeface="+mn-ea"/>
                <a:cs typeface="+mn-cs"/>
              </a:rPr>
              <a:t>=</a:t>
            </a:r>
            <a:r>
              <a:rPr lang="en-GB" sz="1200" b="0" i="0" u="none" strike="noStrike" kern="1200" dirty="0" err="1">
                <a:solidFill>
                  <a:schemeClr val="tx1"/>
                </a:solidFill>
                <a:effectLst/>
                <a:latin typeface="+mn-lt"/>
                <a:ea typeface="+mn-ea"/>
                <a:cs typeface="+mn-cs"/>
              </a:rPr>
              <a:t>s&amp;source</a:t>
            </a:r>
            <a:r>
              <a:rPr lang="en-GB" sz="1200" b="0" i="0" u="none" strike="noStrike" kern="1200" dirty="0">
                <a:solidFill>
                  <a:schemeClr val="tx1"/>
                </a:solidFill>
                <a:effectLst/>
                <a:latin typeface="+mn-lt"/>
                <a:ea typeface="+mn-ea"/>
                <a:cs typeface="+mn-cs"/>
              </a:rPr>
              <a:t>=</a:t>
            </a:r>
            <a:r>
              <a:rPr lang="en-GB" sz="1200" b="0" i="0" u="none" strike="noStrike" kern="1200" dirty="0" err="1">
                <a:solidFill>
                  <a:schemeClr val="tx1"/>
                </a:solidFill>
                <a:effectLst/>
                <a:latin typeface="+mn-lt"/>
                <a:ea typeface="+mn-ea"/>
                <a:cs typeface="+mn-cs"/>
              </a:rPr>
              <a:t>web&amp;cd</a:t>
            </a:r>
            <a:r>
              <a:rPr lang="en-GB" sz="1200" b="0" i="0" u="none" strike="noStrike" kern="1200" dirty="0">
                <a:solidFill>
                  <a:schemeClr val="tx1"/>
                </a:solidFill>
                <a:effectLst/>
                <a:latin typeface="+mn-lt"/>
                <a:ea typeface="+mn-ea"/>
                <a:cs typeface="+mn-cs"/>
              </a:rPr>
              <a:t>=20&amp;ved=2ahUKEwjE2IHf04bfAhVBSxoKHQ7RCeoQFjATegQICxAC&amp;url=http%3A%2F%2Fpublications.naturalengland.org.uk%2Ffile%2F5407473824432128&amp;usg=AOvVaw224eomIS20f6pqqzqFqs8V</a:t>
            </a:r>
          </a:p>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A08A4AB-9B98-7343-A840-14D4FAA32CBF}" type="slidenum">
              <a:rPr lang="en-US" smtClean="0"/>
              <a:t>7</a:t>
            </a:fld>
            <a:endParaRPr lang="en-US"/>
          </a:p>
        </p:txBody>
      </p:sp>
    </p:spTree>
    <p:extLst>
      <p:ext uri="{BB962C8B-B14F-4D97-AF65-F5344CB8AC3E}">
        <p14:creationId xmlns:p14="http://schemas.microsoft.com/office/powerpoint/2010/main" val="41094123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may be aware or may have been finding that freshwater invertebrate monitoring has an emphasis or focus quite often on water temperature.</a:t>
            </a:r>
            <a:br>
              <a:rPr lang="en-US" dirty="0"/>
            </a:br>
            <a:r>
              <a:rPr lang="en-US" dirty="0"/>
              <a:t>Why is this? A number of affects have been proposed for climate change on the aquatic environment in the last 5-10 years, and will likely continue to be a key indicator and concern of scientists.</a:t>
            </a:r>
          </a:p>
          <a:p>
            <a:endParaRPr lang="en-US" dirty="0"/>
          </a:p>
          <a:p>
            <a:pPr marL="0" indent="0">
              <a:buFont typeface="Arial" panose="020B0604020202020204" pitchFamily="34" charset="0"/>
              <a:buNone/>
            </a:pPr>
            <a:r>
              <a:rPr lang="en-US" dirty="0"/>
              <a:t>Some of these proposed affects include:</a:t>
            </a:r>
          </a:p>
          <a:p>
            <a:pPr marL="171450" indent="-171450">
              <a:buFont typeface="Arial" panose="020B0604020202020204" pitchFamily="34" charset="0"/>
              <a:buChar char="•"/>
            </a:pPr>
            <a:r>
              <a:rPr lang="en-US" dirty="0"/>
              <a:t>Increased temperature</a:t>
            </a:r>
          </a:p>
          <a:p>
            <a:pPr marL="171450" indent="-171450">
              <a:buFont typeface="Arial" panose="020B0604020202020204" pitchFamily="34" charset="0"/>
              <a:buChar char="•"/>
            </a:pPr>
            <a:r>
              <a:rPr lang="en-US" dirty="0"/>
              <a:t>Raised Co2 levels</a:t>
            </a:r>
          </a:p>
          <a:p>
            <a:pPr marL="171450" indent="-171450">
              <a:buFont typeface="Arial" panose="020B0604020202020204" pitchFamily="34" charset="0"/>
              <a:buChar char="•"/>
            </a:pPr>
            <a:r>
              <a:rPr lang="en-US" dirty="0"/>
              <a:t>And altered riverine regimes.</a:t>
            </a:r>
          </a:p>
          <a:p>
            <a:pPr marL="171450" indent="-171450">
              <a:buFont typeface="Arial" panose="020B0604020202020204" pitchFamily="34" charset="0"/>
              <a:buChar char="•"/>
            </a:pPr>
            <a:endParaRPr lang="en-US" dirty="0"/>
          </a:p>
          <a:p>
            <a:pPr marL="0" indent="0">
              <a:buFont typeface="Arial" panose="020B0604020202020204" pitchFamily="34" charset="0"/>
              <a:buNone/>
            </a:pPr>
            <a:r>
              <a:rPr lang="en-US" dirty="0"/>
              <a:t>Of these, the easiest to measure and predict is temperature – with records easily accessible to all and interpretable to anyone.</a:t>
            </a:r>
          </a:p>
          <a:p>
            <a:pPr marL="0" indent="0">
              <a:buFont typeface="Arial" panose="020B0604020202020204" pitchFamily="34" charset="0"/>
              <a:buNone/>
            </a:pPr>
            <a:endParaRPr lang="en-US" dirty="0"/>
          </a:p>
          <a:p>
            <a:pPr marL="0" indent="0">
              <a:buFont typeface="Arial" panose="020B0604020202020204" pitchFamily="34" charset="0"/>
              <a:buNone/>
            </a:pPr>
            <a:r>
              <a:rPr lang="en-US" dirty="0"/>
              <a:t>No species has been lost yet in the UK as a result of climate change, but there is extensive evidence of changes in the phenology (Periodic life cycles or seasonality), distribution and the processes freshwater plankton go through. As plankton form one of the foundation trophic levels in many freshwater ecosystems, this could clearly have massive detrimental affects should trends continue.</a:t>
            </a:r>
          </a:p>
          <a:p>
            <a:pPr marL="0" indent="0">
              <a:buFont typeface="Arial" panose="020B0604020202020204" pitchFamily="34" charset="0"/>
              <a:buNone/>
            </a:pPr>
            <a:r>
              <a:rPr lang="en-US" dirty="0"/>
              <a:t>Experimental studies suggest likely major changes to plant, fish and invertebrate communities with just a several degree increase in freshwater temperature and associated hydrological changes expected in the 21</a:t>
            </a:r>
            <a:r>
              <a:rPr lang="en-US" baseline="30000" dirty="0"/>
              <a:t>st</a:t>
            </a:r>
            <a:r>
              <a:rPr lang="en-US" dirty="0"/>
              <a:t> Century.</a:t>
            </a:r>
            <a:br>
              <a:rPr lang="en-US" dirty="0"/>
            </a:br>
            <a:endParaRPr lang="en-US" dirty="0"/>
          </a:p>
          <a:p>
            <a:pPr marL="0" indent="0">
              <a:buFont typeface="Arial" panose="020B0604020202020204" pitchFamily="34" charset="0"/>
              <a:buNone/>
            </a:pPr>
            <a:r>
              <a:rPr lang="en-US" dirty="0"/>
              <a:t>Even more concerning, are the unknown affects this increase in temperature may have on the carbon cycle within freshwater environments.</a:t>
            </a:r>
          </a:p>
          <a:p>
            <a:pPr marL="0" indent="0">
              <a:buFont typeface="Arial" panose="020B0604020202020204" pitchFamily="34" charset="0"/>
              <a:buNone/>
            </a:pPr>
            <a:r>
              <a:rPr lang="en-US" dirty="0"/>
              <a:t>These habitats make up only a fraction of our planet, only 4% of the land’s surface - that’s including all of earth’s inland lakes, rivers, streams, reservoirs, wetlands and estuaries (</a:t>
            </a:r>
            <a:r>
              <a:rPr lang="en-GB" sz="1200" b="0" i="1" u="none" strike="noStrike" kern="1200" dirty="0">
                <a:solidFill>
                  <a:schemeClr val="tx1"/>
                </a:solidFill>
                <a:effectLst/>
                <a:latin typeface="+mn-lt"/>
                <a:ea typeface="+mn-ea"/>
                <a:cs typeface="+mn-cs"/>
              </a:rPr>
              <a:t>Downing</a:t>
            </a:r>
            <a:r>
              <a:rPr lang="en-GB" sz="1200" b="0" i="0" u="none" strike="noStrike" kern="1200" dirty="0">
                <a:solidFill>
                  <a:schemeClr val="tx1"/>
                </a:solidFill>
                <a:effectLst/>
                <a:latin typeface="+mn-lt"/>
                <a:ea typeface="+mn-ea"/>
                <a:cs typeface="+mn-cs"/>
              </a:rPr>
              <a:t>, 2010; </a:t>
            </a:r>
            <a:r>
              <a:rPr lang="en-GB" sz="1200" b="0" i="1" u="none" strike="noStrike" kern="1200" dirty="0" err="1">
                <a:solidFill>
                  <a:schemeClr val="tx1"/>
                </a:solidFill>
                <a:effectLst/>
                <a:latin typeface="+mn-lt"/>
                <a:ea typeface="+mn-ea"/>
                <a:cs typeface="+mn-cs"/>
              </a:rPr>
              <a:t>Verpoorter</a:t>
            </a:r>
            <a:r>
              <a:rPr lang="en-GB" sz="1200" b="0" i="1" u="none" strike="noStrike" kern="1200" dirty="0">
                <a:solidFill>
                  <a:schemeClr val="tx1"/>
                </a:solidFill>
                <a:effectLst/>
                <a:latin typeface="+mn-lt"/>
                <a:ea typeface="+mn-ea"/>
                <a:cs typeface="+mn-cs"/>
              </a:rPr>
              <a:t> et al.</a:t>
            </a:r>
            <a:r>
              <a:rPr lang="en-GB" sz="1200" b="0" i="0" u="none" strike="noStrike" kern="1200" dirty="0">
                <a:solidFill>
                  <a:schemeClr val="tx1"/>
                </a:solidFill>
                <a:effectLst/>
                <a:latin typeface="+mn-lt"/>
                <a:ea typeface="+mn-ea"/>
                <a:cs typeface="+mn-cs"/>
              </a:rPr>
              <a:t>, 2014]</a:t>
            </a:r>
            <a:r>
              <a:rPr lang="en-US" dirty="0"/>
              <a:t>. Despite that, they play a disproportionately large and critical role in the carbon cycle. </a:t>
            </a:r>
          </a:p>
          <a:p>
            <a:pPr marL="0" indent="0">
              <a:buFont typeface="Arial" panose="020B0604020202020204" pitchFamily="34" charset="0"/>
              <a:buNone/>
            </a:pPr>
            <a:endParaRPr lang="en-US" dirty="0"/>
          </a:p>
          <a:p>
            <a:pPr marL="0" indent="0">
              <a:buFont typeface="Arial" panose="020B0604020202020204" pitchFamily="34" charset="0"/>
              <a:buNone/>
            </a:pPr>
            <a:r>
              <a:rPr lang="en-US" dirty="0"/>
              <a:t>According to recent estimates, the amount of carbon that inland waters emit is comparable to the net amount of carbon absorbed by living organisms on Earth’s land surface and in it’s oceans.</a:t>
            </a:r>
            <a:br>
              <a:rPr lang="en-US" dirty="0"/>
            </a:br>
            <a:r>
              <a:rPr lang="en-US" dirty="0"/>
              <a:t>In addition, bodies of freshwater have been found to bury more carbon sediments each year than the vast ocean floor (</a:t>
            </a:r>
            <a:r>
              <a:rPr lang="en-GB" sz="1200" b="0" i="1" u="none" strike="noStrike" kern="1200" dirty="0" err="1">
                <a:solidFill>
                  <a:schemeClr val="tx1"/>
                </a:solidFill>
                <a:effectLst/>
                <a:latin typeface="+mn-lt"/>
                <a:ea typeface="+mn-ea"/>
                <a:cs typeface="+mn-cs"/>
              </a:rPr>
              <a:t>Battin</a:t>
            </a:r>
            <a:r>
              <a:rPr lang="en-GB" sz="1200" b="0" i="1" u="none" strike="noStrike" kern="1200" dirty="0">
                <a:solidFill>
                  <a:schemeClr val="tx1"/>
                </a:solidFill>
                <a:effectLst/>
                <a:latin typeface="+mn-lt"/>
                <a:ea typeface="+mn-ea"/>
                <a:cs typeface="+mn-cs"/>
              </a:rPr>
              <a:t> et al.</a:t>
            </a:r>
            <a:r>
              <a:rPr lang="en-GB" sz="1200" b="0" i="0" u="none" strike="noStrike" kern="1200" dirty="0">
                <a:solidFill>
                  <a:schemeClr val="tx1"/>
                </a:solidFill>
                <a:effectLst/>
                <a:latin typeface="+mn-lt"/>
                <a:ea typeface="+mn-ea"/>
                <a:cs typeface="+mn-cs"/>
              </a:rPr>
              <a:t>, 2009; </a:t>
            </a:r>
            <a:r>
              <a:rPr lang="en-GB" sz="1200" b="0" i="1" u="none" strike="noStrike" kern="1200" dirty="0" err="1">
                <a:solidFill>
                  <a:schemeClr val="tx1"/>
                </a:solidFill>
                <a:effectLst/>
                <a:latin typeface="+mn-lt"/>
                <a:ea typeface="+mn-ea"/>
                <a:cs typeface="+mn-cs"/>
              </a:rPr>
              <a:t>Aufdenkampe</a:t>
            </a:r>
            <a:r>
              <a:rPr lang="en-GB" sz="1200" b="0" i="1" u="none" strike="noStrike" kern="1200" dirty="0">
                <a:solidFill>
                  <a:schemeClr val="tx1"/>
                </a:solidFill>
                <a:effectLst/>
                <a:latin typeface="+mn-lt"/>
                <a:ea typeface="+mn-ea"/>
                <a:cs typeface="+mn-cs"/>
              </a:rPr>
              <a:t> et al.</a:t>
            </a:r>
            <a:r>
              <a:rPr lang="en-GB" sz="1200" b="0" i="0" u="none" strike="noStrike" kern="1200" dirty="0">
                <a:solidFill>
                  <a:schemeClr val="tx1"/>
                </a:solidFill>
                <a:effectLst/>
                <a:latin typeface="+mn-lt"/>
                <a:ea typeface="+mn-ea"/>
                <a:cs typeface="+mn-cs"/>
              </a:rPr>
              <a:t>, 2011).</a:t>
            </a:r>
            <a:endParaRPr lang="en-US" dirty="0"/>
          </a:p>
          <a:p>
            <a:pPr marL="0" indent="0">
              <a:buFont typeface="Arial" panose="020B0604020202020204" pitchFamily="34" charset="0"/>
              <a:buNone/>
            </a:pPr>
            <a:endParaRPr lang="en-US" dirty="0"/>
          </a:p>
          <a:p>
            <a:pPr marL="0" indent="0">
              <a:buFont typeface="Arial" panose="020B0604020202020204" pitchFamily="34" charset="0"/>
              <a:buNone/>
            </a:pPr>
            <a:r>
              <a:rPr lang="en-US" b="1" i="1" dirty="0"/>
              <a:t>Fresh waters , climate change and UK Nature conservation (Freshwater Reviews Journal. Moss, 2014)</a:t>
            </a:r>
            <a:r>
              <a:rPr lang="en-US" b="0" i="0" dirty="0"/>
              <a:t> – </a:t>
            </a:r>
            <a:r>
              <a:rPr lang="en-US" dirty="0"/>
              <a:t>https://</a:t>
            </a:r>
            <a:r>
              <a:rPr lang="en-US" dirty="0" err="1"/>
              <a:t>www.fba.org.uk</a:t>
            </a:r>
            <a:r>
              <a:rPr lang="en-US" dirty="0"/>
              <a:t>/journals/</a:t>
            </a:r>
            <a:r>
              <a:rPr lang="en-US" dirty="0" err="1"/>
              <a:t>index.php</a:t>
            </a:r>
            <a:r>
              <a:rPr lang="en-US" dirty="0"/>
              <a:t>/FRJ/article/</a:t>
            </a:r>
            <a:r>
              <a:rPr lang="en-US" dirty="0" err="1"/>
              <a:t>viewFile</a:t>
            </a:r>
            <a:r>
              <a:rPr lang="en-US" dirty="0"/>
              <a:t>/789/437 </a:t>
            </a:r>
            <a:br>
              <a:rPr lang="en-US" dirty="0"/>
            </a:br>
            <a:endParaRPr lang="en-US" dirty="0"/>
          </a:p>
        </p:txBody>
      </p:sp>
      <p:sp>
        <p:nvSpPr>
          <p:cNvPr id="4" name="Slide Number Placeholder 3"/>
          <p:cNvSpPr>
            <a:spLocks noGrp="1"/>
          </p:cNvSpPr>
          <p:nvPr>
            <p:ph type="sldNum" sz="quarter" idx="5"/>
          </p:nvPr>
        </p:nvSpPr>
        <p:spPr/>
        <p:txBody>
          <a:bodyPr/>
          <a:lstStyle/>
          <a:p>
            <a:fld id="{8A08A4AB-9B98-7343-A840-14D4FAA32CBF}" type="slidenum">
              <a:rPr lang="en-US" smtClean="0"/>
              <a:t>8</a:t>
            </a:fld>
            <a:endParaRPr lang="en-US"/>
          </a:p>
        </p:txBody>
      </p:sp>
    </p:spTree>
    <p:extLst>
      <p:ext uri="{BB962C8B-B14F-4D97-AF65-F5344CB8AC3E}">
        <p14:creationId xmlns:p14="http://schemas.microsoft.com/office/powerpoint/2010/main" val="15185414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And the Carbon absorbed by land doesn’t </a:t>
            </a:r>
            <a:r>
              <a:rPr lang="en-US" dirty="0" err="1"/>
              <a:t>neccisarily</a:t>
            </a:r>
            <a:r>
              <a:rPr lang="en-US" dirty="0"/>
              <a:t> stay there, either. According to recent global estimates, more than half of that carbon every year ends up in inland waters - roughly 2.7 billion metric tons.</a:t>
            </a:r>
          </a:p>
          <a:p>
            <a:pPr marL="0" indent="0">
              <a:buFont typeface="Arial" panose="020B0604020202020204" pitchFamily="34" charset="0"/>
              <a:buNone/>
            </a:pPr>
            <a:endParaRPr lang="en-US" dirty="0"/>
          </a:p>
          <a:p>
            <a:pPr marL="0" indent="0">
              <a:buFont typeface="Arial" panose="020B0604020202020204" pitchFamily="34" charset="0"/>
              <a:buNone/>
            </a:pPr>
            <a:r>
              <a:rPr lang="en-US" dirty="0"/>
              <a:t>The diagram here was created using this recent data to illustrate the central and critical role of inland waters in the modern global carbon cycle. </a:t>
            </a:r>
          </a:p>
          <a:p>
            <a:pPr marL="0" indent="0">
              <a:buFont typeface="Arial" panose="020B0604020202020204" pitchFamily="34" charset="0"/>
              <a:buNone/>
            </a:pPr>
            <a:endParaRPr lang="en-US" dirty="0"/>
          </a:p>
          <a:p>
            <a:pPr marL="0" indent="0">
              <a:buFont typeface="Arial" panose="020B0604020202020204" pitchFamily="34" charset="0"/>
              <a:buNone/>
            </a:pPr>
            <a:r>
              <a:rPr lang="en-US" dirty="0"/>
              <a:t>All the units are </a:t>
            </a:r>
            <a:r>
              <a:rPr lang="en-GB" sz="1200" b="0" i="0" u="none" strike="noStrike" kern="1200" dirty="0">
                <a:solidFill>
                  <a:schemeClr val="tx1"/>
                </a:solidFill>
                <a:effectLst/>
                <a:latin typeface="+mn-lt"/>
                <a:ea typeface="+mn-ea"/>
                <a:cs typeface="+mn-cs"/>
              </a:rPr>
              <a:t>in billions of tons of carbon per year (1 billion tons = 1 </a:t>
            </a:r>
            <a:r>
              <a:rPr lang="en-GB" sz="1200" b="0" i="0" u="none" strike="noStrike" kern="1200" dirty="0" err="1">
                <a:solidFill>
                  <a:schemeClr val="tx1"/>
                </a:solidFill>
                <a:effectLst/>
                <a:latin typeface="+mn-lt"/>
                <a:ea typeface="+mn-ea"/>
                <a:cs typeface="+mn-cs"/>
              </a:rPr>
              <a:t>petagram</a:t>
            </a:r>
            <a:r>
              <a:rPr lang="en-GB" sz="1200" b="0" i="0" u="none" strike="noStrike" kern="1200" dirty="0">
                <a:solidFill>
                  <a:schemeClr val="tx1"/>
                </a:solidFill>
                <a:effectLst/>
                <a:latin typeface="+mn-lt"/>
                <a:ea typeface="+mn-ea"/>
                <a:cs typeface="+mn-cs"/>
              </a:rPr>
              <a:t> = 10</a:t>
            </a:r>
            <a:r>
              <a:rPr lang="en-GB" sz="1200" b="0" i="0" u="none" strike="noStrike" kern="1200" baseline="30000" dirty="0">
                <a:solidFill>
                  <a:schemeClr val="tx1"/>
                </a:solidFill>
                <a:effectLst/>
                <a:latin typeface="+mn-lt"/>
                <a:ea typeface="+mn-ea"/>
                <a:cs typeface="+mn-cs"/>
              </a:rPr>
              <a:t>15</a:t>
            </a:r>
            <a:r>
              <a:rPr lang="en-GB" sz="1200" b="0" i="0" u="none" strike="noStrike" kern="1200" dirty="0">
                <a:solidFill>
                  <a:schemeClr val="tx1"/>
                </a:solidFill>
                <a:effectLst/>
                <a:latin typeface="+mn-lt"/>
                <a:ea typeface="+mn-ea"/>
                <a:cs typeface="+mn-cs"/>
              </a:rPr>
              <a:t> grams). The arrows signify the direction of carbon flux (not the magnitude), with the green and brown arrows on the left representing the carbon that humans release into the atmosphere from fossil fuels and biomass burning. The arrow with the human stick figure represents the collective contribution from both these sources. </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NPP – Net Primary Production from land (the rate at which the ecosystem removes carbon from the atmosphere, captures and stores it as plant biomass minus the amount released by their respiration) is about 5 billion tons of carbon, with 2 billion of tons of that being stored in the Earth, soil, plants or other organic matter (e.g. peat bogs and wetland soils).</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From the ocean on the right, NPP – Net Primary Production contributes 1 billion tons of carbon per year into the oceans, with 0.2 billion tons deposited back into the geosphere either as sediment or other organic matter. </a:t>
            </a:r>
          </a:p>
          <a:p>
            <a:pPr marL="0" indent="0">
              <a:buFont typeface="Arial" panose="020B0604020202020204" pitchFamily="34" charset="0"/>
              <a:buNone/>
            </a:pPr>
            <a:endParaRPr lang="en-GB" sz="1200" b="0" i="0" u="none" strike="noStrike" kern="1200" dirty="0">
              <a:solidFill>
                <a:schemeClr val="tx1"/>
              </a:solidFill>
              <a:effectLst/>
              <a:latin typeface="+mn-lt"/>
              <a:ea typeface="+mn-ea"/>
              <a:cs typeface="+mn-cs"/>
            </a:endParaRPr>
          </a:p>
          <a:p>
            <a:pPr marL="0" indent="0">
              <a:buFont typeface="Arial" panose="020B0604020202020204" pitchFamily="34" charset="0"/>
              <a:buNone/>
            </a:pPr>
            <a:r>
              <a:rPr lang="en-GB" sz="1200" b="0" i="0" u="none" strike="noStrike" kern="1200" dirty="0">
                <a:solidFill>
                  <a:schemeClr val="tx1"/>
                </a:solidFill>
                <a:effectLst/>
                <a:latin typeface="+mn-lt"/>
                <a:ea typeface="+mn-ea"/>
                <a:cs typeface="+mn-cs"/>
              </a:rPr>
              <a:t>In the middle of these, are our inland waters, depositing approximately 0.4 billion tons of carbon back into the geosphere every year. </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The question marks show our gaps of knowledge, where we currently don’t know what input their Net Primary Production and storage rates exactly account for.</a:t>
            </a:r>
          </a:p>
          <a:p>
            <a:pPr marL="0" indent="0">
              <a:buFont typeface="Arial" panose="020B0604020202020204" pitchFamily="34" charset="0"/>
              <a:buNone/>
            </a:pPr>
            <a:r>
              <a:rPr lang="en-US" dirty="0"/>
              <a:t/>
            </a:r>
            <a:br>
              <a:rPr lang="en-US" dirty="0"/>
            </a:br>
            <a:r>
              <a:rPr lang="en-US" b="1" dirty="0"/>
              <a:t>All in all, it can be summarized as </a:t>
            </a:r>
            <a:r>
              <a:rPr lang="en-GB" sz="1200" b="1" i="0" u="none" strike="noStrike" kern="1200" dirty="0">
                <a:solidFill>
                  <a:schemeClr val="tx1"/>
                </a:solidFill>
                <a:effectLst/>
                <a:latin typeface="+mn-lt"/>
                <a:ea typeface="+mn-ea"/>
                <a:cs typeface="+mn-cs"/>
              </a:rPr>
              <a:t>Human activities emitting around 10 billion metric tons of carbon, of which about half accumulates in the atmosphere each year. The other half is absorbed by the land and the ocean, 80% of which is accounted for, but the rest is still unknown.</a:t>
            </a:r>
            <a:endParaRPr lang="en-US" b="1" dirty="0"/>
          </a:p>
          <a:p>
            <a:pPr marL="0" indent="0">
              <a:buFont typeface="Arial" panose="020B0604020202020204" pitchFamily="34" charset="0"/>
              <a:buNone/>
            </a:pPr>
            <a:endParaRPr lang="en-US" dirty="0"/>
          </a:p>
          <a:p>
            <a:pPr marL="0" indent="0">
              <a:buFont typeface="Arial" panose="020B0604020202020204" pitchFamily="34" charset="0"/>
              <a:buNone/>
            </a:pPr>
            <a:r>
              <a:rPr lang="en-US" b="1" i="1" dirty="0"/>
              <a:t>Fresh waters , climate change and UK Nature conservation (Freshwater Reviews Journal. Moss, 2014)</a:t>
            </a:r>
            <a:r>
              <a:rPr lang="en-US" b="0" i="0" dirty="0"/>
              <a:t> – </a:t>
            </a:r>
            <a:r>
              <a:rPr lang="en-US" dirty="0"/>
              <a:t>https://</a:t>
            </a:r>
            <a:r>
              <a:rPr lang="en-US" dirty="0" err="1"/>
              <a:t>www.fba.org.uk</a:t>
            </a:r>
            <a:r>
              <a:rPr lang="en-US" dirty="0"/>
              <a:t>/journals/</a:t>
            </a:r>
            <a:r>
              <a:rPr lang="en-US" dirty="0" err="1"/>
              <a:t>index.php</a:t>
            </a:r>
            <a:r>
              <a:rPr lang="en-US" dirty="0"/>
              <a:t>/FRJ/article/</a:t>
            </a:r>
            <a:r>
              <a:rPr lang="en-US" dirty="0" err="1"/>
              <a:t>viewFile</a:t>
            </a:r>
            <a:r>
              <a:rPr lang="en-US" dirty="0"/>
              <a:t>/789/437 </a:t>
            </a:r>
            <a:br>
              <a:rPr lang="en-US" dirty="0"/>
            </a:br>
            <a:endParaRPr lang="en-US" dirty="0"/>
          </a:p>
        </p:txBody>
      </p:sp>
      <p:sp>
        <p:nvSpPr>
          <p:cNvPr id="4" name="Slide Number Placeholder 3"/>
          <p:cNvSpPr>
            <a:spLocks noGrp="1"/>
          </p:cNvSpPr>
          <p:nvPr>
            <p:ph type="sldNum" sz="quarter" idx="5"/>
          </p:nvPr>
        </p:nvSpPr>
        <p:spPr/>
        <p:txBody>
          <a:bodyPr/>
          <a:lstStyle/>
          <a:p>
            <a:fld id="{8A08A4AB-9B98-7343-A840-14D4FAA32CBF}" type="slidenum">
              <a:rPr lang="en-US" smtClean="0"/>
              <a:t>9</a:t>
            </a:fld>
            <a:endParaRPr lang="en-US"/>
          </a:p>
        </p:txBody>
      </p:sp>
    </p:spTree>
    <p:extLst>
      <p:ext uri="{BB962C8B-B14F-4D97-AF65-F5344CB8AC3E}">
        <p14:creationId xmlns:p14="http://schemas.microsoft.com/office/powerpoint/2010/main" val="5874516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E788802-CDF7-2C43-B1E7-4E405FC0FCB6}" type="datetimeFigureOut">
              <a:rPr lang="en-US" smtClean="0"/>
              <a:t>12/5/2018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9B0AA0-912E-DB47-85F3-FF466594F68C}" type="slidenum">
              <a:rPr lang="en-US" smtClean="0"/>
              <a:t>‹#›</a:t>
            </a:fld>
            <a:endParaRPr lang="en-US"/>
          </a:p>
        </p:txBody>
      </p:sp>
    </p:spTree>
    <p:extLst>
      <p:ext uri="{BB962C8B-B14F-4D97-AF65-F5344CB8AC3E}">
        <p14:creationId xmlns:p14="http://schemas.microsoft.com/office/powerpoint/2010/main" val="16121960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FE788802-CDF7-2C43-B1E7-4E405FC0FCB6}" type="datetimeFigureOut">
              <a:rPr lang="en-US" smtClean="0"/>
              <a:t>12/5/2018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9B0AA0-912E-DB47-85F3-FF466594F68C}" type="slidenum">
              <a:rPr lang="en-US" smtClean="0"/>
              <a:t>‹#›</a:t>
            </a:fld>
            <a:endParaRPr lang="en-US"/>
          </a:p>
        </p:txBody>
      </p:sp>
    </p:spTree>
    <p:extLst>
      <p:ext uri="{BB962C8B-B14F-4D97-AF65-F5344CB8AC3E}">
        <p14:creationId xmlns:p14="http://schemas.microsoft.com/office/powerpoint/2010/main" val="23631766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E788802-CDF7-2C43-B1E7-4E405FC0FCB6}" type="datetimeFigureOut">
              <a:rPr lang="en-US" smtClean="0"/>
              <a:t>12/5/2018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9B0AA0-912E-DB47-85F3-FF466594F68C}" type="slidenum">
              <a:rPr lang="en-US" smtClean="0"/>
              <a:t>‹#›</a:t>
            </a:fld>
            <a:endParaRPr lang="en-US"/>
          </a:p>
        </p:txBody>
      </p:sp>
    </p:spTree>
    <p:extLst>
      <p:ext uri="{BB962C8B-B14F-4D97-AF65-F5344CB8AC3E}">
        <p14:creationId xmlns:p14="http://schemas.microsoft.com/office/powerpoint/2010/main" val="34132266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E788802-CDF7-2C43-B1E7-4E405FC0FCB6}" type="datetimeFigureOut">
              <a:rPr lang="en-US" smtClean="0"/>
              <a:t>12/5/2018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9B0AA0-912E-DB47-85F3-FF466594F68C}" type="slidenum">
              <a:rPr lang="en-US" smtClean="0"/>
              <a:t>‹#›</a:t>
            </a:fld>
            <a:endParaRPr lang="en-US"/>
          </a:p>
        </p:txBody>
      </p:sp>
    </p:spTree>
    <p:extLst>
      <p:ext uri="{BB962C8B-B14F-4D97-AF65-F5344CB8AC3E}">
        <p14:creationId xmlns:p14="http://schemas.microsoft.com/office/powerpoint/2010/main" val="41086772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E788802-CDF7-2C43-B1E7-4E405FC0FCB6}" type="datetimeFigureOut">
              <a:rPr lang="en-US" smtClean="0"/>
              <a:t>12/5/2018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19B0AA0-912E-DB47-85F3-FF466594F68C}" type="slidenum">
              <a:rPr lang="en-US" smtClean="0"/>
              <a:t>‹#›</a:t>
            </a:fld>
            <a:endParaRPr lang="en-US"/>
          </a:p>
        </p:txBody>
      </p:sp>
    </p:spTree>
    <p:extLst>
      <p:ext uri="{BB962C8B-B14F-4D97-AF65-F5344CB8AC3E}">
        <p14:creationId xmlns:p14="http://schemas.microsoft.com/office/powerpoint/2010/main" val="18661305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FE788802-CDF7-2C43-B1E7-4E405FC0FCB6}" type="datetimeFigureOut">
              <a:rPr lang="en-US" smtClean="0"/>
              <a:t>12/5/2018</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219B0AA0-912E-DB47-85F3-FF466594F68C}" type="slidenum">
              <a:rPr lang="en-US" smtClean="0"/>
              <a:t>‹#›</a:t>
            </a:fld>
            <a:endParaRPr lang="en-US"/>
          </a:p>
        </p:txBody>
      </p:sp>
    </p:spTree>
    <p:extLst>
      <p:ext uri="{BB962C8B-B14F-4D97-AF65-F5344CB8AC3E}">
        <p14:creationId xmlns:p14="http://schemas.microsoft.com/office/powerpoint/2010/main" val="27801577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FE788802-CDF7-2C43-B1E7-4E405FC0FCB6}" type="datetimeFigureOut">
              <a:rPr lang="en-US" smtClean="0"/>
              <a:t>12/5/2018</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219B0AA0-912E-DB47-85F3-FF466594F68C}" type="slidenum">
              <a:rPr lang="en-US" smtClean="0"/>
              <a:t>‹#›</a:t>
            </a:fld>
            <a:endParaRPr lang="en-US"/>
          </a:p>
        </p:txBody>
      </p:sp>
    </p:spTree>
    <p:extLst>
      <p:ext uri="{BB962C8B-B14F-4D97-AF65-F5344CB8AC3E}">
        <p14:creationId xmlns:p14="http://schemas.microsoft.com/office/powerpoint/2010/main" val="33180753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FE788802-CDF7-2C43-B1E7-4E405FC0FCB6}" type="datetimeFigureOut">
              <a:rPr lang="en-US" smtClean="0"/>
              <a:t>12/5/2018</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219B0AA0-912E-DB47-85F3-FF466594F68C}" type="slidenum">
              <a:rPr lang="en-US" smtClean="0"/>
              <a:t>‹#›</a:t>
            </a:fld>
            <a:endParaRPr lang="en-US"/>
          </a:p>
        </p:txBody>
      </p:sp>
    </p:spTree>
    <p:extLst>
      <p:ext uri="{BB962C8B-B14F-4D97-AF65-F5344CB8AC3E}">
        <p14:creationId xmlns:p14="http://schemas.microsoft.com/office/powerpoint/2010/main" val="13840797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E788802-CDF7-2C43-B1E7-4E405FC0FCB6}" type="datetimeFigureOut">
              <a:rPr lang="en-US" smtClean="0"/>
              <a:t>12/5/2018</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19B0AA0-912E-DB47-85F3-FF466594F68C}" type="slidenum">
              <a:rPr lang="en-US" smtClean="0"/>
              <a:t>‹#›</a:t>
            </a:fld>
            <a:endParaRPr lang="en-US"/>
          </a:p>
        </p:txBody>
      </p:sp>
    </p:spTree>
    <p:extLst>
      <p:ext uri="{BB962C8B-B14F-4D97-AF65-F5344CB8AC3E}">
        <p14:creationId xmlns:p14="http://schemas.microsoft.com/office/powerpoint/2010/main" val="61282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E788802-CDF7-2C43-B1E7-4E405FC0FCB6}" type="datetimeFigureOut">
              <a:rPr lang="en-US" smtClean="0"/>
              <a:t>12/5/2018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9B0AA0-912E-DB47-85F3-FF466594F68C}" type="slidenum">
              <a:rPr lang="en-US" smtClean="0"/>
              <a:t>‹#›</a:t>
            </a:fld>
            <a:endParaRPr lang="en-US"/>
          </a:p>
        </p:txBody>
      </p:sp>
    </p:spTree>
    <p:extLst>
      <p:ext uri="{BB962C8B-B14F-4D97-AF65-F5344CB8AC3E}">
        <p14:creationId xmlns:p14="http://schemas.microsoft.com/office/powerpoint/2010/main" val="31521203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FE788802-CDF7-2C43-B1E7-4E405FC0FCB6}" type="datetimeFigureOut">
              <a:rPr lang="en-US" smtClean="0"/>
              <a:t>12/5/2018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9B0AA0-912E-DB47-85F3-FF466594F68C}" type="slidenum">
              <a:rPr lang="en-US" smtClean="0"/>
              <a:t>‹#›</a:t>
            </a:fld>
            <a:endParaRPr lang="en-US"/>
          </a:p>
        </p:txBody>
      </p:sp>
    </p:spTree>
    <p:extLst>
      <p:ext uri="{BB962C8B-B14F-4D97-AF65-F5344CB8AC3E}">
        <p14:creationId xmlns:p14="http://schemas.microsoft.com/office/powerpoint/2010/main" val="4948291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FE788802-CDF7-2C43-B1E7-4E405FC0FCB6}" type="datetimeFigureOut">
              <a:rPr lang="en-US" smtClean="0"/>
              <a:t>12/5/2018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9B0AA0-912E-DB47-85F3-FF466594F68C}"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5003971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E788802-CDF7-2C43-B1E7-4E405FC0FCB6}" type="datetimeFigureOut">
              <a:rPr lang="en-US" smtClean="0"/>
              <a:t>12/5/2018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9B0AA0-912E-DB47-85F3-FF466594F68C}" type="slidenum">
              <a:rPr lang="en-US" smtClean="0"/>
              <a:t>‹#›</a:t>
            </a:fld>
            <a:endParaRPr lang="en-US"/>
          </a:p>
        </p:txBody>
      </p:sp>
    </p:spTree>
    <p:extLst>
      <p:ext uri="{BB962C8B-B14F-4D97-AF65-F5344CB8AC3E}">
        <p14:creationId xmlns:p14="http://schemas.microsoft.com/office/powerpoint/2010/main" val="880699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E788802-CDF7-2C43-B1E7-4E405FC0FCB6}" type="datetimeFigureOut">
              <a:rPr lang="en-US" smtClean="0"/>
              <a:t>12/5/2018</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9B0AA0-912E-DB47-85F3-FF466594F68C}" type="slidenum">
              <a:rPr lang="en-US" smtClean="0"/>
              <a:t>‹#›</a:t>
            </a:fld>
            <a:endParaRPr lang="en-US"/>
          </a:p>
        </p:txBody>
      </p:sp>
    </p:spTree>
    <p:extLst>
      <p:ext uri="{BB962C8B-B14F-4D97-AF65-F5344CB8AC3E}">
        <p14:creationId xmlns:p14="http://schemas.microsoft.com/office/powerpoint/2010/main" val="29898249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E788802-CDF7-2C43-B1E7-4E405FC0FCB6}" type="datetimeFigureOut">
              <a:rPr lang="en-US" smtClean="0"/>
              <a:t>12/5/2018</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9B0AA0-912E-DB47-85F3-FF466594F68C}" type="slidenum">
              <a:rPr lang="en-US" smtClean="0"/>
              <a:t>‹#›</a:t>
            </a:fld>
            <a:endParaRPr lang="en-US"/>
          </a:p>
        </p:txBody>
      </p:sp>
    </p:spTree>
    <p:extLst>
      <p:ext uri="{BB962C8B-B14F-4D97-AF65-F5344CB8AC3E}">
        <p14:creationId xmlns:p14="http://schemas.microsoft.com/office/powerpoint/2010/main" val="4026054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788802-CDF7-2C43-B1E7-4E405FC0FCB6}" type="datetimeFigureOut">
              <a:rPr lang="en-US" smtClean="0"/>
              <a:t>12/5/2018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9B0AA0-912E-DB47-85F3-FF466594F68C}" type="slidenum">
              <a:rPr lang="en-US" smtClean="0"/>
              <a:t>‹#›</a:t>
            </a:fld>
            <a:endParaRPr lang="en-US"/>
          </a:p>
        </p:txBody>
      </p:sp>
    </p:spTree>
    <p:extLst>
      <p:ext uri="{BB962C8B-B14F-4D97-AF65-F5344CB8AC3E}">
        <p14:creationId xmlns:p14="http://schemas.microsoft.com/office/powerpoint/2010/main" val="21888855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788802-CDF7-2C43-B1E7-4E405FC0FCB6}" type="datetimeFigureOut">
              <a:rPr lang="en-US" smtClean="0"/>
              <a:t>12/5/2018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9B0AA0-912E-DB47-85F3-FF466594F68C}" type="slidenum">
              <a:rPr lang="en-US" smtClean="0"/>
              <a:t>‹#›</a:t>
            </a:fld>
            <a:endParaRPr lang="en-US"/>
          </a:p>
        </p:txBody>
      </p:sp>
    </p:spTree>
    <p:extLst>
      <p:ext uri="{BB962C8B-B14F-4D97-AF65-F5344CB8AC3E}">
        <p14:creationId xmlns:p14="http://schemas.microsoft.com/office/powerpoint/2010/main" val="30740976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E788802-CDF7-2C43-B1E7-4E405FC0FCB6}" type="datetimeFigureOut">
              <a:rPr lang="en-US" smtClean="0"/>
              <a:t>12/5/2018</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219B0AA0-912E-DB47-85F3-FF466594F68C}" type="slidenum">
              <a:rPr lang="en-US" smtClean="0"/>
              <a:t>‹#›</a:t>
            </a:fld>
            <a:endParaRPr lang="en-US"/>
          </a:p>
        </p:txBody>
      </p:sp>
    </p:spTree>
    <p:extLst>
      <p:ext uri="{BB962C8B-B14F-4D97-AF65-F5344CB8AC3E}">
        <p14:creationId xmlns:p14="http://schemas.microsoft.com/office/powerpoint/2010/main" val="3494664143"/>
      </p:ext>
    </p:extLst>
  </p:cSld>
  <p:clrMap bg1="dk1" tx1="lt1" bg2="dk2" tx2="lt2" accent1="accent1" accent2="accent2" accent3="accent3" accent4="accent4" accent5="accent5" accent6="accent6" hlink="hlink" folHlink="folHlink"/>
  <p:sldLayoutIdLst>
    <p:sldLayoutId id="2147484556" r:id="rId1"/>
    <p:sldLayoutId id="2147484557" r:id="rId2"/>
    <p:sldLayoutId id="2147484558" r:id="rId3"/>
    <p:sldLayoutId id="2147484559" r:id="rId4"/>
    <p:sldLayoutId id="2147484560" r:id="rId5"/>
    <p:sldLayoutId id="2147484561" r:id="rId6"/>
    <p:sldLayoutId id="2147484562" r:id="rId7"/>
    <p:sldLayoutId id="2147484563" r:id="rId8"/>
    <p:sldLayoutId id="2147484564" r:id="rId9"/>
    <p:sldLayoutId id="2147484565" r:id="rId10"/>
    <p:sldLayoutId id="2147484566" r:id="rId11"/>
    <p:sldLayoutId id="2147484567" r:id="rId12"/>
    <p:sldLayoutId id="2147484568" r:id="rId13"/>
    <p:sldLayoutId id="2147484569" r:id="rId14"/>
    <p:sldLayoutId id="2147484570" r:id="rId15"/>
    <p:sldLayoutId id="2147484571" r:id="rId16"/>
    <p:sldLayoutId id="2147484572"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8.tiff"/><Relationship Id="rId4" Type="http://schemas.openxmlformats.org/officeDocument/2006/relationships/image" Target="../media/image7.tiff"/></Relationships>
</file>

<file path=ppt/slides/_rels/slide2.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FB402-9ED9-B34F-94B9-1C69243194A7}"/>
              </a:ext>
            </a:extLst>
          </p:cNvPr>
          <p:cNvSpPr>
            <a:spLocks noGrp="1"/>
          </p:cNvSpPr>
          <p:nvPr>
            <p:ph type="title"/>
          </p:nvPr>
        </p:nvSpPr>
        <p:spPr/>
        <p:txBody>
          <a:bodyPr/>
          <a:lstStyle/>
          <a:p>
            <a:r>
              <a:rPr lang="en-US" b="1" dirty="0">
                <a:solidFill>
                  <a:schemeClr val="tx1">
                    <a:lumMod val="95000"/>
                  </a:schemeClr>
                </a:solidFill>
              </a:rPr>
              <a:t>Student-led investigation</a:t>
            </a:r>
          </a:p>
        </p:txBody>
      </p:sp>
      <p:sp>
        <p:nvSpPr>
          <p:cNvPr id="8" name="Content Placeholder 2">
            <a:extLst>
              <a:ext uri="{FF2B5EF4-FFF2-40B4-BE49-F238E27FC236}">
                <a16:creationId xmlns:a16="http://schemas.microsoft.com/office/drawing/2014/main" id="{C9CD0B3B-8939-B24A-A828-CA4C58EC6C58}"/>
              </a:ext>
            </a:extLst>
          </p:cNvPr>
          <p:cNvSpPr>
            <a:spLocks noGrp="1"/>
          </p:cNvSpPr>
          <p:nvPr>
            <p:ph idx="1"/>
          </p:nvPr>
        </p:nvSpPr>
        <p:spPr>
          <a:xfrm>
            <a:off x="504535" y="1306018"/>
            <a:ext cx="6562409" cy="5382438"/>
          </a:xfrm>
        </p:spPr>
        <p:txBody>
          <a:bodyPr>
            <a:normAutofit lnSpcReduction="10000"/>
          </a:bodyPr>
          <a:lstStyle/>
          <a:p>
            <a:pPr marL="457200" indent="-457200">
              <a:buFont typeface="+mj-lt"/>
              <a:buAutoNum type="arabicPeriod"/>
            </a:pPr>
            <a:r>
              <a:rPr lang="en-US" b="1" dirty="0"/>
              <a:t>Choose a </a:t>
            </a:r>
            <a:r>
              <a:rPr lang="en-US" b="1" dirty="0" err="1"/>
              <a:t>coptera</a:t>
            </a:r>
            <a:r>
              <a:rPr lang="en-US" b="1" dirty="0"/>
              <a:t>! </a:t>
            </a:r>
            <a:br>
              <a:rPr lang="en-US" b="1" dirty="0"/>
            </a:br>
            <a:r>
              <a:rPr lang="en-US" dirty="0"/>
              <a:t/>
            </a:r>
            <a:br>
              <a:rPr lang="en-US" dirty="0"/>
            </a:br>
            <a:r>
              <a:rPr lang="en-US" b="1" dirty="0"/>
              <a:t>Trichoptera (Caddisflies)</a:t>
            </a:r>
            <a:br>
              <a:rPr lang="en-US" b="1" dirty="0"/>
            </a:br>
            <a:r>
              <a:rPr lang="en-US" b="1" dirty="0" err="1"/>
              <a:t>Plecoptera</a:t>
            </a:r>
            <a:r>
              <a:rPr lang="en-US" b="1" dirty="0"/>
              <a:t> (Stoneflies)</a:t>
            </a:r>
            <a:br>
              <a:rPr lang="en-US" b="1" dirty="0"/>
            </a:br>
            <a:r>
              <a:rPr lang="en-US" b="1" dirty="0"/>
              <a:t>Ephemeroptera (Mayflies)</a:t>
            </a:r>
            <a:br>
              <a:rPr lang="en-US" b="1" dirty="0"/>
            </a:br>
            <a:endParaRPr lang="en-US" b="1" dirty="0"/>
          </a:p>
          <a:p>
            <a:pPr marL="457200" indent="-457200">
              <a:buFont typeface="+mj-lt"/>
              <a:buAutoNum type="arabicPeriod"/>
            </a:pPr>
            <a:r>
              <a:rPr lang="en-US" b="1" dirty="0"/>
              <a:t>Research</a:t>
            </a:r>
            <a:br>
              <a:rPr lang="en-US" b="1" dirty="0"/>
            </a:br>
            <a:r>
              <a:rPr lang="en-US" b="1" dirty="0"/>
              <a:t>L</a:t>
            </a:r>
            <a:r>
              <a:rPr lang="en-US" dirty="0"/>
              <a:t>ife cycles, habitat, </a:t>
            </a:r>
            <a:br>
              <a:rPr lang="en-US" dirty="0"/>
            </a:br>
            <a:r>
              <a:rPr lang="en-US" dirty="0"/>
              <a:t>sensitivity (and what to).</a:t>
            </a:r>
            <a:br>
              <a:rPr lang="en-US" dirty="0"/>
            </a:br>
            <a:r>
              <a:rPr lang="en-US" dirty="0"/>
              <a:t>Ecosystem importance and </a:t>
            </a:r>
            <a:br>
              <a:rPr lang="en-US" dirty="0"/>
            </a:br>
            <a:r>
              <a:rPr lang="en-US" dirty="0"/>
              <a:t>to monitoring.. </a:t>
            </a:r>
            <a:r>
              <a:rPr lang="en-US" i="1" dirty="0"/>
              <a:t>What can they tell us?</a:t>
            </a:r>
            <a:r>
              <a:rPr lang="en-US" dirty="0"/>
              <a:t/>
            </a:r>
            <a:br>
              <a:rPr lang="en-US" dirty="0"/>
            </a:br>
            <a:r>
              <a:rPr lang="en-US" dirty="0"/>
              <a:t>Interesting adaptations / means of</a:t>
            </a:r>
            <a:br>
              <a:rPr lang="en-US" dirty="0"/>
            </a:br>
            <a:r>
              <a:rPr lang="en-US" dirty="0"/>
              <a:t>survival.</a:t>
            </a:r>
            <a:br>
              <a:rPr lang="en-US" dirty="0"/>
            </a:br>
            <a:endParaRPr lang="en-US" dirty="0"/>
          </a:p>
          <a:p>
            <a:pPr marL="457200" indent="-457200">
              <a:buFont typeface="+mj-lt"/>
              <a:buAutoNum type="arabicPeriod"/>
            </a:pPr>
            <a:r>
              <a:rPr lang="en-US" b="1" dirty="0"/>
              <a:t>Make a short (2-4) slide presentation about them for next lecture</a:t>
            </a:r>
            <a:br>
              <a:rPr lang="en-US" b="1" dirty="0"/>
            </a:br>
            <a:endParaRPr lang="en-US" b="1" dirty="0"/>
          </a:p>
        </p:txBody>
      </p:sp>
      <p:pic>
        <p:nvPicPr>
          <p:cNvPr id="9" name="Picture 8">
            <a:extLst>
              <a:ext uri="{FF2B5EF4-FFF2-40B4-BE49-F238E27FC236}">
                <a16:creationId xmlns:a16="http://schemas.microsoft.com/office/drawing/2014/main" id="{92F8F26D-D71B-C94D-AC44-818F8D796E0A}"/>
              </a:ext>
            </a:extLst>
          </p:cNvPr>
          <p:cNvPicPr>
            <a:picLocks noChangeAspect="1"/>
          </p:cNvPicPr>
          <p:nvPr/>
        </p:nvPicPr>
        <p:blipFill>
          <a:blip r:embed="rId3"/>
          <a:stretch>
            <a:fillRect/>
          </a:stretch>
        </p:blipFill>
        <p:spPr>
          <a:xfrm>
            <a:off x="7485196" y="452718"/>
            <a:ext cx="2688907" cy="1863029"/>
          </a:xfrm>
          <a:prstGeom prst="rect">
            <a:avLst/>
          </a:prstGeom>
        </p:spPr>
      </p:pic>
      <p:pic>
        <p:nvPicPr>
          <p:cNvPr id="10" name="Picture 9">
            <a:extLst>
              <a:ext uri="{FF2B5EF4-FFF2-40B4-BE49-F238E27FC236}">
                <a16:creationId xmlns:a16="http://schemas.microsoft.com/office/drawing/2014/main" id="{30587A9F-1C32-AF44-AA1F-9B38F50AB189}"/>
              </a:ext>
            </a:extLst>
          </p:cNvPr>
          <p:cNvPicPr>
            <a:picLocks noChangeAspect="1"/>
          </p:cNvPicPr>
          <p:nvPr/>
        </p:nvPicPr>
        <p:blipFill>
          <a:blip r:embed="rId4"/>
          <a:stretch>
            <a:fillRect/>
          </a:stretch>
        </p:blipFill>
        <p:spPr>
          <a:xfrm>
            <a:off x="8378211" y="2613308"/>
            <a:ext cx="2804799" cy="1971859"/>
          </a:xfrm>
          <a:prstGeom prst="rect">
            <a:avLst/>
          </a:prstGeom>
        </p:spPr>
      </p:pic>
      <p:pic>
        <p:nvPicPr>
          <p:cNvPr id="11" name="Picture 10">
            <a:extLst>
              <a:ext uri="{FF2B5EF4-FFF2-40B4-BE49-F238E27FC236}">
                <a16:creationId xmlns:a16="http://schemas.microsoft.com/office/drawing/2014/main" id="{89345EE2-089B-CE4F-B664-F2625941DB58}"/>
              </a:ext>
            </a:extLst>
          </p:cNvPr>
          <p:cNvPicPr>
            <a:picLocks noChangeAspect="1"/>
          </p:cNvPicPr>
          <p:nvPr/>
        </p:nvPicPr>
        <p:blipFill>
          <a:blip r:embed="rId5"/>
          <a:stretch>
            <a:fillRect/>
          </a:stretch>
        </p:blipFill>
        <p:spPr>
          <a:xfrm>
            <a:off x="7116280" y="4897709"/>
            <a:ext cx="3076130" cy="1790747"/>
          </a:xfrm>
          <a:prstGeom prst="rect">
            <a:avLst/>
          </a:prstGeom>
        </p:spPr>
      </p:pic>
      <p:sp>
        <p:nvSpPr>
          <p:cNvPr id="12" name="Content Placeholder 2">
            <a:extLst>
              <a:ext uri="{FF2B5EF4-FFF2-40B4-BE49-F238E27FC236}">
                <a16:creationId xmlns:a16="http://schemas.microsoft.com/office/drawing/2014/main" id="{4EB8F808-A195-4A41-B7AE-DDFF0C474344}"/>
              </a:ext>
            </a:extLst>
          </p:cNvPr>
          <p:cNvSpPr txBox="1">
            <a:spLocks/>
          </p:cNvSpPr>
          <p:nvPr/>
        </p:nvSpPr>
        <p:spPr>
          <a:xfrm>
            <a:off x="10021765" y="4156612"/>
            <a:ext cx="1380809" cy="52603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Clr>
                <a:schemeClr val="tx1">
                  <a:lumMod val="95000"/>
                </a:schemeClr>
              </a:buClr>
              <a:buFont typeface="Wingdings 3" charset="2"/>
              <a:buNone/>
            </a:pPr>
            <a:r>
              <a:rPr lang="en-US" b="1" dirty="0">
                <a:solidFill>
                  <a:schemeClr val="bg1"/>
                </a:solidFill>
              </a:rPr>
              <a:t>Stonefly</a:t>
            </a:r>
          </a:p>
          <a:p>
            <a:pPr marL="0" indent="0">
              <a:buClr>
                <a:schemeClr val="tx1">
                  <a:lumMod val="95000"/>
                </a:schemeClr>
              </a:buClr>
              <a:buFont typeface="Wingdings 3" charset="2"/>
              <a:buNone/>
            </a:pPr>
            <a:endParaRPr lang="en-US" b="1" dirty="0">
              <a:solidFill>
                <a:schemeClr val="tx1">
                  <a:lumMod val="95000"/>
                </a:schemeClr>
              </a:solidFill>
            </a:endParaRPr>
          </a:p>
          <a:p>
            <a:pPr marL="0" indent="0">
              <a:buClr>
                <a:schemeClr val="tx1">
                  <a:lumMod val="95000"/>
                </a:schemeClr>
              </a:buClr>
              <a:buFont typeface="Wingdings 3" charset="2"/>
              <a:buNone/>
            </a:pPr>
            <a:endParaRPr lang="en-US" dirty="0">
              <a:solidFill>
                <a:schemeClr val="tx1">
                  <a:lumMod val="95000"/>
                </a:schemeClr>
              </a:solidFill>
            </a:endParaRPr>
          </a:p>
        </p:txBody>
      </p:sp>
      <p:sp>
        <p:nvSpPr>
          <p:cNvPr id="13" name="Content Placeholder 2">
            <a:extLst>
              <a:ext uri="{FF2B5EF4-FFF2-40B4-BE49-F238E27FC236}">
                <a16:creationId xmlns:a16="http://schemas.microsoft.com/office/drawing/2014/main" id="{A16EE4EB-78A2-5D45-B324-EF0344E29E4D}"/>
              </a:ext>
            </a:extLst>
          </p:cNvPr>
          <p:cNvSpPr txBox="1">
            <a:spLocks/>
          </p:cNvSpPr>
          <p:nvPr/>
        </p:nvSpPr>
        <p:spPr>
          <a:xfrm>
            <a:off x="7459473" y="1934302"/>
            <a:ext cx="1385745" cy="52603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Clr>
                <a:schemeClr val="tx1">
                  <a:lumMod val="95000"/>
                </a:schemeClr>
              </a:buClr>
              <a:buFont typeface="Wingdings 3" charset="2"/>
              <a:buNone/>
            </a:pPr>
            <a:r>
              <a:rPr lang="en-US" b="1" dirty="0">
                <a:solidFill>
                  <a:schemeClr val="bg1"/>
                </a:solidFill>
              </a:rPr>
              <a:t>Caddisfly</a:t>
            </a:r>
          </a:p>
          <a:p>
            <a:pPr marL="0" indent="0">
              <a:buClr>
                <a:schemeClr val="tx1">
                  <a:lumMod val="95000"/>
                </a:schemeClr>
              </a:buClr>
              <a:buFont typeface="Wingdings 3" charset="2"/>
              <a:buNone/>
            </a:pPr>
            <a:endParaRPr lang="en-US" b="1" dirty="0">
              <a:solidFill>
                <a:schemeClr val="tx1">
                  <a:lumMod val="95000"/>
                </a:schemeClr>
              </a:solidFill>
            </a:endParaRPr>
          </a:p>
          <a:p>
            <a:pPr marL="0" indent="0">
              <a:buClr>
                <a:schemeClr val="tx1">
                  <a:lumMod val="95000"/>
                </a:schemeClr>
              </a:buClr>
              <a:buFont typeface="Wingdings 3" charset="2"/>
              <a:buNone/>
            </a:pPr>
            <a:endParaRPr lang="en-US" dirty="0">
              <a:solidFill>
                <a:schemeClr val="tx1">
                  <a:lumMod val="95000"/>
                </a:schemeClr>
              </a:solidFill>
            </a:endParaRPr>
          </a:p>
        </p:txBody>
      </p:sp>
      <p:sp>
        <p:nvSpPr>
          <p:cNvPr id="14" name="Content Placeholder 2">
            <a:extLst>
              <a:ext uri="{FF2B5EF4-FFF2-40B4-BE49-F238E27FC236}">
                <a16:creationId xmlns:a16="http://schemas.microsoft.com/office/drawing/2014/main" id="{84A10A80-184B-904C-9B58-33794369B541}"/>
              </a:ext>
            </a:extLst>
          </p:cNvPr>
          <p:cNvSpPr txBox="1">
            <a:spLocks/>
          </p:cNvSpPr>
          <p:nvPr/>
        </p:nvSpPr>
        <p:spPr>
          <a:xfrm>
            <a:off x="7164081" y="4924911"/>
            <a:ext cx="1380809" cy="52603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Clr>
                <a:schemeClr val="tx1">
                  <a:lumMod val="95000"/>
                </a:schemeClr>
              </a:buClr>
              <a:buFont typeface="Wingdings 3" charset="2"/>
              <a:buNone/>
            </a:pPr>
            <a:r>
              <a:rPr lang="en-US" b="1" dirty="0">
                <a:solidFill>
                  <a:schemeClr val="bg1"/>
                </a:solidFill>
              </a:rPr>
              <a:t>Mayfly</a:t>
            </a:r>
          </a:p>
          <a:p>
            <a:pPr marL="0" indent="0">
              <a:buClr>
                <a:schemeClr val="tx1">
                  <a:lumMod val="95000"/>
                </a:schemeClr>
              </a:buClr>
              <a:buFont typeface="Wingdings 3" charset="2"/>
              <a:buNone/>
            </a:pPr>
            <a:endParaRPr lang="en-US" b="1" dirty="0">
              <a:solidFill>
                <a:schemeClr val="tx1">
                  <a:lumMod val="95000"/>
                </a:schemeClr>
              </a:solidFill>
            </a:endParaRPr>
          </a:p>
          <a:p>
            <a:pPr marL="0" indent="0">
              <a:buClr>
                <a:schemeClr val="tx1">
                  <a:lumMod val="95000"/>
                </a:schemeClr>
              </a:buClr>
              <a:buFont typeface="Wingdings 3" charset="2"/>
              <a:buNone/>
            </a:pPr>
            <a:endParaRPr lang="en-US" dirty="0">
              <a:solidFill>
                <a:schemeClr val="tx1">
                  <a:lumMod val="95000"/>
                </a:schemeClr>
              </a:solidFill>
            </a:endParaRPr>
          </a:p>
        </p:txBody>
      </p:sp>
      <p:cxnSp>
        <p:nvCxnSpPr>
          <p:cNvPr id="15" name="Straight Arrow Connector 14">
            <a:extLst>
              <a:ext uri="{FF2B5EF4-FFF2-40B4-BE49-F238E27FC236}">
                <a16:creationId xmlns:a16="http://schemas.microsoft.com/office/drawing/2014/main" id="{40D7CBDC-4805-C040-B204-E0B7B2363ABE}"/>
              </a:ext>
            </a:extLst>
          </p:cNvPr>
          <p:cNvCxnSpPr>
            <a:cxnSpLocks/>
          </p:cNvCxnSpPr>
          <p:nvPr/>
        </p:nvCxnSpPr>
        <p:spPr>
          <a:xfrm flipV="1">
            <a:off x="4206240" y="1737360"/>
            <a:ext cx="3181371" cy="248666"/>
          </a:xfrm>
          <a:prstGeom prst="straightConnector1">
            <a:avLst/>
          </a:prstGeom>
          <a:ln w="88900">
            <a:solidFill>
              <a:schemeClr val="tx1"/>
            </a:solidFill>
            <a:tailEnd type="triangle"/>
          </a:ln>
        </p:spPr>
        <p:style>
          <a:lnRef idx="3">
            <a:schemeClr val="dk1"/>
          </a:lnRef>
          <a:fillRef idx="0">
            <a:schemeClr val="dk1"/>
          </a:fillRef>
          <a:effectRef idx="2">
            <a:schemeClr val="dk1"/>
          </a:effectRef>
          <a:fontRef idx="minor">
            <a:schemeClr val="tx1"/>
          </a:fontRef>
        </p:style>
      </p:cxnSp>
      <p:cxnSp>
        <p:nvCxnSpPr>
          <p:cNvPr id="18" name="Straight Arrow Connector 17">
            <a:extLst>
              <a:ext uri="{FF2B5EF4-FFF2-40B4-BE49-F238E27FC236}">
                <a16:creationId xmlns:a16="http://schemas.microsoft.com/office/drawing/2014/main" id="{C60BEE54-9631-F345-923B-E86030B17CBD}"/>
              </a:ext>
            </a:extLst>
          </p:cNvPr>
          <p:cNvCxnSpPr>
            <a:cxnSpLocks/>
          </p:cNvCxnSpPr>
          <p:nvPr/>
        </p:nvCxnSpPr>
        <p:spPr>
          <a:xfrm>
            <a:off x="4099350" y="2284590"/>
            <a:ext cx="4059297" cy="1068866"/>
          </a:xfrm>
          <a:prstGeom prst="straightConnector1">
            <a:avLst/>
          </a:prstGeom>
          <a:ln w="88900">
            <a:solidFill>
              <a:schemeClr val="tx1"/>
            </a:solidFill>
            <a:tailEnd type="triangle"/>
          </a:ln>
        </p:spPr>
        <p:style>
          <a:lnRef idx="3">
            <a:schemeClr val="dk1"/>
          </a:lnRef>
          <a:fillRef idx="0">
            <a:schemeClr val="dk1"/>
          </a:fillRef>
          <a:effectRef idx="2">
            <a:schemeClr val="dk1"/>
          </a:effectRef>
          <a:fontRef idx="minor">
            <a:schemeClr val="tx1"/>
          </a:fontRef>
        </p:style>
      </p:cxnSp>
      <p:cxnSp>
        <p:nvCxnSpPr>
          <p:cNvPr id="20" name="Straight Arrow Connector 19">
            <a:extLst>
              <a:ext uri="{FF2B5EF4-FFF2-40B4-BE49-F238E27FC236}">
                <a16:creationId xmlns:a16="http://schemas.microsoft.com/office/drawing/2014/main" id="{BB4F8567-5CB8-0247-AC75-810B41D62F6E}"/>
              </a:ext>
            </a:extLst>
          </p:cNvPr>
          <p:cNvCxnSpPr>
            <a:cxnSpLocks/>
          </p:cNvCxnSpPr>
          <p:nvPr/>
        </p:nvCxnSpPr>
        <p:spPr>
          <a:xfrm>
            <a:off x="4419600" y="2675399"/>
            <a:ext cx="3065596" cy="2007243"/>
          </a:xfrm>
          <a:prstGeom prst="straightConnector1">
            <a:avLst/>
          </a:prstGeom>
          <a:ln w="88900">
            <a:solidFill>
              <a:schemeClr val="tx1"/>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19781462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FB402-9ED9-B34F-94B9-1C69243194A7}"/>
              </a:ext>
            </a:extLst>
          </p:cNvPr>
          <p:cNvSpPr>
            <a:spLocks noGrp="1"/>
          </p:cNvSpPr>
          <p:nvPr>
            <p:ph type="title"/>
          </p:nvPr>
        </p:nvSpPr>
        <p:spPr>
          <a:xfrm>
            <a:off x="646111" y="346038"/>
            <a:ext cx="9404723" cy="1400530"/>
          </a:xfrm>
        </p:spPr>
        <p:txBody>
          <a:bodyPr/>
          <a:lstStyle/>
          <a:p>
            <a:r>
              <a:rPr lang="en-US" b="1" dirty="0">
                <a:solidFill>
                  <a:schemeClr val="tx1">
                    <a:lumMod val="95000"/>
                  </a:schemeClr>
                </a:solidFill>
              </a:rPr>
              <a:t>The Multi-Taxa Approach</a:t>
            </a:r>
          </a:p>
        </p:txBody>
      </p:sp>
      <p:sp>
        <p:nvSpPr>
          <p:cNvPr id="3" name="Content Placeholder 2">
            <a:extLst>
              <a:ext uri="{FF2B5EF4-FFF2-40B4-BE49-F238E27FC236}">
                <a16:creationId xmlns:a16="http://schemas.microsoft.com/office/drawing/2014/main" id="{A783E98B-89E1-D745-BD4B-2EAD59B8519D}"/>
              </a:ext>
            </a:extLst>
          </p:cNvPr>
          <p:cNvSpPr>
            <a:spLocks noGrp="1"/>
          </p:cNvSpPr>
          <p:nvPr>
            <p:ph idx="1"/>
          </p:nvPr>
        </p:nvSpPr>
        <p:spPr>
          <a:xfrm>
            <a:off x="646111" y="1706880"/>
            <a:ext cx="5312729" cy="4815839"/>
          </a:xfrm>
        </p:spPr>
        <p:txBody>
          <a:bodyPr>
            <a:normAutofit fontScale="92500" lnSpcReduction="10000"/>
          </a:bodyPr>
          <a:lstStyle/>
          <a:p>
            <a:pPr marL="0" indent="0">
              <a:buClr>
                <a:schemeClr val="tx1">
                  <a:lumMod val="95000"/>
                </a:schemeClr>
              </a:buClr>
              <a:buNone/>
            </a:pPr>
            <a:endParaRPr lang="en-US" dirty="0">
              <a:solidFill>
                <a:schemeClr val="tx1">
                  <a:lumMod val="95000"/>
                </a:schemeClr>
              </a:solidFill>
            </a:endParaRPr>
          </a:p>
          <a:p>
            <a:pPr>
              <a:buClr>
                <a:schemeClr val="tx1">
                  <a:lumMod val="95000"/>
                </a:schemeClr>
              </a:buClr>
            </a:pPr>
            <a:r>
              <a:rPr lang="en-US" sz="2100" dirty="0">
                <a:solidFill>
                  <a:schemeClr val="tx1">
                    <a:lumMod val="95000"/>
                  </a:schemeClr>
                </a:solidFill>
              </a:rPr>
              <a:t>Overcomes species-specific results</a:t>
            </a:r>
            <a:br>
              <a:rPr lang="en-US" sz="2100" dirty="0">
                <a:solidFill>
                  <a:schemeClr val="tx1">
                    <a:lumMod val="95000"/>
                  </a:schemeClr>
                </a:solidFill>
              </a:rPr>
            </a:br>
            <a:endParaRPr lang="en-US" sz="2100" dirty="0">
              <a:solidFill>
                <a:schemeClr val="tx1">
                  <a:lumMod val="95000"/>
                </a:schemeClr>
              </a:solidFill>
            </a:endParaRPr>
          </a:p>
          <a:p>
            <a:pPr>
              <a:buClr>
                <a:schemeClr val="tx1">
                  <a:lumMod val="95000"/>
                </a:schemeClr>
              </a:buClr>
            </a:pPr>
            <a:r>
              <a:rPr lang="en-US" sz="2100" dirty="0">
                <a:solidFill>
                  <a:schemeClr val="tx1">
                    <a:lumMod val="95000"/>
                  </a:schemeClr>
                </a:solidFill>
              </a:rPr>
              <a:t>Different </a:t>
            </a:r>
            <a:r>
              <a:rPr lang="en-US" sz="2100" dirty="0" err="1">
                <a:solidFill>
                  <a:schemeClr val="tx1">
                    <a:lumMod val="95000"/>
                  </a:schemeClr>
                </a:solidFill>
              </a:rPr>
              <a:t>taxas</a:t>
            </a:r>
            <a:r>
              <a:rPr lang="en-US" sz="2100" dirty="0">
                <a:solidFill>
                  <a:schemeClr val="tx1">
                    <a:lumMod val="95000"/>
                  </a:schemeClr>
                </a:solidFill>
              </a:rPr>
              <a:t> = different niche/habitat within environment</a:t>
            </a:r>
          </a:p>
          <a:p>
            <a:pPr>
              <a:buClr>
                <a:schemeClr val="tx1">
                  <a:lumMod val="95000"/>
                </a:schemeClr>
              </a:buClr>
            </a:pPr>
            <a:endParaRPr lang="en-US" sz="2100" dirty="0">
              <a:solidFill>
                <a:schemeClr val="tx1">
                  <a:lumMod val="95000"/>
                </a:schemeClr>
              </a:solidFill>
            </a:endParaRPr>
          </a:p>
          <a:p>
            <a:pPr marL="0" indent="0">
              <a:buNone/>
            </a:pPr>
            <a:r>
              <a:rPr lang="en-US" sz="2100" b="1" dirty="0">
                <a:solidFill>
                  <a:schemeClr val="tx1">
                    <a:lumMod val="95000"/>
                  </a:schemeClr>
                </a:solidFill>
              </a:rPr>
              <a:t>Must be</a:t>
            </a:r>
            <a:r>
              <a:rPr lang="en-US" sz="2100" dirty="0">
                <a:solidFill>
                  <a:schemeClr val="tx1">
                    <a:lumMod val="95000"/>
                  </a:schemeClr>
                </a:solidFill>
              </a:rPr>
              <a:t>…</a:t>
            </a:r>
          </a:p>
          <a:p>
            <a:pPr marL="457200" indent="-457200">
              <a:buFont typeface="+mj-lt"/>
              <a:buAutoNum type="arabicPeriod"/>
            </a:pPr>
            <a:r>
              <a:rPr lang="en-GB" sz="2100" dirty="0"/>
              <a:t>Present in a broad spectrum of freshwater habitats; </a:t>
            </a:r>
          </a:p>
          <a:p>
            <a:pPr marL="457200" indent="-457200">
              <a:buFont typeface="+mj-lt"/>
              <a:buAutoNum type="arabicPeriod"/>
            </a:pPr>
            <a:r>
              <a:rPr lang="en-GB" sz="2100" dirty="0"/>
              <a:t>Exhibit appropriate species diversity in those habitats;</a:t>
            </a:r>
          </a:p>
          <a:p>
            <a:pPr marL="457200" indent="-457200">
              <a:buFont typeface="+mj-lt"/>
              <a:buAutoNum type="arabicPeriod"/>
            </a:pPr>
            <a:r>
              <a:rPr lang="en-GB" sz="2100" dirty="0"/>
              <a:t>Have appropriate ecological attributes; </a:t>
            </a:r>
          </a:p>
          <a:p>
            <a:pPr marL="457200" indent="-457200">
              <a:buFont typeface="+mj-lt"/>
              <a:buAutoNum type="arabicPeriod"/>
            </a:pPr>
            <a:r>
              <a:rPr lang="en-GB" sz="2100" dirty="0"/>
              <a:t>Are present as a sustainable population.</a:t>
            </a:r>
          </a:p>
          <a:p>
            <a:pPr>
              <a:buClr>
                <a:schemeClr val="tx1">
                  <a:lumMod val="95000"/>
                </a:schemeClr>
              </a:buClr>
            </a:pPr>
            <a:endParaRPr lang="en-US" sz="2100" dirty="0">
              <a:solidFill>
                <a:schemeClr val="tx1">
                  <a:lumMod val="95000"/>
                </a:schemeClr>
              </a:solidFill>
            </a:endParaRPr>
          </a:p>
        </p:txBody>
      </p:sp>
      <p:pic>
        <p:nvPicPr>
          <p:cNvPr id="6" name="Picture 5">
            <a:extLst>
              <a:ext uri="{FF2B5EF4-FFF2-40B4-BE49-F238E27FC236}">
                <a16:creationId xmlns:a16="http://schemas.microsoft.com/office/drawing/2014/main" id="{BD302D66-4D29-5249-980F-3AD625987098}"/>
              </a:ext>
            </a:extLst>
          </p:cNvPr>
          <p:cNvPicPr>
            <a:picLocks noChangeAspect="1"/>
          </p:cNvPicPr>
          <p:nvPr/>
        </p:nvPicPr>
        <p:blipFill>
          <a:blip r:embed="rId3"/>
          <a:stretch>
            <a:fillRect/>
          </a:stretch>
        </p:blipFill>
        <p:spPr>
          <a:xfrm>
            <a:off x="6248400" y="2173288"/>
            <a:ext cx="5400177" cy="3035775"/>
          </a:xfrm>
          <a:prstGeom prst="rect">
            <a:avLst/>
          </a:prstGeom>
        </p:spPr>
      </p:pic>
      <p:sp>
        <p:nvSpPr>
          <p:cNvPr id="7" name="Rectangle 6">
            <a:extLst>
              <a:ext uri="{FF2B5EF4-FFF2-40B4-BE49-F238E27FC236}">
                <a16:creationId xmlns:a16="http://schemas.microsoft.com/office/drawing/2014/main" id="{C5E3780E-601D-0A44-9B4D-8F7AB5707DAD}"/>
              </a:ext>
            </a:extLst>
          </p:cNvPr>
          <p:cNvSpPr/>
          <p:nvPr/>
        </p:nvSpPr>
        <p:spPr>
          <a:xfrm>
            <a:off x="646110" y="1013279"/>
            <a:ext cx="6592889" cy="646331"/>
          </a:xfrm>
          <a:prstGeom prst="rect">
            <a:avLst/>
          </a:prstGeom>
        </p:spPr>
        <p:txBody>
          <a:bodyPr wrap="square">
            <a:spAutoFit/>
          </a:bodyPr>
          <a:lstStyle/>
          <a:p>
            <a:pPr>
              <a:buClr>
                <a:schemeClr val="tx1">
                  <a:lumMod val="95000"/>
                </a:schemeClr>
              </a:buClr>
            </a:pPr>
            <a:r>
              <a:rPr lang="en-US" b="1" i="1" dirty="0">
                <a:solidFill>
                  <a:schemeClr val="tx1">
                    <a:lumMod val="95000"/>
                  </a:schemeClr>
                </a:solidFill>
              </a:rPr>
              <a:t>Incorporates taxa from two or more higher taxonomic levels (Kingdom Phylum or Class)</a:t>
            </a:r>
          </a:p>
        </p:txBody>
      </p:sp>
    </p:spTree>
    <p:extLst>
      <p:ext uri="{BB962C8B-B14F-4D97-AF65-F5344CB8AC3E}">
        <p14:creationId xmlns:p14="http://schemas.microsoft.com/office/powerpoint/2010/main" val="375060041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FB402-9ED9-B34F-94B9-1C69243194A7}"/>
              </a:ext>
            </a:extLst>
          </p:cNvPr>
          <p:cNvSpPr>
            <a:spLocks noGrp="1"/>
          </p:cNvSpPr>
          <p:nvPr>
            <p:ph type="title"/>
          </p:nvPr>
        </p:nvSpPr>
        <p:spPr>
          <a:xfrm>
            <a:off x="646111" y="442735"/>
            <a:ext cx="10006649" cy="1400530"/>
          </a:xfrm>
        </p:spPr>
        <p:txBody>
          <a:bodyPr/>
          <a:lstStyle/>
          <a:p>
            <a:r>
              <a:rPr lang="en-US" sz="2900" b="1" dirty="0">
                <a:solidFill>
                  <a:schemeClr val="tx1">
                    <a:lumMod val="95000"/>
                  </a:schemeClr>
                </a:solidFill>
              </a:rPr>
              <a:t>Biological Monitoring Working Party (BWMP) Index </a:t>
            </a:r>
          </a:p>
        </p:txBody>
      </p:sp>
      <p:sp>
        <p:nvSpPr>
          <p:cNvPr id="3" name="Content Placeholder 2">
            <a:extLst>
              <a:ext uri="{FF2B5EF4-FFF2-40B4-BE49-F238E27FC236}">
                <a16:creationId xmlns:a16="http://schemas.microsoft.com/office/drawing/2014/main" id="{A783E98B-89E1-D745-BD4B-2EAD59B8519D}"/>
              </a:ext>
            </a:extLst>
          </p:cNvPr>
          <p:cNvSpPr>
            <a:spLocks noGrp="1"/>
          </p:cNvSpPr>
          <p:nvPr>
            <p:ph idx="1"/>
          </p:nvPr>
        </p:nvSpPr>
        <p:spPr>
          <a:xfrm>
            <a:off x="646111" y="1859281"/>
            <a:ext cx="5754689" cy="4480560"/>
          </a:xfrm>
        </p:spPr>
        <p:txBody>
          <a:bodyPr>
            <a:normAutofit/>
          </a:bodyPr>
          <a:lstStyle/>
          <a:p>
            <a:pPr>
              <a:buClr>
                <a:schemeClr val="tx1">
                  <a:lumMod val="95000"/>
                </a:schemeClr>
              </a:buClr>
            </a:pPr>
            <a:r>
              <a:rPr lang="en-US" sz="2100" dirty="0">
                <a:solidFill>
                  <a:schemeClr val="tx1">
                    <a:lumMod val="95000"/>
                  </a:schemeClr>
                </a:solidFill>
              </a:rPr>
              <a:t> Applied successfully to many other countries for FW assessment</a:t>
            </a:r>
            <a:br>
              <a:rPr lang="en-US" sz="2100" dirty="0">
                <a:solidFill>
                  <a:schemeClr val="tx1">
                    <a:lumMod val="95000"/>
                  </a:schemeClr>
                </a:solidFill>
              </a:rPr>
            </a:br>
            <a:endParaRPr lang="en-US" sz="2100" dirty="0">
              <a:solidFill>
                <a:schemeClr val="tx1">
                  <a:lumMod val="95000"/>
                </a:schemeClr>
              </a:solidFill>
            </a:endParaRPr>
          </a:p>
          <a:p>
            <a:pPr>
              <a:buClr>
                <a:schemeClr val="tx1">
                  <a:lumMod val="95000"/>
                </a:schemeClr>
              </a:buClr>
            </a:pPr>
            <a:r>
              <a:rPr lang="en-US" sz="2100" dirty="0">
                <a:solidFill>
                  <a:schemeClr val="tx1">
                    <a:lumMod val="95000"/>
                  </a:schemeClr>
                </a:solidFill>
              </a:rPr>
              <a:t>Considers taxa sensitivity to pollution</a:t>
            </a:r>
          </a:p>
          <a:p>
            <a:pPr>
              <a:buClr>
                <a:schemeClr val="tx1">
                  <a:lumMod val="95000"/>
                </a:schemeClr>
              </a:buClr>
            </a:pPr>
            <a:endParaRPr lang="en-US" sz="2100" dirty="0">
              <a:solidFill>
                <a:schemeClr val="tx1">
                  <a:lumMod val="95000"/>
                </a:schemeClr>
              </a:solidFill>
            </a:endParaRPr>
          </a:p>
          <a:p>
            <a:pPr>
              <a:buClr>
                <a:schemeClr val="tx1">
                  <a:lumMod val="95000"/>
                </a:schemeClr>
              </a:buClr>
            </a:pPr>
            <a:r>
              <a:rPr lang="en-US" sz="2100" dirty="0">
                <a:solidFill>
                  <a:schemeClr val="tx1">
                    <a:lumMod val="95000"/>
                  </a:schemeClr>
                </a:solidFill>
              </a:rPr>
              <a:t>Scored between 1-10</a:t>
            </a:r>
            <a:br>
              <a:rPr lang="en-US" sz="2100" dirty="0">
                <a:solidFill>
                  <a:schemeClr val="tx1">
                    <a:lumMod val="95000"/>
                  </a:schemeClr>
                </a:solidFill>
              </a:rPr>
            </a:br>
            <a:endParaRPr lang="en-US" sz="2100" dirty="0">
              <a:solidFill>
                <a:schemeClr val="tx1">
                  <a:lumMod val="95000"/>
                </a:schemeClr>
              </a:solidFill>
            </a:endParaRPr>
          </a:p>
          <a:p>
            <a:pPr>
              <a:buClr>
                <a:schemeClr val="tx1">
                  <a:lumMod val="95000"/>
                </a:schemeClr>
              </a:buClr>
            </a:pPr>
            <a:r>
              <a:rPr lang="en-US" sz="2100" dirty="0">
                <a:solidFill>
                  <a:schemeClr val="tx1">
                    <a:lumMod val="95000"/>
                  </a:schemeClr>
                </a:solidFill>
              </a:rPr>
              <a:t>BWMP Score = sum of the values for all families present in the sample.</a:t>
            </a:r>
          </a:p>
          <a:p>
            <a:pPr>
              <a:buClr>
                <a:schemeClr val="tx1">
                  <a:lumMod val="95000"/>
                </a:schemeClr>
              </a:buClr>
            </a:pPr>
            <a:endParaRPr lang="en-US" sz="2100" dirty="0">
              <a:solidFill>
                <a:schemeClr val="tx1">
                  <a:lumMod val="95000"/>
                </a:schemeClr>
              </a:solidFill>
            </a:endParaRPr>
          </a:p>
          <a:p>
            <a:pPr>
              <a:buClr>
                <a:schemeClr val="tx1">
                  <a:lumMod val="95000"/>
                </a:schemeClr>
              </a:buClr>
            </a:pPr>
            <a:r>
              <a:rPr lang="en-US" sz="2100" dirty="0">
                <a:solidFill>
                  <a:schemeClr val="tx1">
                    <a:lumMod val="95000"/>
                  </a:schemeClr>
                </a:solidFill>
              </a:rPr>
              <a:t>ASPT – Average Score Per Taxon</a:t>
            </a:r>
          </a:p>
        </p:txBody>
      </p:sp>
      <p:sp>
        <p:nvSpPr>
          <p:cNvPr id="7" name="Rectangle 6">
            <a:extLst>
              <a:ext uri="{FF2B5EF4-FFF2-40B4-BE49-F238E27FC236}">
                <a16:creationId xmlns:a16="http://schemas.microsoft.com/office/drawing/2014/main" id="{C5E3780E-601D-0A44-9B4D-8F7AB5707DAD}"/>
              </a:ext>
            </a:extLst>
          </p:cNvPr>
          <p:cNvSpPr/>
          <p:nvPr/>
        </p:nvSpPr>
        <p:spPr>
          <a:xfrm>
            <a:off x="646111" y="967559"/>
            <a:ext cx="5312730" cy="369332"/>
          </a:xfrm>
          <a:prstGeom prst="rect">
            <a:avLst/>
          </a:prstGeom>
        </p:spPr>
        <p:txBody>
          <a:bodyPr wrap="square">
            <a:spAutoFit/>
          </a:bodyPr>
          <a:lstStyle/>
          <a:p>
            <a:pPr>
              <a:buClr>
                <a:schemeClr val="tx1">
                  <a:lumMod val="95000"/>
                </a:schemeClr>
              </a:buClr>
            </a:pPr>
            <a:r>
              <a:rPr lang="en-US" b="1" dirty="0"/>
              <a:t>(</a:t>
            </a:r>
            <a:r>
              <a:rPr lang="en-GB" b="1" dirty="0"/>
              <a:t>Armitage et al., 1983)</a:t>
            </a:r>
            <a:endParaRPr lang="en-US" b="1" i="1" dirty="0">
              <a:solidFill>
                <a:schemeClr val="tx1">
                  <a:lumMod val="95000"/>
                </a:schemeClr>
              </a:solidFill>
            </a:endParaRPr>
          </a:p>
        </p:txBody>
      </p:sp>
      <p:pic>
        <p:nvPicPr>
          <p:cNvPr id="10" name="Picture 9">
            <a:extLst>
              <a:ext uri="{FF2B5EF4-FFF2-40B4-BE49-F238E27FC236}">
                <a16:creationId xmlns:a16="http://schemas.microsoft.com/office/drawing/2014/main" id="{6879EAA8-411D-CA49-9A2C-95FC1C272B9C}"/>
              </a:ext>
            </a:extLst>
          </p:cNvPr>
          <p:cNvPicPr>
            <a:picLocks noChangeAspect="1"/>
          </p:cNvPicPr>
          <p:nvPr/>
        </p:nvPicPr>
        <p:blipFill>
          <a:blip r:embed="rId3"/>
          <a:stretch>
            <a:fillRect/>
          </a:stretch>
        </p:blipFill>
        <p:spPr>
          <a:xfrm>
            <a:off x="6558872" y="2042161"/>
            <a:ext cx="5040508" cy="3566159"/>
          </a:xfrm>
          <a:prstGeom prst="rect">
            <a:avLst/>
          </a:prstGeom>
        </p:spPr>
      </p:pic>
    </p:spTree>
    <p:extLst>
      <p:ext uri="{BB962C8B-B14F-4D97-AF65-F5344CB8AC3E}">
        <p14:creationId xmlns:p14="http://schemas.microsoft.com/office/powerpoint/2010/main" val="411068321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FB402-9ED9-B34F-94B9-1C69243194A7}"/>
              </a:ext>
            </a:extLst>
          </p:cNvPr>
          <p:cNvSpPr>
            <a:spLocks noGrp="1"/>
          </p:cNvSpPr>
          <p:nvPr>
            <p:ph type="title"/>
          </p:nvPr>
        </p:nvSpPr>
        <p:spPr>
          <a:xfrm>
            <a:off x="646111" y="442735"/>
            <a:ext cx="10006649" cy="1400530"/>
          </a:xfrm>
        </p:spPr>
        <p:txBody>
          <a:bodyPr/>
          <a:lstStyle/>
          <a:p>
            <a:r>
              <a:rPr lang="en-US" sz="2900" b="1" dirty="0">
                <a:solidFill>
                  <a:schemeClr val="tx1">
                    <a:lumMod val="95000"/>
                  </a:schemeClr>
                </a:solidFill>
              </a:rPr>
              <a:t>Biological Monitoring Working Party (BWMP) Index </a:t>
            </a:r>
          </a:p>
        </p:txBody>
      </p:sp>
      <p:sp>
        <p:nvSpPr>
          <p:cNvPr id="7" name="Rectangle 6">
            <a:extLst>
              <a:ext uri="{FF2B5EF4-FFF2-40B4-BE49-F238E27FC236}">
                <a16:creationId xmlns:a16="http://schemas.microsoft.com/office/drawing/2014/main" id="{C5E3780E-601D-0A44-9B4D-8F7AB5707DAD}"/>
              </a:ext>
            </a:extLst>
          </p:cNvPr>
          <p:cNvSpPr/>
          <p:nvPr/>
        </p:nvSpPr>
        <p:spPr>
          <a:xfrm>
            <a:off x="646111" y="967559"/>
            <a:ext cx="5312730" cy="369332"/>
          </a:xfrm>
          <a:prstGeom prst="rect">
            <a:avLst/>
          </a:prstGeom>
        </p:spPr>
        <p:txBody>
          <a:bodyPr wrap="square">
            <a:spAutoFit/>
          </a:bodyPr>
          <a:lstStyle/>
          <a:p>
            <a:pPr>
              <a:buClr>
                <a:schemeClr val="tx1">
                  <a:lumMod val="95000"/>
                </a:schemeClr>
              </a:buClr>
            </a:pPr>
            <a:r>
              <a:rPr lang="en-US" b="1" dirty="0"/>
              <a:t>(</a:t>
            </a:r>
            <a:r>
              <a:rPr lang="en-GB" b="1" dirty="0"/>
              <a:t>Armitage et al., 1983)</a:t>
            </a:r>
            <a:endParaRPr lang="en-US" b="1" i="1" dirty="0">
              <a:solidFill>
                <a:schemeClr val="tx1">
                  <a:lumMod val="95000"/>
                </a:schemeClr>
              </a:solidFill>
            </a:endParaRPr>
          </a:p>
        </p:txBody>
      </p:sp>
      <p:pic>
        <p:nvPicPr>
          <p:cNvPr id="8" name="Picture 7">
            <a:extLst>
              <a:ext uri="{FF2B5EF4-FFF2-40B4-BE49-F238E27FC236}">
                <a16:creationId xmlns:a16="http://schemas.microsoft.com/office/drawing/2014/main" id="{E6581EBB-D059-AF4E-9FED-2DFDA8FE5AA4}"/>
              </a:ext>
            </a:extLst>
          </p:cNvPr>
          <p:cNvPicPr>
            <a:picLocks noChangeAspect="1"/>
          </p:cNvPicPr>
          <p:nvPr/>
        </p:nvPicPr>
        <p:blipFill>
          <a:blip r:embed="rId3"/>
          <a:stretch>
            <a:fillRect/>
          </a:stretch>
        </p:blipFill>
        <p:spPr>
          <a:xfrm>
            <a:off x="295592" y="2171310"/>
            <a:ext cx="6577186" cy="3162690"/>
          </a:xfrm>
          <a:prstGeom prst="rect">
            <a:avLst/>
          </a:prstGeom>
        </p:spPr>
      </p:pic>
      <p:pic>
        <p:nvPicPr>
          <p:cNvPr id="9" name="Picture 8">
            <a:extLst>
              <a:ext uri="{FF2B5EF4-FFF2-40B4-BE49-F238E27FC236}">
                <a16:creationId xmlns:a16="http://schemas.microsoft.com/office/drawing/2014/main" id="{522AA686-00DC-CD4D-9B8D-E1746BE9D4AD}"/>
              </a:ext>
            </a:extLst>
          </p:cNvPr>
          <p:cNvPicPr>
            <a:picLocks noChangeAspect="1"/>
          </p:cNvPicPr>
          <p:nvPr/>
        </p:nvPicPr>
        <p:blipFill>
          <a:blip r:embed="rId4"/>
          <a:stretch>
            <a:fillRect/>
          </a:stretch>
        </p:blipFill>
        <p:spPr>
          <a:xfrm rot="287773">
            <a:off x="7134441" y="1331239"/>
            <a:ext cx="4552129" cy="6449609"/>
          </a:xfrm>
          <a:prstGeom prst="rect">
            <a:avLst/>
          </a:prstGeom>
        </p:spPr>
      </p:pic>
    </p:spTree>
    <p:extLst>
      <p:ext uri="{BB962C8B-B14F-4D97-AF65-F5344CB8AC3E}">
        <p14:creationId xmlns:p14="http://schemas.microsoft.com/office/powerpoint/2010/main" val="115993794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FB402-9ED9-B34F-94B9-1C69243194A7}"/>
              </a:ext>
            </a:extLst>
          </p:cNvPr>
          <p:cNvSpPr>
            <a:spLocks noGrp="1"/>
          </p:cNvSpPr>
          <p:nvPr>
            <p:ph type="title"/>
          </p:nvPr>
        </p:nvSpPr>
        <p:spPr>
          <a:xfrm>
            <a:off x="646111" y="346038"/>
            <a:ext cx="9404723" cy="1400530"/>
          </a:xfrm>
        </p:spPr>
        <p:txBody>
          <a:bodyPr/>
          <a:lstStyle/>
          <a:p>
            <a:r>
              <a:rPr lang="en-US" b="1" dirty="0">
                <a:solidFill>
                  <a:schemeClr val="tx1">
                    <a:lumMod val="95000"/>
                  </a:schemeClr>
                </a:solidFill>
              </a:rPr>
              <a:t>Trichoptera (Caddisflies)</a:t>
            </a:r>
          </a:p>
        </p:txBody>
      </p:sp>
      <p:sp>
        <p:nvSpPr>
          <p:cNvPr id="3" name="Content Placeholder 2">
            <a:extLst>
              <a:ext uri="{FF2B5EF4-FFF2-40B4-BE49-F238E27FC236}">
                <a16:creationId xmlns:a16="http://schemas.microsoft.com/office/drawing/2014/main" id="{A783E98B-89E1-D745-BD4B-2EAD59B8519D}"/>
              </a:ext>
            </a:extLst>
          </p:cNvPr>
          <p:cNvSpPr>
            <a:spLocks noGrp="1"/>
          </p:cNvSpPr>
          <p:nvPr>
            <p:ph idx="1"/>
          </p:nvPr>
        </p:nvSpPr>
        <p:spPr>
          <a:xfrm>
            <a:off x="646111" y="1341930"/>
            <a:ext cx="6303329" cy="5317949"/>
          </a:xfrm>
        </p:spPr>
        <p:txBody>
          <a:bodyPr>
            <a:normAutofit fontScale="77500" lnSpcReduction="20000"/>
          </a:bodyPr>
          <a:lstStyle/>
          <a:p>
            <a:pPr>
              <a:buClr>
                <a:schemeClr val="tx1">
                  <a:lumMod val="95000"/>
                </a:schemeClr>
              </a:buClr>
            </a:pPr>
            <a:r>
              <a:rPr lang="en-US" dirty="0">
                <a:solidFill>
                  <a:schemeClr val="tx1">
                    <a:lumMod val="95000"/>
                  </a:schemeClr>
                </a:solidFill>
              </a:rPr>
              <a:t>Around 200 different species in UK</a:t>
            </a:r>
            <a:br>
              <a:rPr lang="en-US" dirty="0">
                <a:solidFill>
                  <a:schemeClr val="tx1">
                    <a:lumMod val="95000"/>
                  </a:schemeClr>
                </a:solidFill>
              </a:rPr>
            </a:br>
            <a:r>
              <a:rPr lang="en-US" dirty="0">
                <a:solidFill>
                  <a:schemeClr val="tx1">
                    <a:lumMod val="95000"/>
                  </a:schemeClr>
                </a:solidFill>
              </a:rPr>
              <a:t>Second to beetles in species diversity.</a:t>
            </a:r>
            <a:br>
              <a:rPr lang="en-US" dirty="0">
                <a:solidFill>
                  <a:schemeClr val="tx1">
                    <a:lumMod val="95000"/>
                  </a:schemeClr>
                </a:solidFill>
              </a:rPr>
            </a:br>
            <a:endParaRPr lang="en-US" dirty="0">
              <a:solidFill>
                <a:schemeClr val="tx1">
                  <a:lumMod val="95000"/>
                </a:schemeClr>
              </a:solidFill>
            </a:endParaRPr>
          </a:p>
          <a:p>
            <a:pPr marL="0" indent="0">
              <a:buClr>
                <a:schemeClr val="tx1">
                  <a:lumMod val="95000"/>
                </a:schemeClr>
              </a:buClr>
              <a:buNone/>
            </a:pPr>
            <a:r>
              <a:rPr lang="en-US" b="1" dirty="0">
                <a:solidFill>
                  <a:schemeClr val="tx1">
                    <a:lumMod val="95000"/>
                  </a:schemeClr>
                </a:solidFill>
              </a:rPr>
              <a:t>Life Cycle </a:t>
            </a:r>
          </a:p>
          <a:p>
            <a:pPr>
              <a:buClr>
                <a:schemeClr val="tx1">
                  <a:lumMod val="95000"/>
                </a:schemeClr>
              </a:buClr>
            </a:pPr>
            <a:r>
              <a:rPr lang="en-US" dirty="0">
                <a:solidFill>
                  <a:schemeClr val="tx1">
                    <a:lumMod val="95000"/>
                  </a:schemeClr>
                </a:solidFill>
              </a:rPr>
              <a:t>Occur year-round, prominent in Summer</a:t>
            </a:r>
          </a:p>
          <a:p>
            <a:pPr>
              <a:buClr>
                <a:schemeClr val="tx1">
                  <a:lumMod val="95000"/>
                </a:schemeClr>
              </a:buClr>
            </a:pPr>
            <a:r>
              <a:rPr lang="en-US" dirty="0">
                <a:solidFill>
                  <a:schemeClr val="tx1">
                    <a:lumMod val="95000"/>
                  </a:schemeClr>
                </a:solidFill>
              </a:rPr>
              <a:t>All but 1 species have aquatic larvae stage</a:t>
            </a:r>
            <a:br>
              <a:rPr lang="en-US" dirty="0">
                <a:solidFill>
                  <a:schemeClr val="tx1">
                    <a:lumMod val="95000"/>
                  </a:schemeClr>
                </a:solidFill>
              </a:rPr>
            </a:br>
            <a:endParaRPr lang="en-US" dirty="0">
              <a:solidFill>
                <a:schemeClr val="tx1">
                  <a:lumMod val="95000"/>
                </a:schemeClr>
              </a:solidFill>
            </a:endParaRPr>
          </a:p>
          <a:p>
            <a:pPr marL="0" indent="0">
              <a:buClr>
                <a:schemeClr val="tx1">
                  <a:lumMod val="95000"/>
                </a:schemeClr>
              </a:buClr>
              <a:buNone/>
            </a:pPr>
            <a:r>
              <a:rPr lang="en-US" b="1" dirty="0">
                <a:solidFill>
                  <a:schemeClr val="tx1">
                    <a:lumMod val="95000"/>
                  </a:schemeClr>
                </a:solidFill>
              </a:rPr>
              <a:t>Habitat – </a:t>
            </a:r>
            <a:r>
              <a:rPr lang="en-US" dirty="0">
                <a:solidFill>
                  <a:schemeClr val="tx1">
                    <a:lumMod val="95000"/>
                  </a:schemeClr>
                </a:solidFill>
              </a:rPr>
              <a:t>Permanent &amp; seasonal ponds</a:t>
            </a:r>
            <a:br>
              <a:rPr lang="en-US" dirty="0">
                <a:solidFill>
                  <a:schemeClr val="tx1">
                    <a:lumMod val="95000"/>
                  </a:schemeClr>
                </a:solidFill>
              </a:rPr>
            </a:br>
            <a:endParaRPr lang="en-US" dirty="0">
              <a:solidFill>
                <a:schemeClr val="tx1">
                  <a:lumMod val="95000"/>
                </a:schemeClr>
              </a:solidFill>
            </a:endParaRPr>
          </a:p>
          <a:p>
            <a:pPr marL="0" indent="0">
              <a:buClr>
                <a:schemeClr val="tx1">
                  <a:lumMod val="95000"/>
                </a:schemeClr>
              </a:buClr>
              <a:buNone/>
            </a:pPr>
            <a:r>
              <a:rPr lang="en-US" b="1" dirty="0">
                <a:solidFill>
                  <a:schemeClr val="tx1">
                    <a:lumMod val="95000"/>
                  </a:schemeClr>
                </a:solidFill>
              </a:rPr>
              <a:t>Sensitivity (and to what) – </a:t>
            </a:r>
            <a:r>
              <a:rPr lang="en-US" dirty="0">
                <a:solidFill>
                  <a:schemeClr val="tx1">
                    <a:lumMod val="95000"/>
                  </a:schemeClr>
                </a:solidFill>
              </a:rPr>
              <a:t>pollution, salinity, dissolved oxygen levels.  </a:t>
            </a:r>
            <a:br>
              <a:rPr lang="en-US" dirty="0">
                <a:solidFill>
                  <a:schemeClr val="tx1">
                    <a:lumMod val="95000"/>
                  </a:schemeClr>
                </a:solidFill>
              </a:rPr>
            </a:br>
            <a:endParaRPr lang="en-US" dirty="0">
              <a:solidFill>
                <a:schemeClr val="tx1">
                  <a:lumMod val="95000"/>
                </a:schemeClr>
              </a:solidFill>
            </a:endParaRPr>
          </a:p>
          <a:p>
            <a:pPr marL="0" indent="0">
              <a:buClr>
                <a:schemeClr val="tx1">
                  <a:lumMod val="95000"/>
                </a:schemeClr>
              </a:buClr>
              <a:buNone/>
            </a:pPr>
            <a:r>
              <a:rPr lang="en-US" b="1" dirty="0">
                <a:solidFill>
                  <a:schemeClr val="tx1">
                    <a:lumMod val="95000"/>
                  </a:schemeClr>
                </a:solidFill>
              </a:rPr>
              <a:t>Ecosystem importance </a:t>
            </a:r>
            <a:r>
              <a:rPr lang="en-US" dirty="0">
                <a:solidFill>
                  <a:schemeClr val="tx1">
                    <a:lumMod val="95000"/>
                  </a:schemeClr>
                </a:solidFill>
              </a:rPr>
              <a:t>– some predators, others filter feeders.</a:t>
            </a:r>
            <a:br>
              <a:rPr lang="en-US" dirty="0">
                <a:solidFill>
                  <a:schemeClr val="tx1">
                    <a:lumMod val="95000"/>
                  </a:schemeClr>
                </a:solidFill>
              </a:rPr>
            </a:br>
            <a:endParaRPr lang="en-US" dirty="0">
              <a:solidFill>
                <a:schemeClr val="tx1">
                  <a:lumMod val="95000"/>
                </a:schemeClr>
              </a:solidFill>
            </a:endParaRPr>
          </a:p>
          <a:p>
            <a:pPr marL="0" indent="0">
              <a:buClr>
                <a:schemeClr val="tx1">
                  <a:lumMod val="95000"/>
                </a:schemeClr>
              </a:buClr>
              <a:buNone/>
            </a:pPr>
            <a:r>
              <a:rPr lang="en-US" b="1" dirty="0">
                <a:solidFill>
                  <a:schemeClr val="tx1">
                    <a:lumMod val="95000"/>
                  </a:schemeClr>
                </a:solidFill>
              </a:rPr>
              <a:t>Use in Freshwater Monitoring</a:t>
            </a:r>
          </a:p>
          <a:p>
            <a:pPr>
              <a:buClr>
                <a:schemeClr val="tx1">
                  <a:lumMod val="95000"/>
                </a:schemeClr>
              </a:buClr>
            </a:pPr>
            <a:r>
              <a:rPr lang="en-US" dirty="0">
                <a:solidFill>
                  <a:schemeClr val="tx1">
                    <a:lumMod val="95000"/>
                  </a:schemeClr>
                </a:solidFill>
              </a:rPr>
              <a:t>LIFE scores </a:t>
            </a:r>
            <a:r>
              <a:rPr lang="en-GB" dirty="0"/>
              <a:t>(</a:t>
            </a:r>
            <a:r>
              <a:rPr lang="en-GB" dirty="0" err="1"/>
              <a:t>Extence</a:t>
            </a:r>
            <a:r>
              <a:rPr lang="en-GB" dirty="0"/>
              <a:t> </a:t>
            </a:r>
            <a:r>
              <a:rPr lang="en-GB" i="1" dirty="0"/>
              <a:t>et al </a:t>
            </a:r>
            <a:r>
              <a:rPr lang="en-GB" dirty="0"/>
              <a:t>1999)</a:t>
            </a:r>
          </a:p>
          <a:p>
            <a:pPr>
              <a:buClr>
                <a:schemeClr val="tx1">
                  <a:lumMod val="95000"/>
                </a:schemeClr>
              </a:buClr>
            </a:pPr>
            <a:r>
              <a:rPr lang="en-GB" dirty="0"/>
              <a:t>British index BMWP</a:t>
            </a:r>
          </a:p>
          <a:p>
            <a:pPr>
              <a:buClr>
                <a:schemeClr val="tx1">
                  <a:lumMod val="95000"/>
                </a:schemeClr>
              </a:buClr>
            </a:pPr>
            <a:r>
              <a:rPr lang="en-GB" dirty="0"/>
              <a:t>Need for more Still  water species and small waterbody records. </a:t>
            </a:r>
            <a:endParaRPr lang="en-US" dirty="0">
              <a:solidFill>
                <a:schemeClr val="tx1">
                  <a:lumMod val="95000"/>
                </a:schemeClr>
              </a:solidFill>
            </a:endParaRPr>
          </a:p>
        </p:txBody>
      </p:sp>
      <p:pic>
        <p:nvPicPr>
          <p:cNvPr id="4" name="Picture 3">
            <a:extLst>
              <a:ext uri="{FF2B5EF4-FFF2-40B4-BE49-F238E27FC236}">
                <a16:creationId xmlns:a16="http://schemas.microsoft.com/office/drawing/2014/main" id="{89DB2FB0-2CB8-824A-8D9B-2AA80EF390AE}"/>
              </a:ext>
            </a:extLst>
          </p:cNvPr>
          <p:cNvPicPr>
            <a:picLocks noChangeAspect="1"/>
          </p:cNvPicPr>
          <p:nvPr/>
        </p:nvPicPr>
        <p:blipFill>
          <a:blip r:embed="rId3"/>
          <a:stretch>
            <a:fillRect/>
          </a:stretch>
        </p:blipFill>
        <p:spPr>
          <a:xfrm>
            <a:off x="7162800" y="1341930"/>
            <a:ext cx="4267200" cy="4978400"/>
          </a:xfrm>
          <a:prstGeom prst="rect">
            <a:avLst/>
          </a:prstGeom>
        </p:spPr>
      </p:pic>
    </p:spTree>
    <p:extLst>
      <p:ext uri="{BB962C8B-B14F-4D97-AF65-F5344CB8AC3E}">
        <p14:creationId xmlns:p14="http://schemas.microsoft.com/office/powerpoint/2010/main" val="296896647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FB402-9ED9-B34F-94B9-1C69243194A7}"/>
              </a:ext>
            </a:extLst>
          </p:cNvPr>
          <p:cNvSpPr>
            <a:spLocks noGrp="1"/>
          </p:cNvSpPr>
          <p:nvPr>
            <p:ph type="title"/>
          </p:nvPr>
        </p:nvSpPr>
        <p:spPr>
          <a:xfrm>
            <a:off x="646111" y="254598"/>
            <a:ext cx="9404723" cy="1400530"/>
          </a:xfrm>
        </p:spPr>
        <p:txBody>
          <a:bodyPr/>
          <a:lstStyle/>
          <a:p>
            <a:r>
              <a:rPr lang="en-US" b="1" dirty="0" err="1">
                <a:solidFill>
                  <a:schemeClr val="tx1">
                    <a:lumMod val="95000"/>
                  </a:schemeClr>
                </a:solidFill>
              </a:rPr>
              <a:t>Plecoptera</a:t>
            </a:r>
            <a:r>
              <a:rPr lang="en-US" b="1" dirty="0">
                <a:solidFill>
                  <a:schemeClr val="tx1">
                    <a:lumMod val="95000"/>
                  </a:schemeClr>
                </a:solidFill>
              </a:rPr>
              <a:t> (Stoneflies)</a:t>
            </a:r>
          </a:p>
        </p:txBody>
      </p:sp>
      <p:sp>
        <p:nvSpPr>
          <p:cNvPr id="7" name="Content Placeholder 2">
            <a:extLst>
              <a:ext uri="{FF2B5EF4-FFF2-40B4-BE49-F238E27FC236}">
                <a16:creationId xmlns:a16="http://schemas.microsoft.com/office/drawing/2014/main" id="{F0E86874-D88E-0A40-AD99-D46E47D251D6}"/>
              </a:ext>
            </a:extLst>
          </p:cNvPr>
          <p:cNvSpPr txBox="1">
            <a:spLocks/>
          </p:cNvSpPr>
          <p:nvPr/>
        </p:nvSpPr>
        <p:spPr>
          <a:xfrm>
            <a:off x="646111" y="1280970"/>
            <a:ext cx="7354889" cy="5378910"/>
          </a:xfrm>
          <a:prstGeom prst="rect">
            <a:avLst/>
          </a:prstGeom>
        </p:spPr>
        <p:txBody>
          <a:bodyPr vert="horz" lIns="91440" tIns="45720" rIns="91440" bIns="45720" rtlCol="0">
            <a:normAutofit fontScale="85000" lnSpcReduction="20000"/>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a:buClr>
                <a:schemeClr val="tx1">
                  <a:lumMod val="95000"/>
                </a:schemeClr>
              </a:buClr>
            </a:pPr>
            <a:r>
              <a:rPr lang="en-US" dirty="0">
                <a:solidFill>
                  <a:schemeClr val="tx1">
                    <a:lumMod val="95000"/>
                  </a:schemeClr>
                </a:solidFill>
              </a:rPr>
              <a:t>33 different species in UK</a:t>
            </a:r>
            <a:br>
              <a:rPr lang="en-US" dirty="0">
                <a:solidFill>
                  <a:schemeClr val="tx1">
                    <a:lumMod val="95000"/>
                  </a:schemeClr>
                </a:solidFill>
              </a:rPr>
            </a:br>
            <a:endParaRPr lang="en-US" dirty="0">
              <a:solidFill>
                <a:schemeClr val="tx1">
                  <a:lumMod val="95000"/>
                </a:schemeClr>
              </a:solidFill>
            </a:endParaRPr>
          </a:p>
          <a:p>
            <a:pPr>
              <a:buClr>
                <a:schemeClr val="tx1">
                  <a:lumMod val="95000"/>
                </a:schemeClr>
              </a:buClr>
            </a:pPr>
            <a:r>
              <a:rPr lang="en-US" dirty="0">
                <a:solidFill>
                  <a:schemeClr val="tx1">
                    <a:lumMod val="95000"/>
                  </a:schemeClr>
                </a:solidFill>
              </a:rPr>
              <a:t>Amongst the largest of freshwater inverts </a:t>
            </a:r>
            <a:br>
              <a:rPr lang="en-US" dirty="0">
                <a:solidFill>
                  <a:schemeClr val="tx1">
                    <a:lumMod val="95000"/>
                  </a:schemeClr>
                </a:solidFill>
              </a:rPr>
            </a:br>
            <a:endParaRPr lang="en-US" dirty="0">
              <a:solidFill>
                <a:schemeClr val="tx1">
                  <a:lumMod val="95000"/>
                </a:schemeClr>
              </a:solidFill>
            </a:endParaRPr>
          </a:p>
          <a:p>
            <a:pPr marL="0" indent="0">
              <a:buClr>
                <a:schemeClr val="tx1">
                  <a:lumMod val="95000"/>
                </a:schemeClr>
              </a:buClr>
              <a:buFont typeface="Wingdings 3" charset="2"/>
              <a:buNone/>
            </a:pPr>
            <a:r>
              <a:rPr lang="en-US" b="1" dirty="0">
                <a:solidFill>
                  <a:schemeClr val="tx1">
                    <a:lumMod val="95000"/>
                  </a:schemeClr>
                </a:solidFill>
              </a:rPr>
              <a:t>Life Cycle </a:t>
            </a:r>
          </a:p>
          <a:p>
            <a:pPr>
              <a:buClr>
                <a:schemeClr val="tx1">
                  <a:lumMod val="95000"/>
                </a:schemeClr>
              </a:buClr>
            </a:pPr>
            <a:r>
              <a:rPr lang="en-US" dirty="0">
                <a:solidFill>
                  <a:schemeClr val="tx1">
                    <a:lumMod val="95000"/>
                  </a:schemeClr>
                </a:solidFill>
              </a:rPr>
              <a:t>Lack pupal stage </a:t>
            </a:r>
            <a:br>
              <a:rPr lang="en-US" dirty="0">
                <a:solidFill>
                  <a:schemeClr val="tx1">
                    <a:lumMod val="95000"/>
                  </a:schemeClr>
                </a:solidFill>
              </a:rPr>
            </a:br>
            <a:endParaRPr lang="en-US" dirty="0">
              <a:solidFill>
                <a:schemeClr val="tx1">
                  <a:lumMod val="95000"/>
                </a:schemeClr>
              </a:solidFill>
            </a:endParaRPr>
          </a:p>
          <a:p>
            <a:pPr marL="0" indent="0">
              <a:buClr>
                <a:schemeClr val="tx1">
                  <a:lumMod val="95000"/>
                </a:schemeClr>
              </a:buClr>
              <a:buNone/>
            </a:pPr>
            <a:r>
              <a:rPr lang="en-US" b="1" dirty="0">
                <a:solidFill>
                  <a:schemeClr val="tx1">
                    <a:lumMod val="95000"/>
                  </a:schemeClr>
                </a:solidFill>
              </a:rPr>
              <a:t>Habitat – </a:t>
            </a:r>
            <a:r>
              <a:rPr lang="en-GB" dirty="0">
                <a:solidFill>
                  <a:schemeClr val="tx1">
                    <a:lumMod val="95000"/>
                  </a:schemeClr>
                </a:solidFill>
              </a:rPr>
              <a:t>P</a:t>
            </a:r>
            <a:r>
              <a:rPr lang="en-GB" dirty="0"/>
              <a:t>onds, lakes, streams and rivers.</a:t>
            </a:r>
            <a:r>
              <a:rPr lang="en-US" dirty="0">
                <a:solidFill>
                  <a:schemeClr val="tx1">
                    <a:lumMod val="95000"/>
                  </a:schemeClr>
                </a:solidFill>
              </a:rPr>
              <a:t/>
            </a:r>
            <a:br>
              <a:rPr lang="en-US" dirty="0">
                <a:solidFill>
                  <a:schemeClr val="tx1">
                    <a:lumMod val="95000"/>
                  </a:schemeClr>
                </a:solidFill>
              </a:rPr>
            </a:br>
            <a:r>
              <a:rPr lang="en-GB" dirty="0">
                <a:solidFill>
                  <a:schemeClr val="tx1">
                    <a:lumMod val="95000"/>
                  </a:schemeClr>
                </a:solidFill>
              </a:rPr>
              <a:t>F</a:t>
            </a:r>
            <a:r>
              <a:rPr lang="en-GB" dirty="0"/>
              <a:t>ound most months (spring, summer and even autumn)</a:t>
            </a:r>
            <a:r>
              <a:rPr lang="en-US" dirty="0">
                <a:solidFill>
                  <a:schemeClr val="tx1">
                    <a:lumMod val="95000"/>
                  </a:schemeClr>
                </a:solidFill>
              </a:rPr>
              <a:t/>
            </a:r>
            <a:br>
              <a:rPr lang="en-US" dirty="0">
                <a:solidFill>
                  <a:schemeClr val="tx1">
                    <a:lumMod val="95000"/>
                  </a:schemeClr>
                </a:solidFill>
              </a:rPr>
            </a:br>
            <a:endParaRPr lang="en-US" dirty="0">
              <a:solidFill>
                <a:schemeClr val="tx1">
                  <a:lumMod val="95000"/>
                </a:schemeClr>
              </a:solidFill>
            </a:endParaRPr>
          </a:p>
          <a:p>
            <a:pPr marL="0" indent="0">
              <a:buClr>
                <a:schemeClr val="tx1">
                  <a:lumMod val="95000"/>
                </a:schemeClr>
              </a:buClr>
              <a:buFont typeface="Wingdings 3" charset="2"/>
              <a:buNone/>
            </a:pPr>
            <a:r>
              <a:rPr lang="en-US" b="1" dirty="0">
                <a:solidFill>
                  <a:schemeClr val="tx1">
                    <a:lumMod val="95000"/>
                  </a:schemeClr>
                </a:solidFill>
              </a:rPr>
              <a:t>Sensitivity (and to what) – </a:t>
            </a:r>
            <a:r>
              <a:rPr lang="en-US" dirty="0">
                <a:solidFill>
                  <a:schemeClr val="tx1">
                    <a:lumMod val="95000"/>
                  </a:schemeClr>
                </a:solidFill>
              </a:rPr>
              <a:t>organic pollution</a:t>
            </a:r>
            <a:r>
              <a:rPr lang="en-US" b="1" dirty="0">
                <a:solidFill>
                  <a:schemeClr val="tx1">
                    <a:lumMod val="95000"/>
                  </a:schemeClr>
                </a:solidFill>
              </a:rPr>
              <a:t>, </a:t>
            </a:r>
            <a:r>
              <a:rPr lang="en-US" dirty="0">
                <a:solidFill>
                  <a:schemeClr val="tx1">
                    <a:lumMod val="95000"/>
                  </a:schemeClr>
                </a:solidFill>
              </a:rPr>
              <a:t>dissolved oxygen</a:t>
            </a:r>
            <a:br>
              <a:rPr lang="en-US" dirty="0">
                <a:solidFill>
                  <a:schemeClr val="tx1">
                    <a:lumMod val="95000"/>
                  </a:schemeClr>
                </a:solidFill>
              </a:rPr>
            </a:br>
            <a:endParaRPr lang="en-US" dirty="0">
              <a:solidFill>
                <a:schemeClr val="tx1">
                  <a:lumMod val="95000"/>
                </a:schemeClr>
              </a:solidFill>
            </a:endParaRPr>
          </a:p>
          <a:p>
            <a:pPr marL="0" indent="0">
              <a:buClr>
                <a:schemeClr val="tx1">
                  <a:lumMod val="95000"/>
                </a:schemeClr>
              </a:buClr>
              <a:buFont typeface="Wingdings 3" charset="2"/>
              <a:buNone/>
            </a:pPr>
            <a:r>
              <a:rPr lang="en-US" b="1" dirty="0">
                <a:solidFill>
                  <a:schemeClr val="tx1">
                    <a:lumMod val="95000"/>
                  </a:schemeClr>
                </a:solidFill>
              </a:rPr>
              <a:t>Ecosystem importance </a:t>
            </a:r>
            <a:r>
              <a:rPr lang="en-US" dirty="0">
                <a:solidFill>
                  <a:schemeClr val="tx1">
                    <a:lumMod val="95000"/>
                  </a:schemeClr>
                </a:solidFill>
              </a:rPr>
              <a:t>– Start as herbivores.</a:t>
            </a:r>
            <a:br>
              <a:rPr lang="en-US" dirty="0">
                <a:solidFill>
                  <a:schemeClr val="tx1">
                    <a:lumMod val="95000"/>
                  </a:schemeClr>
                </a:solidFill>
              </a:rPr>
            </a:br>
            <a:r>
              <a:rPr lang="en-US" dirty="0">
                <a:solidFill>
                  <a:schemeClr val="tx1">
                    <a:lumMod val="95000"/>
                  </a:schemeClr>
                </a:solidFill>
              </a:rPr>
              <a:t>4 families stay as this till emergence.</a:t>
            </a:r>
            <a:br>
              <a:rPr lang="en-US" dirty="0">
                <a:solidFill>
                  <a:schemeClr val="tx1">
                    <a:lumMod val="95000"/>
                  </a:schemeClr>
                </a:solidFill>
              </a:rPr>
            </a:br>
            <a:r>
              <a:rPr lang="en-US" dirty="0">
                <a:solidFill>
                  <a:schemeClr val="tx1">
                    <a:lumMod val="95000"/>
                  </a:schemeClr>
                </a:solidFill>
              </a:rPr>
              <a:t>Other 3 families switch to omnivorous diet.</a:t>
            </a:r>
          </a:p>
          <a:p>
            <a:pPr marL="0" indent="0">
              <a:buClr>
                <a:schemeClr val="tx1">
                  <a:lumMod val="95000"/>
                </a:schemeClr>
              </a:buClr>
              <a:buFont typeface="Wingdings 3" charset="2"/>
              <a:buNone/>
            </a:pPr>
            <a:endParaRPr lang="en-US" dirty="0">
              <a:solidFill>
                <a:schemeClr val="tx1">
                  <a:lumMod val="95000"/>
                </a:schemeClr>
              </a:solidFill>
            </a:endParaRPr>
          </a:p>
          <a:p>
            <a:pPr marL="0" indent="0">
              <a:buClr>
                <a:schemeClr val="tx1">
                  <a:lumMod val="95000"/>
                </a:schemeClr>
              </a:buClr>
              <a:buFont typeface="Wingdings 3" charset="2"/>
              <a:buNone/>
            </a:pPr>
            <a:r>
              <a:rPr lang="en-US" b="1" dirty="0">
                <a:solidFill>
                  <a:schemeClr val="tx1">
                    <a:lumMod val="95000"/>
                  </a:schemeClr>
                </a:solidFill>
              </a:rPr>
              <a:t>Use in Freshwater Monitoring</a:t>
            </a:r>
          </a:p>
          <a:p>
            <a:pPr>
              <a:buClr>
                <a:schemeClr val="tx1">
                  <a:lumMod val="95000"/>
                </a:schemeClr>
              </a:buClr>
            </a:pPr>
            <a:r>
              <a:rPr lang="en-GB" dirty="0"/>
              <a:t>British index BMWP </a:t>
            </a:r>
          </a:p>
          <a:p>
            <a:pPr>
              <a:buClr>
                <a:schemeClr val="tx1">
                  <a:lumMod val="95000"/>
                </a:schemeClr>
              </a:buClr>
            </a:pPr>
            <a:r>
              <a:rPr lang="en-GB" dirty="0"/>
              <a:t>Limited public/scientific interest - nocturnal, drab appearance?</a:t>
            </a:r>
            <a:endParaRPr lang="en-US" dirty="0">
              <a:solidFill>
                <a:schemeClr val="tx1">
                  <a:lumMod val="95000"/>
                </a:schemeClr>
              </a:solidFill>
            </a:endParaRPr>
          </a:p>
        </p:txBody>
      </p:sp>
      <p:pic>
        <p:nvPicPr>
          <p:cNvPr id="9" name="Picture 8">
            <a:extLst>
              <a:ext uri="{FF2B5EF4-FFF2-40B4-BE49-F238E27FC236}">
                <a16:creationId xmlns:a16="http://schemas.microsoft.com/office/drawing/2014/main" id="{BA68EB11-9752-BB4D-BED2-3A25121490B5}"/>
              </a:ext>
            </a:extLst>
          </p:cNvPr>
          <p:cNvPicPr>
            <a:picLocks noChangeAspect="1"/>
          </p:cNvPicPr>
          <p:nvPr/>
        </p:nvPicPr>
        <p:blipFill>
          <a:blip r:embed="rId3"/>
          <a:stretch>
            <a:fillRect/>
          </a:stretch>
        </p:blipFill>
        <p:spPr>
          <a:xfrm>
            <a:off x="8199120" y="1343939"/>
            <a:ext cx="3215640" cy="5252972"/>
          </a:xfrm>
          <a:prstGeom prst="rect">
            <a:avLst/>
          </a:prstGeom>
        </p:spPr>
      </p:pic>
    </p:spTree>
    <p:extLst>
      <p:ext uri="{BB962C8B-B14F-4D97-AF65-F5344CB8AC3E}">
        <p14:creationId xmlns:p14="http://schemas.microsoft.com/office/powerpoint/2010/main" val="145654921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FB402-9ED9-B34F-94B9-1C69243194A7}"/>
              </a:ext>
            </a:extLst>
          </p:cNvPr>
          <p:cNvSpPr>
            <a:spLocks noGrp="1"/>
          </p:cNvSpPr>
          <p:nvPr>
            <p:ph type="title"/>
          </p:nvPr>
        </p:nvSpPr>
        <p:spPr>
          <a:xfrm>
            <a:off x="646111" y="254598"/>
            <a:ext cx="9404723" cy="1400530"/>
          </a:xfrm>
        </p:spPr>
        <p:txBody>
          <a:bodyPr/>
          <a:lstStyle/>
          <a:p>
            <a:r>
              <a:rPr lang="en-US" b="1" dirty="0">
                <a:solidFill>
                  <a:schemeClr val="tx1">
                    <a:lumMod val="95000"/>
                  </a:schemeClr>
                </a:solidFill>
              </a:rPr>
              <a:t>Ephemeroptera (Mayflies)</a:t>
            </a:r>
          </a:p>
        </p:txBody>
      </p:sp>
      <p:sp>
        <p:nvSpPr>
          <p:cNvPr id="7" name="Content Placeholder 2">
            <a:extLst>
              <a:ext uri="{FF2B5EF4-FFF2-40B4-BE49-F238E27FC236}">
                <a16:creationId xmlns:a16="http://schemas.microsoft.com/office/drawing/2014/main" id="{896AD2A8-0E62-8E4C-9B90-FB50F41469FC}"/>
              </a:ext>
            </a:extLst>
          </p:cNvPr>
          <p:cNvSpPr>
            <a:spLocks noGrp="1"/>
          </p:cNvSpPr>
          <p:nvPr>
            <p:ph idx="1"/>
          </p:nvPr>
        </p:nvSpPr>
        <p:spPr>
          <a:xfrm>
            <a:off x="646111" y="1341930"/>
            <a:ext cx="6900851" cy="5317949"/>
          </a:xfrm>
        </p:spPr>
        <p:txBody>
          <a:bodyPr>
            <a:normAutofit fontScale="85000" lnSpcReduction="20000"/>
          </a:bodyPr>
          <a:lstStyle/>
          <a:p>
            <a:pPr>
              <a:buClr>
                <a:schemeClr val="tx1">
                  <a:lumMod val="95000"/>
                </a:schemeClr>
              </a:buClr>
            </a:pPr>
            <a:r>
              <a:rPr lang="en-US" dirty="0">
                <a:solidFill>
                  <a:schemeClr val="tx1">
                    <a:lumMod val="95000"/>
                  </a:schemeClr>
                </a:solidFill>
              </a:rPr>
              <a:t>Around 51 different species in UK</a:t>
            </a:r>
            <a:br>
              <a:rPr lang="en-US" dirty="0">
                <a:solidFill>
                  <a:schemeClr val="tx1">
                    <a:lumMod val="95000"/>
                  </a:schemeClr>
                </a:solidFill>
              </a:rPr>
            </a:br>
            <a:endParaRPr lang="en-US" dirty="0">
              <a:solidFill>
                <a:schemeClr val="tx1">
                  <a:lumMod val="95000"/>
                </a:schemeClr>
              </a:solidFill>
            </a:endParaRPr>
          </a:p>
          <a:p>
            <a:pPr marL="0" indent="0">
              <a:buClr>
                <a:schemeClr val="tx1">
                  <a:lumMod val="95000"/>
                </a:schemeClr>
              </a:buClr>
              <a:buNone/>
            </a:pPr>
            <a:r>
              <a:rPr lang="en-US" b="1" dirty="0">
                <a:solidFill>
                  <a:schemeClr val="tx1">
                    <a:lumMod val="95000"/>
                  </a:schemeClr>
                </a:solidFill>
              </a:rPr>
              <a:t>Life Cycle </a:t>
            </a:r>
          </a:p>
          <a:p>
            <a:pPr>
              <a:buClr>
                <a:schemeClr val="tx1">
                  <a:lumMod val="95000"/>
                </a:schemeClr>
              </a:buClr>
            </a:pPr>
            <a:r>
              <a:rPr lang="en-US" dirty="0">
                <a:solidFill>
                  <a:schemeClr val="tx1">
                    <a:lumMod val="95000"/>
                  </a:schemeClr>
                </a:solidFill>
              </a:rPr>
              <a:t>Two winged adult stages</a:t>
            </a:r>
          </a:p>
          <a:p>
            <a:pPr>
              <a:buClr>
                <a:schemeClr val="tx1">
                  <a:lumMod val="95000"/>
                </a:schemeClr>
              </a:buClr>
            </a:pPr>
            <a:r>
              <a:rPr lang="en-US" dirty="0">
                <a:solidFill>
                  <a:schemeClr val="tx1">
                    <a:lumMod val="95000"/>
                  </a:schemeClr>
                </a:solidFill>
              </a:rPr>
              <a:t>Lifespan as adult – a few hours, 1 day or longer.</a:t>
            </a:r>
            <a:br>
              <a:rPr lang="en-US" dirty="0">
                <a:solidFill>
                  <a:schemeClr val="tx1">
                    <a:lumMod val="95000"/>
                  </a:schemeClr>
                </a:solidFill>
              </a:rPr>
            </a:br>
            <a:endParaRPr lang="en-US" dirty="0">
              <a:solidFill>
                <a:schemeClr val="tx1">
                  <a:lumMod val="95000"/>
                </a:schemeClr>
              </a:solidFill>
            </a:endParaRPr>
          </a:p>
          <a:p>
            <a:pPr marL="0" indent="0">
              <a:buClr>
                <a:schemeClr val="tx1">
                  <a:lumMod val="95000"/>
                </a:schemeClr>
              </a:buClr>
              <a:buNone/>
            </a:pPr>
            <a:r>
              <a:rPr lang="en-US" b="1" dirty="0">
                <a:solidFill>
                  <a:schemeClr val="tx1">
                    <a:lumMod val="95000"/>
                  </a:schemeClr>
                </a:solidFill>
              </a:rPr>
              <a:t>Habitat – </a:t>
            </a:r>
            <a:r>
              <a:rPr lang="en-GB" dirty="0">
                <a:solidFill>
                  <a:schemeClr val="tx1">
                    <a:lumMod val="95000"/>
                  </a:schemeClr>
                </a:solidFill>
              </a:rPr>
              <a:t>R</a:t>
            </a:r>
            <a:r>
              <a:rPr lang="en-GB" dirty="0"/>
              <a:t>ivers, lakes, wetlands, canals and ditches.</a:t>
            </a:r>
            <a:r>
              <a:rPr lang="en-US" dirty="0">
                <a:solidFill>
                  <a:schemeClr val="tx1">
                    <a:lumMod val="95000"/>
                  </a:schemeClr>
                </a:solidFill>
              </a:rPr>
              <a:t/>
            </a:r>
            <a:br>
              <a:rPr lang="en-US" dirty="0">
                <a:solidFill>
                  <a:schemeClr val="tx1">
                    <a:lumMod val="95000"/>
                  </a:schemeClr>
                </a:solidFill>
              </a:rPr>
            </a:br>
            <a:endParaRPr lang="en-US" dirty="0">
              <a:solidFill>
                <a:schemeClr val="tx1">
                  <a:lumMod val="95000"/>
                </a:schemeClr>
              </a:solidFill>
            </a:endParaRPr>
          </a:p>
          <a:p>
            <a:pPr marL="0" indent="0">
              <a:buClr>
                <a:schemeClr val="tx1">
                  <a:lumMod val="95000"/>
                </a:schemeClr>
              </a:buClr>
              <a:buNone/>
            </a:pPr>
            <a:r>
              <a:rPr lang="en-US" b="1" dirty="0">
                <a:solidFill>
                  <a:schemeClr val="tx1">
                    <a:lumMod val="95000"/>
                  </a:schemeClr>
                </a:solidFill>
              </a:rPr>
              <a:t>Sensitivity (and to what) –</a:t>
            </a:r>
            <a:r>
              <a:rPr lang="en-US" dirty="0">
                <a:solidFill>
                  <a:schemeClr val="tx1">
                    <a:lumMod val="95000"/>
                  </a:schemeClr>
                </a:solidFill>
              </a:rPr>
              <a:t>dissolved oxygen levels (summertime), freshwater acidification, run-off from mines (heavy metals and associated pollutants).</a:t>
            </a:r>
            <a:br>
              <a:rPr lang="en-US" dirty="0">
                <a:solidFill>
                  <a:schemeClr val="tx1">
                    <a:lumMod val="95000"/>
                  </a:schemeClr>
                </a:solidFill>
              </a:rPr>
            </a:br>
            <a:endParaRPr lang="en-US" dirty="0">
              <a:solidFill>
                <a:schemeClr val="tx1">
                  <a:lumMod val="95000"/>
                </a:schemeClr>
              </a:solidFill>
            </a:endParaRPr>
          </a:p>
          <a:p>
            <a:pPr marL="0" indent="0">
              <a:buClr>
                <a:schemeClr val="tx1">
                  <a:lumMod val="95000"/>
                </a:schemeClr>
              </a:buClr>
              <a:buNone/>
            </a:pPr>
            <a:r>
              <a:rPr lang="en-US" b="1" dirty="0">
                <a:solidFill>
                  <a:schemeClr val="tx1">
                    <a:lumMod val="95000"/>
                  </a:schemeClr>
                </a:solidFill>
              </a:rPr>
              <a:t>Ecosystem importance </a:t>
            </a:r>
            <a:r>
              <a:rPr lang="en-US" dirty="0">
                <a:solidFill>
                  <a:schemeClr val="tx1">
                    <a:lumMod val="95000"/>
                  </a:schemeClr>
                </a:solidFill>
              </a:rPr>
              <a:t>– omnivorous (vegetation &amp; detritus) *</a:t>
            </a:r>
            <a:br>
              <a:rPr lang="en-US" dirty="0">
                <a:solidFill>
                  <a:schemeClr val="tx1">
                    <a:lumMod val="95000"/>
                  </a:schemeClr>
                </a:solidFill>
              </a:rPr>
            </a:br>
            <a:r>
              <a:rPr lang="en-US" dirty="0">
                <a:solidFill>
                  <a:schemeClr val="tx1">
                    <a:lumMod val="95000"/>
                  </a:schemeClr>
                </a:solidFill>
              </a:rPr>
              <a:t>Important food source – trout and salmon.</a:t>
            </a:r>
            <a:br>
              <a:rPr lang="en-US" dirty="0">
                <a:solidFill>
                  <a:schemeClr val="tx1">
                    <a:lumMod val="95000"/>
                  </a:schemeClr>
                </a:solidFill>
              </a:rPr>
            </a:br>
            <a:endParaRPr lang="en-US" dirty="0">
              <a:solidFill>
                <a:schemeClr val="tx1">
                  <a:lumMod val="95000"/>
                </a:schemeClr>
              </a:solidFill>
            </a:endParaRPr>
          </a:p>
          <a:p>
            <a:pPr marL="0" indent="0">
              <a:buClr>
                <a:schemeClr val="tx1">
                  <a:lumMod val="95000"/>
                </a:schemeClr>
              </a:buClr>
              <a:buNone/>
            </a:pPr>
            <a:r>
              <a:rPr lang="en-US" b="1" dirty="0">
                <a:solidFill>
                  <a:schemeClr val="tx1">
                    <a:lumMod val="95000"/>
                  </a:schemeClr>
                </a:solidFill>
              </a:rPr>
              <a:t>Use in Freshwater Monitoring</a:t>
            </a:r>
          </a:p>
          <a:p>
            <a:pPr>
              <a:buClr>
                <a:schemeClr val="tx1">
                  <a:lumMod val="95000"/>
                </a:schemeClr>
              </a:buClr>
            </a:pPr>
            <a:r>
              <a:rPr lang="en-US" dirty="0">
                <a:solidFill>
                  <a:schemeClr val="tx1">
                    <a:lumMod val="95000"/>
                  </a:schemeClr>
                </a:solidFill>
              </a:rPr>
              <a:t>LIFE scores </a:t>
            </a:r>
            <a:r>
              <a:rPr lang="en-GB" dirty="0"/>
              <a:t>(</a:t>
            </a:r>
            <a:r>
              <a:rPr lang="en-GB" dirty="0" err="1"/>
              <a:t>Extence</a:t>
            </a:r>
            <a:r>
              <a:rPr lang="en-GB" dirty="0"/>
              <a:t> </a:t>
            </a:r>
            <a:r>
              <a:rPr lang="en-GB" i="1" dirty="0"/>
              <a:t>et al </a:t>
            </a:r>
            <a:r>
              <a:rPr lang="en-GB" dirty="0"/>
              <a:t>1999)</a:t>
            </a:r>
          </a:p>
          <a:p>
            <a:pPr>
              <a:buClr>
                <a:schemeClr val="tx1">
                  <a:lumMod val="95000"/>
                </a:schemeClr>
              </a:buClr>
            </a:pPr>
            <a:r>
              <a:rPr lang="en-GB" dirty="0"/>
              <a:t>British index BMWP</a:t>
            </a:r>
          </a:p>
        </p:txBody>
      </p:sp>
      <p:pic>
        <p:nvPicPr>
          <p:cNvPr id="9" name="Picture 8">
            <a:extLst>
              <a:ext uri="{FF2B5EF4-FFF2-40B4-BE49-F238E27FC236}">
                <a16:creationId xmlns:a16="http://schemas.microsoft.com/office/drawing/2014/main" id="{DC2CDFEC-96F6-A340-B4FB-E3D37877C69C}"/>
              </a:ext>
            </a:extLst>
          </p:cNvPr>
          <p:cNvPicPr>
            <a:picLocks noChangeAspect="1"/>
          </p:cNvPicPr>
          <p:nvPr/>
        </p:nvPicPr>
        <p:blipFill>
          <a:blip r:embed="rId3"/>
          <a:stretch>
            <a:fillRect/>
          </a:stretch>
        </p:blipFill>
        <p:spPr>
          <a:xfrm>
            <a:off x="7729800" y="746760"/>
            <a:ext cx="2503872" cy="5760720"/>
          </a:xfrm>
          <a:prstGeom prst="rect">
            <a:avLst/>
          </a:prstGeom>
        </p:spPr>
      </p:pic>
    </p:spTree>
    <p:extLst>
      <p:ext uri="{BB962C8B-B14F-4D97-AF65-F5344CB8AC3E}">
        <p14:creationId xmlns:p14="http://schemas.microsoft.com/office/powerpoint/2010/main" val="94516089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FB402-9ED9-B34F-94B9-1C69243194A7}"/>
              </a:ext>
            </a:extLst>
          </p:cNvPr>
          <p:cNvSpPr>
            <a:spLocks noGrp="1"/>
          </p:cNvSpPr>
          <p:nvPr>
            <p:ph type="title"/>
          </p:nvPr>
        </p:nvSpPr>
        <p:spPr>
          <a:xfrm>
            <a:off x="646111" y="361278"/>
            <a:ext cx="9404723" cy="1400530"/>
          </a:xfrm>
        </p:spPr>
        <p:txBody>
          <a:bodyPr/>
          <a:lstStyle/>
          <a:p>
            <a:r>
              <a:rPr lang="en-US" sz="4500" b="1" dirty="0">
                <a:solidFill>
                  <a:schemeClr val="tx1">
                    <a:lumMod val="95000"/>
                  </a:schemeClr>
                </a:solidFill>
              </a:rPr>
              <a:t>Warming Waters </a:t>
            </a:r>
          </a:p>
        </p:txBody>
      </p:sp>
      <p:sp>
        <p:nvSpPr>
          <p:cNvPr id="3" name="Content Placeholder 2">
            <a:extLst>
              <a:ext uri="{FF2B5EF4-FFF2-40B4-BE49-F238E27FC236}">
                <a16:creationId xmlns:a16="http://schemas.microsoft.com/office/drawing/2014/main" id="{A783E98B-89E1-D745-BD4B-2EAD59B8519D}"/>
              </a:ext>
            </a:extLst>
          </p:cNvPr>
          <p:cNvSpPr>
            <a:spLocks noGrp="1"/>
          </p:cNvSpPr>
          <p:nvPr>
            <p:ph idx="1"/>
          </p:nvPr>
        </p:nvSpPr>
        <p:spPr>
          <a:xfrm>
            <a:off x="646111" y="1432560"/>
            <a:ext cx="7004369" cy="5196839"/>
          </a:xfrm>
        </p:spPr>
        <p:txBody>
          <a:bodyPr>
            <a:normAutofit fontScale="92500" lnSpcReduction="10000"/>
          </a:bodyPr>
          <a:lstStyle/>
          <a:p>
            <a:pPr marL="0" indent="0">
              <a:buClr>
                <a:schemeClr val="tx1">
                  <a:lumMod val="95000"/>
                </a:schemeClr>
              </a:buClr>
              <a:buNone/>
            </a:pPr>
            <a:r>
              <a:rPr lang="en-US" sz="2400" b="1" dirty="0">
                <a:solidFill>
                  <a:schemeClr val="tx1">
                    <a:lumMod val="95000"/>
                  </a:schemeClr>
                </a:solidFill>
              </a:rPr>
              <a:t>Fresh Inverts, their environment and Climate</a:t>
            </a:r>
            <a:r>
              <a:rPr lang="en-US" sz="2100" dirty="0">
                <a:solidFill>
                  <a:schemeClr val="tx1">
                    <a:lumMod val="95000"/>
                  </a:schemeClr>
                </a:solidFill>
              </a:rPr>
              <a:t/>
            </a:r>
            <a:br>
              <a:rPr lang="en-US" sz="2100" dirty="0">
                <a:solidFill>
                  <a:schemeClr val="tx1">
                    <a:lumMod val="95000"/>
                  </a:schemeClr>
                </a:solidFill>
              </a:rPr>
            </a:br>
            <a:r>
              <a:rPr lang="en-US" sz="2100" dirty="0">
                <a:solidFill>
                  <a:schemeClr val="tx1">
                    <a:lumMod val="95000"/>
                  </a:schemeClr>
                </a:solidFill>
              </a:rPr>
              <a:t>A key focus in freshwater analyses.</a:t>
            </a:r>
            <a:br>
              <a:rPr lang="en-US" sz="2100" dirty="0">
                <a:solidFill>
                  <a:schemeClr val="tx1">
                    <a:lumMod val="95000"/>
                  </a:schemeClr>
                </a:solidFill>
              </a:rPr>
            </a:br>
            <a:endParaRPr lang="en-US" sz="2100" dirty="0">
              <a:solidFill>
                <a:schemeClr val="tx1">
                  <a:lumMod val="95000"/>
                </a:schemeClr>
              </a:solidFill>
            </a:endParaRPr>
          </a:p>
          <a:p>
            <a:pPr marL="0" indent="0">
              <a:buClr>
                <a:schemeClr val="tx1">
                  <a:lumMod val="95000"/>
                </a:schemeClr>
              </a:buClr>
              <a:buNone/>
            </a:pPr>
            <a:r>
              <a:rPr lang="en-US" sz="2100" b="1" dirty="0">
                <a:solidFill>
                  <a:schemeClr val="tx1">
                    <a:lumMod val="95000"/>
                  </a:schemeClr>
                </a:solidFill>
              </a:rPr>
              <a:t>Affects on the aquatic enviro by climate change…</a:t>
            </a:r>
          </a:p>
          <a:p>
            <a:pPr>
              <a:buClr>
                <a:schemeClr val="tx1">
                  <a:lumMod val="95000"/>
                </a:schemeClr>
              </a:buClr>
            </a:pPr>
            <a:r>
              <a:rPr lang="en-US" sz="2100" dirty="0">
                <a:solidFill>
                  <a:schemeClr val="tx1">
                    <a:lumMod val="95000"/>
                  </a:schemeClr>
                </a:solidFill>
              </a:rPr>
              <a:t>Increased Temp</a:t>
            </a:r>
          </a:p>
          <a:p>
            <a:pPr>
              <a:buClr>
                <a:schemeClr val="tx1">
                  <a:lumMod val="95000"/>
                </a:schemeClr>
              </a:buClr>
            </a:pPr>
            <a:r>
              <a:rPr lang="en-US" sz="2100" dirty="0">
                <a:solidFill>
                  <a:schemeClr val="tx1">
                    <a:lumMod val="95000"/>
                  </a:schemeClr>
                </a:solidFill>
              </a:rPr>
              <a:t>Raised Co2 Levels</a:t>
            </a:r>
          </a:p>
          <a:p>
            <a:pPr>
              <a:buClr>
                <a:schemeClr val="tx1">
                  <a:lumMod val="95000"/>
                </a:schemeClr>
              </a:buClr>
            </a:pPr>
            <a:r>
              <a:rPr lang="en-US" sz="2100" dirty="0">
                <a:solidFill>
                  <a:schemeClr val="tx1">
                    <a:lumMod val="95000"/>
                  </a:schemeClr>
                </a:solidFill>
              </a:rPr>
              <a:t>Altered riverine regimes/seasonality</a:t>
            </a:r>
          </a:p>
          <a:p>
            <a:pPr>
              <a:buClr>
                <a:schemeClr val="tx1">
                  <a:lumMod val="95000"/>
                </a:schemeClr>
              </a:buClr>
            </a:pPr>
            <a:endParaRPr lang="en-US" sz="2100" dirty="0">
              <a:solidFill>
                <a:schemeClr val="tx1">
                  <a:lumMod val="95000"/>
                </a:schemeClr>
              </a:solidFill>
            </a:endParaRPr>
          </a:p>
          <a:p>
            <a:pPr marL="0" indent="0">
              <a:buClr>
                <a:schemeClr val="tx1">
                  <a:lumMod val="95000"/>
                </a:schemeClr>
              </a:buClr>
              <a:buNone/>
            </a:pPr>
            <a:r>
              <a:rPr lang="en-US" sz="2100" dirty="0">
                <a:solidFill>
                  <a:schemeClr val="tx1">
                    <a:lumMod val="95000"/>
                  </a:schemeClr>
                </a:solidFill>
              </a:rPr>
              <a:t>Evidence of affects on plankton.</a:t>
            </a:r>
            <a:br>
              <a:rPr lang="en-US" sz="2100" dirty="0">
                <a:solidFill>
                  <a:schemeClr val="tx1">
                    <a:lumMod val="95000"/>
                  </a:schemeClr>
                </a:solidFill>
              </a:rPr>
            </a:br>
            <a:endParaRPr lang="en-US" sz="2100" dirty="0">
              <a:solidFill>
                <a:schemeClr val="tx1">
                  <a:lumMod val="95000"/>
                </a:schemeClr>
              </a:solidFill>
            </a:endParaRPr>
          </a:p>
          <a:p>
            <a:pPr marL="0" indent="0">
              <a:buClr>
                <a:schemeClr val="tx1">
                  <a:lumMod val="95000"/>
                </a:schemeClr>
              </a:buClr>
              <a:buNone/>
            </a:pPr>
            <a:r>
              <a:rPr lang="en-US" sz="2100" b="1" dirty="0">
                <a:solidFill>
                  <a:schemeClr val="tx1">
                    <a:lumMod val="95000"/>
                  </a:schemeClr>
                </a:solidFill>
              </a:rPr>
              <a:t>Affects on the Carbon cycle?</a:t>
            </a:r>
          </a:p>
          <a:p>
            <a:pPr>
              <a:buClr>
                <a:schemeClr val="tx1">
                  <a:lumMod val="95000"/>
                </a:schemeClr>
              </a:buClr>
            </a:pPr>
            <a:r>
              <a:rPr lang="en-US" sz="2100" dirty="0">
                <a:solidFill>
                  <a:schemeClr val="tx1">
                    <a:lumMod val="95000"/>
                  </a:schemeClr>
                </a:solidFill>
              </a:rPr>
              <a:t>Freshwater carbon </a:t>
            </a:r>
            <a:r>
              <a:rPr lang="en-US" sz="2100" dirty="0">
                <a:solidFill>
                  <a:schemeClr val="tx1">
                    <a:lumMod val="95000"/>
                  </a:schemeClr>
                </a:solidFill>
                <a:sym typeface="Wingdings" pitchFamily="2" charset="2"/>
              </a:rPr>
              <a:t> absorbed by land &amp; Sea organisms (plants and bacteria)</a:t>
            </a:r>
          </a:p>
          <a:p>
            <a:pPr>
              <a:buClr>
                <a:schemeClr val="tx1">
                  <a:lumMod val="95000"/>
                </a:schemeClr>
              </a:buClr>
            </a:pPr>
            <a:r>
              <a:rPr lang="en-US" sz="2100" dirty="0">
                <a:solidFill>
                  <a:schemeClr val="tx1">
                    <a:lumMod val="95000"/>
                  </a:schemeClr>
                </a:solidFill>
              </a:rPr>
              <a:t>Bury carbon sediments</a:t>
            </a:r>
          </a:p>
        </p:txBody>
      </p:sp>
      <p:pic>
        <p:nvPicPr>
          <p:cNvPr id="4" name="Picture 3">
            <a:extLst>
              <a:ext uri="{FF2B5EF4-FFF2-40B4-BE49-F238E27FC236}">
                <a16:creationId xmlns:a16="http://schemas.microsoft.com/office/drawing/2014/main" id="{20350237-D4C4-F546-9443-0A6C894AC116}"/>
              </a:ext>
            </a:extLst>
          </p:cNvPr>
          <p:cNvPicPr>
            <a:picLocks noChangeAspect="1"/>
          </p:cNvPicPr>
          <p:nvPr/>
        </p:nvPicPr>
        <p:blipFill>
          <a:blip r:embed="rId3"/>
          <a:stretch>
            <a:fillRect/>
          </a:stretch>
        </p:blipFill>
        <p:spPr>
          <a:xfrm>
            <a:off x="7040880" y="1761808"/>
            <a:ext cx="4678680" cy="3499800"/>
          </a:xfrm>
          <a:prstGeom prst="rect">
            <a:avLst/>
          </a:prstGeom>
        </p:spPr>
      </p:pic>
    </p:spTree>
    <p:extLst>
      <p:ext uri="{BB962C8B-B14F-4D97-AF65-F5344CB8AC3E}">
        <p14:creationId xmlns:p14="http://schemas.microsoft.com/office/powerpoint/2010/main" val="180774093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83E98B-89E1-D745-BD4B-2EAD59B8519D}"/>
              </a:ext>
            </a:extLst>
          </p:cNvPr>
          <p:cNvSpPr>
            <a:spLocks noGrp="1"/>
          </p:cNvSpPr>
          <p:nvPr>
            <p:ph idx="1"/>
          </p:nvPr>
        </p:nvSpPr>
        <p:spPr>
          <a:xfrm>
            <a:off x="3377405" y="411309"/>
            <a:ext cx="5465129" cy="1439875"/>
          </a:xfrm>
        </p:spPr>
        <p:txBody>
          <a:bodyPr>
            <a:normAutofit fontScale="47500" lnSpcReduction="20000"/>
          </a:bodyPr>
          <a:lstStyle/>
          <a:p>
            <a:pPr marL="0" indent="0">
              <a:buClr>
                <a:schemeClr val="tx1">
                  <a:lumMod val="95000"/>
                </a:schemeClr>
              </a:buClr>
              <a:buNone/>
            </a:pPr>
            <a:r>
              <a:rPr lang="en-US" sz="5500" b="1" dirty="0">
                <a:solidFill>
                  <a:schemeClr val="tx1">
                    <a:lumMod val="95000"/>
                  </a:schemeClr>
                </a:solidFill>
              </a:rPr>
              <a:t>Land carbon </a:t>
            </a:r>
            <a:r>
              <a:rPr lang="en-US" sz="5500" b="1" dirty="0">
                <a:solidFill>
                  <a:schemeClr val="tx1">
                    <a:lumMod val="95000"/>
                  </a:schemeClr>
                </a:solidFill>
                <a:sym typeface="Wingdings" pitchFamily="2" charset="2"/>
              </a:rPr>
              <a:t> inland waters</a:t>
            </a:r>
          </a:p>
          <a:p>
            <a:pPr marL="0" indent="0">
              <a:buClr>
                <a:schemeClr val="tx1">
                  <a:lumMod val="95000"/>
                </a:schemeClr>
              </a:buClr>
              <a:buNone/>
            </a:pPr>
            <a:r>
              <a:rPr lang="en-US" sz="5500" dirty="0">
                <a:solidFill>
                  <a:schemeClr val="tx1">
                    <a:lumMod val="95000"/>
                  </a:schemeClr>
                </a:solidFill>
                <a:sym typeface="Wingdings" pitchFamily="2" charset="2"/>
              </a:rPr>
              <a:t>2.7 billion metric tons/annum.</a:t>
            </a:r>
          </a:p>
          <a:p>
            <a:pPr marL="0" indent="0">
              <a:buClr>
                <a:schemeClr val="tx1">
                  <a:lumMod val="95000"/>
                </a:schemeClr>
              </a:buClr>
              <a:buNone/>
            </a:pPr>
            <a:r>
              <a:rPr lang="en-US" sz="2200" dirty="0">
                <a:solidFill>
                  <a:schemeClr val="tx1">
                    <a:lumMod val="95000"/>
                  </a:schemeClr>
                </a:solidFill>
                <a:sym typeface="Wingdings" pitchFamily="2" charset="2"/>
              </a:rPr>
              <a:t/>
            </a:r>
            <a:br>
              <a:rPr lang="en-US" sz="2200" dirty="0">
                <a:solidFill>
                  <a:schemeClr val="tx1">
                    <a:lumMod val="95000"/>
                  </a:schemeClr>
                </a:solidFill>
                <a:sym typeface="Wingdings" pitchFamily="2" charset="2"/>
              </a:rPr>
            </a:br>
            <a:r>
              <a:rPr lang="en-US" sz="2200" dirty="0">
                <a:solidFill>
                  <a:schemeClr val="tx1">
                    <a:lumMod val="95000"/>
                  </a:schemeClr>
                </a:solidFill>
                <a:sym typeface="Wingdings" pitchFamily="2" charset="2"/>
              </a:rPr>
              <a:t> </a:t>
            </a:r>
            <a:r>
              <a:rPr lang="en-US" sz="2100" dirty="0">
                <a:solidFill>
                  <a:schemeClr val="tx1">
                    <a:lumMod val="95000"/>
                  </a:schemeClr>
                </a:solidFill>
              </a:rPr>
              <a:t/>
            </a:r>
            <a:br>
              <a:rPr lang="en-US" sz="2100" dirty="0">
                <a:solidFill>
                  <a:schemeClr val="tx1">
                    <a:lumMod val="95000"/>
                  </a:schemeClr>
                </a:solidFill>
              </a:rPr>
            </a:br>
            <a:endParaRPr lang="en-US" sz="2100" dirty="0">
              <a:solidFill>
                <a:schemeClr val="tx1">
                  <a:lumMod val="95000"/>
                </a:schemeClr>
              </a:solidFill>
            </a:endParaRPr>
          </a:p>
        </p:txBody>
      </p:sp>
      <p:pic>
        <p:nvPicPr>
          <p:cNvPr id="4" name="Picture 3">
            <a:extLst>
              <a:ext uri="{FF2B5EF4-FFF2-40B4-BE49-F238E27FC236}">
                <a16:creationId xmlns:a16="http://schemas.microsoft.com/office/drawing/2014/main" id="{2A1F25AF-145A-9048-86F1-6E6DA015C8BE}"/>
              </a:ext>
            </a:extLst>
          </p:cNvPr>
          <p:cNvPicPr>
            <a:picLocks noChangeAspect="1"/>
          </p:cNvPicPr>
          <p:nvPr/>
        </p:nvPicPr>
        <p:blipFill>
          <a:blip r:embed="rId3"/>
          <a:stretch>
            <a:fillRect/>
          </a:stretch>
        </p:blipFill>
        <p:spPr>
          <a:xfrm>
            <a:off x="1917700" y="1431051"/>
            <a:ext cx="8079740" cy="5041758"/>
          </a:xfrm>
          <a:prstGeom prst="rect">
            <a:avLst/>
          </a:prstGeom>
        </p:spPr>
      </p:pic>
      <p:sp>
        <p:nvSpPr>
          <p:cNvPr id="7" name="Rectangle 6">
            <a:extLst>
              <a:ext uri="{FF2B5EF4-FFF2-40B4-BE49-F238E27FC236}">
                <a16:creationId xmlns:a16="http://schemas.microsoft.com/office/drawing/2014/main" id="{09486EE0-42CB-5546-9ED4-6FF9B9E74215}"/>
              </a:ext>
            </a:extLst>
          </p:cNvPr>
          <p:cNvSpPr/>
          <p:nvPr/>
        </p:nvSpPr>
        <p:spPr>
          <a:xfrm>
            <a:off x="5496084" y="6547500"/>
            <a:ext cx="6692900" cy="246221"/>
          </a:xfrm>
          <a:prstGeom prst="rect">
            <a:avLst/>
          </a:prstGeom>
        </p:spPr>
        <p:txBody>
          <a:bodyPr wrap="square">
            <a:spAutoFit/>
          </a:bodyPr>
          <a:lstStyle/>
          <a:p>
            <a:pPr algn="r"/>
            <a:r>
              <a:rPr lang="en-GB" sz="1000" i="1" dirty="0">
                <a:latin typeface="proxima-nova-alt-condensed"/>
              </a:rPr>
              <a:t>(</a:t>
            </a:r>
            <a:r>
              <a:rPr lang="en-GB" sz="1000" i="1" dirty="0" err="1">
                <a:latin typeface="proxima-nova-alt-condensed"/>
              </a:rPr>
              <a:t>Battin</a:t>
            </a:r>
            <a:r>
              <a:rPr lang="en-GB" sz="1000" i="1" dirty="0">
                <a:latin typeface="proxima-nova-alt-condensed"/>
              </a:rPr>
              <a:t> et al.,</a:t>
            </a:r>
            <a:r>
              <a:rPr lang="en-GB" sz="1000" dirty="0">
                <a:latin typeface="proxima-nova-alt-condensed"/>
              </a:rPr>
              <a:t> 2009; </a:t>
            </a:r>
            <a:r>
              <a:rPr lang="en-GB" sz="1000" i="1" dirty="0" err="1">
                <a:latin typeface="proxima-nova-alt-condensed"/>
              </a:rPr>
              <a:t>Aufdenkampe</a:t>
            </a:r>
            <a:r>
              <a:rPr lang="en-GB" sz="1000" i="1" dirty="0">
                <a:latin typeface="proxima-nova-alt-condensed"/>
              </a:rPr>
              <a:t> et al.,</a:t>
            </a:r>
            <a:r>
              <a:rPr lang="en-GB" sz="1000" dirty="0">
                <a:latin typeface="proxima-nova-alt-condensed"/>
              </a:rPr>
              <a:t> 2011; </a:t>
            </a:r>
            <a:r>
              <a:rPr lang="en-GB" sz="1000" i="1" dirty="0" err="1">
                <a:latin typeface="proxima-nova-alt-condensed"/>
              </a:rPr>
              <a:t>Regnier</a:t>
            </a:r>
            <a:r>
              <a:rPr lang="en-GB" sz="1000" i="1" dirty="0">
                <a:latin typeface="proxima-nova-alt-condensed"/>
              </a:rPr>
              <a:t> et al.,</a:t>
            </a:r>
            <a:r>
              <a:rPr lang="en-GB" sz="1000" dirty="0">
                <a:latin typeface="proxima-nova-alt-condensed"/>
              </a:rPr>
              <a:t> 2013; </a:t>
            </a:r>
            <a:r>
              <a:rPr lang="en-GB" sz="1000" i="1" dirty="0" err="1">
                <a:latin typeface="proxima-nova-alt-condensed"/>
              </a:rPr>
              <a:t>Biddanda</a:t>
            </a:r>
            <a:r>
              <a:rPr lang="en-GB" sz="1000" i="1" dirty="0">
                <a:latin typeface="proxima-nova-alt-condensed"/>
              </a:rPr>
              <a:t> and Koopmans,</a:t>
            </a:r>
            <a:r>
              <a:rPr lang="en-GB" sz="1000" dirty="0">
                <a:latin typeface="proxima-nova-alt-condensed"/>
              </a:rPr>
              <a:t> 2016)</a:t>
            </a:r>
            <a:endParaRPr lang="en-US" sz="1000" dirty="0"/>
          </a:p>
        </p:txBody>
      </p:sp>
    </p:spTree>
    <p:extLst>
      <p:ext uri="{BB962C8B-B14F-4D97-AF65-F5344CB8AC3E}">
        <p14:creationId xmlns:p14="http://schemas.microsoft.com/office/powerpoint/2010/main" val="145648331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{FABDE24B-DBFE-DC41-B96E-542727618070}tf10001062</Template>
  <TotalTime>1504</TotalTime>
  <Words>581</Words>
  <Application>Microsoft Office PowerPoint</Application>
  <PresentationFormat>Widescreen</PresentationFormat>
  <Paragraphs>207</Paragraphs>
  <Slides>9</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Century Gothic</vt:lpstr>
      <vt:lpstr>proxima-nova-alt-condensed</vt:lpstr>
      <vt:lpstr>Wingdings</vt:lpstr>
      <vt:lpstr>Wingdings 3</vt:lpstr>
      <vt:lpstr>Ion</vt:lpstr>
      <vt:lpstr>Student-led investigation</vt:lpstr>
      <vt:lpstr>The Multi-Taxa Approach</vt:lpstr>
      <vt:lpstr>Biological Monitoring Working Party (BWMP) Index </vt:lpstr>
      <vt:lpstr>Biological Monitoring Working Party (BWMP) Index </vt:lpstr>
      <vt:lpstr>Trichoptera (Caddisflies)</vt:lpstr>
      <vt:lpstr>Plecoptera (Stoneflies)</vt:lpstr>
      <vt:lpstr>Ephemeroptera (Mayflies)</vt:lpstr>
      <vt:lpstr>Warming Waters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Freshwater Sampling Methods  (Ponds, lakes, streams and rivers)</dc:title>
  <dc:creator>Sam! Sam!</dc:creator>
  <cp:lastModifiedBy>Samantha Pengelly</cp:lastModifiedBy>
  <cp:revision>130</cp:revision>
  <dcterms:created xsi:type="dcterms:W3CDTF">2018-11-15T20:55:31Z</dcterms:created>
  <dcterms:modified xsi:type="dcterms:W3CDTF">2018-12-05T10:39:22Z</dcterms:modified>
</cp:coreProperties>
</file>