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72" r:id="rId2"/>
    <p:sldId id="273" r:id="rId3"/>
    <p:sldId id="259" r:id="rId4"/>
    <p:sldId id="278" r:id="rId5"/>
    <p:sldId id="261" r:id="rId6"/>
    <p:sldId id="262" r:id="rId7"/>
    <p:sldId id="284" r:id="rId8"/>
    <p:sldId id="263" r:id="rId9"/>
    <p:sldId id="285" r:id="rId10"/>
    <p:sldId id="283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296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D1D8B7"/>
    <a:srgbClr val="A09D79"/>
    <a:srgbClr val="AD5C4D"/>
    <a:srgbClr val="543E35"/>
    <a:srgbClr val="637700"/>
    <a:srgbClr val="FFF4ED"/>
    <a:srgbClr val="5E6A76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4830"/>
  </p:normalViewPr>
  <p:slideViewPr>
    <p:cSldViewPr snapToGrid="0">
      <p:cViewPr>
        <p:scale>
          <a:sx n="51" d="100"/>
          <a:sy n="51" d="100"/>
        </p:scale>
        <p:origin x="1064" y="103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ylou2911@icloud.com" userId="2e930b778702171f" providerId="LiveId" clId="{A5580A3B-5F5E-41AA-B006-8B2E13730565}"/>
    <pc:docChg chg="custSel modSld">
      <pc:chgData name="katylou2911@icloud.com" userId="2e930b778702171f" providerId="LiveId" clId="{A5580A3B-5F5E-41AA-B006-8B2E13730565}" dt="2025-11-14T21:13:30.953" v="1" actId="27636"/>
      <pc:docMkLst>
        <pc:docMk/>
      </pc:docMkLst>
      <pc:sldChg chg="modSp mod">
        <pc:chgData name="katylou2911@icloud.com" userId="2e930b778702171f" providerId="LiveId" clId="{A5580A3B-5F5E-41AA-B006-8B2E13730565}" dt="2025-11-14T21:13:30.953" v="1" actId="27636"/>
        <pc:sldMkLst>
          <pc:docMk/>
          <pc:sldMk cId="3435077016" sldId="259"/>
        </pc:sldMkLst>
        <pc:spChg chg="mod">
          <ac:chgData name="katylou2911@icloud.com" userId="2e930b778702171f" providerId="LiveId" clId="{A5580A3B-5F5E-41AA-B006-8B2E13730565}" dt="2025-11-14T21:13:30.953" v="1" actId="27636"/>
          <ac:spMkLst>
            <pc:docMk/>
            <pc:sldMk cId="3435077016" sldId="259"/>
            <ac:spMk id="27" creationId="{64C89AC3-3D7A-65BB-C3F4-2B1CB19E78D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14/11/2025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6B089-AE69-CF22-0622-604B4E099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92E7C0-6B88-E86C-48F3-F86A0B580A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81F62B-D752-E581-CB73-5E8938C5C4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64FF98-4894-0C1B-58C6-C4115B21E9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5923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E10D9F-DBC2-8FD2-C8A6-07E78015D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AA8AF4-2CE5-C945-6FBB-409340F8D7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922154-CA25-7C19-9F06-6945D7C60B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D3A674-370A-9703-EE81-7579C97E8C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1526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13E882-D8C3-59B4-6E20-EBC805460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696A12-2DFD-7751-D3A3-A96A2A8B88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48EE9E-DA5F-D7B6-0416-A09F9D734E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0C8403-3AC2-1C0B-FF9B-967C21846A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8930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2F268-5B97-CDCC-236D-778052613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375FFB-2DE5-DB00-91A6-BF55826CC4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25E68F-FF24-B342-AD50-D5B652EEF5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7C28F6-5F23-D9EF-8D19-DAD66B3B3A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8119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22C3D0-BE94-939B-E48F-661148DB6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54D491-8699-7774-5F50-12822D01D8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39452A-E05B-14AC-C888-B97596117D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77AFFA-1264-0DCA-7DBE-A8526B2B3E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5211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DBD6D4-7D10-9FE0-A236-262E5314A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15E56C-7C20-BB29-7201-4B5A610A54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62DF93-BF9C-33F8-36F0-3D8F5CB8AC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DC0D97-90DB-572A-AE5B-43CD6853DD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1458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E867D6-B077-25EE-C23B-89503C9CE3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08BEB2-C95F-F2E0-88A2-9A3B07E3B1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05D815-7855-617D-4F82-71F3B538F8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3231B-332C-91A9-22DA-6FBE01E0EF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5388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53B4E-C9BD-E242-5C17-A879B16AA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37E651-C6CE-9A26-9E74-579CD6C3C3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3DA29D-6DE1-76AF-8A59-724A40C7F1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692137-5320-6678-36CE-B33E8E8F98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788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8D2279-9474-22DD-2FB0-2CF2B6D20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CCA266-5CE3-F7E5-99F9-1F9CB4497C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832022-44B9-0932-7565-CD85F5D0D3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EA42D-8BE5-1D49-B5A7-D5F9686C73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5452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E4E61-7D9C-033F-F1D4-D0921CB530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3AFABE-6CFC-E58E-BF6F-6EDD203847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E41A34-C571-EFE3-591C-E5E5F0CA6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210815-6D3B-7944-1172-57D3FF69F5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0244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66DB7D-398A-6864-855A-E1BF27A78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4E7E48-6844-D43B-C30E-3A9B0832E8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D7DCF5-0FF4-0878-2141-DA19DD087A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218CE-4642-9460-390A-D6F362803D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6870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1524F-8B98-1A80-900C-BD2176FA2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1465E6-20D4-4569-2CDB-1D1A49C0F4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49980F-A8BF-3E1F-A833-9BE41326C4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18ADD7-7EE3-8179-7768-D0807C3141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2603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CA7216-56E3-3BC9-0248-61439AD58C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34F034-B396-246E-FF38-30F4E8B5FE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C3820C-FCBD-B9DA-4D63-BE4DB3292B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20351D-4355-1C1E-4C4F-4A2705F718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7802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3B4D8-1A54-F72E-078B-AE623726A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DDF7E5-6904-D66D-CEE8-C80478A24C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A3F543-FC06-C984-62A4-B66F429916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683F1C-9819-0C1A-514F-F8723F6955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570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elifesciences.org/collections/3a6a7db3/equity-diversity-and-inclusion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Inclusion, Diversity &amp; Belonging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48782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Caitlin Chapman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Contents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1218661"/>
              </p:ext>
            </p:extLst>
          </p:nvPr>
        </p:nvGraphicFramePr>
        <p:xfrm>
          <a:off x="7741346" y="1590117"/>
          <a:ext cx="4132263" cy="5047933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8827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Definitions</a:t>
                      </a:r>
                    </a:p>
                    <a:p>
                      <a:pPr algn="r" rtl="0"/>
                      <a:r>
                        <a:rPr lang="en-GB" sz="1800" dirty="0">
                          <a:latin typeface="+mj-lt"/>
                        </a:rPr>
                        <a:t>3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99788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i="0" dirty="0">
                          <a:latin typeface="+mn-lt"/>
                          <a:cs typeface="Gill Sans Light" panose="020B0302020104020203" pitchFamily="34" charset="-79"/>
                        </a:rPr>
                        <a:t>I</a:t>
                      </a: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nclusion in PE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12223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Diversity in PE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10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07734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Belonging in PE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16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960297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2400" dirty="0">
                        <a:latin typeface="+mn-lt"/>
                        <a:cs typeface="Gill Sans Light" panose="020B0302020104020203" pitchFamily="34" charset="-79"/>
                      </a:endParaRPr>
                    </a:p>
                    <a:p>
                      <a:pPr marL="0" algn="r" defTabSz="914400" rtl="0" eaLnBrk="1" latinLnBrk="0" hangingPunct="1"/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Definitions</a:t>
            </a:r>
          </a:p>
        </p:txBody>
      </p:sp>
      <p:pic>
        <p:nvPicPr>
          <p:cNvPr id="14" name="Picture Placeholder 13" descr="A group of hands with their hands raised&#10;&#10;AI-generated content may be incorrect.">
            <a:extLst>
              <a:ext uri="{FF2B5EF4-FFF2-40B4-BE49-F238E27FC236}">
                <a16:creationId xmlns:a16="http://schemas.microsoft.com/office/drawing/2014/main" id="{6713FB2E-0063-911F-F89E-3B5359D0F0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3904"/>
          <a:stretch>
            <a:fillRect/>
          </a:stretch>
        </p:blipFill>
        <p:spPr>
          <a:xfrm>
            <a:off x="5470754" y="2014890"/>
            <a:ext cx="5669483" cy="19483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 fontScale="92500" lnSpcReduction="10000"/>
          </a:bodyPr>
          <a:lstStyle>
            <a:defPPr>
              <a:defRPr lang="en-GB"/>
            </a:defPPr>
          </a:lstStyle>
          <a:p>
            <a:r>
              <a:rPr lang="en-GB" sz="1800" dirty="0"/>
              <a:t>Inclusion – Inclusion is the active practice of ensuring all individuals feel welcomed, respected, and able to participate fully. (Shore, L.M, Cleveland, J.N &amp; Sanchez, D 2018).</a:t>
            </a:r>
          </a:p>
          <a:p>
            <a:pPr rtl="0"/>
            <a:endParaRPr lang="en-GB" sz="1800" dirty="0"/>
          </a:p>
          <a:p>
            <a:r>
              <a:rPr lang="en-GB" sz="1800" dirty="0"/>
              <a:t>Diversity – refers to the presence of differences within a setting—such as race, gender, age, ability, and more. (Roberson, Q. M, 2006).</a:t>
            </a:r>
          </a:p>
          <a:p>
            <a:pPr rtl="0"/>
            <a:endParaRPr lang="en-GB" sz="1800" dirty="0"/>
          </a:p>
          <a:p>
            <a:r>
              <a:rPr lang="en-GB" sz="1800" dirty="0"/>
              <a:t>Belonging - the emotional experience of being accepted and valued within a group or community. (</a:t>
            </a:r>
            <a:r>
              <a:rPr lang="de-DE" sz="1800" dirty="0"/>
              <a:t>Baumeister, R. F., &amp; Leary, M. R. 1995).</a:t>
            </a:r>
            <a:endParaRPr lang="en-GB" sz="1800" dirty="0"/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359" y="3027680"/>
            <a:ext cx="4840641" cy="177355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Inclusion in PE</a:t>
            </a: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Inclusion in PE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7FB1-7380-5444-68AD-71C29F418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2390902"/>
            <a:ext cx="7742428" cy="242874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Designing activities, environments and teaching strategies that ensure every student - regardless of ability, background and identity - feel valued and supported throughout their time in PE participation.</a:t>
            </a:r>
          </a:p>
        </p:txBody>
      </p:sp>
      <p:pic>
        <p:nvPicPr>
          <p:cNvPr id="2052" name="Picture 4" descr="Equality and Inclusion in Physical Education | Primary Times">
            <a:extLst>
              <a:ext uri="{FF2B5EF4-FFF2-40B4-BE49-F238E27FC236}">
                <a16:creationId xmlns:a16="http://schemas.microsoft.com/office/drawing/2014/main" id="{27542322-54E5-6AA0-3E2D-AB148F6FE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00" y="3590727"/>
            <a:ext cx="3873500" cy="277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Principles of inclusion in PE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3F558B7-7848-901D-26FD-95E9E3368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Equity of access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Respect for diversity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Universal design for learning (UDL)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72EB39-FCF3-7DA0-3268-8DAFD3321D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422" y="1380744"/>
            <a:ext cx="4497578" cy="4497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F1F093-5021-08C1-3A9C-83331CF1F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51FC912-CD43-B204-FE07-27B436420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Curriculum and Environment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A847BBF-D939-F172-4BF3-4B45F75F7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C77508-2C4C-D48B-9DA2-795EA2717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Inclusive curriculum design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Safe and welcoming spaces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Assessment for learning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6A25ED-EE71-9B3F-C1A4-CA0D469C93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6535" y="2636367"/>
            <a:ext cx="2767991" cy="3690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974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140" y="3149033"/>
            <a:ext cx="10515600" cy="466344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	Strategies for Inclusive teaching	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63640" y="5353956"/>
            <a:ext cx="5688012" cy="2028825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Peer support and cooperative learning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  <p:sp>
        <p:nvSpPr>
          <p:cNvPr id="5" name="Text Placeholder 15">
            <a:extLst>
              <a:ext uri="{FF2B5EF4-FFF2-40B4-BE49-F238E27FC236}">
                <a16:creationId xmlns:a16="http://schemas.microsoft.com/office/drawing/2014/main" id="{C571B054-67A4-F96F-586B-829CDC7807BE}"/>
              </a:ext>
            </a:extLst>
          </p:cNvPr>
          <p:cNvSpPr txBox="1">
            <a:spLocks/>
          </p:cNvSpPr>
          <p:nvPr/>
        </p:nvSpPr>
        <p:spPr>
          <a:xfrm>
            <a:off x="7114604" y="1683919"/>
            <a:ext cx="5688012" cy="2028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Choice and autonomy</a:t>
            </a:r>
          </a:p>
        </p:txBody>
      </p:sp>
      <p:sp>
        <p:nvSpPr>
          <p:cNvPr id="9" name="Text Placeholder 15">
            <a:extLst>
              <a:ext uri="{FF2B5EF4-FFF2-40B4-BE49-F238E27FC236}">
                <a16:creationId xmlns:a16="http://schemas.microsoft.com/office/drawing/2014/main" id="{F5E1D857-CA52-5350-FF16-5F0FDCC347F8}"/>
              </a:ext>
            </a:extLst>
          </p:cNvPr>
          <p:cNvSpPr txBox="1">
            <a:spLocks/>
          </p:cNvSpPr>
          <p:nvPr/>
        </p:nvSpPr>
        <p:spPr>
          <a:xfrm>
            <a:off x="-115824" y="1453769"/>
            <a:ext cx="5688012" cy="2028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000000"/>
                </a:solidFill>
              </a:rPr>
              <a:t>Modified equipment and rules</a:t>
            </a:r>
            <a:br>
              <a:rPr lang="en-GB" dirty="0"/>
            </a:br>
            <a:endParaRPr lang="en-GB" dirty="0"/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2D8669AD-6EB2-6833-C30A-49EA9FF02C3D}"/>
              </a:ext>
            </a:extLst>
          </p:cNvPr>
          <p:cNvSpPr txBox="1">
            <a:spLocks/>
          </p:cNvSpPr>
          <p:nvPr/>
        </p:nvSpPr>
        <p:spPr>
          <a:xfrm>
            <a:off x="-447262" y="4435983"/>
            <a:ext cx="5688012" cy="2028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Culturally responsive pedagogy</a:t>
            </a: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1EAA1E-B1AA-502B-CE99-19C881549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68D9F6-178C-758C-B3F4-E794C6EA5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Examples of Inclusion in PE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57F3A0-740B-0F9C-FD96-F8058F5D9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AFA89B0-67A7-9097-5C09-629CE4E81D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5125" y="2127887"/>
            <a:ext cx="7750175" cy="295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student with autism participates in a dance unit using visual cues and a quiet breakout space.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wheelchair user joins a basketball game with adapted rules and peer support.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shy student takes on a leadership role as a team strategist during a cooperative challenge.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ABB182-D4D4-C09B-A66E-F5EDB3B57B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7855" y="3989744"/>
            <a:ext cx="4152725" cy="2335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497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C0689B-9FB2-B337-F1EA-E8B33A2433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A6800B-5E68-47A1-C7A5-D11359715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020" y="2849880"/>
            <a:ext cx="4840641" cy="177355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Diversity in PE</a:t>
            </a:r>
          </a:p>
        </p:txBody>
      </p:sp>
    </p:spTree>
    <p:extLst>
      <p:ext uri="{BB962C8B-B14F-4D97-AF65-F5344CB8AC3E}">
        <p14:creationId xmlns:p14="http://schemas.microsoft.com/office/powerpoint/2010/main" val="4135058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A04CE9-817C-2EB8-C0BD-5273A1CA8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E9CB1A-A4F0-092B-E6F8-1F67A6E08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Sagona Book" panose="020F0502020204030204" pitchFamily="34" charset="0"/>
                <a:cs typeface="Sagona Book" panose="020F0502020204030204" pitchFamily="34" charset="0"/>
              </a:rPr>
              <a:t>Diversity</a:t>
            </a:r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 in PE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518FD5-C8D9-5360-7A0C-DDEC91C2E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11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EC6E5-90F0-0E11-CA69-EF5E642D9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2390902"/>
            <a:ext cx="7742428" cy="242874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Recognising, respecting, and responding to the wide range of differences students bring to the learning environment—so that </a:t>
            </a:r>
            <a:r>
              <a:rPr lang="en-GB" b="1" i="1" dirty="0"/>
              <a:t>every student</a:t>
            </a:r>
            <a:r>
              <a:rPr lang="en-GB" b="1" dirty="0"/>
              <a:t> can thrive physically, socially, and emotionally.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FCC48F-6ECE-2A57-7367-7577E338C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8216" y="4058434"/>
            <a:ext cx="3433784" cy="229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645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5CF7D-BDBC-CFCA-40A5-3DE7210CA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4C094B-AE6D-475E-F6B8-1EED87FD7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Dimensions of Diversity in PE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EC7B39A-4483-457B-C85C-46B0B00F0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12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944418-676F-EFC8-F124-B393770CD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434644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Cultural background and ethnicity</a:t>
            </a:r>
          </a:p>
          <a:p>
            <a:endParaRPr lang="en-GB" b="1" dirty="0"/>
          </a:p>
          <a:p>
            <a:r>
              <a:rPr lang="en-GB" b="1" dirty="0"/>
              <a:t>Gender identity and expression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Ability and disability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Body type and physical development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Language and communication styles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7C666E-18BD-1E2A-8316-FE3B4356AA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9946" y="3457183"/>
            <a:ext cx="4307876" cy="286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740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A9924-54DB-5404-20E4-D23596A36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D09F40E-0382-884D-9576-FCDE0F67D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Why diversity matters in PE: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D7237-1840-A556-21DD-140DE4750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13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73CE921-D79B-B45A-9C2F-B7249B7841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Enhances engagement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Builds empathy and social cohesion</a:t>
            </a:r>
          </a:p>
          <a:p>
            <a:endParaRPr lang="en-GB" b="1" dirty="0"/>
          </a:p>
          <a:p>
            <a:r>
              <a:rPr lang="en-GB" b="1" dirty="0"/>
              <a:t>Promotes equity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B959D4-6BA4-ED12-A5A6-9A7A5A52BE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0177" y="3751169"/>
            <a:ext cx="3401823" cy="256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868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EEFEBB-83D7-070D-6D84-DAC31051C6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66476BF2-173F-79AC-66CE-DDF3DBEA1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140" y="3149033"/>
            <a:ext cx="10515600" cy="466344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	Strategies for embracing diversity	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28D0C2FE-7099-48B5-B24B-E309C746A4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8516" y="5170757"/>
            <a:ext cx="5688012" cy="2028825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dirty="0"/>
              <a:t>Curriculum audits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FF2825-13A3-636C-E6A7-52D3AB82E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14</a:t>
            </a:fld>
            <a:endParaRPr lang="en-GB" dirty="0"/>
          </a:p>
        </p:txBody>
      </p:sp>
      <p:sp>
        <p:nvSpPr>
          <p:cNvPr id="5" name="Text Placeholder 15">
            <a:extLst>
              <a:ext uri="{FF2B5EF4-FFF2-40B4-BE49-F238E27FC236}">
                <a16:creationId xmlns:a16="http://schemas.microsoft.com/office/drawing/2014/main" id="{76770F47-6C7E-9384-5F46-73B5531B4A72}"/>
              </a:ext>
            </a:extLst>
          </p:cNvPr>
          <p:cNvSpPr txBox="1">
            <a:spLocks/>
          </p:cNvSpPr>
          <p:nvPr/>
        </p:nvSpPr>
        <p:spPr>
          <a:xfrm>
            <a:off x="8735854" y="2134620"/>
            <a:ext cx="5688012" cy="2028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Community partnerships</a:t>
            </a:r>
          </a:p>
        </p:txBody>
      </p:sp>
      <p:sp>
        <p:nvSpPr>
          <p:cNvPr id="9" name="Text Placeholder 15">
            <a:extLst>
              <a:ext uri="{FF2B5EF4-FFF2-40B4-BE49-F238E27FC236}">
                <a16:creationId xmlns:a16="http://schemas.microsoft.com/office/drawing/2014/main" id="{F34736D2-948E-7355-E0B4-00423704693C}"/>
              </a:ext>
            </a:extLst>
          </p:cNvPr>
          <p:cNvSpPr txBox="1">
            <a:spLocks/>
          </p:cNvSpPr>
          <p:nvPr/>
        </p:nvSpPr>
        <p:spPr>
          <a:xfrm>
            <a:off x="496316" y="2979196"/>
            <a:ext cx="1955254" cy="42203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br>
              <a:rPr lang="en-GB" dirty="0"/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150E215-4094-7FF6-5E22-61F323B9B7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222" y="1517619"/>
            <a:ext cx="41910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Professional development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553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C04F7-78DA-629E-8D33-89896A8CA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1A787B-465D-6AEE-2395-A156E3B9A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Examples of diversity in PE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0EC266-727D-C0DD-2C0B-78856634E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15</a:t>
            </a:fld>
            <a:endParaRPr lang="en-GB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8C25713-3DD8-20E5-62C3-2376AED44C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5126" y="1757853"/>
            <a:ext cx="8064890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Culturally inclusive activities: Integrating global games to reflect students’ heritage and broaden perspectives.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4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Adapted equipment and roles: Using tactile balls, visual signals, or alternative roles (e.g., coach, scorer) to include students with disabilities.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Student voice and choice: Allowing students to co-create activities or choose how they participate fosters agency and relevance.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25884D-6777-8639-FE15-A5EF1E2658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3475" y="3789178"/>
            <a:ext cx="3438525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6178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7E8310-FB4B-0B23-344C-DDDF32C251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783A4A-45D2-19AE-2828-5F60920C5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020" y="2849880"/>
            <a:ext cx="4840641" cy="177355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Belonging in PE</a:t>
            </a:r>
          </a:p>
        </p:txBody>
      </p:sp>
    </p:spTree>
    <p:extLst>
      <p:ext uri="{BB962C8B-B14F-4D97-AF65-F5344CB8AC3E}">
        <p14:creationId xmlns:p14="http://schemas.microsoft.com/office/powerpoint/2010/main" val="1203757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3FB491-BCD9-D211-BD18-B02B2D4363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0FE7AF-9630-B16D-3440-33F0167D0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Sagona Book" panose="020F0502020204030204" pitchFamily="34" charset="0"/>
                <a:cs typeface="Sagona Book" panose="020F0502020204030204" pitchFamily="34" charset="0"/>
              </a:rPr>
              <a:t>Belonging</a:t>
            </a:r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 in PE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E9C5C1-9DB1-B1D8-D05C-F07C638AE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17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B0641-7E94-C1C8-134F-142D16E13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2390902"/>
            <a:ext cx="7742428" cy="210594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Students feel accepted, valued, and connected—both to their peers and to the learning environment. It’s about more than participation; it’s about feeling seen, safe, and significant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2EAE39-91A5-294C-185A-3C6B04826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2126" y="3789141"/>
            <a:ext cx="3962400" cy="2583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9224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EC037-7D2F-9473-E15A-A753C4957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BD385D-E23B-D686-0D1C-46FD4D8F0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Sagona Book" panose="020F0502020204030204" pitchFamily="34" charset="0"/>
              </a:rPr>
              <a:t>Psychological Foundations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F2917DC-47AB-B705-81AA-9A2EFC6B3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18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7EE44D-0C42-5323-2216-C3CE3FC8F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4346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Belonging is a basic human need, tied to motivation and well-being. In PE, it supports engagement, confidence, and persistence.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aligns with Self-Determination Theory, where relatedness (feeling connected to others) is key to intrinsic motivation.</a:t>
            </a:r>
          </a:p>
          <a:p>
            <a:endParaRPr lang="en-GB" b="1" dirty="0"/>
          </a:p>
        </p:txBody>
      </p:sp>
      <p:pic>
        <p:nvPicPr>
          <p:cNvPr id="10242" name="Picture 2" descr="Self-Determination Theory Example at Juliet Koehn blog">
            <a:extLst>
              <a:ext uri="{FF2B5EF4-FFF2-40B4-BE49-F238E27FC236}">
                <a16:creationId xmlns:a16="http://schemas.microsoft.com/office/drawing/2014/main" id="{399FDD60-59C2-2B47-3307-EDDA6184E0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4148" y="3836095"/>
            <a:ext cx="3377852" cy="253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7757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1E6D7C-2445-5BC2-7435-B649258742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3D8EB02-E42B-47C5-E4DD-2458740DD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Sagona Book" panose="020F0502020204030204" pitchFamily="34" charset="0"/>
              </a:rPr>
              <a:t>Impact of belonging: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FF2572E-BF09-66FB-5FF7-E0C401990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19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D044DF-CEBD-D4CA-536F-297B3CA4B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Enhances motivation and enjoyment in PE.</a:t>
            </a:r>
          </a:p>
          <a:p>
            <a:endParaRPr lang="en-GB" sz="3200" dirty="0"/>
          </a:p>
          <a:p>
            <a:r>
              <a:rPr lang="en-GB" sz="3200" dirty="0"/>
              <a:t>Reduces anxiety and disengagement, especially for students who feel different or marginalized.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Builds resilience and social skills through shared experiences and teamwork.</a:t>
            </a:r>
          </a:p>
        </p:txBody>
      </p:sp>
      <p:pic>
        <p:nvPicPr>
          <p:cNvPr id="11266" name="Picture 2" descr="32,926 Multi ethnic children Images, Stock Photos &amp; Vectors | Shutterstock">
            <a:extLst>
              <a:ext uri="{FF2B5EF4-FFF2-40B4-BE49-F238E27FC236}">
                <a16:creationId xmlns:a16="http://schemas.microsoft.com/office/drawing/2014/main" id="{A10ACB6A-7F0C-CD85-3C0D-40A5044D45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43"/>
          <a:stretch>
            <a:fillRect/>
          </a:stretch>
        </p:blipFill>
        <p:spPr bwMode="auto">
          <a:xfrm>
            <a:off x="8555277" y="3849108"/>
            <a:ext cx="3636722" cy="246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24309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6B6E2-DB0D-57BF-FBD0-80A8D1375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C40CABA3-2E34-4EDA-3BE4-90DD0A7FB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140" y="3149033"/>
            <a:ext cx="10515600" cy="466344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	Strategies to foster belonging	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79813B-1847-36F3-490F-69FCB94832A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8516" y="5170757"/>
            <a:ext cx="5688012" cy="2028825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dirty="0"/>
              <a:t>Student voice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14EB0E-F7A2-E541-688C-914937762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20</a:t>
            </a:fld>
            <a:endParaRPr lang="en-GB" dirty="0"/>
          </a:p>
        </p:txBody>
      </p:sp>
      <p:sp>
        <p:nvSpPr>
          <p:cNvPr id="5" name="Text Placeholder 15">
            <a:extLst>
              <a:ext uri="{FF2B5EF4-FFF2-40B4-BE49-F238E27FC236}">
                <a16:creationId xmlns:a16="http://schemas.microsoft.com/office/drawing/2014/main" id="{4D49A5C2-D888-C109-A975-0BC95AB5C9D3}"/>
              </a:ext>
            </a:extLst>
          </p:cNvPr>
          <p:cNvSpPr txBox="1">
            <a:spLocks/>
          </p:cNvSpPr>
          <p:nvPr/>
        </p:nvSpPr>
        <p:spPr>
          <a:xfrm>
            <a:off x="9600150" y="1822419"/>
            <a:ext cx="5688012" cy="2028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Visible diversity</a:t>
            </a:r>
          </a:p>
        </p:txBody>
      </p:sp>
      <p:sp>
        <p:nvSpPr>
          <p:cNvPr id="9" name="Text Placeholder 15">
            <a:extLst>
              <a:ext uri="{FF2B5EF4-FFF2-40B4-BE49-F238E27FC236}">
                <a16:creationId xmlns:a16="http://schemas.microsoft.com/office/drawing/2014/main" id="{63F5111E-084C-C1A2-EBA4-3BD5B3C6FC91}"/>
              </a:ext>
            </a:extLst>
          </p:cNvPr>
          <p:cNvSpPr txBox="1">
            <a:spLocks/>
          </p:cNvSpPr>
          <p:nvPr/>
        </p:nvSpPr>
        <p:spPr>
          <a:xfrm>
            <a:off x="496316" y="2979196"/>
            <a:ext cx="1955254" cy="42203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br>
              <a:rPr lang="en-GB" dirty="0"/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602EA09-F78E-206F-50AD-9538AF4A7C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2799" y="1115599"/>
            <a:ext cx="41910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Welcome rituals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2" name="Text Placeholder 15">
            <a:extLst>
              <a:ext uri="{FF2B5EF4-FFF2-40B4-BE49-F238E27FC236}">
                <a16:creationId xmlns:a16="http://schemas.microsoft.com/office/drawing/2014/main" id="{B586D6B4-C79C-F64C-C4B5-9B64CBE0CAAC}"/>
              </a:ext>
            </a:extLst>
          </p:cNvPr>
          <p:cNvSpPr txBox="1">
            <a:spLocks/>
          </p:cNvSpPr>
          <p:nvPr/>
        </p:nvSpPr>
        <p:spPr>
          <a:xfrm>
            <a:off x="8677434" y="5605843"/>
            <a:ext cx="5688012" cy="2028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Safe spaces</a:t>
            </a:r>
          </a:p>
        </p:txBody>
      </p:sp>
    </p:spTree>
    <p:extLst>
      <p:ext uri="{BB962C8B-B14F-4D97-AF65-F5344CB8AC3E}">
        <p14:creationId xmlns:p14="http://schemas.microsoft.com/office/powerpoint/2010/main" val="3334117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AC8EE1-F411-6217-184B-9A41F46C8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A32B31E-2133-F533-8A04-CE5ED77A8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Examples of belonging in PE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F3967F-1447-4A7C-4EC4-F031D2EBA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21</a:t>
            </a:fld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9C519D-E6D2-02A3-8264-F223AD90B6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5125" y="1840516"/>
            <a:ext cx="9167182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Positive peer relationships: Students feel part of a team, included in group activities, and supported by classmates.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Teacher-student connection: The teacher knows students’ names, listens to their ideas, and shows genuine care.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Inclusive grouping strategies: Students aren’t left out or picked last. Groupings are intentional, fair, and sometimes student-led.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Cultural and identity safety: Students can express themselves without fear—whether that’s through movement, dress, or communication style.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Celebration of effort and uniqueness: Success isn’t just about athletic ability; it’s about growth, creativity, and collaboration.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27A0F5-0CB8-B544-BA18-2445C865E7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525"/>
          <a:stretch>
            <a:fillRect/>
          </a:stretch>
        </p:blipFill>
        <p:spPr>
          <a:xfrm>
            <a:off x="9640866" y="3775311"/>
            <a:ext cx="2551134" cy="256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869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{2C7CB5E7-3A46-40E4-8A28-1AC3820C5B55}TF1ed9553b-00c4-4092-846a-c8f7f2908f3be0eeb089_win32-2e31fd388d0f</Template>
  <TotalTime>153</TotalTime>
  <Words>723</Words>
  <Application>Microsoft Office PowerPoint</Application>
  <PresentationFormat>Widescreen</PresentationFormat>
  <Paragraphs>133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Inclusion, Diversity &amp; Belonging</vt:lpstr>
      <vt:lpstr>Contents</vt:lpstr>
      <vt:lpstr>Definitions</vt:lpstr>
      <vt:lpstr>Inclusion in PE</vt:lpstr>
      <vt:lpstr>Inclusion in PE</vt:lpstr>
      <vt:lpstr>Principles of inclusion in PE</vt:lpstr>
      <vt:lpstr>Curriculum and Environment</vt:lpstr>
      <vt:lpstr> Strategies for Inclusive teaching </vt:lpstr>
      <vt:lpstr>Examples of Inclusion in PE</vt:lpstr>
      <vt:lpstr>Diversity in PE</vt:lpstr>
      <vt:lpstr>Diversity in PE</vt:lpstr>
      <vt:lpstr>Dimensions of Diversity in PE</vt:lpstr>
      <vt:lpstr>Why diversity matters in PE:</vt:lpstr>
      <vt:lpstr> Strategies for embracing diversity </vt:lpstr>
      <vt:lpstr>Examples of diversity in PE</vt:lpstr>
      <vt:lpstr>Belonging in PE</vt:lpstr>
      <vt:lpstr>Belonging in PE</vt:lpstr>
      <vt:lpstr>Psychological Foundations</vt:lpstr>
      <vt:lpstr>Impact of belonging:</vt:lpstr>
      <vt:lpstr> Strategies to foster belonging </vt:lpstr>
      <vt:lpstr>Examples of belonging in PE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katylou2911@icloud.com</dc:creator>
  <cp:lastModifiedBy>katylou2911@icloud.com</cp:lastModifiedBy>
  <cp:revision>2</cp:revision>
  <dcterms:created xsi:type="dcterms:W3CDTF">2025-11-14T18:39:40Z</dcterms:created>
  <dcterms:modified xsi:type="dcterms:W3CDTF">2025-11-14T21:13:40Z</dcterms:modified>
</cp:coreProperties>
</file>