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6" r:id="rId2"/>
    <p:sldId id="298" r:id="rId3"/>
    <p:sldId id="324" r:id="rId4"/>
    <p:sldId id="340" r:id="rId5"/>
    <p:sldId id="341" r:id="rId6"/>
    <p:sldId id="326" r:id="rId7"/>
    <p:sldId id="327" r:id="rId8"/>
    <p:sldId id="312" r:id="rId9"/>
    <p:sldId id="334" r:id="rId10"/>
    <p:sldId id="280" r:id="rId11"/>
    <p:sldId id="281" r:id="rId12"/>
    <p:sldId id="343" r:id="rId13"/>
    <p:sldId id="344" r:id="rId14"/>
    <p:sldId id="345" r:id="rId15"/>
    <p:sldId id="315" r:id="rId16"/>
    <p:sldId id="306" r:id="rId17"/>
    <p:sldId id="267" r:id="rId18"/>
    <p:sldId id="349" r:id="rId19"/>
    <p:sldId id="307" r:id="rId20"/>
    <p:sldId id="308" r:id="rId21"/>
    <p:sldId id="309" r:id="rId22"/>
    <p:sldId id="297" r:id="rId23"/>
    <p:sldId id="316" r:id="rId24"/>
    <p:sldId id="317" r:id="rId25"/>
    <p:sldId id="322" r:id="rId26"/>
    <p:sldId id="350" r:id="rId27"/>
    <p:sldId id="284" r:id="rId28"/>
    <p:sldId id="321" r:id="rId29"/>
    <p:sldId id="303" r:id="rId30"/>
    <p:sldId id="274" r:id="rId31"/>
    <p:sldId id="261" r:id="rId32"/>
    <p:sldId id="319" r:id="rId33"/>
    <p:sldId id="31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2158"/>
    <a:srgbClr val="A830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4"/>
    <p:restoredTop sz="96018"/>
  </p:normalViewPr>
  <p:slideViewPr>
    <p:cSldViewPr snapToGrid="0">
      <p:cViewPr varScale="1">
        <p:scale>
          <a:sx n="91" d="100"/>
          <a:sy n="91" d="100"/>
        </p:scale>
        <p:origin x="102" y="306"/>
      </p:cViewPr>
      <p:guideLst/>
    </p:cSldViewPr>
  </p:slideViewPr>
  <p:notesTextViewPr>
    <p:cViewPr>
      <p:scale>
        <a:sx n="1" d="1"/>
        <a:sy n="1" d="1"/>
      </p:scale>
      <p:origin x="0" y="0"/>
    </p:cViewPr>
  </p:notesTextViewPr>
  <p:sorterViewPr>
    <p:cViewPr>
      <p:scale>
        <a:sx n="134" d="100"/>
        <a:sy n="13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42F1E3-83FE-9942-B03D-7872B2E7BB90}" type="datetimeFigureOut">
              <a:rPr lang="en-US" smtClean="0"/>
              <a:t>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463AA3-0AD6-D44A-A19D-B05B64694E6F}" type="slidenum">
              <a:rPr lang="en-US" smtClean="0"/>
              <a:t>‹#›</a:t>
            </a:fld>
            <a:endParaRPr lang="en-US"/>
          </a:p>
        </p:txBody>
      </p:sp>
    </p:spTree>
    <p:extLst>
      <p:ext uri="{BB962C8B-B14F-4D97-AF65-F5344CB8AC3E}">
        <p14:creationId xmlns:p14="http://schemas.microsoft.com/office/powerpoint/2010/main" val="494296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C9192-4E83-EAC0-0796-3BD9D2C1A23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11CF52F-E3CC-6FDC-AC5F-93BEBE360F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94A795F-1B68-38E2-778D-C8A16B497122}"/>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5C3948EA-B5F0-EDAA-CCA4-0276FC3B46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08C739-3C2B-E25F-2D77-52A76378B9E0}"/>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866009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ADB95-0A10-73CA-2D37-F90A741E731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9BF9758-A6A7-2139-38E5-3D037DE28C3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1D607C-87CD-82A6-0592-5E4BBA900168}"/>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0A76B0C5-0F88-0E05-B55F-7427EBEABA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FA6789-1A8C-2814-BA28-A3F62242CD05}"/>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2599864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D9979-ADA9-9860-8F45-F8D8F7C067F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9D99701-7DBB-22F6-BDEF-0A49016BB1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D7A2A5-3003-CAF4-C42B-AD9DF8691531}"/>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9F24279A-CCE5-7ADD-4315-E5288D3784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D324C1-7A3D-8D8C-75AB-79D903F8582F}"/>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3679814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72B49-D456-DA42-2BB5-DBC1F43AD4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F3FB932-2089-A15D-80BE-243E34A566D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7D4F6B5-C618-CFE0-636F-E5D695602D5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14DFCC6-C21A-B93C-797F-80430A3343A2}"/>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6" name="Footer Placeholder 5">
            <a:extLst>
              <a:ext uri="{FF2B5EF4-FFF2-40B4-BE49-F238E27FC236}">
                <a16:creationId xmlns:a16="http://schemas.microsoft.com/office/drawing/2014/main" id="{96CA5A96-10C4-E411-0922-EEF92EDBDE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CAC47E-3C0E-659A-F7BD-AEA811A40680}"/>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3624761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C29E1-C23E-5AD7-34BA-5DD8C3210D8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7081AF5-B7DA-1641-CC1E-7E37B11154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6E61B9C-DDCD-B36E-2CBA-65587A6266C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F10EC8C-D1E2-5A69-DBA5-FD2A0E564D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F9CAA88-AB2B-B04E-B294-A8052FD1836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E6A6D6A-CA99-89D2-3B08-91C79CFAD58F}"/>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8" name="Footer Placeholder 7">
            <a:extLst>
              <a:ext uri="{FF2B5EF4-FFF2-40B4-BE49-F238E27FC236}">
                <a16:creationId xmlns:a16="http://schemas.microsoft.com/office/drawing/2014/main" id="{EABBE8B9-1D9A-C5EB-6661-B980760B25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6D6CA6B-D86C-519E-51D4-83D4D485740E}"/>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460879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F636F-927B-82CC-76E3-DA85AC3C242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085B2F2-0810-2E7C-43FF-AAD828C13EFC}"/>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4" name="Footer Placeholder 3">
            <a:extLst>
              <a:ext uri="{FF2B5EF4-FFF2-40B4-BE49-F238E27FC236}">
                <a16:creationId xmlns:a16="http://schemas.microsoft.com/office/drawing/2014/main" id="{6EBD8C53-E7DA-8E9C-70CC-AF27EE1513F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14109C-F7DD-AA05-A285-663A39FAA696}"/>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72449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CA869A-E527-FC6E-E7BC-FCD1CE9F4E2F}"/>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3" name="Footer Placeholder 2">
            <a:extLst>
              <a:ext uri="{FF2B5EF4-FFF2-40B4-BE49-F238E27FC236}">
                <a16:creationId xmlns:a16="http://schemas.microsoft.com/office/drawing/2014/main" id="{D6A56230-AD9D-84EA-4802-8E85292A2DE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A0866D-CDF8-808D-8D84-5455E6A5226C}"/>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3506346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DD631-1DA9-AA5E-4533-885DDBE7684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F788669-3BAA-D588-BB0A-889FB8422E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78BECF9-FD95-871C-ED3D-648F8C8809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8DD20D-D4D9-A08A-072A-96F082434FCD}"/>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6" name="Footer Placeholder 5">
            <a:extLst>
              <a:ext uri="{FF2B5EF4-FFF2-40B4-BE49-F238E27FC236}">
                <a16:creationId xmlns:a16="http://schemas.microsoft.com/office/drawing/2014/main" id="{A40AFF9E-2742-9590-8D4F-4091890DDC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69C672-B9A6-3EBF-C728-58EED4C99FA8}"/>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380993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6FB4-92DA-73EB-695D-95FFFC3DBC9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DE4C2AF-AC0D-B5C2-CC14-8F8860AF60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127242-3C99-182B-EA50-CABCFEDD66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CB7DDA9-1C31-7748-6656-15E2D1371410}"/>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6" name="Footer Placeholder 5">
            <a:extLst>
              <a:ext uri="{FF2B5EF4-FFF2-40B4-BE49-F238E27FC236}">
                <a16:creationId xmlns:a16="http://schemas.microsoft.com/office/drawing/2014/main" id="{959D67A6-6150-5CF7-8FE4-FE1A3DF762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EECFDE-5B86-B2B1-4A90-57BABDDD8016}"/>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78242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69DBC-664D-FF75-2A93-1BC69F77690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33E9CC3-BEF9-08DA-3FB2-0A0D1CAD59E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E790FEF-DBEB-3B07-6D0E-E749C934CBF7}"/>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56DFC190-C381-9926-46F9-95F5C9715B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C47E0E-65DF-C83E-7B03-8674858613BD}"/>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2175505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41C594-0342-52C3-2380-2DDB8249E6F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9AD81F-BB10-4A88-6094-0EF081482D6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9241246-8E09-C3D8-1B5C-A3D1665310D6}"/>
              </a:ext>
            </a:extLst>
          </p:cNvPr>
          <p:cNvSpPr>
            <a:spLocks noGrp="1"/>
          </p:cNvSpPr>
          <p:nvPr>
            <p:ph type="dt" sz="half" idx="10"/>
          </p:nvPr>
        </p:nvSpPr>
        <p:spPr/>
        <p:txBody>
          <a:body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E5BDB30A-8A7C-B0D6-3173-440BEC647A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2BA06-7584-1299-9529-C9F06479C9C9}"/>
              </a:ext>
            </a:extLst>
          </p:cNvPr>
          <p:cNvSpPr>
            <a:spLocks noGrp="1"/>
          </p:cNvSpPr>
          <p:nvPr>
            <p:ph type="sldNum" sz="quarter" idx="12"/>
          </p:nvPr>
        </p:nvSpPr>
        <p:spPr/>
        <p:txBody>
          <a:bodyPr/>
          <a:lstStyle/>
          <a:p>
            <a:fld id="{6B1B087F-9A95-544D-A68C-CEC9D714B623}" type="slidenum">
              <a:rPr lang="en-US" smtClean="0"/>
              <a:t>‹#›</a:t>
            </a:fld>
            <a:endParaRPr lang="en-US"/>
          </a:p>
        </p:txBody>
      </p:sp>
    </p:spTree>
    <p:extLst>
      <p:ext uri="{BB962C8B-B14F-4D97-AF65-F5344CB8AC3E}">
        <p14:creationId xmlns:p14="http://schemas.microsoft.com/office/powerpoint/2010/main" val="3665361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9F893D-ECA5-EC2F-E410-FB93F8B466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EB8BA6A-BA97-872B-E448-A100BF721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E5539-44A4-4FB6-4A68-B38DF12B02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6A634C-7634-634A-8643-CFBD5270D63E}" type="datetimeFigureOut">
              <a:rPr lang="en-US" smtClean="0"/>
              <a:t>12/9/2024</a:t>
            </a:fld>
            <a:endParaRPr lang="en-US"/>
          </a:p>
        </p:txBody>
      </p:sp>
      <p:sp>
        <p:nvSpPr>
          <p:cNvPr id="5" name="Footer Placeholder 4">
            <a:extLst>
              <a:ext uri="{FF2B5EF4-FFF2-40B4-BE49-F238E27FC236}">
                <a16:creationId xmlns:a16="http://schemas.microsoft.com/office/drawing/2014/main" id="{2EA4947A-3F6B-6A9E-3C36-24F4CC3D31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E9B9C1-1503-2405-34E4-09A9EB3865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1B087F-9A95-544D-A68C-CEC9D714B623}" type="slidenum">
              <a:rPr lang="en-US" smtClean="0"/>
              <a:t>‹#›</a:t>
            </a:fld>
            <a:endParaRPr lang="en-US"/>
          </a:p>
        </p:txBody>
      </p:sp>
    </p:spTree>
    <p:extLst>
      <p:ext uri="{BB962C8B-B14F-4D97-AF65-F5344CB8AC3E}">
        <p14:creationId xmlns:p14="http://schemas.microsoft.com/office/powerpoint/2010/main" val="918468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2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www.uwtsd.ac.uk/for-business/enterpris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3.svg"/></Relationships>
</file>

<file path=ppt/slides/_rels/slide2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standing around each other&#10;&#10;Description automatically generated">
            <a:extLst>
              <a:ext uri="{FF2B5EF4-FFF2-40B4-BE49-F238E27FC236}">
                <a16:creationId xmlns:a16="http://schemas.microsoft.com/office/drawing/2014/main" id="{6F027F5B-79B8-26BE-5168-E6F1AC6D4E9C}"/>
              </a:ext>
            </a:extLst>
          </p:cNvPr>
          <p:cNvPicPr>
            <a:picLocks noChangeAspect="1"/>
          </p:cNvPicPr>
          <p:nvPr/>
        </p:nvPicPr>
        <p:blipFill>
          <a:blip r:embed="rId2"/>
          <a:stretch>
            <a:fillRect/>
          </a:stretch>
        </p:blipFill>
        <p:spPr>
          <a:xfrm>
            <a:off x="-102030" y="-705312"/>
            <a:ext cx="12396059" cy="8268624"/>
          </a:xfrm>
          <a:prstGeom prst="rect">
            <a:avLst/>
          </a:prstGeom>
        </p:spPr>
      </p:pic>
      <p:sp>
        <p:nvSpPr>
          <p:cNvPr id="2" name="Title 1">
            <a:extLst>
              <a:ext uri="{FF2B5EF4-FFF2-40B4-BE49-F238E27FC236}">
                <a16:creationId xmlns:a16="http://schemas.microsoft.com/office/drawing/2014/main" id="{E3D44433-5C44-A1A7-323E-BFB9D491F202}"/>
              </a:ext>
            </a:extLst>
          </p:cNvPr>
          <p:cNvSpPr>
            <a:spLocks noGrp="1"/>
          </p:cNvSpPr>
          <p:nvPr>
            <p:ph type="ctrTitle"/>
          </p:nvPr>
        </p:nvSpPr>
        <p:spPr>
          <a:xfrm>
            <a:off x="3166534" y="4475761"/>
            <a:ext cx="8568265" cy="1347969"/>
          </a:xfrm>
          <a:solidFill>
            <a:srgbClr val="272259"/>
          </a:solidFill>
        </p:spPr>
        <p:txBody>
          <a:bodyPr>
            <a:normAutofit/>
          </a:bodyPr>
          <a:lstStyle/>
          <a:p>
            <a:r>
              <a:rPr lang="en-US" sz="8000" dirty="0">
                <a:solidFill>
                  <a:schemeClr val="bg1"/>
                </a:solidFill>
                <a:latin typeface="Aharoni" panose="02010803020104030203" pitchFamily="2" charset="-79"/>
                <a:cs typeface="Aharoni" panose="02010803020104030203" pitchFamily="2" charset="-79"/>
              </a:rPr>
              <a:t>CAREERS SERVICE</a:t>
            </a:r>
          </a:p>
        </p:txBody>
      </p:sp>
      <p:sp>
        <p:nvSpPr>
          <p:cNvPr id="3" name="Subtitle 2">
            <a:extLst>
              <a:ext uri="{FF2B5EF4-FFF2-40B4-BE49-F238E27FC236}">
                <a16:creationId xmlns:a16="http://schemas.microsoft.com/office/drawing/2014/main" id="{73F1A3B6-4A8F-BBC0-99CE-E1760459CE05}"/>
              </a:ext>
            </a:extLst>
          </p:cNvPr>
          <p:cNvSpPr>
            <a:spLocks noGrp="1"/>
          </p:cNvSpPr>
          <p:nvPr>
            <p:ph type="subTitle" idx="1"/>
          </p:nvPr>
        </p:nvSpPr>
        <p:spPr>
          <a:xfrm>
            <a:off x="3962400" y="5741075"/>
            <a:ext cx="7552266" cy="597430"/>
          </a:xfrm>
          <a:solidFill>
            <a:schemeClr val="bg1"/>
          </a:solidFill>
        </p:spPr>
        <p:txBody>
          <a:bodyPr>
            <a:noAutofit/>
          </a:bodyPr>
          <a:lstStyle/>
          <a:p>
            <a:pPr>
              <a:lnSpc>
                <a:spcPct val="110000"/>
              </a:lnSpc>
            </a:pPr>
            <a:r>
              <a:rPr lang="en-US" sz="32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49488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B2643-8A77-32C1-3369-3C5A8063B0D5}"/>
              </a:ext>
            </a:extLst>
          </p:cNvPr>
          <p:cNvSpPr>
            <a:spLocks noGrp="1"/>
          </p:cNvSpPr>
          <p:nvPr>
            <p:ph type="ctrTitle"/>
          </p:nvPr>
        </p:nvSpPr>
        <p:spPr>
          <a:xfrm>
            <a:off x="2339935" y="1886701"/>
            <a:ext cx="7512129" cy="979414"/>
          </a:xfrm>
        </p:spPr>
        <p:txBody>
          <a:bodyPr>
            <a:noAutofit/>
          </a:bodyPr>
          <a:lstStyle/>
          <a:p>
            <a:r>
              <a:rPr lang="en-US" sz="6600" b="1" dirty="0">
                <a:solidFill>
                  <a:schemeClr val="bg1"/>
                </a:solidFill>
                <a:latin typeface="Calibri" panose="020F0502020204030204" pitchFamily="34" charset="0"/>
                <a:cs typeface="Calibri" panose="020F0502020204030204" pitchFamily="34" charset="0"/>
              </a:rPr>
              <a:t>Learning objectives</a:t>
            </a:r>
          </a:p>
        </p:txBody>
      </p:sp>
      <p:sp>
        <p:nvSpPr>
          <p:cNvPr id="3" name="TextBox 2">
            <a:extLst>
              <a:ext uri="{FF2B5EF4-FFF2-40B4-BE49-F238E27FC236}">
                <a16:creationId xmlns:a16="http://schemas.microsoft.com/office/drawing/2014/main" id="{CD95361F-D3BE-FAFC-E561-86360410A0C8}"/>
              </a:ext>
            </a:extLst>
          </p:cNvPr>
          <p:cNvSpPr txBox="1"/>
          <p:nvPr/>
        </p:nvSpPr>
        <p:spPr>
          <a:xfrm>
            <a:off x="1638300" y="3000243"/>
            <a:ext cx="11366339" cy="2733056"/>
          </a:xfrm>
          <a:prstGeom prst="rect">
            <a:avLst/>
          </a:prstGeom>
          <a:noFill/>
        </p:spPr>
        <p:txBody>
          <a:bodyPr wrap="square" rtlCol="0">
            <a:spAutoFit/>
          </a:bodyPr>
          <a:lstStyle/>
          <a:p>
            <a:pPr marL="457200" indent="-457200">
              <a:lnSpc>
                <a:spcPct val="200000"/>
              </a:lnSpc>
              <a:buFont typeface="Arial" panose="020B0604020202020204" pitchFamily="34" charset="0"/>
              <a:buChar char="•"/>
            </a:pPr>
            <a:r>
              <a:rPr lang="en-US" sz="3000" dirty="0">
                <a:solidFill>
                  <a:schemeClr val="bg1"/>
                </a:solidFill>
              </a:rPr>
              <a:t>Learn about the Careers Service</a:t>
            </a:r>
          </a:p>
          <a:p>
            <a:pPr marL="457200" indent="-457200">
              <a:lnSpc>
                <a:spcPct val="200000"/>
              </a:lnSpc>
              <a:buFont typeface="Arial" panose="020B0604020202020204" pitchFamily="34" charset="0"/>
              <a:buChar char="•"/>
            </a:pPr>
            <a:r>
              <a:rPr lang="en-US" sz="3000" dirty="0">
                <a:solidFill>
                  <a:schemeClr val="bg1"/>
                </a:solidFill>
              </a:rPr>
              <a:t>Understand the purpose of a CV</a:t>
            </a:r>
          </a:p>
          <a:p>
            <a:pPr marL="457200" indent="-457200">
              <a:lnSpc>
                <a:spcPct val="200000"/>
              </a:lnSpc>
              <a:buFont typeface="Arial" panose="020B0604020202020204" pitchFamily="34" charset="0"/>
              <a:buChar char="•"/>
            </a:pPr>
            <a:r>
              <a:rPr lang="en-US" sz="3000" dirty="0">
                <a:solidFill>
                  <a:schemeClr val="bg1"/>
                </a:solidFill>
              </a:rPr>
              <a:t>Learn about your options after leaving university</a:t>
            </a:r>
          </a:p>
        </p:txBody>
      </p:sp>
      <p:pic>
        <p:nvPicPr>
          <p:cNvPr id="4" name="Graphic 3">
            <a:extLst>
              <a:ext uri="{FF2B5EF4-FFF2-40B4-BE49-F238E27FC236}">
                <a16:creationId xmlns:a16="http://schemas.microsoft.com/office/drawing/2014/main" id="{FD36AB3E-45E2-5445-A4B9-E9D3AAFBBFF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6" name="Title 1">
            <a:extLst>
              <a:ext uri="{FF2B5EF4-FFF2-40B4-BE49-F238E27FC236}">
                <a16:creationId xmlns:a16="http://schemas.microsoft.com/office/drawing/2014/main" id="{E7FB1CD5-37D0-C15B-5429-59256E40A41B}"/>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7" name="Subtitle 2">
            <a:extLst>
              <a:ext uri="{FF2B5EF4-FFF2-40B4-BE49-F238E27FC236}">
                <a16:creationId xmlns:a16="http://schemas.microsoft.com/office/drawing/2014/main" id="{ACFBCBE5-BB91-BFE6-897D-9A63E9A86D58}"/>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918419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0619BDE9-94BE-E502-9B8E-B0B9FC858FE5}"/>
              </a:ext>
            </a:extLst>
          </p:cNvPr>
          <p:cNvPicPr>
            <a:picLocks noChangeAspect="1"/>
          </p:cNvPicPr>
          <p:nvPr/>
        </p:nvPicPr>
        <p:blipFill rotWithShape="1">
          <a:blip r:embed="rId2"/>
          <a:srcRect t="13934"/>
          <a:stretch/>
        </p:blipFill>
        <p:spPr>
          <a:xfrm>
            <a:off x="-636809" y="0"/>
            <a:ext cx="12823936" cy="6858000"/>
          </a:xfrm>
          <a:prstGeom prst="rect">
            <a:avLst/>
          </a:prstGeom>
        </p:spPr>
      </p:pic>
    </p:spTree>
    <p:extLst>
      <p:ext uri="{BB962C8B-B14F-4D97-AF65-F5344CB8AC3E}">
        <p14:creationId xmlns:p14="http://schemas.microsoft.com/office/powerpoint/2010/main" val="3609496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web page&#10;&#10;Description automatically generated">
            <a:extLst>
              <a:ext uri="{FF2B5EF4-FFF2-40B4-BE49-F238E27FC236}">
                <a16:creationId xmlns:a16="http://schemas.microsoft.com/office/drawing/2014/main" id="{72CA5A53-1AF7-9397-B4E1-3131750156FC}"/>
              </a:ext>
            </a:extLst>
          </p:cNvPr>
          <p:cNvPicPr>
            <a:picLocks noChangeAspect="1"/>
          </p:cNvPicPr>
          <p:nvPr/>
        </p:nvPicPr>
        <p:blipFill>
          <a:blip r:embed="rId2"/>
          <a:stretch>
            <a:fillRect/>
          </a:stretch>
        </p:blipFill>
        <p:spPr>
          <a:xfrm>
            <a:off x="-226701" y="-1412111"/>
            <a:ext cx="12951138" cy="8472667"/>
          </a:xfrm>
          <a:prstGeom prst="rect">
            <a:avLst/>
          </a:prstGeom>
        </p:spPr>
      </p:pic>
    </p:spTree>
    <p:extLst>
      <p:ext uri="{BB962C8B-B14F-4D97-AF65-F5344CB8AC3E}">
        <p14:creationId xmlns:p14="http://schemas.microsoft.com/office/powerpoint/2010/main" val="308506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75955AE9-1A6C-30BE-4AED-B48A2223E205}"/>
              </a:ext>
            </a:extLst>
          </p:cNvPr>
          <p:cNvPicPr>
            <a:picLocks noChangeAspect="1"/>
          </p:cNvPicPr>
          <p:nvPr/>
        </p:nvPicPr>
        <p:blipFill>
          <a:blip r:embed="rId2"/>
          <a:stretch>
            <a:fillRect/>
          </a:stretch>
        </p:blipFill>
        <p:spPr>
          <a:xfrm>
            <a:off x="0" y="-1106129"/>
            <a:ext cx="12540784" cy="8170606"/>
          </a:xfrm>
          <a:prstGeom prst="rect">
            <a:avLst/>
          </a:prstGeom>
        </p:spPr>
      </p:pic>
    </p:spTree>
    <p:extLst>
      <p:ext uri="{BB962C8B-B14F-4D97-AF65-F5344CB8AC3E}">
        <p14:creationId xmlns:p14="http://schemas.microsoft.com/office/powerpoint/2010/main" val="1578094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web page&#10;&#10;Description automatically generated">
            <a:extLst>
              <a:ext uri="{FF2B5EF4-FFF2-40B4-BE49-F238E27FC236}">
                <a16:creationId xmlns:a16="http://schemas.microsoft.com/office/drawing/2014/main" id="{26ADD2A0-3788-5230-623C-2332D42D8EA0}"/>
              </a:ext>
            </a:extLst>
          </p:cNvPr>
          <p:cNvPicPr>
            <a:picLocks noChangeAspect="1"/>
          </p:cNvPicPr>
          <p:nvPr/>
        </p:nvPicPr>
        <p:blipFill rotWithShape="1">
          <a:blip r:embed="rId2"/>
          <a:srcRect t="14119" r="-604"/>
          <a:stretch/>
        </p:blipFill>
        <p:spPr>
          <a:xfrm>
            <a:off x="-105171" y="0"/>
            <a:ext cx="12402342" cy="6858000"/>
          </a:xfrm>
          <a:prstGeom prst="rect">
            <a:avLst/>
          </a:prstGeom>
        </p:spPr>
      </p:pic>
    </p:spTree>
    <p:extLst>
      <p:ext uri="{BB962C8B-B14F-4D97-AF65-F5344CB8AC3E}">
        <p14:creationId xmlns:p14="http://schemas.microsoft.com/office/powerpoint/2010/main" val="2068340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9ED9D7-F5F4-7BBE-D4A9-492650A4FD96}"/>
              </a:ext>
            </a:extLst>
          </p:cNvPr>
          <p:cNvPicPr>
            <a:picLocks noChangeAspect="1"/>
          </p:cNvPicPr>
          <p:nvPr/>
        </p:nvPicPr>
        <p:blipFill rotWithShape="1">
          <a:blip r:embed="rId2"/>
          <a:srcRect l="-16358" t="17300" b="25170"/>
          <a:stretch/>
        </p:blipFill>
        <p:spPr>
          <a:xfrm>
            <a:off x="-3663250" y="1271756"/>
            <a:ext cx="17695770" cy="545534"/>
          </a:xfrm>
          <a:prstGeom prst="rect">
            <a:avLst/>
          </a:prstGeom>
        </p:spPr>
      </p:pic>
      <p:sp>
        <p:nvSpPr>
          <p:cNvPr id="5" name="Title 1">
            <a:extLst>
              <a:ext uri="{FF2B5EF4-FFF2-40B4-BE49-F238E27FC236}">
                <a16:creationId xmlns:a16="http://schemas.microsoft.com/office/drawing/2014/main" id="{33B6BA2F-AEC4-6892-93E3-0037ECF7D5F6}"/>
              </a:ext>
            </a:extLst>
          </p:cNvPr>
          <p:cNvSpPr>
            <a:spLocks noGrp="1"/>
          </p:cNvSpPr>
          <p:nvPr>
            <p:ph type="title"/>
          </p:nvPr>
        </p:nvSpPr>
        <p:spPr>
          <a:xfrm>
            <a:off x="236030" y="218960"/>
            <a:ext cx="7409196" cy="1325563"/>
          </a:xfrm>
        </p:spPr>
        <p:txBody>
          <a:bodyPr>
            <a:noAutofit/>
          </a:bodyPr>
          <a:lstStyle/>
          <a:p>
            <a:pPr algn="ctr"/>
            <a:r>
              <a:rPr lang="en-US" sz="3600" b="1" dirty="0">
                <a:solidFill>
                  <a:schemeClr val="bg1"/>
                </a:solidFill>
              </a:rPr>
              <a:t>How to make an appointment…</a:t>
            </a:r>
          </a:p>
        </p:txBody>
      </p:sp>
      <p:pic>
        <p:nvPicPr>
          <p:cNvPr id="4" name="Picture 3" descr="A screenshot of a computer screen&#10;&#10;Description automatically generated">
            <a:extLst>
              <a:ext uri="{FF2B5EF4-FFF2-40B4-BE49-F238E27FC236}">
                <a16:creationId xmlns:a16="http://schemas.microsoft.com/office/drawing/2014/main" id="{F5E29D02-C2C5-747F-ADC0-DB2032B7BBE4}"/>
              </a:ext>
            </a:extLst>
          </p:cNvPr>
          <p:cNvPicPr>
            <a:picLocks noChangeAspect="1"/>
          </p:cNvPicPr>
          <p:nvPr/>
        </p:nvPicPr>
        <p:blipFill rotWithShape="1">
          <a:blip r:embed="rId3"/>
          <a:srcRect t="8152"/>
          <a:stretch/>
        </p:blipFill>
        <p:spPr>
          <a:xfrm>
            <a:off x="6096000" y="1881753"/>
            <a:ext cx="3496313" cy="4627648"/>
          </a:xfrm>
          <a:prstGeom prst="rect">
            <a:avLst/>
          </a:prstGeom>
        </p:spPr>
      </p:pic>
      <p:pic>
        <p:nvPicPr>
          <p:cNvPr id="9" name="Picture 8" descr="A screenshot of a computer screen&#10;&#10;Description automatically generated">
            <a:extLst>
              <a:ext uri="{FF2B5EF4-FFF2-40B4-BE49-F238E27FC236}">
                <a16:creationId xmlns:a16="http://schemas.microsoft.com/office/drawing/2014/main" id="{C5462731-EE61-A8C9-C7F7-1C2EF68D071E}"/>
              </a:ext>
            </a:extLst>
          </p:cNvPr>
          <p:cNvPicPr>
            <a:picLocks noChangeAspect="1"/>
          </p:cNvPicPr>
          <p:nvPr/>
        </p:nvPicPr>
        <p:blipFill>
          <a:blip r:embed="rId4"/>
          <a:stretch>
            <a:fillRect/>
          </a:stretch>
        </p:blipFill>
        <p:spPr>
          <a:xfrm>
            <a:off x="1896336" y="1881754"/>
            <a:ext cx="4088584" cy="4627647"/>
          </a:xfrm>
          <a:prstGeom prst="rect">
            <a:avLst/>
          </a:prstGeom>
        </p:spPr>
      </p:pic>
    </p:spTree>
    <p:extLst>
      <p:ext uri="{BB962C8B-B14F-4D97-AF65-F5344CB8AC3E}">
        <p14:creationId xmlns:p14="http://schemas.microsoft.com/office/powerpoint/2010/main" val="3795758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1874750" y="1237343"/>
            <a:ext cx="7409196" cy="1325563"/>
          </a:xfrm>
        </p:spPr>
        <p:txBody>
          <a:bodyPr>
            <a:noAutofit/>
          </a:bodyPr>
          <a:lstStyle/>
          <a:p>
            <a:pPr algn="ctr"/>
            <a:r>
              <a:rPr lang="en-US" sz="5400" b="1" dirty="0">
                <a:solidFill>
                  <a:srgbClr val="A83053"/>
                </a:solidFill>
                <a:latin typeface="Calibri" panose="020F0502020204030204" pitchFamily="34" charset="0"/>
                <a:cs typeface="Calibri" panose="020F0502020204030204" pitchFamily="34" charset="0"/>
              </a:rPr>
              <a:t>How can we help?</a:t>
            </a:r>
            <a:endParaRPr lang="en-US" sz="5400" b="1" dirty="0">
              <a:solidFill>
                <a:srgbClr val="A83053"/>
              </a:solidFill>
            </a:endParaRPr>
          </a:p>
        </p:txBody>
      </p:sp>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ADD9A84F-98C0-3725-E569-D2FAF9C65881}"/>
              </a:ext>
            </a:extLst>
          </p:cNvPr>
          <p:cNvSpPr txBox="1"/>
          <p:nvPr/>
        </p:nvSpPr>
        <p:spPr>
          <a:xfrm>
            <a:off x="348343" y="2343303"/>
            <a:ext cx="11495313" cy="4514697"/>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CV’s, Applications, Cover letters, etc</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searching tips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Interview practice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Gaining relevant </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work experience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Postgraduate study</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Signposting to other resources</a:t>
            </a:r>
          </a:p>
          <a:p>
            <a:pPr marL="285750" indent="-285750">
              <a:lnSpc>
                <a:spcPct val="150000"/>
              </a:lnSpc>
              <a:buFont typeface="Arial" panose="020B0604020202020204" pitchFamily="34" charset="0"/>
              <a:buChar char="•"/>
            </a:pPr>
            <a:endParaRPr lang="en-GB" sz="2400" kern="1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a:lnSpc>
                <a:spcPct val="150000"/>
              </a:lnSpc>
            </a:pPr>
            <a:endPar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Support in looking for training/education</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Exploring your options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Impartial advice and guidance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Advice with self-employment</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fairs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Access to </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r>
              <a:rPr lang="en-GB" sz="2400" b="1" kern="100" dirty="0" err="1">
                <a:solidFill>
                  <a:schemeClr val="bg1"/>
                </a:solidFill>
                <a:effectLst/>
                <a:latin typeface="Aptos" panose="020B0004020202020204" pitchFamily="34" charset="0"/>
                <a:ea typeface="Aptos" panose="020B0004020202020204" pitchFamily="34" charset="0"/>
                <a:cs typeface="Times New Roman" panose="02020603050405020304" pitchFamily="18" charset="0"/>
              </a:rPr>
              <a:t>MyCareer</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285750" indent="-285750">
              <a:lnSpc>
                <a:spcPct val="150000"/>
              </a:lnSpc>
              <a:buFont typeface="Arial" panose="020B0604020202020204" pitchFamily="34" charset="0"/>
              <a:buChar char="•"/>
            </a:pPr>
            <a:endParaRPr lang="en-US" sz="2400" dirty="0">
              <a:solidFill>
                <a:schemeClr val="bg1"/>
              </a:solidFill>
            </a:endParaRPr>
          </a:p>
        </p:txBody>
      </p:sp>
    </p:spTree>
    <p:extLst>
      <p:ext uri="{BB962C8B-B14F-4D97-AF65-F5344CB8AC3E}">
        <p14:creationId xmlns:p14="http://schemas.microsoft.com/office/powerpoint/2010/main" val="3174195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3" name="Picture 2">
            <a:extLst>
              <a:ext uri="{FF2B5EF4-FFF2-40B4-BE49-F238E27FC236}">
                <a16:creationId xmlns:a16="http://schemas.microsoft.com/office/drawing/2014/main" id="{80A1C3FE-0EB2-7683-F531-24B56E2A44E5}"/>
              </a:ext>
            </a:extLst>
          </p:cNvPr>
          <p:cNvPicPr>
            <a:picLocks noChangeAspect="1"/>
          </p:cNvPicPr>
          <p:nvPr/>
        </p:nvPicPr>
        <p:blipFill>
          <a:blip r:embed="rId4"/>
          <a:stretch>
            <a:fillRect/>
          </a:stretch>
        </p:blipFill>
        <p:spPr>
          <a:xfrm>
            <a:off x="3920459" y="1371600"/>
            <a:ext cx="3745965" cy="5306785"/>
          </a:xfrm>
          <a:prstGeom prst="rect">
            <a:avLst/>
          </a:prstGeom>
          <a:solidFill>
            <a:schemeClr val="bg1"/>
          </a:solidFill>
        </p:spPr>
      </p:pic>
    </p:spTree>
    <p:extLst>
      <p:ext uri="{BB962C8B-B14F-4D97-AF65-F5344CB8AC3E}">
        <p14:creationId xmlns:p14="http://schemas.microsoft.com/office/powerpoint/2010/main" val="3659274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BE7B3C-B6C8-CCC7-BA07-1114E7D1CF8F}"/>
              </a:ext>
            </a:extLst>
          </p:cNvPr>
          <p:cNvSpPr/>
          <p:nvPr/>
        </p:nvSpPr>
        <p:spPr>
          <a:xfrm>
            <a:off x="2990850" y="2985855"/>
            <a:ext cx="5401056" cy="926592"/>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BB2743F1-CF3F-1CF6-A4C5-51575166AE10}"/>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54788911-9D24-7FCB-1240-BB1C30112931}"/>
              </a:ext>
            </a:extLst>
          </p:cNvPr>
          <p:cNvSpPr txBox="1"/>
          <p:nvPr/>
        </p:nvSpPr>
        <p:spPr>
          <a:xfrm>
            <a:off x="3516922" y="2921168"/>
            <a:ext cx="4552144" cy="1015663"/>
          </a:xfrm>
          <a:prstGeom prst="rect">
            <a:avLst/>
          </a:prstGeom>
          <a:noFill/>
        </p:spPr>
        <p:txBody>
          <a:bodyPr wrap="none" rtlCol="0">
            <a:spAutoFit/>
          </a:bodyPr>
          <a:lstStyle/>
          <a:p>
            <a:r>
              <a:rPr lang="en-US" sz="6000" b="1" dirty="0">
                <a:solidFill>
                  <a:schemeClr val="bg1"/>
                </a:solidFill>
              </a:rPr>
              <a:t>What is a CV?</a:t>
            </a:r>
          </a:p>
        </p:txBody>
      </p:sp>
      <p:pic>
        <p:nvPicPr>
          <p:cNvPr id="4" name="Graphic 3">
            <a:extLst>
              <a:ext uri="{FF2B5EF4-FFF2-40B4-BE49-F238E27FC236}">
                <a16:creationId xmlns:a16="http://schemas.microsoft.com/office/drawing/2014/main" id="{555DBE3B-4E0B-92BB-E9EF-E017374E1EC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Subtitle 2">
            <a:extLst>
              <a:ext uri="{FF2B5EF4-FFF2-40B4-BE49-F238E27FC236}">
                <a16:creationId xmlns:a16="http://schemas.microsoft.com/office/drawing/2014/main" id="{05FD5BF3-751E-5DC8-651B-5FF971907088}"/>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304256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CE05582-1104-973A-E9D2-854694088241}"/>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4" name="TextBox 3">
            <a:extLst>
              <a:ext uri="{FF2B5EF4-FFF2-40B4-BE49-F238E27FC236}">
                <a16:creationId xmlns:a16="http://schemas.microsoft.com/office/drawing/2014/main" id="{532495BD-34BF-6A61-F45B-EAF636183990}"/>
              </a:ext>
            </a:extLst>
          </p:cNvPr>
          <p:cNvSpPr txBox="1"/>
          <p:nvPr/>
        </p:nvSpPr>
        <p:spPr>
          <a:xfrm>
            <a:off x="484909" y="1164134"/>
            <a:ext cx="11222182" cy="5693866"/>
          </a:xfrm>
          <a:prstGeom prst="rect">
            <a:avLst/>
          </a:prstGeom>
          <a:noFill/>
        </p:spPr>
        <p:txBody>
          <a:bodyPr wrap="square" rtlCol="0">
            <a:spAutoFit/>
          </a:bodyPr>
          <a:lstStyle/>
          <a:p>
            <a:pPr algn="ctr"/>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What is a CV?</a:t>
            </a:r>
            <a:endPar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 CV (also known as a Curriculum Vitae, or résumé), is a written overview of your skills, education, and work experience.</a:t>
            </a:r>
          </a:p>
          <a:p>
            <a:pPr algn="just"/>
            <a:r>
              <a:rPr lang="en-GB"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They may be used for a variety of reasons, however, the most common of these is to send to prospective employers when looking for a new job.</a:t>
            </a:r>
          </a:p>
          <a:p>
            <a:pPr algn="just"/>
            <a:r>
              <a:rPr lang="en-GB"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27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 CV is an essential part of any job search, not to mention a great way to put all of your skills, experience, and qualifications in one place. In fact, a well written CV could be the difference between getting an interview and not being considered for the role.</a:t>
            </a:r>
          </a:p>
          <a:p>
            <a:endParaRPr lang="en-US" sz="2800" dirty="0">
              <a:solidFill>
                <a:schemeClr val="bg1"/>
              </a:solidFill>
            </a:endParaRPr>
          </a:p>
        </p:txBody>
      </p:sp>
      <p:pic>
        <p:nvPicPr>
          <p:cNvPr id="2" name="Graphic 1">
            <a:extLst>
              <a:ext uri="{FF2B5EF4-FFF2-40B4-BE49-F238E27FC236}">
                <a16:creationId xmlns:a16="http://schemas.microsoft.com/office/drawing/2014/main" id="{92C08B77-02D2-1924-7489-8E21D6030E2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Subtitle 2">
            <a:extLst>
              <a:ext uri="{FF2B5EF4-FFF2-40B4-BE49-F238E27FC236}">
                <a16:creationId xmlns:a16="http://schemas.microsoft.com/office/drawing/2014/main" id="{4BA7CC2B-CB5B-6764-104D-43E1E93A69EF}"/>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046258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extBox 1">
            <a:extLst>
              <a:ext uri="{FF2B5EF4-FFF2-40B4-BE49-F238E27FC236}">
                <a16:creationId xmlns:a16="http://schemas.microsoft.com/office/drawing/2014/main" id="{8C85069D-ED02-49CB-5EA7-D2A3BF6C999E}"/>
              </a:ext>
            </a:extLst>
          </p:cNvPr>
          <p:cNvSpPr txBox="1"/>
          <p:nvPr/>
        </p:nvSpPr>
        <p:spPr>
          <a:xfrm>
            <a:off x="3999034" y="2784433"/>
            <a:ext cx="4193931" cy="2677656"/>
          </a:xfrm>
          <a:prstGeom prst="rect">
            <a:avLst/>
          </a:prstGeom>
          <a:noFill/>
        </p:spPr>
        <p:txBody>
          <a:bodyPr wrap="square" rtlCol="0">
            <a:spAutoFit/>
          </a:bodyPr>
          <a:lstStyle/>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Skills and abilities </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Personal qualities </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Values</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Motivation</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Qualifications </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Interests</a:t>
            </a:r>
          </a:p>
        </p:txBody>
      </p:sp>
      <p:sp>
        <p:nvSpPr>
          <p:cNvPr id="3" name="TextBox 2">
            <a:extLst>
              <a:ext uri="{FF2B5EF4-FFF2-40B4-BE49-F238E27FC236}">
                <a16:creationId xmlns:a16="http://schemas.microsoft.com/office/drawing/2014/main" id="{E44CB458-43EA-01EB-A0CD-5655D4415B5E}"/>
              </a:ext>
            </a:extLst>
          </p:cNvPr>
          <p:cNvSpPr txBox="1"/>
          <p:nvPr/>
        </p:nvSpPr>
        <p:spPr>
          <a:xfrm>
            <a:off x="3027482" y="1734466"/>
            <a:ext cx="4967656" cy="1015663"/>
          </a:xfrm>
          <a:prstGeom prst="rect">
            <a:avLst/>
          </a:prstGeom>
          <a:noFill/>
        </p:spPr>
        <p:txBody>
          <a:bodyPr wrap="square" rtlCol="0">
            <a:spAutoFit/>
          </a:bodyPr>
          <a:lstStyle/>
          <a:p>
            <a:r>
              <a:rPr lang="en-US" sz="6000" b="1" dirty="0">
                <a:solidFill>
                  <a:schemeClr val="bg1"/>
                </a:solidFill>
              </a:rPr>
              <a:t>Know yourself</a:t>
            </a:r>
          </a:p>
        </p:txBody>
      </p:sp>
    </p:spTree>
    <p:extLst>
      <p:ext uri="{BB962C8B-B14F-4D97-AF65-F5344CB8AC3E}">
        <p14:creationId xmlns:p14="http://schemas.microsoft.com/office/powerpoint/2010/main" val="2814436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extBox 1">
            <a:extLst>
              <a:ext uri="{FF2B5EF4-FFF2-40B4-BE49-F238E27FC236}">
                <a16:creationId xmlns:a16="http://schemas.microsoft.com/office/drawing/2014/main" id="{184D5D9C-3867-BBBB-D8B2-101564424A30}"/>
              </a:ext>
            </a:extLst>
          </p:cNvPr>
          <p:cNvSpPr txBox="1"/>
          <p:nvPr/>
        </p:nvSpPr>
        <p:spPr>
          <a:xfrm>
            <a:off x="3497873" y="3172586"/>
            <a:ext cx="5449766" cy="2677656"/>
          </a:xfrm>
          <a:prstGeom prst="rect">
            <a:avLst/>
          </a:prstGeom>
          <a:noFill/>
        </p:spPr>
        <p:txBody>
          <a:bodyPr wrap="square" rtlCol="0">
            <a:spAutoFit/>
          </a:bodyPr>
          <a:lstStyle/>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Travel</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People</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Work/life balance</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Benefits</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Office based / Working from home</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Away from a desk….etc..</a:t>
            </a:r>
          </a:p>
        </p:txBody>
      </p:sp>
      <p:sp>
        <p:nvSpPr>
          <p:cNvPr id="3" name="TextBox 2">
            <a:extLst>
              <a:ext uri="{FF2B5EF4-FFF2-40B4-BE49-F238E27FC236}">
                <a16:creationId xmlns:a16="http://schemas.microsoft.com/office/drawing/2014/main" id="{5ED2B4CA-C100-3DF4-1C5B-AF0E8D991130}"/>
              </a:ext>
            </a:extLst>
          </p:cNvPr>
          <p:cNvSpPr txBox="1"/>
          <p:nvPr/>
        </p:nvSpPr>
        <p:spPr>
          <a:xfrm>
            <a:off x="1638300" y="2075881"/>
            <a:ext cx="7971691" cy="923330"/>
          </a:xfrm>
          <a:prstGeom prst="rect">
            <a:avLst/>
          </a:prstGeom>
          <a:noFill/>
        </p:spPr>
        <p:txBody>
          <a:bodyPr wrap="square" rtlCol="0">
            <a:spAutoFit/>
          </a:bodyPr>
          <a:lstStyle/>
          <a:p>
            <a:r>
              <a:rPr lang="en-US" sz="5400" b="1" dirty="0">
                <a:solidFill>
                  <a:schemeClr val="bg1"/>
                </a:solidFill>
              </a:rPr>
              <a:t>What’s important to you?</a:t>
            </a:r>
          </a:p>
        </p:txBody>
      </p:sp>
    </p:spTree>
    <p:extLst>
      <p:ext uri="{BB962C8B-B14F-4D97-AF65-F5344CB8AC3E}">
        <p14:creationId xmlns:p14="http://schemas.microsoft.com/office/powerpoint/2010/main" val="6838415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extBox 1">
            <a:extLst>
              <a:ext uri="{FF2B5EF4-FFF2-40B4-BE49-F238E27FC236}">
                <a16:creationId xmlns:a16="http://schemas.microsoft.com/office/drawing/2014/main" id="{4526A52C-521A-544E-666E-66B08671DD7F}"/>
              </a:ext>
            </a:extLst>
          </p:cNvPr>
          <p:cNvSpPr txBox="1"/>
          <p:nvPr/>
        </p:nvSpPr>
        <p:spPr>
          <a:xfrm>
            <a:off x="3680941" y="3091544"/>
            <a:ext cx="5426320" cy="3539430"/>
          </a:xfrm>
          <a:prstGeom prst="rect">
            <a:avLst/>
          </a:prstGeom>
          <a:noFill/>
        </p:spPr>
        <p:txBody>
          <a:bodyPr wrap="square" rtlCol="0">
            <a:spAutoFit/>
          </a:bodyPr>
          <a:lstStyle/>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On your course</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During employment</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On placement / Internship</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Volunteering</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Qualifications / Certifications</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Courses /CPD</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Family responsibilities </a:t>
            </a:r>
          </a:p>
          <a:p>
            <a:endPar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0193139-2100-DCD0-974A-78CB61F2D25A}"/>
              </a:ext>
            </a:extLst>
          </p:cNvPr>
          <p:cNvSpPr txBox="1"/>
          <p:nvPr/>
        </p:nvSpPr>
        <p:spPr>
          <a:xfrm>
            <a:off x="1505578" y="2075881"/>
            <a:ext cx="9777047" cy="1015663"/>
          </a:xfrm>
          <a:prstGeom prst="rect">
            <a:avLst/>
          </a:prstGeom>
          <a:noFill/>
        </p:spPr>
        <p:txBody>
          <a:bodyPr wrap="square" rtlCol="0">
            <a:spAutoFit/>
          </a:bodyPr>
          <a:lstStyle/>
          <a:p>
            <a:r>
              <a:rPr lang="en-US" sz="6000" b="1" dirty="0">
                <a:solidFill>
                  <a:schemeClr val="bg1"/>
                </a:solidFill>
              </a:rPr>
              <a:t>What skills have you gained?</a:t>
            </a:r>
          </a:p>
        </p:txBody>
      </p:sp>
    </p:spTree>
    <p:extLst>
      <p:ext uri="{BB962C8B-B14F-4D97-AF65-F5344CB8AC3E}">
        <p14:creationId xmlns:p14="http://schemas.microsoft.com/office/powerpoint/2010/main" val="3974291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2C96104-4E8A-BB52-CA26-6F75A0BDE729}"/>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773722" y="2246822"/>
            <a:ext cx="10644555" cy="707886"/>
          </a:xfrm>
          <a:prstGeom prst="rect">
            <a:avLst/>
          </a:prstGeom>
          <a:noFill/>
        </p:spPr>
        <p:txBody>
          <a:bodyPr wrap="square" rtlCol="0">
            <a:spAutoFit/>
          </a:bodyPr>
          <a:lstStyle/>
          <a:p>
            <a:r>
              <a:rPr lang="en-US" sz="4000" b="1" dirty="0">
                <a:solidFill>
                  <a:schemeClr val="bg1"/>
                </a:solidFill>
              </a:rPr>
              <a:t>What skills are graduate employers looking for?</a:t>
            </a:r>
          </a:p>
        </p:txBody>
      </p:sp>
      <p:sp>
        <p:nvSpPr>
          <p:cNvPr id="5" name="TextBox 4">
            <a:extLst>
              <a:ext uri="{FF2B5EF4-FFF2-40B4-BE49-F238E27FC236}">
                <a16:creationId xmlns:a16="http://schemas.microsoft.com/office/drawing/2014/main" id="{FA1D31B9-3699-29F4-D078-4E74B06EEA4F}"/>
              </a:ext>
            </a:extLst>
          </p:cNvPr>
          <p:cNvSpPr txBox="1"/>
          <p:nvPr/>
        </p:nvSpPr>
        <p:spPr>
          <a:xfrm>
            <a:off x="1999488" y="2954709"/>
            <a:ext cx="7729728" cy="4093428"/>
          </a:xfrm>
          <a:prstGeom prst="rect">
            <a:avLst/>
          </a:prstGeom>
          <a:noFill/>
        </p:spPr>
        <p:txBody>
          <a:bodyPr wrap="square" numCol="2" rtlCol="0">
            <a:spAutoFit/>
          </a:bodyPr>
          <a:lstStyle/>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Decision making </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Planning</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Self-management </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Communication skills</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Team working</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Flexible &amp; adaptable </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Able to use initiative</a:t>
            </a:r>
          </a:p>
          <a:p>
            <a:endParaRPr lang="en-GB" sz="20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endPar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20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endPar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20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endPar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Creative thinking </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Critical analysis</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Problem solving </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Motivated</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Enthusiastic</a:t>
            </a:r>
          </a:p>
          <a:p>
            <a:r>
              <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Business &amp; commercial awareness</a:t>
            </a:r>
          </a:p>
          <a:p>
            <a:r>
              <a:rPr lang="en-GB" sz="20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…..and many more!</a:t>
            </a:r>
            <a:endPar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Graphic 3">
            <a:extLst>
              <a:ext uri="{FF2B5EF4-FFF2-40B4-BE49-F238E27FC236}">
                <a16:creationId xmlns:a16="http://schemas.microsoft.com/office/drawing/2014/main" id="{F85EB3E3-F321-3BB2-F43B-F62F3BAF6BD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6" name="Subtitle 2">
            <a:extLst>
              <a:ext uri="{FF2B5EF4-FFF2-40B4-BE49-F238E27FC236}">
                <a16:creationId xmlns:a16="http://schemas.microsoft.com/office/drawing/2014/main" id="{FE4FC5AE-2C0C-AC76-063A-9CEDF3F84C4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1350218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46CCB56-579D-C460-B9FA-E114AA44E1AE}"/>
              </a:ext>
            </a:extLst>
          </p:cNvPr>
          <p:cNvSpPr/>
          <p:nvPr/>
        </p:nvSpPr>
        <p:spPr>
          <a:xfrm>
            <a:off x="2247776" y="2075880"/>
            <a:ext cx="7152256" cy="3539430"/>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D9C0B30-BF4A-B1C1-56AF-635F14733A9D}"/>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6" name="TextBox 5">
            <a:extLst>
              <a:ext uri="{FF2B5EF4-FFF2-40B4-BE49-F238E27FC236}">
                <a16:creationId xmlns:a16="http://schemas.microsoft.com/office/drawing/2014/main" id="{A1E2AF83-2A76-6A5D-68A8-DCC43CBDEB03}"/>
              </a:ext>
            </a:extLst>
          </p:cNvPr>
          <p:cNvSpPr txBox="1"/>
          <p:nvPr/>
        </p:nvSpPr>
        <p:spPr>
          <a:xfrm>
            <a:off x="2247776" y="2075881"/>
            <a:ext cx="7696447" cy="3539430"/>
          </a:xfrm>
          <a:prstGeom prst="rect">
            <a:avLst/>
          </a:prstGeom>
          <a:noFill/>
        </p:spPr>
        <p:txBody>
          <a:bodyPr wrap="square" rtlCol="0">
            <a:spAutoFit/>
          </a:bodyPr>
          <a:lstStyle/>
          <a:p>
            <a:r>
              <a:rPr lang="en-US" sz="2800" b="1" dirty="0">
                <a:solidFill>
                  <a:schemeClr val="bg1"/>
                </a:solidFill>
              </a:rPr>
              <a:t>Examples of things that don’t belong on a CV…</a:t>
            </a:r>
          </a:p>
          <a:p>
            <a:endParaRPr lang="en-US" sz="2800" b="1" dirty="0">
              <a:solidFill>
                <a:schemeClr val="bg1"/>
              </a:solidFill>
            </a:endParaRPr>
          </a:p>
          <a:p>
            <a:pPr marL="1657350" lvl="3" indent="-285750">
              <a:buFont typeface="Arial" panose="020B0604020202020204" pitchFamily="34" charset="0"/>
              <a:buChar char="•"/>
            </a:pPr>
            <a:r>
              <a:rPr lang="en-US" sz="2800" b="1" dirty="0">
                <a:solidFill>
                  <a:schemeClr val="bg1"/>
                </a:solidFill>
              </a:rPr>
              <a:t>Address</a:t>
            </a:r>
          </a:p>
          <a:p>
            <a:pPr marL="1657350" lvl="3" indent="-285750">
              <a:buFont typeface="Arial" panose="020B0604020202020204" pitchFamily="34" charset="0"/>
              <a:buChar char="•"/>
            </a:pPr>
            <a:r>
              <a:rPr lang="en-US" sz="2800" b="1" dirty="0">
                <a:solidFill>
                  <a:schemeClr val="bg1"/>
                </a:solidFill>
              </a:rPr>
              <a:t>Age</a:t>
            </a:r>
          </a:p>
          <a:p>
            <a:pPr marL="1657350" lvl="3" indent="-285750">
              <a:buFont typeface="Arial" panose="020B0604020202020204" pitchFamily="34" charset="0"/>
              <a:buChar char="•"/>
            </a:pPr>
            <a:r>
              <a:rPr lang="en-US" sz="2800" b="1" dirty="0">
                <a:solidFill>
                  <a:schemeClr val="bg1"/>
                </a:solidFill>
              </a:rPr>
              <a:t>Photograph</a:t>
            </a:r>
          </a:p>
          <a:p>
            <a:pPr marL="1657350" lvl="3" indent="-285750">
              <a:buFont typeface="Arial" panose="020B0604020202020204" pitchFamily="34" charset="0"/>
              <a:buChar char="•"/>
            </a:pPr>
            <a:r>
              <a:rPr lang="en-US" sz="2800" b="1" dirty="0">
                <a:solidFill>
                  <a:schemeClr val="bg1"/>
                </a:solidFill>
              </a:rPr>
              <a:t>Referees</a:t>
            </a:r>
          </a:p>
          <a:p>
            <a:pPr marL="1657350" lvl="3" indent="-285750">
              <a:buFont typeface="Arial" panose="020B0604020202020204" pitchFamily="34" charset="0"/>
              <a:buChar char="•"/>
            </a:pPr>
            <a:r>
              <a:rPr lang="en-US" sz="2800" b="1" dirty="0">
                <a:solidFill>
                  <a:schemeClr val="bg1"/>
                </a:solidFill>
              </a:rPr>
              <a:t>Hard to read fonts</a:t>
            </a:r>
          </a:p>
          <a:p>
            <a:pPr marL="1657350" lvl="3" indent="-285750">
              <a:buFont typeface="Arial" panose="020B0604020202020204" pitchFamily="34" charset="0"/>
              <a:buChar char="•"/>
            </a:pPr>
            <a:r>
              <a:rPr lang="en-US" sz="2800" b="1" dirty="0">
                <a:solidFill>
                  <a:schemeClr val="bg1"/>
                </a:solidFill>
              </a:rPr>
              <a:t>Negativity</a:t>
            </a:r>
          </a:p>
        </p:txBody>
      </p:sp>
      <p:pic>
        <p:nvPicPr>
          <p:cNvPr id="4" name="Graphic 3">
            <a:extLst>
              <a:ext uri="{FF2B5EF4-FFF2-40B4-BE49-F238E27FC236}">
                <a16:creationId xmlns:a16="http://schemas.microsoft.com/office/drawing/2014/main" id="{FD6A1B18-A954-27CC-76A0-3EB2989DA49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7" name="Subtitle 2">
            <a:extLst>
              <a:ext uri="{FF2B5EF4-FFF2-40B4-BE49-F238E27FC236}">
                <a16:creationId xmlns:a16="http://schemas.microsoft.com/office/drawing/2014/main" id="{D2DDBF90-15A2-BE9B-9986-E6CDA6AAAD11}"/>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94883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B6DB7-CDB2-C409-E1ED-50802DBE4565}"/>
              </a:ext>
            </a:extLst>
          </p:cNvPr>
          <p:cNvSpPr>
            <a:spLocks noGrp="1"/>
          </p:cNvSpPr>
          <p:nvPr>
            <p:ph type="title"/>
          </p:nvPr>
        </p:nvSpPr>
        <p:spPr>
          <a:xfrm>
            <a:off x="283934" y="205242"/>
            <a:ext cx="2869754" cy="1135737"/>
          </a:xfrm>
        </p:spPr>
        <p:txBody>
          <a:bodyPr>
            <a:normAutofit/>
          </a:bodyPr>
          <a:lstStyle/>
          <a:p>
            <a:pPr algn="ctr"/>
            <a:r>
              <a:rPr lang="en-US" sz="3600" b="1" dirty="0"/>
              <a:t>CV LAYOUT</a:t>
            </a:r>
            <a:br>
              <a:rPr lang="en-US" sz="3600" b="1" dirty="0"/>
            </a:br>
            <a:r>
              <a:rPr lang="en-US" sz="3700" b="1" dirty="0"/>
              <a:t>EXAMPLE</a:t>
            </a:r>
          </a:p>
        </p:txBody>
      </p:sp>
      <p:pic>
        <p:nvPicPr>
          <p:cNvPr id="6" name="Content Placeholder 5">
            <a:extLst>
              <a:ext uri="{FF2B5EF4-FFF2-40B4-BE49-F238E27FC236}">
                <a16:creationId xmlns:a16="http://schemas.microsoft.com/office/drawing/2014/main" id="{1900190E-E6CF-8537-94D0-3203E4913507}"/>
              </a:ext>
            </a:extLst>
          </p:cNvPr>
          <p:cNvPicPr>
            <a:picLocks noGrp="1" noChangeAspect="1"/>
          </p:cNvPicPr>
          <p:nvPr>
            <p:ph idx="1"/>
          </p:nvPr>
        </p:nvPicPr>
        <p:blipFill>
          <a:blip r:embed="rId2"/>
          <a:stretch>
            <a:fillRect/>
          </a:stretch>
        </p:blipFill>
        <p:spPr>
          <a:xfrm>
            <a:off x="3526931" y="0"/>
            <a:ext cx="5138138" cy="7271114"/>
          </a:xfrm>
        </p:spPr>
      </p:pic>
    </p:spTree>
    <p:extLst>
      <p:ext uri="{BB962C8B-B14F-4D97-AF65-F5344CB8AC3E}">
        <p14:creationId xmlns:p14="http://schemas.microsoft.com/office/powerpoint/2010/main" val="3946330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B6DB7-CDB2-C409-E1ED-50802DBE4565}"/>
              </a:ext>
            </a:extLst>
          </p:cNvPr>
          <p:cNvSpPr>
            <a:spLocks noGrp="1"/>
          </p:cNvSpPr>
          <p:nvPr>
            <p:ph type="title"/>
          </p:nvPr>
        </p:nvSpPr>
        <p:spPr>
          <a:xfrm>
            <a:off x="283934" y="205242"/>
            <a:ext cx="2869754" cy="1135737"/>
          </a:xfrm>
        </p:spPr>
        <p:txBody>
          <a:bodyPr>
            <a:normAutofit/>
          </a:bodyPr>
          <a:lstStyle/>
          <a:p>
            <a:pPr algn="ctr"/>
            <a:r>
              <a:rPr lang="en-US" sz="3600" b="1" dirty="0"/>
              <a:t>CV LAYOUT</a:t>
            </a:r>
            <a:br>
              <a:rPr lang="en-US" sz="3600" b="1" dirty="0"/>
            </a:br>
            <a:r>
              <a:rPr lang="en-US" sz="3700" b="1" dirty="0"/>
              <a:t>EXAMPLE</a:t>
            </a:r>
          </a:p>
        </p:txBody>
      </p:sp>
      <p:pic>
        <p:nvPicPr>
          <p:cNvPr id="5" name="Picture 4">
            <a:extLst>
              <a:ext uri="{FF2B5EF4-FFF2-40B4-BE49-F238E27FC236}">
                <a16:creationId xmlns:a16="http://schemas.microsoft.com/office/drawing/2014/main" id="{EB4962CA-E23C-55BE-F69E-DE7352E56526}"/>
              </a:ext>
            </a:extLst>
          </p:cNvPr>
          <p:cNvPicPr>
            <a:picLocks noChangeAspect="1"/>
          </p:cNvPicPr>
          <p:nvPr/>
        </p:nvPicPr>
        <p:blipFill>
          <a:blip r:embed="rId2"/>
          <a:stretch>
            <a:fillRect/>
          </a:stretch>
        </p:blipFill>
        <p:spPr>
          <a:xfrm>
            <a:off x="2990142" y="-99559"/>
            <a:ext cx="5633644" cy="7972317"/>
          </a:xfrm>
          <a:prstGeom prst="rect">
            <a:avLst/>
          </a:prstGeom>
        </p:spPr>
      </p:pic>
    </p:spTree>
    <p:extLst>
      <p:ext uri="{BB962C8B-B14F-4D97-AF65-F5344CB8AC3E}">
        <p14:creationId xmlns:p14="http://schemas.microsoft.com/office/powerpoint/2010/main" val="2862487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869783A-8A32-E808-2ADB-4C2A14C98BF7}"/>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6" name="TextBox 5">
            <a:extLst>
              <a:ext uri="{FF2B5EF4-FFF2-40B4-BE49-F238E27FC236}">
                <a16:creationId xmlns:a16="http://schemas.microsoft.com/office/drawing/2014/main" id="{C1C056B1-43AE-A558-7F04-C5EC740DDC39}"/>
              </a:ext>
            </a:extLst>
          </p:cNvPr>
          <p:cNvSpPr txBox="1"/>
          <p:nvPr/>
        </p:nvSpPr>
        <p:spPr>
          <a:xfrm>
            <a:off x="982362" y="1543699"/>
            <a:ext cx="10227275" cy="5016758"/>
          </a:xfrm>
          <a:prstGeom prst="rect">
            <a:avLst/>
          </a:prstGeom>
          <a:noFill/>
        </p:spPr>
        <p:txBody>
          <a:bodyPr wrap="square" rtlCol="0">
            <a:spAutoFit/>
          </a:bodyPr>
          <a:lstStyle/>
          <a:p>
            <a:r>
              <a:rPr lang="en-GB" sz="2000" b="1" dirty="0">
                <a:solidFill>
                  <a:schemeClr val="bg1"/>
                </a:solidFill>
                <a:effectLst/>
                <a:latin typeface="Calibri" panose="020F0502020204030204" pitchFamily="34" charset="0"/>
              </a:rPr>
              <a:t>Here are a few important things to remember: </a:t>
            </a:r>
          </a:p>
          <a:p>
            <a:endParaRPr lang="en-GB" sz="2000" dirty="0">
              <a:solidFill>
                <a:schemeClr val="bg1"/>
              </a:solidFill>
              <a:effectLst/>
            </a:endParaRPr>
          </a:p>
          <a:p>
            <a:pPr lvl="1"/>
            <a:r>
              <a:rPr lang="en-GB" sz="2000" b="1" dirty="0">
                <a:solidFill>
                  <a:schemeClr val="bg1"/>
                </a:solidFill>
                <a:effectLst/>
                <a:latin typeface="Calibri" panose="020F0502020204030204" pitchFamily="34" charset="0"/>
              </a:rPr>
              <a:t>CV Summary or Career Profile: </a:t>
            </a:r>
            <a:r>
              <a:rPr lang="en-GB" sz="2000" dirty="0">
                <a:solidFill>
                  <a:schemeClr val="bg1"/>
                </a:solidFill>
                <a:effectLst/>
                <a:latin typeface="Calibri" panose="020F0502020204030204" pitchFamily="34" charset="0"/>
              </a:rPr>
              <a:t>This is a brief statement at the top of your resume. If you are looking to change direction or have many years of experience, create a powerful summary to highlight your accomplishments and skills. Show the employer, at a glance, why you're qualified for the job, what you're interested in, and where you want to go. Avoid repeating details that will be covered later; focus on the highlights. </a:t>
            </a:r>
          </a:p>
          <a:p>
            <a:pPr lvl="1"/>
            <a:endParaRPr lang="en-GB" sz="2000" dirty="0">
              <a:solidFill>
                <a:schemeClr val="bg1"/>
              </a:solidFill>
              <a:effectLst/>
              <a:latin typeface="SymbolMT"/>
            </a:endParaRPr>
          </a:p>
          <a:p>
            <a:pPr lvl="1"/>
            <a:r>
              <a:rPr lang="en-GB" sz="2000" b="1" dirty="0">
                <a:solidFill>
                  <a:schemeClr val="bg1"/>
                </a:solidFill>
                <a:effectLst/>
                <a:latin typeface="Calibri" panose="020F0502020204030204" pitchFamily="34" charset="0"/>
              </a:rPr>
              <a:t>Keep It Concise: </a:t>
            </a:r>
            <a:r>
              <a:rPr lang="en-GB" sz="2000" dirty="0">
                <a:solidFill>
                  <a:schemeClr val="bg1"/>
                </a:solidFill>
                <a:effectLst/>
                <a:latin typeface="Calibri" panose="020F0502020204030204" pitchFamily="34" charset="0"/>
              </a:rPr>
              <a:t>Your CV should be a maximum of two pages. Anything longer may not be read. </a:t>
            </a:r>
          </a:p>
          <a:p>
            <a:pPr lvl="1"/>
            <a:endParaRPr lang="en-GB" sz="2000" dirty="0">
              <a:solidFill>
                <a:schemeClr val="bg1"/>
              </a:solidFill>
              <a:effectLst/>
              <a:latin typeface="SymbolMT"/>
            </a:endParaRPr>
          </a:p>
          <a:p>
            <a:pPr lvl="1"/>
            <a:r>
              <a:rPr lang="en-GB" sz="2000" b="1" dirty="0">
                <a:solidFill>
                  <a:schemeClr val="bg1"/>
                </a:solidFill>
                <a:effectLst/>
                <a:latin typeface="Calibri" panose="020F0502020204030204" pitchFamily="34" charset="0"/>
              </a:rPr>
              <a:t>Job Descriptions: </a:t>
            </a:r>
            <a:r>
              <a:rPr lang="en-GB" sz="2000" dirty="0">
                <a:solidFill>
                  <a:schemeClr val="bg1"/>
                </a:solidFill>
                <a:effectLst/>
                <a:latin typeface="Calibri" panose="020F0502020204030204" pitchFamily="34" charset="0"/>
              </a:rPr>
              <a:t>Instead of listing all the tasks you performed in each job, write short, impactful paragraphs. This approach helps reduce page length and improves readability. </a:t>
            </a:r>
          </a:p>
          <a:p>
            <a:pPr lvl="1"/>
            <a:endParaRPr lang="en-GB" sz="2000" dirty="0">
              <a:solidFill>
                <a:schemeClr val="bg1"/>
              </a:solidFill>
              <a:effectLst/>
              <a:latin typeface="SymbolMT"/>
            </a:endParaRPr>
          </a:p>
          <a:p>
            <a:pPr lvl="1"/>
            <a:r>
              <a:rPr lang="en-GB" sz="2000" b="1" dirty="0">
                <a:solidFill>
                  <a:schemeClr val="bg1"/>
                </a:solidFill>
                <a:effectLst/>
                <a:latin typeface="Calibri" panose="020F0502020204030204" pitchFamily="34" charset="0"/>
              </a:rPr>
              <a:t>References: </a:t>
            </a:r>
            <a:r>
              <a:rPr lang="en-GB" sz="2000" dirty="0">
                <a:solidFill>
                  <a:schemeClr val="bg1"/>
                </a:solidFill>
                <a:effectLst/>
                <a:latin typeface="Calibri" panose="020F0502020204030204" pitchFamily="34" charset="0"/>
              </a:rPr>
              <a:t>Do not include referees' contact details on your CV. Employers will ask for this information if needed. Please be mindful of sharing personal data. </a:t>
            </a:r>
            <a:endParaRPr lang="en-GB" sz="2000" dirty="0">
              <a:solidFill>
                <a:schemeClr val="bg1"/>
              </a:solidFill>
              <a:effectLst/>
              <a:latin typeface="SymbolMT"/>
            </a:endParaRPr>
          </a:p>
        </p:txBody>
      </p:sp>
      <p:pic>
        <p:nvPicPr>
          <p:cNvPr id="4" name="Graphic 3">
            <a:extLst>
              <a:ext uri="{FF2B5EF4-FFF2-40B4-BE49-F238E27FC236}">
                <a16:creationId xmlns:a16="http://schemas.microsoft.com/office/drawing/2014/main" id="{037A8B12-66D5-DA9C-6010-6660CF58E3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7" name="Subtitle 2">
            <a:extLst>
              <a:ext uri="{FF2B5EF4-FFF2-40B4-BE49-F238E27FC236}">
                <a16:creationId xmlns:a16="http://schemas.microsoft.com/office/drawing/2014/main" id="{337B89F5-0462-6A29-35C5-B29CC40B840D}"/>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29739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5F19B9A-AC86-C076-4039-C160726299F5}"/>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6" name="TextBox 5">
            <a:extLst>
              <a:ext uri="{FF2B5EF4-FFF2-40B4-BE49-F238E27FC236}">
                <a16:creationId xmlns:a16="http://schemas.microsoft.com/office/drawing/2014/main" id="{C1C056B1-43AE-A558-7F04-C5EC740DDC39}"/>
              </a:ext>
            </a:extLst>
          </p:cNvPr>
          <p:cNvSpPr txBox="1"/>
          <p:nvPr/>
        </p:nvSpPr>
        <p:spPr>
          <a:xfrm>
            <a:off x="982362" y="2325929"/>
            <a:ext cx="10227275" cy="3477875"/>
          </a:xfrm>
          <a:prstGeom prst="rect">
            <a:avLst/>
          </a:prstGeom>
          <a:noFill/>
        </p:spPr>
        <p:txBody>
          <a:bodyPr wrap="square" rtlCol="0">
            <a:spAutoFit/>
          </a:bodyPr>
          <a:lstStyle/>
          <a:p>
            <a:r>
              <a:rPr lang="en-GB" sz="2000" b="1" dirty="0">
                <a:solidFill>
                  <a:schemeClr val="bg1"/>
                </a:solidFill>
                <a:effectLst/>
                <a:latin typeface="Calibri" panose="020F0502020204030204" pitchFamily="34" charset="0"/>
              </a:rPr>
              <a:t>Skills and Qualifications: </a:t>
            </a:r>
            <a:r>
              <a:rPr lang="en-GB" sz="2000" dirty="0">
                <a:solidFill>
                  <a:schemeClr val="bg1"/>
                </a:solidFill>
                <a:effectLst/>
                <a:latin typeface="Calibri" panose="020F0502020204030204" pitchFamily="34" charset="0"/>
              </a:rPr>
              <a:t>Highlight relevant qualifications and experience. Avoid including hobbies and passions unless they are directly relevant to the role or requested by the employer. Descriptive words like "ambitious," "conscientious," and "hardworking" should be demonstrated through your achievements and responsibilities rather than explicitly stated. </a:t>
            </a:r>
          </a:p>
          <a:p>
            <a:pPr algn="just"/>
            <a:endParaRPr lang="en-GB" sz="2000" dirty="0">
              <a:solidFill>
                <a:schemeClr val="bg1"/>
              </a:solidFill>
              <a:effectLst/>
              <a:latin typeface="SymbolMT"/>
            </a:endParaRPr>
          </a:p>
          <a:p>
            <a:pPr algn="just"/>
            <a:r>
              <a:rPr lang="en-GB" sz="2000" b="1" dirty="0">
                <a:solidFill>
                  <a:schemeClr val="bg1"/>
                </a:solidFill>
                <a:effectLst/>
                <a:latin typeface="Calibri" panose="020F0502020204030204" pitchFamily="34" charset="0"/>
              </a:rPr>
              <a:t>Master CV: </a:t>
            </a:r>
            <a:r>
              <a:rPr lang="en-GB" sz="2000" dirty="0">
                <a:solidFill>
                  <a:schemeClr val="bg1"/>
                </a:solidFill>
                <a:effectLst/>
                <a:latin typeface="Calibri" panose="020F0502020204030204" pitchFamily="34" charset="0"/>
              </a:rPr>
              <a:t>Maintain a 'master' CV that you update throughout your career. This comprehensive document serves as a source of information for your current CV, which should be tailored for each job application to ensure relevance. </a:t>
            </a:r>
          </a:p>
          <a:p>
            <a:pPr algn="just"/>
            <a:endParaRPr lang="en-GB" sz="2000" dirty="0">
              <a:solidFill>
                <a:schemeClr val="bg1"/>
              </a:solidFill>
              <a:effectLst/>
              <a:latin typeface="SymbolMT"/>
            </a:endParaRPr>
          </a:p>
          <a:p>
            <a:pPr algn="just"/>
            <a:r>
              <a:rPr lang="en-GB" sz="2000" b="1" dirty="0">
                <a:solidFill>
                  <a:schemeClr val="bg1"/>
                </a:solidFill>
                <a:effectLst/>
                <a:latin typeface="Calibri" panose="020F0502020204030204" pitchFamily="34" charset="0"/>
              </a:rPr>
              <a:t>Modify Your CV: </a:t>
            </a:r>
            <a:r>
              <a:rPr lang="en-GB" sz="2000" dirty="0">
                <a:solidFill>
                  <a:schemeClr val="bg1"/>
                </a:solidFill>
                <a:effectLst/>
                <a:latin typeface="Calibri" panose="020F0502020204030204" pitchFamily="34" charset="0"/>
              </a:rPr>
              <a:t>Customise your CV for every job you apply for to align it with the specific role and employer’s needs. </a:t>
            </a:r>
            <a:endParaRPr lang="en-GB" sz="2000" dirty="0">
              <a:solidFill>
                <a:schemeClr val="bg1"/>
              </a:solidFill>
              <a:effectLst/>
              <a:latin typeface="SymbolMT"/>
            </a:endParaRPr>
          </a:p>
        </p:txBody>
      </p:sp>
      <p:pic>
        <p:nvPicPr>
          <p:cNvPr id="4" name="Graphic 3">
            <a:extLst>
              <a:ext uri="{FF2B5EF4-FFF2-40B4-BE49-F238E27FC236}">
                <a16:creationId xmlns:a16="http://schemas.microsoft.com/office/drawing/2014/main" id="{D0DFAB37-403D-DE5C-17F3-C1B82528894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7" name="Subtitle 2">
            <a:extLst>
              <a:ext uri="{FF2B5EF4-FFF2-40B4-BE49-F238E27FC236}">
                <a16:creationId xmlns:a16="http://schemas.microsoft.com/office/drawing/2014/main" id="{92C39EFA-A47B-F418-5534-DCDA80E72F00}"/>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4207755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8CDE457-D9E1-F25A-72CE-7073EFC6BF40}"/>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6" name="TextBox 5">
            <a:extLst>
              <a:ext uri="{FF2B5EF4-FFF2-40B4-BE49-F238E27FC236}">
                <a16:creationId xmlns:a16="http://schemas.microsoft.com/office/drawing/2014/main" id="{C1C056B1-43AE-A558-7F04-C5EC740DDC39}"/>
              </a:ext>
            </a:extLst>
          </p:cNvPr>
          <p:cNvSpPr txBox="1"/>
          <p:nvPr/>
        </p:nvSpPr>
        <p:spPr>
          <a:xfrm>
            <a:off x="799482" y="1710544"/>
            <a:ext cx="10227275" cy="4708981"/>
          </a:xfrm>
          <a:prstGeom prst="rect">
            <a:avLst/>
          </a:prstGeom>
          <a:noFill/>
        </p:spPr>
        <p:txBody>
          <a:bodyPr wrap="square" rtlCol="0">
            <a:spAutoFit/>
          </a:bodyPr>
          <a:lstStyle/>
          <a:p>
            <a:r>
              <a:rPr lang="en-GB" sz="2000" b="1" dirty="0">
                <a:solidFill>
                  <a:schemeClr val="bg1"/>
                </a:solidFill>
                <a:effectLst/>
                <a:latin typeface="Calibri" panose="020F0502020204030204" pitchFamily="34" charset="0"/>
              </a:rPr>
              <a:t>This section should include various additional skills and qualifications that might be relevant to the job. Consider including: </a:t>
            </a:r>
          </a:p>
          <a:p>
            <a:endParaRPr lang="en-GB" sz="2000" dirty="0">
              <a:solidFill>
                <a:schemeClr val="bg1"/>
              </a:solidFill>
            </a:endParaRPr>
          </a:p>
          <a:p>
            <a:pPr lvl="1"/>
            <a:r>
              <a:rPr lang="en-GB" sz="2000" b="1" dirty="0">
                <a:solidFill>
                  <a:schemeClr val="bg1"/>
                </a:solidFill>
                <a:effectLst/>
                <a:latin typeface="Calibri" panose="020F0502020204030204" pitchFamily="34" charset="0"/>
              </a:rPr>
              <a:t>Languages Spoken: </a:t>
            </a:r>
            <a:r>
              <a:rPr lang="en-GB" sz="2000" dirty="0">
                <a:solidFill>
                  <a:schemeClr val="bg1"/>
                </a:solidFill>
                <a:effectLst/>
                <a:latin typeface="Calibri" panose="020F0502020204030204" pitchFamily="34" charset="0"/>
              </a:rPr>
              <a:t>List all the languages you speak fluently or conversationally. </a:t>
            </a:r>
            <a:endParaRPr lang="en-GB" sz="2000" dirty="0">
              <a:solidFill>
                <a:schemeClr val="bg1"/>
              </a:solidFill>
              <a:effectLst/>
              <a:latin typeface="SymbolMT"/>
            </a:endParaRPr>
          </a:p>
          <a:p>
            <a:pPr lvl="1"/>
            <a:r>
              <a:rPr lang="en-GB" sz="2000" b="1" dirty="0">
                <a:solidFill>
                  <a:schemeClr val="bg1"/>
                </a:solidFill>
                <a:effectLst/>
                <a:latin typeface="Calibri" panose="020F0502020204030204" pitchFamily="34" charset="0"/>
              </a:rPr>
              <a:t>IT Proficiency</a:t>
            </a:r>
            <a:r>
              <a:rPr lang="en-GB" sz="2000" dirty="0">
                <a:solidFill>
                  <a:schemeClr val="bg1"/>
                </a:solidFill>
                <a:effectLst/>
                <a:latin typeface="Calibri" panose="020F0502020204030204" pitchFamily="34" charset="0"/>
              </a:rPr>
              <a:t>: Mention any software programs or IT systems you are proficient in, such as Microsoft Office, Adobe Suite, or any industry-specific software. </a:t>
            </a:r>
            <a:endParaRPr lang="en-GB" sz="2000" dirty="0">
              <a:solidFill>
                <a:schemeClr val="bg1"/>
              </a:solidFill>
              <a:effectLst/>
              <a:latin typeface="SymbolMT"/>
            </a:endParaRPr>
          </a:p>
          <a:p>
            <a:pPr lvl="1"/>
            <a:endParaRPr lang="en-GB" sz="2000" b="1" dirty="0">
              <a:solidFill>
                <a:schemeClr val="bg1"/>
              </a:solidFill>
              <a:effectLst/>
              <a:latin typeface="Calibri" panose="020F0502020204030204" pitchFamily="34" charset="0"/>
            </a:endParaRPr>
          </a:p>
          <a:p>
            <a:pPr lvl="1"/>
            <a:r>
              <a:rPr lang="en-GB" sz="2000" b="1" dirty="0">
                <a:solidFill>
                  <a:schemeClr val="bg1"/>
                </a:solidFill>
                <a:effectLst/>
                <a:latin typeface="Calibri" panose="020F0502020204030204" pitchFamily="34" charset="0"/>
              </a:rPr>
              <a:t>Driving Capability: </a:t>
            </a:r>
            <a:r>
              <a:rPr lang="en-GB" sz="2000" dirty="0">
                <a:solidFill>
                  <a:schemeClr val="bg1"/>
                </a:solidFill>
                <a:effectLst/>
                <a:latin typeface="Calibri" panose="020F0502020204030204" pitchFamily="34" charset="0"/>
              </a:rPr>
              <a:t>Indicate whether you have a valid driver's license and any other relevant driving certifications. </a:t>
            </a:r>
            <a:endParaRPr lang="en-GB" sz="2000" dirty="0">
              <a:solidFill>
                <a:schemeClr val="bg1"/>
              </a:solidFill>
              <a:effectLst/>
              <a:latin typeface="SymbolMT"/>
            </a:endParaRPr>
          </a:p>
          <a:p>
            <a:pPr lvl="1"/>
            <a:endParaRPr lang="en-GB" sz="2000" b="1" dirty="0">
              <a:solidFill>
                <a:schemeClr val="bg1"/>
              </a:solidFill>
              <a:effectLst/>
              <a:latin typeface="Calibri" panose="020F0502020204030204" pitchFamily="34" charset="0"/>
            </a:endParaRPr>
          </a:p>
          <a:p>
            <a:pPr lvl="1"/>
            <a:r>
              <a:rPr lang="en-GB" sz="2000" b="1" dirty="0">
                <a:solidFill>
                  <a:schemeClr val="bg1"/>
                </a:solidFill>
                <a:effectLst/>
                <a:latin typeface="Calibri" panose="020F0502020204030204" pitchFamily="34" charset="0"/>
              </a:rPr>
              <a:t>Additional Courses: </a:t>
            </a:r>
            <a:r>
              <a:rPr lang="en-GB" sz="2000" dirty="0">
                <a:solidFill>
                  <a:schemeClr val="bg1"/>
                </a:solidFill>
                <a:effectLst/>
                <a:latin typeface="Calibri" panose="020F0502020204030204" pitchFamily="34" charset="0"/>
              </a:rPr>
              <a:t>Include any courses you have completed, such as First Aid, Health &amp; Safety, CPR, or other relevant training, even if the certifications have expired. </a:t>
            </a:r>
            <a:endParaRPr lang="en-GB" sz="2000" dirty="0">
              <a:solidFill>
                <a:schemeClr val="bg1"/>
              </a:solidFill>
              <a:effectLst/>
              <a:latin typeface="SymbolMT"/>
            </a:endParaRPr>
          </a:p>
          <a:p>
            <a:pPr lvl="1"/>
            <a:endParaRPr lang="en-GB" sz="2000" b="1" dirty="0">
              <a:solidFill>
                <a:schemeClr val="bg1"/>
              </a:solidFill>
              <a:effectLst/>
              <a:latin typeface="Calibri" panose="020F0502020204030204" pitchFamily="34" charset="0"/>
            </a:endParaRPr>
          </a:p>
          <a:p>
            <a:pPr lvl="1"/>
            <a:r>
              <a:rPr lang="en-GB" sz="2000" b="1" dirty="0">
                <a:solidFill>
                  <a:schemeClr val="bg1"/>
                </a:solidFill>
                <a:effectLst/>
                <a:latin typeface="Calibri" panose="020F0502020204030204" pitchFamily="34" charset="0"/>
              </a:rPr>
              <a:t>Relevant Qualifications: </a:t>
            </a:r>
            <a:r>
              <a:rPr lang="en-GB" sz="2000" dirty="0">
                <a:solidFill>
                  <a:schemeClr val="bg1"/>
                </a:solidFill>
                <a:effectLst/>
                <a:latin typeface="Calibri" panose="020F0502020204030204" pitchFamily="34" charset="0"/>
              </a:rPr>
              <a:t>List any other qualifications that support your application, such as </a:t>
            </a:r>
            <a:endParaRPr lang="en-GB" sz="2000" dirty="0">
              <a:solidFill>
                <a:schemeClr val="bg1"/>
              </a:solidFill>
              <a:effectLst/>
              <a:latin typeface="SymbolMT"/>
            </a:endParaRPr>
          </a:p>
          <a:p>
            <a:pPr lvl="1"/>
            <a:r>
              <a:rPr lang="en-GB" sz="2000" dirty="0">
                <a:solidFill>
                  <a:schemeClr val="bg1"/>
                </a:solidFill>
                <a:effectLst/>
                <a:latin typeface="Calibri" panose="020F0502020204030204" pitchFamily="34" charset="0"/>
              </a:rPr>
              <a:t>vocational training, professional certifications, or technical skills. </a:t>
            </a:r>
            <a:endParaRPr lang="en-GB" sz="2000" dirty="0">
              <a:solidFill>
                <a:schemeClr val="bg1"/>
              </a:solidFill>
              <a:effectLst/>
              <a:latin typeface="SymbolMT"/>
            </a:endParaRPr>
          </a:p>
        </p:txBody>
      </p:sp>
      <p:pic>
        <p:nvPicPr>
          <p:cNvPr id="7" name="Graphic 6">
            <a:extLst>
              <a:ext uri="{FF2B5EF4-FFF2-40B4-BE49-F238E27FC236}">
                <a16:creationId xmlns:a16="http://schemas.microsoft.com/office/drawing/2014/main" id="{82DAF3C0-6FA0-DE94-7367-08457D6ED8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Subtitle 2">
            <a:extLst>
              <a:ext uri="{FF2B5EF4-FFF2-40B4-BE49-F238E27FC236}">
                <a16:creationId xmlns:a16="http://schemas.microsoft.com/office/drawing/2014/main" id="{56951E0A-CC7F-783A-9317-ED6BB46F629B}"/>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116947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1CD1A0C-B8B1-A1DC-DF1A-40701662F22E}"/>
              </a:ext>
            </a:extLst>
          </p:cNvPr>
          <p:cNvSpPr/>
          <p:nvPr/>
        </p:nvSpPr>
        <p:spPr>
          <a:xfrm>
            <a:off x="1231392" y="1962912"/>
            <a:ext cx="9580854" cy="3901440"/>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8608F045-E4F2-113E-6105-163D6C60B40E}"/>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itle 1">
            <a:extLst>
              <a:ext uri="{FF2B5EF4-FFF2-40B4-BE49-F238E27FC236}">
                <a16:creationId xmlns:a16="http://schemas.microsoft.com/office/drawing/2014/main" id="{B5B806CE-9835-4A22-E87A-6396D9ACC0B7}"/>
              </a:ext>
            </a:extLst>
          </p:cNvPr>
          <p:cNvSpPr txBox="1">
            <a:spLocks/>
          </p:cNvSpPr>
          <p:nvPr/>
        </p:nvSpPr>
        <p:spPr>
          <a:xfrm>
            <a:off x="1379755" y="1641868"/>
            <a:ext cx="7726572" cy="138909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GB" sz="2500" b="1" dirty="0">
                <a:solidFill>
                  <a:schemeClr val="bg1"/>
                </a:solidFill>
                <a:latin typeface="Lato" panose="020F0502020204030203" pitchFamily="34" charset="0"/>
              </a:rPr>
              <a:t>Some questions you might want to answer when writing about your work history…</a:t>
            </a:r>
            <a:endParaRPr lang="en-US" sz="2500" dirty="0">
              <a:solidFill>
                <a:schemeClr val="bg1"/>
              </a:solidFill>
            </a:endParaRPr>
          </a:p>
        </p:txBody>
      </p:sp>
      <p:sp>
        <p:nvSpPr>
          <p:cNvPr id="7" name="TextBox 6">
            <a:extLst>
              <a:ext uri="{FF2B5EF4-FFF2-40B4-BE49-F238E27FC236}">
                <a16:creationId xmlns:a16="http://schemas.microsoft.com/office/drawing/2014/main" id="{43AC7B3E-EBE5-7A3B-77BF-C6D6277F97CC}"/>
              </a:ext>
            </a:extLst>
          </p:cNvPr>
          <p:cNvSpPr txBox="1"/>
          <p:nvPr/>
        </p:nvSpPr>
        <p:spPr>
          <a:xfrm>
            <a:off x="2462230" y="2740077"/>
            <a:ext cx="8300846"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chemeClr val="bg1"/>
                </a:solidFill>
              </a:rPr>
              <a:t>How long did you work there?	</a:t>
            </a:r>
          </a:p>
          <a:p>
            <a:pPr marL="457200" indent="-457200" algn="just">
              <a:buFont typeface="Arial" panose="020B0604020202020204" pitchFamily="34" charset="0"/>
              <a:buChar char="•"/>
            </a:pPr>
            <a:r>
              <a:rPr lang="en-US" sz="2800" dirty="0">
                <a:solidFill>
                  <a:schemeClr val="bg1"/>
                </a:solidFill>
              </a:rPr>
              <a:t>What hours did you do?		</a:t>
            </a:r>
          </a:p>
          <a:p>
            <a:pPr marL="457200" indent="-457200" algn="just">
              <a:buFont typeface="Arial" panose="020B0604020202020204" pitchFamily="34" charset="0"/>
              <a:buChar char="•"/>
            </a:pPr>
            <a:r>
              <a:rPr lang="en-US" sz="2800" dirty="0">
                <a:solidFill>
                  <a:schemeClr val="bg1"/>
                </a:solidFill>
              </a:rPr>
              <a:t>Did you need to train to do the job?	</a:t>
            </a:r>
          </a:p>
          <a:p>
            <a:pPr marL="457200" indent="-457200" algn="just">
              <a:buFont typeface="Arial" panose="020B0604020202020204" pitchFamily="34" charset="0"/>
              <a:buChar char="•"/>
            </a:pPr>
            <a:r>
              <a:rPr lang="en-US" sz="2800" dirty="0">
                <a:solidFill>
                  <a:schemeClr val="bg1"/>
                </a:solidFill>
              </a:rPr>
              <a:t>What were your main responsibilities?</a:t>
            </a:r>
          </a:p>
          <a:p>
            <a:pPr marL="457200" indent="-457200" algn="just">
              <a:buFont typeface="Arial" panose="020B0604020202020204" pitchFamily="34" charset="0"/>
              <a:buChar char="•"/>
            </a:pPr>
            <a:r>
              <a:rPr lang="en-US" sz="2800" dirty="0">
                <a:solidFill>
                  <a:schemeClr val="bg1"/>
                </a:solidFill>
              </a:rPr>
              <a:t>What did you learn?</a:t>
            </a:r>
          </a:p>
          <a:p>
            <a:pPr marL="457200" indent="-457200" algn="just">
              <a:buFont typeface="Arial" panose="020B0604020202020204" pitchFamily="34" charset="0"/>
              <a:buChar char="•"/>
            </a:pPr>
            <a:r>
              <a:rPr lang="en-US" sz="2800" dirty="0">
                <a:solidFill>
                  <a:schemeClr val="bg1"/>
                </a:solidFill>
              </a:rPr>
              <a:t>Who do you work with?</a:t>
            </a:r>
          </a:p>
          <a:p>
            <a:pPr marL="457200" indent="-457200" algn="just">
              <a:buFont typeface="Arial" panose="020B0604020202020204" pitchFamily="34" charset="0"/>
              <a:buChar char="•"/>
            </a:pPr>
            <a:r>
              <a:rPr lang="en-US" sz="2800" dirty="0">
                <a:solidFill>
                  <a:schemeClr val="bg1"/>
                </a:solidFill>
              </a:rPr>
              <a:t>If you worked with children, how old were they?</a:t>
            </a:r>
          </a:p>
          <a:p>
            <a:pPr marL="457200" indent="-457200" algn="just">
              <a:buFont typeface="Arial" panose="020B0604020202020204" pitchFamily="34" charset="0"/>
              <a:buChar char="•"/>
            </a:pPr>
            <a:endParaRPr lang="en-US" sz="2800" dirty="0">
              <a:solidFill>
                <a:schemeClr val="bg1"/>
              </a:solidFill>
            </a:endParaRPr>
          </a:p>
        </p:txBody>
      </p:sp>
      <p:pic>
        <p:nvPicPr>
          <p:cNvPr id="4" name="Graphic 3">
            <a:extLst>
              <a:ext uri="{FF2B5EF4-FFF2-40B4-BE49-F238E27FC236}">
                <a16:creationId xmlns:a16="http://schemas.microsoft.com/office/drawing/2014/main" id="{80D0A3D2-4D62-38A3-8D19-2294844FFFC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Subtitle 2">
            <a:extLst>
              <a:ext uri="{FF2B5EF4-FFF2-40B4-BE49-F238E27FC236}">
                <a16:creationId xmlns:a16="http://schemas.microsoft.com/office/drawing/2014/main" id="{9D749B2A-2A18-80AA-FF7B-DBF58B24F9D0}"/>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157956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1655C23-6EC1-9624-587D-0A6911825D68}"/>
              </a:ext>
            </a:extLst>
          </p:cNvPr>
          <p:cNvSpPr/>
          <p:nvPr/>
        </p:nvSpPr>
        <p:spPr>
          <a:xfrm>
            <a:off x="2767584" y="2987040"/>
            <a:ext cx="6632448" cy="926592"/>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A506D790-0A52-8519-C61F-3700DA0F2E47}"/>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3352799" y="2921168"/>
            <a:ext cx="5744309" cy="1015663"/>
          </a:xfrm>
          <a:prstGeom prst="rect">
            <a:avLst/>
          </a:prstGeom>
          <a:noFill/>
        </p:spPr>
        <p:txBody>
          <a:bodyPr wrap="square" rtlCol="0">
            <a:spAutoFit/>
          </a:bodyPr>
          <a:lstStyle/>
          <a:p>
            <a:pPr algn="ctr"/>
            <a:r>
              <a:rPr lang="en-US" sz="6000" b="1" dirty="0">
                <a:solidFill>
                  <a:schemeClr val="bg1"/>
                </a:solidFill>
              </a:rPr>
              <a:t>Useful resources</a:t>
            </a:r>
          </a:p>
        </p:txBody>
      </p:sp>
      <p:pic>
        <p:nvPicPr>
          <p:cNvPr id="4" name="Graphic 3">
            <a:extLst>
              <a:ext uri="{FF2B5EF4-FFF2-40B4-BE49-F238E27FC236}">
                <a16:creationId xmlns:a16="http://schemas.microsoft.com/office/drawing/2014/main" id="{662F2002-464B-0D75-6D94-B1082C4437F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Subtitle 2">
            <a:extLst>
              <a:ext uri="{FF2B5EF4-FFF2-40B4-BE49-F238E27FC236}">
                <a16:creationId xmlns:a16="http://schemas.microsoft.com/office/drawing/2014/main" id="{DEDC6BEE-755E-FC18-CABA-4C95BD5B6BFF}"/>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18992388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0D0BEF5-366D-2BD7-0F86-FE0146FD03B1}"/>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1594328" y="1226822"/>
            <a:ext cx="3470032" cy="1015663"/>
          </a:xfrm>
          <a:prstGeom prst="rect">
            <a:avLst/>
          </a:prstGeom>
          <a:noFill/>
        </p:spPr>
        <p:txBody>
          <a:bodyPr wrap="square" rtlCol="0">
            <a:spAutoFit/>
          </a:bodyPr>
          <a:lstStyle/>
          <a:p>
            <a:r>
              <a:rPr lang="en-US" sz="6000" b="1" dirty="0">
                <a:solidFill>
                  <a:schemeClr val="bg1"/>
                </a:solidFill>
              </a:rPr>
              <a:t>Prospects</a:t>
            </a:r>
          </a:p>
        </p:txBody>
      </p:sp>
      <p:sp>
        <p:nvSpPr>
          <p:cNvPr id="5" name="TextBox 4">
            <a:extLst>
              <a:ext uri="{FF2B5EF4-FFF2-40B4-BE49-F238E27FC236}">
                <a16:creationId xmlns:a16="http://schemas.microsoft.com/office/drawing/2014/main" id="{FA1D31B9-3699-29F4-D078-4E74B06EEA4F}"/>
              </a:ext>
            </a:extLst>
          </p:cNvPr>
          <p:cNvSpPr txBox="1"/>
          <p:nvPr/>
        </p:nvSpPr>
        <p:spPr>
          <a:xfrm>
            <a:off x="570763" y="2412300"/>
            <a:ext cx="5517161" cy="5062924"/>
          </a:xfrm>
          <a:prstGeom prst="rect">
            <a:avLst/>
          </a:prstGeom>
          <a:noFill/>
        </p:spPr>
        <p:txBody>
          <a:bodyPr wrap="square" rtlCol="0">
            <a:spAutoFit/>
          </a:bodyPr>
          <a:lstStyle/>
          <a:p>
            <a:pPr algn="just"/>
            <a:r>
              <a:rPr lang="en-GB" sz="19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Prospects</a:t>
            </a:r>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are the experts in graduate careers. They help to guide students and graduates thoroughly researched information, advice, and opportunities.</a:t>
            </a: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They provide a market-leading portfolio of graduate career and postgraduate study recruitment options and work in close partnership with HE and further education (FE) professional bodies and the government.</a:t>
            </a:r>
          </a:p>
          <a:p>
            <a:pPr algn="just"/>
            <a:endParaRPr lang="en-GB" sz="19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You can research job sectors, further study, case studies, take career tests, get career advice and much more.</a:t>
            </a: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just"/>
            <a:endParaRPr lang="en-GB" sz="19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6" name="Picture 5" descr="A screenshot of a website&#10;&#10;Description automatically generated with low confidence">
            <a:extLst>
              <a:ext uri="{FF2B5EF4-FFF2-40B4-BE49-F238E27FC236}">
                <a16:creationId xmlns:a16="http://schemas.microsoft.com/office/drawing/2014/main" id="{F149DF5B-047C-9F2D-915F-925F7A01C39E}"/>
              </a:ext>
            </a:extLst>
          </p:cNvPr>
          <p:cNvPicPr>
            <a:picLocks noChangeAspect="1"/>
          </p:cNvPicPr>
          <p:nvPr/>
        </p:nvPicPr>
        <p:blipFill>
          <a:blip r:embed="rId2"/>
          <a:stretch>
            <a:fillRect/>
          </a:stretch>
        </p:blipFill>
        <p:spPr>
          <a:xfrm>
            <a:off x="6381381" y="1562980"/>
            <a:ext cx="5517162" cy="4626804"/>
          </a:xfrm>
          <a:prstGeom prst="rect">
            <a:avLst/>
          </a:prstGeom>
        </p:spPr>
      </p:pic>
      <p:pic>
        <p:nvPicPr>
          <p:cNvPr id="4" name="Graphic 3">
            <a:extLst>
              <a:ext uri="{FF2B5EF4-FFF2-40B4-BE49-F238E27FC236}">
                <a16:creationId xmlns:a16="http://schemas.microsoft.com/office/drawing/2014/main" id="{3D92C081-E156-31F9-57D5-96CA26194C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5750" y="297543"/>
            <a:ext cx="2705100" cy="939800"/>
          </a:xfrm>
          <a:prstGeom prst="rect">
            <a:avLst/>
          </a:prstGeom>
        </p:spPr>
      </p:pic>
      <p:sp>
        <p:nvSpPr>
          <p:cNvPr id="7" name="Subtitle 2">
            <a:extLst>
              <a:ext uri="{FF2B5EF4-FFF2-40B4-BE49-F238E27FC236}">
                <a16:creationId xmlns:a16="http://schemas.microsoft.com/office/drawing/2014/main" id="{F1EEF87D-7FAD-E090-EF66-9245608C1C5E}"/>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737130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A61ED63-24CD-64B3-E1A8-005AE894C5E0}"/>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1594328" y="1226822"/>
            <a:ext cx="3470032" cy="923330"/>
          </a:xfrm>
          <a:prstGeom prst="rect">
            <a:avLst/>
          </a:prstGeom>
          <a:noFill/>
        </p:spPr>
        <p:txBody>
          <a:bodyPr wrap="square" rtlCol="0">
            <a:spAutoFit/>
          </a:bodyPr>
          <a:lstStyle/>
          <a:p>
            <a:r>
              <a:rPr lang="en-US" sz="5400" b="1" dirty="0">
                <a:solidFill>
                  <a:schemeClr val="bg1"/>
                </a:solidFill>
              </a:rPr>
              <a:t>Target Jobs</a:t>
            </a:r>
          </a:p>
        </p:txBody>
      </p:sp>
      <p:sp>
        <p:nvSpPr>
          <p:cNvPr id="5" name="TextBox 4">
            <a:extLst>
              <a:ext uri="{FF2B5EF4-FFF2-40B4-BE49-F238E27FC236}">
                <a16:creationId xmlns:a16="http://schemas.microsoft.com/office/drawing/2014/main" id="{FA1D31B9-3699-29F4-D078-4E74B06EEA4F}"/>
              </a:ext>
            </a:extLst>
          </p:cNvPr>
          <p:cNvSpPr txBox="1"/>
          <p:nvPr/>
        </p:nvSpPr>
        <p:spPr>
          <a:xfrm>
            <a:off x="570763" y="2362578"/>
            <a:ext cx="5517161" cy="3308598"/>
          </a:xfrm>
          <a:prstGeom prst="rect">
            <a:avLst/>
          </a:prstGeom>
          <a:noFill/>
        </p:spPr>
        <p:txBody>
          <a:bodyPr wrap="square" rtlCol="0">
            <a:spAutoFit/>
          </a:bodyPr>
          <a:lstStyle/>
          <a:p>
            <a:pPr algn="just"/>
            <a:r>
              <a:rPr lang="en-GB" sz="19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targetjobs</a:t>
            </a:r>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is the leading website for graduate recruitment in the UK. Combining great careers advice, sector experts, peer to peer reviews and over 3,000 internships and graduate job vacancies every year, over 1 million students trust </a:t>
            </a:r>
            <a:r>
              <a:rPr lang="en-GB" sz="19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targetjobs</a:t>
            </a:r>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to help them in their career.</a:t>
            </a:r>
          </a:p>
          <a:p>
            <a:pPr algn="just"/>
            <a:endParaRPr lang="en-GB" sz="19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just"/>
            <a:r>
              <a:rPr lang="en-GB" sz="1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You can also do online learning, attend events and training as well as stay up to date with the latest labour market information, look for graduate jobs and plan your career path.</a:t>
            </a:r>
          </a:p>
        </p:txBody>
      </p:sp>
      <p:pic>
        <p:nvPicPr>
          <p:cNvPr id="7" name="Picture 6" descr="A screenshot of a website&#10;&#10;Description automatically generated with low confidence">
            <a:extLst>
              <a:ext uri="{FF2B5EF4-FFF2-40B4-BE49-F238E27FC236}">
                <a16:creationId xmlns:a16="http://schemas.microsoft.com/office/drawing/2014/main" id="{F987A760-802C-C538-5021-DA0A3E35EEAF}"/>
              </a:ext>
            </a:extLst>
          </p:cNvPr>
          <p:cNvPicPr>
            <a:picLocks noChangeAspect="1"/>
          </p:cNvPicPr>
          <p:nvPr/>
        </p:nvPicPr>
        <p:blipFill>
          <a:blip r:embed="rId2"/>
          <a:stretch>
            <a:fillRect/>
          </a:stretch>
        </p:blipFill>
        <p:spPr>
          <a:xfrm>
            <a:off x="6381381" y="1688487"/>
            <a:ext cx="5517162" cy="4322122"/>
          </a:xfrm>
          <a:prstGeom prst="rect">
            <a:avLst/>
          </a:prstGeom>
        </p:spPr>
      </p:pic>
      <p:pic>
        <p:nvPicPr>
          <p:cNvPr id="4" name="Graphic 3">
            <a:extLst>
              <a:ext uri="{FF2B5EF4-FFF2-40B4-BE49-F238E27FC236}">
                <a16:creationId xmlns:a16="http://schemas.microsoft.com/office/drawing/2014/main" id="{9D066CC2-0C01-B813-B8AD-9A3B627BF09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5750" y="297543"/>
            <a:ext cx="2705100" cy="939800"/>
          </a:xfrm>
          <a:prstGeom prst="rect">
            <a:avLst/>
          </a:prstGeom>
        </p:spPr>
      </p:pic>
      <p:sp>
        <p:nvSpPr>
          <p:cNvPr id="6" name="Subtitle 2">
            <a:extLst>
              <a:ext uri="{FF2B5EF4-FFF2-40B4-BE49-F238E27FC236}">
                <a16:creationId xmlns:a16="http://schemas.microsoft.com/office/drawing/2014/main" id="{41383D9D-3635-629D-C323-6405BB4EB0A8}"/>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11613082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DEBCDCA1-7BB7-271E-2875-130DB1E70A2F}"/>
              </a:ext>
            </a:extLst>
          </p:cNvPr>
          <p:cNvSpPr txBox="1"/>
          <p:nvPr/>
        </p:nvSpPr>
        <p:spPr>
          <a:xfrm>
            <a:off x="2850382" y="2043730"/>
            <a:ext cx="6491236" cy="1015663"/>
          </a:xfrm>
          <a:prstGeom prst="rect">
            <a:avLst/>
          </a:prstGeom>
          <a:solidFill>
            <a:schemeClr val="bg1"/>
          </a:solidFill>
        </p:spPr>
        <p:txBody>
          <a:bodyPr wrap="square" rtlCol="0">
            <a:spAutoFit/>
          </a:bodyPr>
          <a:lstStyle/>
          <a:p>
            <a:r>
              <a:rPr lang="en-US" sz="6000" b="1" dirty="0">
                <a:solidFill>
                  <a:srgbClr val="A83053"/>
                </a:solidFill>
              </a:rPr>
              <a:t>Self employment</a:t>
            </a:r>
          </a:p>
        </p:txBody>
      </p:sp>
      <p:sp>
        <p:nvSpPr>
          <p:cNvPr id="6" name="TextBox 5">
            <a:extLst>
              <a:ext uri="{FF2B5EF4-FFF2-40B4-BE49-F238E27FC236}">
                <a16:creationId xmlns:a16="http://schemas.microsoft.com/office/drawing/2014/main" id="{6D6F521C-7769-74D7-F15E-64E97F995946}"/>
              </a:ext>
            </a:extLst>
          </p:cNvPr>
          <p:cNvSpPr txBox="1"/>
          <p:nvPr/>
        </p:nvSpPr>
        <p:spPr>
          <a:xfrm>
            <a:off x="942871" y="3429000"/>
            <a:ext cx="10339754" cy="2308324"/>
          </a:xfrm>
          <a:prstGeom prst="rect">
            <a:avLst/>
          </a:prstGeom>
          <a:noFill/>
        </p:spPr>
        <p:txBody>
          <a:bodyPr wrap="square" rtlCol="0">
            <a:spAutoFit/>
          </a:bodyPr>
          <a:lstStyle/>
          <a:p>
            <a:r>
              <a:rPr lang="en-GB"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If you’re considering self-employment get in touch with UWTSD Enterprise who can arrange a meeting with a mentor to talk through your ideas.</a:t>
            </a:r>
          </a:p>
          <a:p>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UWTSD Enterprise</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www.uwtsd.ac.uk/for-business/enterprise/</a:t>
            </a:r>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50530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0409A1-45F7-C8E8-FFB7-90AC5297707B}"/>
              </a:ext>
            </a:extLst>
          </p:cNvPr>
          <p:cNvSpPr txBox="1"/>
          <p:nvPr/>
        </p:nvSpPr>
        <p:spPr>
          <a:xfrm>
            <a:off x="554183" y="1522594"/>
            <a:ext cx="5915889" cy="4893647"/>
          </a:xfrm>
          <a:prstGeom prst="rect">
            <a:avLst/>
          </a:prstGeom>
          <a:noFill/>
        </p:spPr>
        <p:txBody>
          <a:bodyPr wrap="square" rtlCol="0">
            <a:spAutoFit/>
          </a:bodyPr>
          <a:lstStyle/>
          <a:p>
            <a:pPr algn="just"/>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There are several digital tools and technologies that can help you whilst studying at University. To access our list of recommended learning resources, you will need to log in to Moodle, our virtual learning environment. </a:t>
            </a:r>
          </a:p>
          <a:p>
            <a:pPr algn="just"/>
            <a:endParaRPr lang="en-GB" sz="2400" kern="1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algn="just"/>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Included is a range of resources, from ‘How-to’ guides on the Microsoft website, to courses within LinkedIn Learning. As a student, you have free access to LinkedIn Learning and access to all of the courses whilst you are a student..</a:t>
            </a:r>
          </a:p>
        </p:txBody>
      </p:sp>
      <p:pic>
        <p:nvPicPr>
          <p:cNvPr id="7" name="Picture 6" descr="Text&#10;&#10;Description automatically generated with medium confidence">
            <a:extLst>
              <a:ext uri="{FF2B5EF4-FFF2-40B4-BE49-F238E27FC236}">
                <a16:creationId xmlns:a16="http://schemas.microsoft.com/office/drawing/2014/main" id="{33170AF0-5460-CAA8-7C01-01310DA84FA1}"/>
              </a:ext>
            </a:extLst>
          </p:cNvPr>
          <p:cNvPicPr>
            <a:picLocks noChangeAspect="1"/>
          </p:cNvPicPr>
          <p:nvPr/>
        </p:nvPicPr>
        <p:blipFill>
          <a:blip r:embed="rId2"/>
          <a:stretch>
            <a:fillRect/>
          </a:stretch>
        </p:blipFill>
        <p:spPr>
          <a:xfrm>
            <a:off x="9514388" y="2131287"/>
            <a:ext cx="2307045" cy="1297713"/>
          </a:xfrm>
          <a:prstGeom prst="rect">
            <a:avLst/>
          </a:prstGeom>
        </p:spPr>
      </p:pic>
      <p:sp>
        <p:nvSpPr>
          <p:cNvPr id="8" name="TextBox 7">
            <a:extLst>
              <a:ext uri="{FF2B5EF4-FFF2-40B4-BE49-F238E27FC236}">
                <a16:creationId xmlns:a16="http://schemas.microsoft.com/office/drawing/2014/main" id="{861D2FAF-829C-7A4F-2022-F362D5942906}"/>
              </a:ext>
            </a:extLst>
          </p:cNvPr>
          <p:cNvSpPr txBox="1"/>
          <p:nvPr/>
        </p:nvSpPr>
        <p:spPr>
          <a:xfrm>
            <a:off x="7496444" y="5834796"/>
            <a:ext cx="3713017" cy="369332"/>
          </a:xfrm>
          <a:prstGeom prst="rect">
            <a:avLst/>
          </a:prstGeom>
          <a:noFill/>
        </p:spPr>
        <p:txBody>
          <a:bodyPr wrap="square" rtlCol="0">
            <a:spAutoFit/>
          </a:bodyPr>
          <a:lstStyle/>
          <a:p>
            <a:pPr algn="ctr"/>
            <a:r>
              <a:rPr lang="en-US" b="1" dirty="0" err="1">
                <a:solidFill>
                  <a:schemeClr val="bg1"/>
                </a:solidFill>
                <a:latin typeface="+mj-lt"/>
                <a:cs typeface="Calibri" panose="020F0502020204030204" pitchFamily="34" charset="0"/>
              </a:rPr>
              <a:t>digitalskills.uwtsd.ac.uk</a:t>
            </a:r>
            <a:r>
              <a:rPr lang="en-US" b="1" dirty="0">
                <a:solidFill>
                  <a:schemeClr val="bg1"/>
                </a:solidFill>
                <a:latin typeface="+mj-lt"/>
                <a:cs typeface="Calibri" panose="020F0502020204030204" pitchFamily="34" charset="0"/>
              </a:rPr>
              <a:t>/students/</a:t>
            </a:r>
          </a:p>
        </p:txBody>
      </p:sp>
      <p:pic>
        <p:nvPicPr>
          <p:cNvPr id="9" name="Graphic 8">
            <a:extLst>
              <a:ext uri="{FF2B5EF4-FFF2-40B4-BE49-F238E27FC236}">
                <a16:creationId xmlns:a16="http://schemas.microsoft.com/office/drawing/2014/main" id="{E9A8A8F0-37FB-AAD8-8D86-292424FA49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991" y="264886"/>
            <a:ext cx="2705100" cy="939800"/>
          </a:xfrm>
          <a:prstGeom prst="rect">
            <a:avLst/>
          </a:prstGeom>
        </p:spPr>
      </p:pic>
      <p:sp>
        <p:nvSpPr>
          <p:cNvPr id="10" name="Title 1">
            <a:extLst>
              <a:ext uri="{FF2B5EF4-FFF2-40B4-BE49-F238E27FC236}">
                <a16:creationId xmlns:a16="http://schemas.microsoft.com/office/drawing/2014/main" id="{692964CF-2ABC-81A1-ADE5-CC3EE53E0BC0}"/>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11" name="Subtitle 2">
            <a:extLst>
              <a:ext uri="{FF2B5EF4-FFF2-40B4-BE49-F238E27FC236}">
                <a16:creationId xmlns:a16="http://schemas.microsoft.com/office/drawing/2014/main" id="{F8D3A32B-CE5B-6322-406E-09D249FEDD23}"/>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4" name="Picture 3" descr="A group of logos on a black background&#10;&#10;Description automatically generated">
            <a:extLst>
              <a:ext uri="{FF2B5EF4-FFF2-40B4-BE49-F238E27FC236}">
                <a16:creationId xmlns:a16="http://schemas.microsoft.com/office/drawing/2014/main" id="{D2F0D968-0043-732C-948D-E23FF47A1468}"/>
              </a:ext>
            </a:extLst>
          </p:cNvPr>
          <p:cNvPicPr>
            <a:picLocks noChangeAspect="1"/>
          </p:cNvPicPr>
          <p:nvPr/>
        </p:nvPicPr>
        <p:blipFill>
          <a:blip r:embed="rId5"/>
          <a:stretch>
            <a:fillRect/>
          </a:stretch>
        </p:blipFill>
        <p:spPr>
          <a:xfrm>
            <a:off x="6880980" y="2159000"/>
            <a:ext cx="2222500" cy="1270000"/>
          </a:xfrm>
          <a:prstGeom prst="rect">
            <a:avLst/>
          </a:prstGeom>
        </p:spPr>
      </p:pic>
      <p:pic>
        <p:nvPicPr>
          <p:cNvPr id="6" name="Picture 5" descr="A red and white logo&#10;&#10;Description automatically generated">
            <a:extLst>
              <a:ext uri="{FF2B5EF4-FFF2-40B4-BE49-F238E27FC236}">
                <a16:creationId xmlns:a16="http://schemas.microsoft.com/office/drawing/2014/main" id="{18070A66-FFD3-EBA9-3AF1-0427C801614F}"/>
              </a:ext>
            </a:extLst>
          </p:cNvPr>
          <p:cNvPicPr>
            <a:picLocks noChangeAspect="1"/>
          </p:cNvPicPr>
          <p:nvPr/>
        </p:nvPicPr>
        <p:blipFill>
          <a:blip r:embed="rId6"/>
          <a:stretch>
            <a:fillRect/>
          </a:stretch>
        </p:blipFill>
        <p:spPr>
          <a:xfrm>
            <a:off x="8485461" y="3607464"/>
            <a:ext cx="1734984" cy="1734984"/>
          </a:xfrm>
          <a:prstGeom prst="rect">
            <a:avLst/>
          </a:prstGeom>
        </p:spPr>
      </p:pic>
    </p:spTree>
    <p:extLst>
      <p:ext uri="{BB962C8B-B14F-4D97-AF65-F5344CB8AC3E}">
        <p14:creationId xmlns:p14="http://schemas.microsoft.com/office/powerpoint/2010/main" val="3865393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AC4844C-C374-F80B-489E-1A57457D297F}"/>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4040797" y="1049841"/>
            <a:ext cx="3657601" cy="1015663"/>
          </a:xfrm>
          <a:prstGeom prst="rect">
            <a:avLst/>
          </a:prstGeom>
          <a:noFill/>
        </p:spPr>
        <p:txBody>
          <a:bodyPr wrap="square" rtlCol="0">
            <a:spAutoFit/>
          </a:bodyPr>
          <a:lstStyle/>
          <a:p>
            <a:r>
              <a:rPr lang="en-US" sz="6000" b="1" dirty="0">
                <a:solidFill>
                  <a:schemeClr val="bg1"/>
                </a:solidFill>
              </a:rPr>
              <a:t>Resources</a:t>
            </a:r>
          </a:p>
        </p:txBody>
      </p:sp>
      <p:sp>
        <p:nvSpPr>
          <p:cNvPr id="5" name="TextBox 4">
            <a:extLst>
              <a:ext uri="{FF2B5EF4-FFF2-40B4-BE49-F238E27FC236}">
                <a16:creationId xmlns:a16="http://schemas.microsoft.com/office/drawing/2014/main" id="{FA1D31B9-3699-29F4-D078-4E74B06EEA4F}"/>
              </a:ext>
            </a:extLst>
          </p:cNvPr>
          <p:cNvSpPr txBox="1"/>
          <p:nvPr/>
        </p:nvSpPr>
        <p:spPr>
          <a:xfrm>
            <a:off x="1477108" y="2065504"/>
            <a:ext cx="10175630" cy="4401205"/>
          </a:xfrm>
          <a:prstGeom prst="rect">
            <a:avLst/>
          </a:prstGeom>
          <a:noFill/>
        </p:spPr>
        <p:txBody>
          <a:bodyPr wrap="square" rtlCol="0">
            <a:spAutoFit/>
          </a:bodyPr>
          <a:lstStyle/>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MyCareer</a:t>
            </a:r>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www.uwtsd.ac.uk</a:t>
            </a:r>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/careers/</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Prospects Luminate: </a:t>
            </a:r>
            <a:r>
              <a:rPr lang="en-GB" sz="2800"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www.luminate.prospects.ac.uk</a:t>
            </a:r>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t>
            </a:r>
          </a:p>
          <a:p>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Prospects: </a:t>
            </a:r>
            <a:r>
              <a:rPr lang="en-GB" sz="2800"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www.prospects.ac.uk</a:t>
            </a:r>
            <a:endPar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t>
            </a:r>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Targetjobs</a:t>
            </a:r>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www.targetjobs.co.uk</a:t>
            </a:r>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(Career Discovery)</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r>
              <a:rPr lang="en-GB"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Publications: </a:t>
            </a:r>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Times top 100 / newspapers / trade Sector specific websites &amp; professional associations Recruitment agencies.</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r>
              <a:rPr lang="en-GB" sz="2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4" name="Graphic 3">
            <a:extLst>
              <a:ext uri="{FF2B5EF4-FFF2-40B4-BE49-F238E27FC236}">
                <a16:creationId xmlns:a16="http://schemas.microsoft.com/office/drawing/2014/main" id="{7D719630-AB2B-1698-821B-A4CA1B104D8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6" name="Subtitle 2">
            <a:extLst>
              <a:ext uri="{FF2B5EF4-FFF2-40B4-BE49-F238E27FC236}">
                <a16:creationId xmlns:a16="http://schemas.microsoft.com/office/drawing/2014/main" id="{DC9646FA-C7AC-5CFB-57D3-599FC719F75B}"/>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875937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4820024-0267-58E6-78BA-56098E3646E4}"/>
              </a:ext>
            </a:extLst>
          </p:cNvPr>
          <p:cNvSpPr/>
          <p:nvPr/>
        </p:nvSpPr>
        <p:spPr>
          <a:xfrm>
            <a:off x="3401568" y="2075881"/>
            <a:ext cx="5010912" cy="3035808"/>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itle 1">
            <a:extLst>
              <a:ext uri="{FF2B5EF4-FFF2-40B4-BE49-F238E27FC236}">
                <a16:creationId xmlns:a16="http://schemas.microsoft.com/office/drawing/2014/main" id="{70069B18-A624-EBDD-97E5-CAA4DC6244B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itle 1">
            <a:extLst>
              <a:ext uri="{FF2B5EF4-FFF2-40B4-BE49-F238E27FC236}">
                <a16:creationId xmlns:a16="http://schemas.microsoft.com/office/drawing/2014/main" id="{69508E98-0539-2681-6C10-220A98DB1368}"/>
              </a:ext>
            </a:extLst>
          </p:cNvPr>
          <p:cNvSpPr>
            <a:spLocks noGrp="1"/>
          </p:cNvSpPr>
          <p:nvPr>
            <p:ph type="title"/>
          </p:nvPr>
        </p:nvSpPr>
        <p:spPr>
          <a:xfrm>
            <a:off x="1921764" y="2536740"/>
            <a:ext cx="7970520" cy="2073275"/>
          </a:xfrm>
        </p:spPr>
        <p:txBody>
          <a:bodyPr>
            <a:noAutofit/>
          </a:bodyPr>
          <a:lstStyle/>
          <a:p>
            <a:pPr algn="ctr"/>
            <a:r>
              <a:rPr lang="en-US" sz="6600" b="1" dirty="0" err="1">
                <a:solidFill>
                  <a:schemeClr val="bg1"/>
                </a:solidFill>
              </a:rPr>
              <a:t>Diolch</a:t>
            </a:r>
            <a:r>
              <a:rPr lang="en-US" sz="6600" b="1" dirty="0">
                <a:solidFill>
                  <a:schemeClr val="bg1"/>
                </a:solidFill>
              </a:rPr>
              <a:t>! </a:t>
            </a:r>
            <a:br>
              <a:rPr lang="en-US" sz="6600" b="1" dirty="0">
                <a:solidFill>
                  <a:schemeClr val="bg1"/>
                </a:solidFill>
              </a:rPr>
            </a:br>
            <a:r>
              <a:rPr lang="en-US" sz="6600" dirty="0">
                <a:solidFill>
                  <a:schemeClr val="bg1"/>
                </a:solidFill>
              </a:rPr>
              <a:t>Thank you!</a:t>
            </a:r>
          </a:p>
        </p:txBody>
      </p:sp>
      <p:pic>
        <p:nvPicPr>
          <p:cNvPr id="3" name="Graphic 2">
            <a:extLst>
              <a:ext uri="{FF2B5EF4-FFF2-40B4-BE49-F238E27FC236}">
                <a16:creationId xmlns:a16="http://schemas.microsoft.com/office/drawing/2014/main" id="{7855D06E-5679-07FD-2DAD-BADF33A972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4" name="Subtitle 2">
            <a:extLst>
              <a:ext uri="{FF2B5EF4-FFF2-40B4-BE49-F238E27FC236}">
                <a16:creationId xmlns:a16="http://schemas.microsoft.com/office/drawing/2014/main" id="{D76A1E06-06C8-B18C-8AE8-207AACDC536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516125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0A60478-7297-7237-B731-E9299238669B}"/>
              </a:ext>
            </a:extLst>
          </p:cNvPr>
          <p:cNvSpPr/>
          <p:nvPr/>
        </p:nvSpPr>
        <p:spPr>
          <a:xfrm>
            <a:off x="1231392" y="2766218"/>
            <a:ext cx="9580854" cy="1325563"/>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086C35E1-19ED-5010-0918-EDA91EA54AE3}"/>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2928676" y="2766218"/>
            <a:ext cx="5703278" cy="1325563"/>
          </a:xfrm>
        </p:spPr>
        <p:txBody>
          <a:bodyPr>
            <a:noAutofit/>
          </a:bodyPr>
          <a:lstStyle/>
          <a:p>
            <a:pPr algn="ctr"/>
            <a:r>
              <a:rPr lang="en-US" sz="7200" b="1" dirty="0">
                <a:solidFill>
                  <a:schemeClr val="bg1"/>
                </a:solidFill>
              </a:rPr>
              <a:t>Questions?</a:t>
            </a:r>
          </a:p>
        </p:txBody>
      </p:sp>
      <p:pic>
        <p:nvPicPr>
          <p:cNvPr id="6" name="Graphic 5">
            <a:extLst>
              <a:ext uri="{FF2B5EF4-FFF2-40B4-BE49-F238E27FC236}">
                <a16:creationId xmlns:a16="http://schemas.microsoft.com/office/drawing/2014/main" id="{E6534586-E2AF-F2AF-FD38-73641445D48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7" name="Subtitle 2">
            <a:extLst>
              <a:ext uri="{FF2B5EF4-FFF2-40B4-BE49-F238E27FC236}">
                <a16:creationId xmlns:a16="http://schemas.microsoft.com/office/drawing/2014/main" id="{29B0D4D7-7424-9AC9-D54A-9A13ADD2E259}"/>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41175561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1818C46-A2D7-98EE-2E8C-58B09D769E51}"/>
              </a:ext>
            </a:extLst>
          </p:cNvPr>
          <p:cNvSpPr/>
          <p:nvPr/>
        </p:nvSpPr>
        <p:spPr>
          <a:xfrm>
            <a:off x="1194816" y="3180991"/>
            <a:ext cx="9580854" cy="1488545"/>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7649A1-C56D-858F-EC02-ADDAE9262B02}"/>
              </a:ext>
            </a:extLst>
          </p:cNvPr>
          <p:cNvSpPr>
            <a:spLocks noGrp="1"/>
          </p:cNvSpPr>
          <p:nvPr>
            <p:ph type="title"/>
          </p:nvPr>
        </p:nvSpPr>
        <p:spPr>
          <a:xfrm>
            <a:off x="2002782" y="2965098"/>
            <a:ext cx="8454656" cy="1325563"/>
          </a:xfrm>
        </p:spPr>
        <p:txBody>
          <a:bodyPr/>
          <a:lstStyle/>
          <a:p>
            <a:r>
              <a:rPr lang="en-GB" b="1" i="0" dirty="0">
                <a:solidFill>
                  <a:schemeClr val="bg1"/>
                </a:solidFill>
                <a:effectLst/>
                <a:latin typeface="Lato" panose="020F0502020204030203" pitchFamily="34" charset="0"/>
              </a:rPr>
              <a:t>Contacting your Careers Service</a:t>
            </a:r>
            <a:endParaRPr lang="en-US" dirty="0">
              <a:solidFill>
                <a:schemeClr val="bg1"/>
              </a:solidFill>
            </a:endParaRPr>
          </a:p>
        </p:txBody>
      </p:sp>
      <p:sp>
        <p:nvSpPr>
          <p:cNvPr id="4" name="Title 1">
            <a:extLst>
              <a:ext uri="{FF2B5EF4-FFF2-40B4-BE49-F238E27FC236}">
                <a16:creationId xmlns:a16="http://schemas.microsoft.com/office/drawing/2014/main" id="{29968E87-FD07-5EAC-125F-FF1C15295A49}"/>
              </a:ext>
            </a:extLst>
          </p:cNvPr>
          <p:cNvSpPr>
            <a:spLocks noGrp="1"/>
          </p:cNvSpPr>
          <p:nvPr>
            <p:ph idx="1"/>
          </p:nvPr>
        </p:nvSpPr>
        <p:spPr>
          <a:xfrm>
            <a:off x="3120736" y="3925263"/>
            <a:ext cx="5950527" cy="1106199"/>
          </a:xfrm>
        </p:spPr>
        <p:txBody>
          <a:bodyPr>
            <a:normAutofit/>
          </a:bodyPr>
          <a:lstStyle/>
          <a:p>
            <a:pPr marL="0" indent="0">
              <a:buNone/>
            </a:pPr>
            <a:r>
              <a:rPr lang="en-US" sz="4800" dirty="0" err="1">
                <a:solidFill>
                  <a:schemeClr val="bg1"/>
                </a:solidFill>
              </a:rPr>
              <a:t>careers@uwtsd.ac.uk</a:t>
            </a:r>
            <a:endParaRPr lang="en-US" sz="4800" dirty="0">
              <a:solidFill>
                <a:schemeClr val="bg1"/>
              </a:solidFill>
            </a:endParaRPr>
          </a:p>
        </p:txBody>
      </p:sp>
      <p:pic>
        <p:nvPicPr>
          <p:cNvPr id="3" name="Graphic 2">
            <a:extLst>
              <a:ext uri="{FF2B5EF4-FFF2-40B4-BE49-F238E27FC236}">
                <a16:creationId xmlns:a16="http://schemas.microsoft.com/office/drawing/2014/main" id="{5F6CC036-B725-9A2D-29F0-782F8051860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Subtitle 2">
            <a:extLst>
              <a:ext uri="{FF2B5EF4-FFF2-40B4-BE49-F238E27FC236}">
                <a16:creationId xmlns:a16="http://schemas.microsoft.com/office/drawing/2014/main" id="{11A2A6AF-326D-6847-41A5-0A357D228C80}"/>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1251380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488B888-5859-F61E-BF7B-7FC5A13E76C5}"/>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3938953" y="1049841"/>
            <a:ext cx="4314093" cy="1015663"/>
          </a:xfrm>
          <a:prstGeom prst="rect">
            <a:avLst/>
          </a:prstGeom>
          <a:noFill/>
        </p:spPr>
        <p:txBody>
          <a:bodyPr wrap="square" rtlCol="0">
            <a:spAutoFit/>
          </a:bodyPr>
          <a:lstStyle/>
          <a:p>
            <a:r>
              <a:rPr lang="en-US" sz="6000" b="1" dirty="0">
                <a:solidFill>
                  <a:schemeClr val="bg1"/>
                </a:solidFill>
              </a:rPr>
              <a:t>Be proactive</a:t>
            </a:r>
          </a:p>
        </p:txBody>
      </p:sp>
      <p:sp>
        <p:nvSpPr>
          <p:cNvPr id="5" name="TextBox 4">
            <a:extLst>
              <a:ext uri="{FF2B5EF4-FFF2-40B4-BE49-F238E27FC236}">
                <a16:creationId xmlns:a16="http://schemas.microsoft.com/office/drawing/2014/main" id="{FA1D31B9-3699-29F4-D078-4E74B06EEA4F}"/>
              </a:ext>
            </a:extLst>
          </p:cNvPr>
          <p:cNvSpPr txBox="1"/>
          <p:nvPr/>
        </p:nvSpPr>
        <p:spPr>
          <a:xfrm>
            <a:off x="1383324" y="2065504"/>
            <a:ext cx="9753600" cy="4324261"/>
          </a:xfrm>
          <a:prstGeom prst="rect">
            <a:avLst/>
          </a:prstGeom>
          <a:noFill/>
        </p:spPr>
        <p:txBody>
          <a:bodyPr wrap="square" rtlCol="0">
            <a:spAutoFit/>
          </a:bodyPr>
          <a:lstStyle/>
          <a:p>
            <a:r>
              <a:rPr lang="en-GB" sz="25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You can be reactive or proactive in your job search. Best to incorporate both elements into your job search as some roles won’t be advertised:</a:t>
            </a:r>
          </a:p>
          <a:p>
            <a:endParaRPr lang="en-GB" sz="25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5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Speculative applications </a:t>
            </a:r>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identify and approach organisations you’re interested in</a:t>
            </a:r>
          </a:p>
          <a:p>
            <a:endPar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t>
            </a:r>
            <a:r>
              <a:rPr lang="en-GB" sz="25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Networking </a:t>
            </a:r>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start with family, friends and colleagues and build network through attending careers fairs … LinkedIn…</a:t>
            </a:r>
          </a:p>
          <a:p>
            <a:endPar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5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Social media networking </a:t>
            </a:r>
            <a:r>
              <a:rPr lang="en-GB" sz="25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Online networking – LinkedIn, Facebook, Twitter a good start</a:t>
            </a:r>
          </a:p>
        </p:txBody>
      </p:sp>
      <p:pic>
        <p:nvPicPr>
          <p:cNvPr id="4" name="Graphic 3">
            <a:extLst>
              <a:ext uri="{FF2B5EF4-FFF2-40B4-BE49-F238E27FC236}">
                <a16:creationId xmlns:a16="http://schemas.microsoft.com/office/drawing/2014/main" id="{BAD6F249-5AC0-3FE9-F3D6-BBD0AE48647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6" name="Subtitle 2">
            <a:extLst>
              <a:ext uri="{FF2B5EF4-FFF2-40B4-BE49-F238E27FC236}">
                <a16:creationId xmlns:a16="http://schemas.microsoft.com/office/drawing/2014/main" id="{63A0A00C-3D80-7C4C-DC51-D9D098B996D2}"/>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2858605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272158"/>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6FB7982-033A-6BF6-CF91-8C839ED8658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2" name="TextBox 1">
            <a:extLst>
              <a:ext uri="{FF2B5EF4-FFF2-40B4-BE49-F238E27FC236}">
                <a16:creationId xmlns:a16="http://schemas.microsoft.com/office/drawing/2014/main" id="{675D437B-589F-14AB-63E4-A36726DAD4EF}"/>
              </a:ext>
            </a:extLst>
          </p:cNvPr>
          <p:cNvSpPr txBox="1"/>
          <p:nvPr/>
        </p:nvSpPr>
        <p:spPr>
          <a:xfrm>
            <a:off x="1523999" y="1934052"/>
            <a:ext cx="9144001" cy="1015663"/>
          </a:xfrm>
          <a:prstGeom prst="rect">
            <a:avLst/>
          </a:prstGeom>
          <a:noFill/>
        </p:spPr>
        <p:txBody>
          <a:bodyPr wrap="square" rtlCol="0">
            <a:spAutoFit/>
          </a:bodyPr>
          <a:lstStyle/>
          <a:p>
            <a:r>
              <a:rPr lang="en-GB" sz="6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Researching the job market</a:t>
            </a:r>
          </a:p>
        </p:txBody>
      </p:sp>
      <p:sp>
        <p:nvSpPr>
          <p:cNvPr id="5" name="TextBox 4">
            <a:extLst>
              <a:ext uri="{FF2B5EF4-FFF2-40B4-BE49-F238E27FC236}">
                <a16:creationId xmlns:a16="http://schemas.microsoft.com/office/drawing/2014/main" id="{FA1D31B9-3699-29F4-D078-4E74B06EEA4F}"/>
              </a:ext>
            </a:extLst>
          </p:cNvPr>
          <p:cNvSpPr txBox="1"/>
          <p:nvPr/>
        </p:nvSpPr>
        <p:spPr>
          <a:xfrm>
            <a:off x="2157982" y="2985542"/>
            <a:ext cx="7876033" cy="2677656"/>
          </a:xfrm>
          <a:prstGeom prst="rect">
            <a:avLst/>
          </a:prstGeom>
          <a:noFill/>
        </p:spPr>
        <p:txBody>
          <a:bodyPr wrap="square" rtlCol="0">
            <a:spAutoFit/>
          </a:bodyPr>
          <a:lstStyle/>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Do you know where in the UK you want to work?</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Do you want to work abroad or in your home country?</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What kind of employer do you want to work for?</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Private sector/public sector/not for profit</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Do you want to work for a large company or an SME?</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What about self-employment?</a:t>
            </a:r>
          </a:p>
          <a:p>
            <a:r>
              <a:rPr lang="en-GB"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 portfolio career? What skills would you need to succeed?</a:t>
            </a:r>
          </a:p>
        </p:txBody>
      </p:sp>
      <p:pic>
        <p:nvPicPr>
          <p:cNvPr id="4" name="Graphic 3">
            <a:extLst>
              <a:ext uri="{FF2B5EF4-FFF2-40B4-BE49-F238E27FC236}">
                <a16:creationId xmlns:a16="http://schemas.microsoft.com/office/drawing/2014/main" id="{8058E505-70FC-6F2B-6E2F-5FFB20F151A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6" name="Subtitle 2">
            <a:extLst>
              <a:ext uri="{FF2B5EF4-FFF2-40B4-BE49-F238E27FC236}">
                <a16:creationId xmlns:a16="http://schemas.microsoft.com/office/drawing/2014/main" id="{724E79CB-1776-8761-6032-45DFDF265269}"/>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777236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1654</Words>
  <Application>Microsoft Office PowerPoint</Application>
  <PresentationFormat>Widescreen</PresentationFormat>
  <Paragraphs>219</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SymbolMT</vt:lpstr>
      <vt:lpstr>Aharoni</vt:lpstr>
      <vt:lpstr>Aptos</vt:lpstr>
      <vt:lpstr>Arial</vt:lpstr>
      <vt:lpstr>Calibri</vt:lpstr>
      <vt:lpstr>Calibri Light</vt:lpstr>
      <vt:lpstr>Lato</vt:lpstr>
      <vt:lpstr>Office Theme</vt:lpstr>
      <vt:lpstr>CAREERS SERVICE</vt:lpstr>
      <vt:lpstr>Learning objectives</vt:lpstr>
      <vt:lpstr>PowerPoint Presentation</vt:lpstr>
      <vt:lpstr>PowerPoint Presentation</vt:lpstr>
      <vt:lpstr>PowerPoint Presentation</vt:lpstr>
      <vt:lpstr>PowerPoint Presentation</vt:lpstr>
      <vt:lpstr>How to make an appointment…</vt:lpstr>
      <vt:lpstr>How can we help?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CV LAYOUT EXAMPLE</vt:lpstr>
      <vt:lpstr>CV LAYOUT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Diolch!  Thank you!</vt:lpstr>
      <vt:lpstr>Questions?</vt:lpstr>
      <vt:lpstr>Contacting your Careers Service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Service</dc:title>
  <dc:creator>Mel Cameron</dc:creator>
  <cp:lastModifiedBy>Daniel Payne</cp:lastModifiedBy>
  <cp:revision>40</cp:revision>
  <cp:lastPrinted>2024-05-20T19:02:58Z</cp:lastPrinted>
  <dcterms:created xsi:type="dcterms:W3CDTF">2023-05-30T14:55:31Z</dcterms:created>
  <dcterms:modified xsi:type="dcterms:W3CDTF">2024-12-09T09:49:52Z</dcterms:modified>
</cp:coreProperties>
</file>