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1"/>
  </p:notesMasterIdLst>
  <p:handoutMasterIdLst>
    <p:handoutMasterId r:id="rId12"/>
  </p:handoutMasterIdLst>
  <p:sldIdLst>
    <p:sldId id="256" r:id="rId5"/>
    <p:sldId id="259" r:id="rId6"/>
    <p:sldId id="264"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71942" autoAdjust="0"/>
  </p:normalViewPr>
  <p:slideViewPr>
    <p:cSldViewPr snapToGrid="0" showGuides="1">
      <p:cViewPr varScale="1">
        <p:scale>
          <a:sx n="82" d="100"/>
          <a:sy n="82" d="100"/>
        </p:scale>
        <p:origin x="1710" y="84"/>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9/30/2023</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9/30/2023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kern="100">
                <a:effectLst/>
                <a:latin typeface="Arial" panose="020B0604020202020204" pitchFamily="34" charset="0"/>
                <a:ea typeface="Calibri" panose="020F0502020204030204" pitchFamily="34" charset="0"/>
                <a:cs typeface="Times New Roman" panose="02020603050405020304" pitchFamily="18" charset="0"/>
              </a:rPr>
              <a:t>PowerPoint </a:t>
            </a: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Notes Wordcount: 501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Following an evaluation of the effectiveness of the staff induction process I will be setting out the recommendations that have been identified to improve the Induction process to support Sancta Maria’s strategic people practices.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1</a:t>
            </a:fld>
            <a:endParaRPr lang="en-US" noProof="0" dirty="0"/>
          </a:p>
        </p:txBody>
      </p:sp>
    </p:spTree>
    <p:extLst>
      <p:ext uri="{BB962C8B-B14F-4D97-AF65-F5344CB8AC3E}">
        <p14:creationId xmlns:p14="http://schemas.microsoft.com/office/powerpoint/2010/main" val="3373485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These recommendations are set broadly in line with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Lewins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Change Model to ensure the change is appropriately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co-ordinated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and embraced with the first stage understanding the motivation for change.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research project I conducted aimed found that whilst the compliance and administrative elements of an induction were being undertaken to a satisfactory standard, constraints on managers time limited the engagement experienced which led to feelings of an unstructured process which is ultimately perceived as less than effective when trying to drive an engaged staffing groups.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2</a:t>
            </a:fld>
            <a:endParaRPr lang="en-US" noProof="0" dirty="0"/>
          </a:p>
        </p:txBody>
      </p:sp>
    </p:spTree>
    <p:extLst>
      <p:ext uri="{BB962C8B-B14F-4D97-AF65-F5344CB8AC3E}">
        <p14:creationId xmlns:p14="http://schemas.microsoft.com/office/powerpoint/2010/main" val="2040927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Two significant barriers to a positive induction experience identified in the research analysis were an apparent lack of structure, and time constraints on mentors which could be overcome through digital transformation of the induction process.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implementation of an online Learning Management System (LMS) would save significant management time and cost and overall support an improved employee experience.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Outside of the initial set up costs, the annual license fees are offset by the costs saved through HR and manager time in the existing process and provides the further benefit of a more engaged workforce which is evidenced to drive performance.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3</a:t>
            </a:fld>
            <a:endParaRPr lang="en-US" noProof="0" dirty="0"/>
          </a:p>
        </p:txBody>
      </p:sp>
    </p:spTree>
    <p:extLst>
      <p:ext uri="{BB962C8B-B14F-4D97-AF65-F5344CB8AC3E}">
        <p14:creationId xmlns:p14="http://schemas.microsoft.com/office/powerpoint/2010/main" val="564989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 considering the purpose of inductions, managers expressed a misunderstanding of the cultural and engagement potential of the induction process. Whilst an LMS would alleviate the majority of time resource, managers will still be responsible for driving engagement and cultural assimilation to drive performance.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CIPD advocate that increased engagement will drive productivity, service delivery, and staff satisfaction. In the context of Sancta Maria, this could vastly improve patient experience and meet Sancta Maria’s strategic goal to become a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centre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of excellence for clinical care’.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9230CFA-805A-4FD3-B3A0-DAAA5993DA17}" type="slidenum">
              <a:rPr lang="en-US" noProof="0" smtClean="0"/>
              <a:t>4</a:t>
            </a:fld>
            <a:endParaRPr lang="en-US" noProof="0" dirty="0"/>
          </a:p>
        </p:txBody>
      </p:sp>
    </p:spTree>
    <p:extLst>
      <p:ext uri="{BB962C8B-B14F-4D97-AF65-F5344CB8AC3E}">
        <p14:creationId xmlns:p14="http://schemas.microsoft.com/office/powerpoint/2010/main" val="3373449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third recommendation links to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Lewins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third stage of the change framework which is to refreeze in order to internalize the change. This would be underpinned by the third recommendation which would be to establish review systems of the induction process going forward.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With the exception of some legislative and compliance changes, the induction process has remained broadly the same for the past decade which has contributed to the stagnation of the induction process.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CIPD again advocate a review of data analytics to ensure the principle approach to the HR function aligns to HR strategy to make any future changes and ultimately ensure the approach taken is correct which in itself will ensure value is added to the organization through people practices.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5</a:t>
            </a:fld>
            <a:endParaRPr lang="en-US" noProof="0" dirty="0"/>
          </a:p>
        </p:txBody>
      </p:sp>
    </p:spTree>
    <p:extLst>
      <p:ext uri="{BB962C8B-B14F-4D97-AF65-F5344CB8AC3E}">
        <p14:creationId xmlns:p14="http://schemas.microsoft.com/office/powerpoint/2010/main" val="1702730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 ensuring the change is managed correctly, consideration must be given to ensure the change is communicated effectively to build trust with the key stakeholders to build ‘buy-in’ to the change.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is also important to ensure that the strategy aligns to the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organsiations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culture to ensure it is embraced and fully integrated into practice.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9230CFA-805A-4FD3-B3A0-DAAA5993DA17}" type="slidenum">
              <a:rPr lang="en-US" noProof="0" smtClean="0"/>
              <a:t>6</a:t>
            </a:fld>
            <a:endParaRPr lang="en-US" noProof="0" dirty="0"/>
          </a:p>
        </p:txBody>
      </p:sp>
    </p:spTree>
    <p:extLst>
      <p:ext uri="{BB962C8B-B14F-4D97-AF65-F5344CB8AC3E}">
        <p14:creationId xmlns:p14="http://schemas.microsoft.com/office/powerpoint/2010/main" val="4005419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188259" y="2360782"/>
            <a:ext cx="10773745" cy="1831636"/>
          </a:xfrm>
        </p:spPr>
        <p:txBody>
          <a:bodyPr>
            <a:noAutofit/>
          </a:bodyPr>
          <a:lstStyle/>
          <a:p>
            <a:pPr algn="r"/>
            <a:br>
              <a:rPr lang="en-US" sz="9600" dirty="0"/>
            </a:br>
            <a:r>
              <a:rPr lang="en-US" sz="6600" dirty="0">
                <a:latin typeface="Bahnschrift Condensed" panose="020B0502040204020203" pitchFamily="34" charset="0"/>
              </a:rPr>
              <a:t>Implementation Plan </a:t>
            </a:r>
            <a:r>
              <a:rPr lang="en-US" sz="9600" dirty="0">
                <a:latin typeface="Bahnschrift Condensed" panose="020B0502040204020203" pitchFamily="34" charset="0"/>
              </a:rPr>
              <a:t>Recommendations </a:t>
            </a:r>
            <a:endParaRPr lang="en-US" sz="6000" dirty="0">
              <a:latin typeface="Bahnschrift Condensed" panose="020B0502040204020203" pitchFamily="34" charset="0"/>
            </a:endParaRP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215241" y="4749142"/>
            <a:ext cx="4854339" cy="1257574"/>
          </a:xfrm>
        </p:spPr>
        <p:txBody>
          <a:bodyPr/>
          <a:lstStyle/>
          <a:p>
            <a:r>
              <a:rPr lang="en-US" dirty="0"/>
              <a:t>Grahame Chapman</a:t>
            </a:r>
          </a:p>
          <a:p>
            <a:r>
              <a:rPr lang="en-US" sz="2000" dirty="0"/>
              <a:t>0750314@student.uwtsd.ac.uk</a:t>
            </a:r>
          </a:p>
        </p:txBody>
      </p:sp>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a:xfrm>
            <a:off x="554824" y="2760192"/>
            <a:ext cx="8790422" cy="2406266"/>
          </a:xfrm>
        </p:spPr>
        <p:txBody>
          <a:bodyPr>
            <a:normAutofit fontScale="90000"/>
          </a:bodyPr>
          <a:lstStyle/>
          <a:p>
            <a:r>
              <a:rPr lang="en-US" sz="15300" dirty="0" err="1">
                <a:latin typeface="Bahnschrift Condensed" panose="020B0502040204020203" pitchFamily="34" charset="0"/>
                <a:cs typeface="Aharoni" panose="02010803020104030203" pitchFamily="2" charset="-79"/>
              </a:rPr>
              <a:t>Analysing</a:t>
            </a:r>
            <a:r>
              <a:rPr lang="en-US" sz="8000" dirty="0">
                <a:latin typeface="Bahnschrift Condensed" panose="020B0502040204020203" pitchFamily="34" charset="0"/>
                <a:cs typeface="Aharoni" panose="02010803020104030203" pitchFamily="2" charset="-79"/>
              </a:rPr>
              <a:t> </a:t>
            </a:r>
            <a:r>
              <a:rPr lang="en-US" sz="8900" dirty="0">
                <a:latin typeface="Bahnschrift Condensed" panose="020B0502040204020203" pitchFamily="34" charset="0"/>
                <a:cs typeface="Aharoni" panose="02010803020104030203" pitchFamily="2" charset="-79"/>
              </a:rPr>
              <a:t>the Staff Induction Process</a:t>
            </a:r>
            <a:endParaRPr lang="en-US" sz="8000" b="0" dirty="0">
              <a:latin typeface="Bahnschrift Condensed" panose="020B0502040204020203" pitchFamily="34" charset="0"/>
              <a:cs typeface="Aharoni" panose="02010803020104030203" pitchFamily="2" charset="-79"/>
            </a:endParaRPr>
          </a:p>
        </p:txBody>
      </p:sp>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2</a:t>
            </a:fld>
            <a:endParaRPr lang="en-US" dirty="0"/>
          </a:p>
        </p:txBody>
      </p:sp>
    </p:spTree>
    <p:extLst>
      <p:ext uri="{BB962C8B-B14F-4D97-AF65-F5344CB8AC3E}">
        <p14:creationId xmlns:p14="http://schemas.microsoft.com/office/powerpoint/2010/main" val="972005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F7DBBD4-13FA-4D48-949A-514E6C2719FD}"/>
              </a:ext>
            </a:extLst>
          </p:cNvPr>
          <p:cNvSpPr/>
          <p:nvPr/>
        </p:nvSpPr>
        <p:spPr>
          <a:xfrm>
            <a:off x="6261100" y="3352800"/>
            <a:ext cx="831850" cy="1771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29AB7270-CF61-408A-9AFE-8E889E401440}"/>
              </a:ext>
            </a:extLst>
          </p:cNvPr>
          <p:cNvSpPr/>
          <p:nvPr/>
        </p:nvSpPr>
        <p:spPr>
          <a:xfrm>
            <a:off x="2292349" y="1629251"/>
            <a:ext cx="8147539" cy="3447098"/>
          </a:xfrm>
          <a:prstGeom prst="rect">
            <a:avLst/>
          </a:prstGeom>
        </p:spPr>
        <p:txBody>
          <a:bodyPr wrap="square">
            <a:spAutoFit/>
          </a:bodyPr>
          <a:lstStyle/>
          <a:p>
            <a:pPr algn="r"/>
            <a:r>
              <a:rPr lang="en-US" sz="8000" b="1" dirty="0">
                <a:solidFill>
                  <a:schemeClr val="accent1"/>
                </a:solidFill>
                <a:latin typeface="Bahnschrift Condensed" panose="020B0502040204020203" pitchFamily="34" charset="0"/>
                <a:ea typeface="+mj-ea"/>
                <a:cs typeface="Aharoni" panose="02010803020104030203" pitchFamily="2" charset="-79"/>
              </a:rPr>
              <a:t>An </a:t>
            </a:r>
            <a:r>
              <a:rPr lang="en-US" sz="13800" b="1" dirty="0">
                <a:solidFill>
                  <a:schemeClr val="accent1"/>
                </a:solidFill>
                <a:latin typeface="Bahnschrift Condensed" panose="020B0502040204020203" pitchFamily="34" charset="0"/>
                <a:ea typeface="+mj-ea"/>
                <a:cs typeface="Aharoni" panose="02010803020104030203" pitchFamily="2" charset="-79"/>
              </a:rPr>
              <a:t>Online</a:t>
            </a:r>
            <a:r>
              <a:rPr lang="en-US" sz="8000" b="1" dirty="0">
                <a:solidFill>
                  <a:schemeClr val="accent1"/>
                </a:solidFill>
                <a:latin typeface="Bahnschrift Condensed" panose="020B0502040204020203" pitchFamily="34" charset="0"/>
                <a:ea typeface="+mj-ea"/>
                <a:cs typeface="Aharoni" panose="02010803020104030203" pitchFamily="2" charset="-79"/>
              </a:rPr>
              <a:t> Induction Process</a:t>
            </a:r>
            <a:endParaRPr lang="en-GB" sz="8000" b="1" dirty="0">
              <a:solidFill>
                <a:schemeClr val="accent1"/>
              </a:solidFill>
              <a:latin typeface="Bahnschrift Condensed" panose="020B0502040204020203" pitchFamily="34" charset="0"/>
              <a:ea typeface="+mj-ea"/>
              <a:cs typeface="Aharoni" panose="02010803020104030203" pitchFamily="2" charset="-79"/>
            </a:endParaRPr>
          </a:p>
        </p:txBody>
      </p:sp>
    </p:spTree>
    <p:extLst>
      <p:ext uri="{BB962C8B-B14F-4D97-AF65-F5344CB8AC3E}">
        <p14:creationId xmlns:p14="http://schemas.microsoft.com/office/powerpoint/2010/main" val="226095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4</a:t>
            </a:fld>
            <a:endParaRPr lang="en-US" dirty="0"/>
          </a:p>
        </p:txBody>
      </p:sp>
      <p:sp>
        <p:nvSpPr>
          <p:cNvPr id="5" name="Rectangle 4">
            <a:extLst>
              <a:ext uri="{FF2B5EF4-FFF2-40B4-BE49-F238E27FC236}">
                <a16:creationId xmlns:a16="http://schemas.microsoft.com/office/drawing/2014/main" id="{952F2981-2032-47F6-8BA7-2D63DA13B004}"/>
              </a:ext>
            </a:extLst>
          </p:cNvPr>
          <p:cNvSpPr/>
          <p:nvPr/>
        </p:nvSpPr>
        <p:spPr>
          <a:xfrm>
            <a:off x="6030281" y="3361677"/>
            <a:ext cx="831850" cy="1771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5B7CEF4-9145-0C4A-DFA0-93835E3516D5}"/>
              </a:ext>
            </a:extLst>
          </p:cNvPr>
          <p:cNvSpPr/>
          <p:nvPr/>
        </p:nvSpPr>
        <p:spPr>
          <a:xfrm>
            <a:off x="698011" y="1638128"/>
            <a:ext cx="10110666" cy="3447098"/>
          </a:xfrm>
          <a:prstGeom prst="rect">
            <a:avLst/>
          </a:prstGeom>
        </p:spPr>
        <p:txBody>
          <a:bodyPr wrap="square">
            <a:spAutoFit/>
          </a:bodyPr>
          <a:lstStyle/>
          <a:p>
            <a:r>
              <a:rPr lang="en-US" sz="8000" b="1" dirty="0">
                <a:solidFill>
                  <a:schemeClr val="accent1"/>
                </a:solidFill>
                <a:latin typeface="Bahnschrift Condensed" panose="020B0502040204020203" pitchFamily="34" charset="0"/>
                <a:ea typeface="+mj-ea"/>
                <a:cs typeface="Aharoni" panose="02010803020104030203" pitchFamily="2" charset="-79"/>
              </a:rPr>
              <a:t>Employee Engagement </a:t>
            </a:r>
            <a:r>
              <a:rPr lang="en-US" sz="13800" b="1" dirty="0">
                <a:solidFill>
                  <a:schemeClr val="accent1"/>
                </a:solidFill>
                <a:latin typeface="Bahnschrift Condensed" panose="020B0502040204020203" pitchFamily="34" charset="0"/>
                <a:ea typeface="+mj-ea"/>
                <a:cs typeface="Aharoni" panose="02010803020104030203" pitchFamily="2" charset="-79"/>
              </a:rPr>
              <a:t>Training</a:t>
            </a:r>
            <a:r>
              <a:rPr lang="en-US" sz="8000" b="1" dirty="0">
                <a:solidFill>
                  <a:schemeClr val="accent1"/>
                </a:solidFill>
                <a:latin typeface="Bahnschrift Condensed" panose="020B0502040204020203" pitchFamily="34" charset="0"/>
                <a:ea typeface="+mj-ea"/>
                <a:cs typeface="Aharoni" panose="02010803020104030203" pitchFamily="2" charset="-79"/>
              </a:rPr>
              <a:t> for Managers</a:t>
            </a:r>
            <a:endParaRPr lang="en-GB" sz="8000" b="1" dirty="0">
              <a:solidFill>
                <a:schemeClr val="accent1"/>
              </a:solidFill>
              <a:latin typeface="Bahnschrift Condensed" panose="020B0502040204020203" pitchFamily="34" charset="0"/>
              <a:ea typeface="+mj-ea"/>
              <a:cs typeface="Aharoni" panose="02010803020104030203" pitchFamily="2" charset="-79"/>
            </a:endParaRPr>
          </a:p>
        </p:txBody>
      </p:sp>
    </p:spTree>
    <p:extLst>
      <p:ext uri="{BB962C8B-B14F-4D97-AF65-F5344CB8AC3E}">
        <p14:creationId xmlns:p14="http://schemas.microsoft.com/office/powerpoint/2010/main" val="224626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921E9E6-BFEF-4996-A2F7-E15677305779}"/>
              </a:ext>
            </a:extLst>
          </p:cNvPr>
          <p:cNvSpPr/>
          <p:nvPr/>
        </p:nvSpPr>
        <p:spPr>
          <a:xfrm>
            <a:off x="6261100" y="3352800"/>
            <a:ext cx="831850" cy="1771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2F5F6EA9-86A6-4A1C-8063-453F1B71AE63}"/>
              </a:ext>
            </a:extLst>
          </p:cNvPr>
          <p:cNvSpPr/>
          <p:nvPr/>
        </p:nvSpPr>
        <p:spPr>
          <a:xfrm>
            <a:off x="1298515" y="1677352"/>
            <a:ext cx="9017793" cy="3447098"/>
          </a:xfrm>
          <a:prstGeom prst="rect">
            <a:avLst/>
          </a:prstGeom>
        </p:spPr>
        <p:txBody>
          <a:bodyPr wrap="square">
            <a:spAutoFit/>
          </a:bodyPr>
          <a:lstStyle/>
          <a:p>
            <a:pPr algn="r"/>
            <a:r>
              <a:rPr lang="en-US" sz="8000" b="1" dirty="0">
                <a:solidFill>
                  <a:schemeClr val="accent1"/>
                </a:solidFill>
                <a:latin typeface="Bahnschrift Condensed" panose="020B0502040204020203" pitchFamily="34" charset="0"/>
                <a:cs typeface="Aharoni" panose="02010803020104030203" pitchFamily="2" charset="-79"/>
              </a:rPr>
              <a:t>Establish Future </a:t>
            </a:r>
            <a:r>
              <a:rPr lang="en-US" sz="13800" b="1" dirty="0">
                <a:solidFill>
                  <a:schemeClr val="accent1"/>
                </a:solidFill>
                <a:latin typeface="Bahnschrift Condensed" panose="020B0502040204020203" pitchFamily="34" charset="0"/>
                <a:cs typeface="Aharoni" panose="02010803020104030203" pitchFamily="2" charset="-79"/>
              </a:rPr>
              <a:t>Reviews</a:t>
            </a:r>
            <a:endParaRPr lang="en-GB" sz="8000" b="1" dirty="0">
              <a:solidFill>
                <a:schemeClr val="accent1"/>
              </a:solidFill>
              <a:latin typeface="Bahnschrift Condensed" panose="020B0502040204020203" pitchFamily="34" charset="0"/>
              <a:cs typeface="Aharoni" panose="02010803020104030203" pitchFamily="2" charset="-79"/>
            </a:endParaRPr>
          </a:p>
        </p:txBody>
      </p:sp>
    </p:spTree>
    <p:extLst>
      <p:ext uri="{BB962C8B-B14F-4D97-AF65-F5344CB8AC3E}">
        <p14:creationId xmlns:p14="http://schemas.microsoft.com/office/powerpoint/2010/main" val="2616250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0" y="4561644"/>
            <a:ext cx="10058401" cy="1331650"/>
          </a:xfrm>
        </p:spPr>
        <p:txBody>
          <a:bodyPr>
            <a:noAutofit/>
          </a:bodyPr>
          <a:lstStyle/>
          <a:p>
            <a:pPr algn="r"/>
            <a:r>
              <a:rPr lang="en-US" sz="8000" dirty="0">
                <a:latin typeface="Bahnschrift Condensed" panose="020B0502040204020203" pitchFamily="34" charset="0"/>
              </a:rPr>
              <a:t>Change </a:t>
            </a:r>
            <a:r>
              <a:rPr lang="en-US" sz="13800" dirty="0">
                <a:latin typeface="Bahnschrift Condensed" panose="020B0502040204020203" pitchFamily="34" charset="0"/>
              </a:rPr>
              <a:t>Management </a:t>
            </a:r>
            <a:r>
              <a:rPr lang="en-US" sz="8000" dirty="0">
                <a:latin typeface="Bahnschrift Condensed" panose="020B0502040204020203" pitchFamily="34" charset="0"/>
              </a:rPr>
              <a:t>Considerations</a:t>
            </a:r>
          </a:p>
        </p:txBody>
      </p:sp>
    </p:spTree>
    <p:extLst>
      <p:ext uri="{BB962C8B-B14F-4D97-AF65-F5344CB8AC3E}">
        <p14:creationId xmlns:p14="http://schemas.microsoft.com/office/powerpoint/2010/main" val="3670596994"/>
      </p:ext>
    </p:extLst>
  </p:cSld>
  <p:clrMapOvr>
    <a:masterClrMapping/>
  </p:clrMapOvr>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2.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7F4215-C6BB-44A3-9A5E-9446E6835900}">
  <ds:schemaRefs>
    <ds:schemaRef ds:uri="16c05727-aa75-4e4a-9b5f-8a80a1165891"/>
    <ds:schemaRef ds:uri="http://schemas.openxmlformats.org/package/2006/metadata/core-properties"/>
    <ds:schemaRef ds:uri="http://schemas.microsoft.com/office/2006/documentManagement/types"/>
    <ds:schemaRef ds:uri="http://purl.org/dc/elements/1.1/"/>
    <ds:schemaRef ds:uri="http://purl.org/dc/terms/"/>
    <ds:schemaRef ds:uri="http://schemas.microsoft.com/office/infopath/2007/PartnerControls"/>
    <ds:schemaRef ds:uri="http://schemas.microsoft.com/office/2006/metadata/properties"/>
    <ds:schemaRef ds:uri="http://purl.org/dc/dcmitype/"/>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559</Words>
  <Application>Microsoft Office PowerPoint</Application>
  <PresentationFormat>Widescreen</PresentationFormat>
  <Paragraphs>30</Paragraphs>
  <Slides>6</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Arial Black</vt:lpstr>
      <vt:lpstr>Bahnschrift Condensed</vt:lpstr>
      <vt:lpstr>Calibri</vt:lpstr>
      <vt:lpstr>Gill Sans SemiBold</vt:lpstr>
      <vt:lpstr>Symbol</vt:lpstr>
      <vt:lpstr>Times New Roman</vt:lpstr>
      <vt:lpstr>Office Theme</vt:lpstr>
      <vt:lpstr> Implementation Plan Recommendations </vt:lpstr>
      <vt:lpstr>Analysing the Staff Induction Process</vt:lpstr>
      <vt:lpstr>PowerPoint Presentation</vt:lpstr>
      <vt:lpstr>PowerPoint Presentation</vt:lpstr>
      <vt:lpstr>PowerPoint Presentation</vt:lpstr>
      <vt:lpstr>Change Management Considerations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2023-03-24T16:04:18Z</dcterms:created>
  <dcterms:modified xsi:type="dcterms:W3CDTF">2023-09-30T20:19:41Z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