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1"/>
  </p:handoutMasterIdLst>
  <p:sldIdLst>
    <p:sldId id="256" r:id="rId2"/>
    <p:sldId id="261" r:id="rId3"/>
    <p:sldId id="262" r:id="rId4"/>
    <p:sldId id="263" r:id="rId5"/>
    <p:sldId id="257" r:id="rId6"/>
    <p:sldId id="260" r:id="rId7"/>
    <p:sldId id="265" r:id="rId8"/>
    <p:sldId id="258" r:id="rId9"/>
    <p:sldId id="264" r:id="rId1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1188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B1E9D4-2848-4C60-B83C-BC2187806D3B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F46651-D6B0-487A-B488-05DD5ECA47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2205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7D36B-B854-437E-AFD8-93DC66DCC003}" type="datetimeFigureOut">
              <a:rPr lang="en-GB" smtClean="0"/>
              <a:pPr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DDF5E-51DF-4D1C-9182-7DFB6EE5F6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7D36B-B854-437E-AFD8-93DC66DCC003}" type="datetimeFigureOut">
              <a:rPr lang="en-GB" smtClean="0"/>
              <a:pPr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DDF5E-51DF-4D1C-9182-7DFB6EE5F6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7D36B-B854-437E-AFD8-93DC66DCC003}" type="datetimeFigureOut">
              <a:rPr lang="en-GB" smtClean="0"/>
              <a:pPr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DDF5E-51DF-4D1C-9182-7DFB6EE5F6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7D36B-B854-437E-AFD8-93DC66DCC003}" type="datetimeFigureOut">
              <a:rPr lang="en-GB" smtClean="0"/>
              <a:pPr/>
              <a:t>26/04/2016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DDF5E-51DF-4D1C-9182-7DFB6EE5F6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7D36B-B854-437E-AFD8-93DC66DCC003}" type="datetimeFigureOut">
              <a:rPr lang="en-GB" smtClean="0"/>
              <a:pPr/>
              <a:t>26/04/2016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DDF5E-51DF-4D1C-9182-7DFB6EE5F6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7D36B-B854-437E-AFD8-93DC66DCC003}" type="datetimeFigureOut">
              <a:rPr lang="en-GB" smtClean="0"/>
              <a:pPr/>
              <a:t>26/04/2016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DDF5E-51DF-4D1C-9182-7DFB6EE5F6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7D36B-B854-437E-AFD8-93DC66DCC003}" type="datetimeFigureOut">
              <a:rPr lang="en-GB" smtClean="0"/>
              <a:pPr/>
              <a:t>26/04/2016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DDF5E-51DF-4D1C-9182-7DFB6EE5F6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7D36B-B854-437E-AFD8-93DC66DCC003}" type="datetimeFigureOut">
              <a:rPr lang="en-GB" smtClean="0"/>
              <a:pPr/>
              <a:t>26/04/2016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DDF5E-51DF-4D1C-9182-7DFB6EE5F6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7D36B-B854-437E-AFD8-93DC66DCC003}" type="datetimeFigureOut">
              <a:rPr lang="en-GB" smtClean="0"/>
              <a:pPr/>
              <a:t>26/04/2016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DDF5E-51DF-4D1C-9182-7DFB6EE5F6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7D36B-B854-437E-AFD8-93DC66DCC003}" type="datetimeFigureOut">
              <a:rPr lang="en-GB" smtClean="0"/>
              <a:pPr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DDF5E-51DF-4D1C-9182-7DFB6EE5F6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7D36B-B854-437E-AFD8-93DC66DCC003}" type="datetimeFigureOut">
              <a:rPr lang="en-GB" smtClean="0"/>
              <a:pPr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DDF5E-51DF-4D1C-9182-7DFB6EE5F6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07D36B-B854-437E-AFD8-93DC66DCC003}" type="datetimeFigureOut">
              <a:rPr lang="en-GB" smtClean="0"/>
              <a:pPr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1DDF5E-51DF-4D1C-9182-7DFB6EE5F6A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NDT Systems, Principles and Applications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Assessment of Reliability of Non-destructive Testing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Assessment of Reliability of Non-destructive Testing</a:t>
            </a:r>
            <a:endParaRPr lang="en-GB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 t="31816"/>
          <a:stretch>
            <a:fillRect/>
          </a:stretch>
        </p:blipFill>
        <p:spPr bwMode="auto">
          <a:xfrm>
            <a:off x="251520" y="1484784"/>
            <a:ext cx="8715375" cy="1831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Assessment of Reliability of Non-destructive Testing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137097"/>
            <a:ext cx="8743950" cy="32361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Assessment of Reliability of Non-destructive Testing</a:t>
            </a:r>
            <a:endParaRPr lang="en-GB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4813" y="2060848"/>
            <a:ext cx="882967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Assessment of Reliability of Non-destructive Testing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71600" y="1700808"/>
            <a:ext cx="756084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The first task of nondestructive testing – as a special case of diagnostic methods – is the detection of defects in industrial </a:t>
            </a:r>
            <a:r>
              <a:rPr lang="en-GB" dirty="0" smtClean="0"/>
              <a:t>components.</a:t>
            </a:r>
          </a:p>
          <a:p>
            <a:endParaRPr lang="en-GB" dirty="0"/>
          </a:p>
          <a:p>
            <a:r>
              <a:rPr lang="en-GB" dirty="0" smtClean="0"/>
              <a:t>The </a:t>
            </a:r>
            <a:r>
              <a:rPr lang="en-GB" dirty="0"/>
              <a:t>diagnostics signals have either quantitative character (like ultrasonic echo heights) or qualitative character (like the optical density distribution in an X-ray film image) according to the character of the receiver </a:t>
            </a:r>
            <a:r>
              <a:rPr lang="en-GB" dirty="0" smtClean="0"/>
              <a:t>device.</a:t>
            </a:r>
          </a:p>
          <a:p>
            <a:endParaRPr lang="en-GB" dirty="0"/>
          </a:p>
          <a:p>
            <a:r>
              <a:rPr lang="en-GB" dirty="0" smtClean="0"/>
              <a:t>For </a:t>
            </a:r>
            <a:r>
              <a:rPr lang="en-GB" dirty="0"/>
              <a:t>the characterization of the quality of the testing result the POD (POD = Probability of detection) and the </a:t>
            </a:r>
            <a:r>
              <a:rPr lang="en-GB" dirty="0" err="1" smtClean="0"/>
              <a:t>PoFI</a:t>
            </a:r>
            <a:r>
              <a:rPr lang="en-GB" dirty="0" smtClean="0"/>
              <a:t> or </a:t>
            </a:r>
            <a:r>
              <a:rPr lang="en-GB" dirty="0" err="1" smtClean="0"/>
              <a:t>PoFA</a:t>
            </a:r>
            <a:r>
              <a:rPr lang="en-GB" dirty="0" smtClean="0"/>
              <a:t> </a:t>
            </a:r>
            <a:r>
              <a:rPr lang="en-GB" dirty="0"/>
              <a:t>(Probability of false </a:t>
            </a:r>
            <a:r>
              <a:rPr lang="en-GB" dirty="0" smtClean="0"/>
              <a:t>indication or alarm) </a:t>
            </a:r>
            <a:r>
              <a:rPr lang="en-GB" dirty="0"/>
              <a:t>is used.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Both </a:t>
            </a:r>
            <a:r>
              <a:rPr lang="en-GB" dirty="0"/>
              <a:t>magnitudes are plotted together as independent variables in an ROC-diagram (see figures</a:t>
            </a:r>
            <a:r>
              <a:rPr lang="en-GB" dirty="0" smtClean="0"/>
              <a:t>).</a:t>
            </a:r>
          </a:p>
          <a:p>
            <a:endParaRPr lang="en-GB" dirty="0"/>
          </a:p>
          <a:p>
            <a:r>
              <a:rPr lang="en-GB" dirty="0" smtClean="0"/>
              <a:t>These </a:t>
            </a:r>
            <a:r>
              <a:rPr lang="en-GB" dirty="0"/>
              <a:t>characteristics are a measure of the reliability of that NDT system or assembly of systems which has been the basis for the investigations but general conclusions for similar systems are possible.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Assessment of Reliability of Non-destructive Testing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0588" y="2268448"/>
            <a:ext cx="8023860" cy="3032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15616" y="1052736"/>
            <a:ext cx="566347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True Positives (T.P.)		Flaw found, flaw present</a:t>
            </a:r>
          </a:p>
          <a:p>
            <a:r>
              <a:rPr lang="en-GB" dirty="0" smtClean="0"/>
              <a:t>False Positive (F.P.)		Flaw found, no flaw present</a:t>
            </a:r>
          </a:p>
          <a:p>
            <a:r>
              <a:rPr lang="en-GB" dirty="0" smtClean="0"/>
              <a:t>False Negative (F.N.)	No flaw found, flaw present</a:t>
            </a:r>
          </a:p>
          <a:p>
            <a:r>
              <a:rPr lang="en-GB" dirty="0" smtClean="0"/>
              <a:t>True Negative (T.N.)		No flaw found or present</a:t>
            </a:r>
            <a:endParaRPr lang="en-GB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3356992"/>
            <a:ext cx="5155034" cy="576064"/>
          </a:xfrm>
          <a:prstGeom prst="rect">
            <a:avLst/>
          </a:prstGeom>
          <a:noFill/>
        </p:spPr>
      </p:pic>
      <p:pic>
        <p:nvPicPr>
          <p:cNvPr id="21505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35696" y="5013176"/>
            <a:ext cx="5465223" cy="576064"/>
          </a:xfrm>
          <a:prstGeom prst="rect">
            <a:avLst/>
          </a:prstGeom>
          <a:noFill/>
        </p:spPr>
      </p:pic>
      <p:sp>
        <p:nvSpPr>
          <p:cNvPr id="21509" name="Rectangle 5"/>
          <p:cNvSpPr>
            <a:spLocks noChangeArrowheads="1"/>
          </p:cNvSpPr>
          <p:nvPr/>
        </p:nvSpPr>
        <p:spPr bwMode="auto">
          <a:xfrm>
            <a:off x="0" y="1200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en-GB" sz="7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1510" name="Rectangle 6"/>
          <p:cNvSpPr>
            <a:spLocks noChangeArrowheads="1"/>
          </p:cNvSpPr>
          <p:nvPr/>
        </p:nvSpPr>
        <p:spPr bwMode="auto">
          <a:xfrm>
            <a:off x="1259632" y="2750151"/>
            <a:ext cx="295232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Probability of Detection</a:t>
            </a:r>
            <a:endParaRPr kumimoji="0" lang="en-GB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187624" y="4365104"/>
            <a:ext cx="39954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Probability of False Alarms or Indications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Assessment of Reliability of Non-destructive Testing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628800"/>
            <a:ext cx="8172400" cy="39109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995935" y="1052736"/>
          <a:ext cx="3988296" cy="4464500"/>
        </p:xfrm>
        <a:graphic>
          <a:graphicData uri="http://schemas.openxmlformats.org/drawingml/2006/table">
            <a:tbl>
              <a:tblPr/>
              <a:tblGrid>
                <a:gridCol w="775839"/>
                <a:gridCol w="775839"/>
                <a:gridCol w="812206"/>
                <a:gridCol w="812206"/>
                <a:gridCol w="812206"/>
              </a:tblGrid>
              <a:tr h="22322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location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Defect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Method 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Method 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Method 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</a:tr>
              <a:tr h="22322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22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22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22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22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22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22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22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22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22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22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22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22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22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22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22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22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22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22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467544" y="1124744"/>
            <a:ext cx="324036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Example:</a:t>
            </a:r>
          </a:p>
          <a:p>
            <a:r>
              <a:rPr lang="en-GB" dirty="0" smtClean="0"/>
              <a:t>An aircraft wing has been inspected using 3 different NDT methods.  The inspection was carried out on a location grid basis for ease of carrying out a Probability of Detection and Probability of False Alarm (Indication).  The results are given in the table.</a:t>
            </a:r>
          </a:p>
          <a:p>
            <a:endParaRPr lang="en-GB" dirty="0" smtClean="0"/>
          </a:p>
          <a:p>
            <a:r>
              <a:rPr lang="en-GB" dirty="0" smtClean="0"/>
              <a:t>For each method determine </a:t>
            </a:r>
            <a:r>
              <a:rPr lang="en-GB" dirty="0" err="1" smtClean="0"/>
              <a:t>PoD</a:t>
            </a:r>
            <a:r>
              <a:rPr lang="en-GB" dirty="0" smtClean="0"/>
              <a:t> and </a:t>
            </a:r>
            <a:r>
              <a:rPr lang="en-GB" dirty="0" err="1" smtClean="0"/>
              <a:t>PoFA</a:t>
            </a:r>
            <a:r>
              <a:rPr lang="en-GB" dirty="0" smtClean="0"/>
              <a:t> figures and discuss  and compare their relative positions on a ROC plot.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379</Words>
  <Application>Microsoft Office PowerPoint</Application>
  <PresentationFormat>On-screen Show (4:3)</PresentationFormat>
  <Paragraphs>128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Times New Roman</vt:lpstr>
      <vt:lpstr>Office Theme</vt:lpstr>
      <vt:lpstr>NDT Systems, Principles and Applications</vt:lpstr>
      <vt:lpstr>Assessment of Reliability of Non-destructive Testing</vt:lpstr>
      <vt:lpstr>Assessment of Reliability of Non-destructive Testing</vt:lpstr>
      <vt:lpstr>Assessment of Reliability of Non-destructive Testing</vt:lpstr>
      <vt:lpstr>Assessment of Reliability of Non-destructive Testing</vt:lpstr>
      <vt:lpstr>Assessment of Reliability of Non-destructive Testing</vt:lpstr>
      <vt:lpstr>PowerPoint Presentation</vt:lpstr>
      <vt:lpstr>Assessment of Reliability of Non-destructive Testing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NDT Systems, Principles and Applications</dc:title>
  <dc:creator>fad-pc</dc:creator>
  <cp:lastModifiedBy>Peter Charlton</cp:lastModifiedBy>
  <cp:revision>11</cp:revision>
  <dcterms:created xsi:type="dcterms:W3CDTF">2013-09-23T10:10:15Z</dcterms:created>
  <dcterms:modified xsi:type="dcterms:W3CDTF">2016-04-26T12:51:25Z</dcterms:modified>
</cp:coreProperties>
</file>