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</p:sldIdLst>
  <p:sldSz cy="5143500" cx="9144000"/>
  <p:notesSz cx="6858000" cy="9144000"/>
  <p:embeddedFontLst>
    <p:embeddedFont>
      <p:font typeface="Playfair Display"/>
      <p:regular r:id="rId23"/>
      <p:bold r:id="rId24"/>
      <p:italic r:id="rId25"/>
      <p:boldItalic r:id="rId26"/>
    </p:embeddedFont>
    <p:embeddedFont>
      <p:font typeface="Lato"/>
      <p:regular r:id="rId27"/>
      <p:bold r:id="rId28"/>
      <p:italic r:id="rId29"/>
      <p:boldItalic r:id="rId3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4" Type="http://schemas.openxmlformats.org/officeDocument/2006/relationships/font" Target="fonts/PlayfairDisplay-bold.fntdata"/><Relationship Id="rId23" Type="http://schemas.openxmlformats.org/officeDocument/2006/relationships/font" Target="fonts/PlayfairDisplay-regular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font" Target="fonts/PlayfairDisplay-boldItalic.fntdata"/><Relationship Id="rId25" Type="http://schemas.openxmlformats.org/officeDocument/2006/relationships/font" Target="fonts/PlayfairDisplay-italic.fntdata"/><Relationship Id="rId28" Type="http://schemas.openxmlformats.org/officeDocument/2006/relationships/font" Target="fonts/Lato-bold.fntdata"/><Relationship Id="rId27" Type="http://schemas.openxmlformats.org/officeDocument/2006/relationships/font" Target="fonts/Lato-regular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29" Type="http://schemas.openxmlformats.org/officeDocument/2006/relationships/font" Target="fonts/Lato-italic.fntdata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0" Type="http://schemas.openxmlformats.org/officeDocument/2006/relationships/font" Target="fonts/Lato-boldItalic.fntdata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Shape 5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Shape 6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Shape 7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Shape 7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Shape 8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Shape 9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Shape 9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Shape 10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Shape 12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Shape 12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Shape 13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Shape 13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Shape 14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Shape 14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Shape 15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Shape 15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Shape 16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Shape 16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Shape 16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/>
          <p:nvPr/>
        </p:nvSpPr>
        <p:spPr>
          <a:xfrm>
            <a:off x="2749050" y="748800"/>
            <a:ext cx="3645900" cy="36459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Shape 11"/>
          <p:cNvSpPr/>
          <p:nvPr/>
        </p:nvSpPr>
        <p:spPr>
          <a:xfrm>
            <a:off x="2992950" y="992700"/>
            <a:ext cx="3158100" cy="3158100"/>
          </a:xfrm>
          <a:prstGeom prst="rect">
            <a:avLst/>
          </a:prstGeom>
          <a:noFill/>
          <a:ln cap="flat" cmpd="sng" w="28575">
            <a:solidFill>
              <a:schemeClr val="lt1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Shape 12"/>
          <p:cNvSpPr txBox="1"/>
          <p:nvPr>
            <p:ph type="ctrTitle"/>
          </p:nvPr>
        </p:nvSpPr>
        <p:spPr>
          <a:xfrm>
            <a:off x="3096250" y="1627200"/>
            <a:ext cx="2951400" cy="158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13" name="Shape 13"/>
          <p:cNvSpPr txBox="1"/>
          <p:nvPr>
            <p:ph idx="1" type="subTitle"/>
          </p:nvPr>
        </p:nvSpPr>
        <p:spPr>
          <a:xfrm>
            <a:off x="3096363" y="3266930"/>
            <a:ext cx="2951400" cy="7014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/>
        </p:txBody>
      </p:sp>
      <p:sp>
        <p:nvSpPr>
          <p:cNvPr id="14" name="Shape 14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 txBox="1"/>
          <p:nvPr>
            <p:ph type="title"/>
          </p:nvPr>
        </p:nvSpPr>
        <p:spPr>
          <a:xfrm>
            <a:off x="509550" y="1423875"/>
            <a:ext cx="8124900" cy="179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17" name="Shape 17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hape 19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Shape 20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1" name="Shape 2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2" name="Shape 2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5" name="Shape 2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" name="Shape 26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Shape 27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0" name="Shape 30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hape 32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3" name="Shape 33"/>
          <p:cNvSpPr txBox="1"/>
          <p:nvPr>
            <p:ph idx="1" type="body"/>
          </p:nvPr>
        </p:nvSpPr>
        <p:spPr>
          <a:xfrm>
            <a:off x="311700" y="1391378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Shape 34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37" name="Shape 37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0" name="Shape 40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Shape 41"/>
          <p:cNvSpPr txBox="1"/>
          <p:nvPr>
            <p:ph type="title"/>
          </p:nvPr>
        </p:nvSpPr>
        <p:spPr>
          <a:xfrm>
            <a:off x="265500" y="1107950"/>
            <a:ext cx="4045200" cy="16836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2" name="Shape 42"/>
          <p:cNvSpPr txBox="1"/>
          <p:nvPr>
            <p:ph idx="1" type="subTitle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3" name="Shape 43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4" name="Shape 44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/>
          <p:nvPr>
            <p:ph idx="1" type="body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7" name="Shape 47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" name="Shape 50"/>
          <p:cNvSpPr txBox="1"/>
          <p:nvPr>
            <p:ph type="title"/>
          </p:nvPr>
        </p:nvSpPr>
        <p:spPr>
          <a:xfrm>
            <a:off x="311700" y="1233100"/>
            <a:ext cx="8520600" cy="16101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51" name="Shape 51"/>
          <p:cNvSpPr txBox="1"/>
          <p:nvPr>
            <p:ph idx="1" type="body"/>
          </p:nvPr>
        </p:nvSpPr>
        <p:spPr>
          <a:xfrm>
            <a:off x="311700" y="2919450"/>
            <a:ext cx="85206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Shape 5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buNone/>
              <a:defRPr/>
            </a:lvl1pPr>
            <a:lvl2pPr lvl="1">
              <a:spcBef>
                <a:spcPts val="0"/>
              </a:spcBef>
              <a:buNone/>
              <a:defRPr/>
            </a:lvl2pPr>
            <a:lvl3pPr lvl="2">
              <a:spcBef>
                <a:spcPts val="0"/>
              </a:spcBef>
              <a:buNone/>
              <a:defRPr/>
            </a:lvl3pPr>
            <a:lvl4pPr lvl="3">
              <a:spcBef>
                <a:spcPts val="0"/>
              </a:spcBef>
              <a:buNone/>
              <a:defRPr/>
            </a:lvl4pPr>
            <a:lvl5pPr lvl="4">
              <a:spcBef>
                <a:spcPts val="0"/>
              </a:spcBef>
              <a:buNone/>
              <a:defRPr/>
            </a:lvl5pPr>
            <a:lvl6pPr lvl="5">
              <a:spcBef>
                <a:spcPts val="0"/>
              </a:spcBef>
              <a:buNone/>
              <a:defRPr/>
            </a:lvl6pPr>
            <a:lvl7pPr lvl="6">
              <a:spcBef>
                <a:spcPts val="0"/>
              </a:spcBef>
              <a:buNone/>
              <a:defRPr/>
            </a:lvl7pPr>
            <a:lvl8pPr lvl="7">
              <a:spcBef>
                <a:spcPts val="0"/>
              </a:spcBef>
              <a:buNone/>
              <a:defRPr/>
            </a:lvl8pPr>
            <a:lvl9pPr lvl="8">
              <a:spcBef>
                <a:spcPts val="0"/>
              </a:spcBef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oral">
    <p:bg>
      <p:bgPr>
        <a:solidFill>
          <a:srgbClr val="000000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spcBef>
                <a:spcPts val="0"/>
              </a:spcBef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6.xml"/><Relationship Id="rId3" Type="http://schemas.openxmlformats.org/officeDocument/2006/relationships/hyperlink" Target="https://open.spotify.com/track/18AJRdgUoO9EYn11N7xzaT" TargetMode="External"/><Relationship Id="rId4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s://drive.google.com/file/d/1Rc_7CAKCEwRgQ5WJcgtO3ESUOCXXr9pt/view" TargetMode="Externa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.jp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 txBox="1"/>
          <p:nvPr>
            <p:ph type="ctrTitle"/>
          </p:nvPr>
        </p:nvSpPr>
        <p:spPr>
          <a:xfrm>
            <a:off x="3096250" y="1627200"/>
            <a:ext cx="2951400" cy="158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HXBITS</a:t>
            </a:r>
            <a:endParaRPr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NXD</a:t>
            </a:r>
            <a:endParaRPr sz="2400"/>
          </a:p>
        </p:txBody>
      </p:sp>
      <p:sp>
        <p:nvSpPr>
          <p:cNvPr id="60" name="Shape 60"/>
          <p:cNvSpPr txBox="1"/>
          <p:nvPr>
            <p:ph idx="1" type="subTitle"/>
          </p:nvPr>
        </p:nvSpPr>
        <p:spPr>
          <a:xfrm>
            <a:off x="3096363" y="3266930"/>
            <a:ext cx="2951400" cy="701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SHORT FILM/MUSIC VIDEO</a:t>
            </a:r>
            <a:endParaRPr sz="14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66" name="Shape 66"/>
          <p:cNvSpPr txBox="1"/>
          <p:nvPr>
            <p:ph idx="1" type="body"/>
          </p:nvPr>
        </p:nvSpPr>
        <p:spPr>
          <a:xfrm>
            <a:off x="311700" y="116540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67" name="Shape 67"/>
          <p:cNvSpPr/>
          <p:nvPr/>
        </p:nvSpPr>
        <p:spPr>
          <a:xfrm>
            <a:off x="2185775" y="2185600"/>
            <a:ext cx="504300" cy="2847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68" name="Shape 68"/>
          <p:cNvSpPr txBox="1"/>
          <p:nvPr/>
        </p:nvSpPr>
        <p:spPr>
          <a:xfrm>
            <a:off x="2858300" y="2069375"/>
            <a:ext cx="1138200" cy="698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NXD?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69" name="Shape 69"/>
          <p:cNvSpPr/>
          <p:nvPr/>
        </p:nvSpPr>
        <p:spPr>
          <a:xfrm>
            <a:off x="4498075" y="2185600"/>
            <a:ext cx="504300" cy="2847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70" name="Shape 70"/>
          <p:cNvSpPr txBox="1"/>
          <p:nvPr/>
        </p:nvSpPr>
        <p:spPr>
          <a:xfrm>
            <a:off x="5258200" y="2069375"/>
            <a:ext cx="1583700" cy="4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HXBITS?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SYNOPSIS</a:t>
            </a:r>
            <a:endParaRPr/>
          </a:p>
        </p:txBody>
      </p:sp>
      <p:sp>
        <p:nvSpPr>
          <p:cNvPr id="76" name="Shape 7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❖"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A story of my past experience.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❖"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Lowest points in life.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❖"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Bad habits for almost a year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❖"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Still ongoing but better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❖"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Make people understand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❖"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Want to be heard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SUMMARY</a:t>
            </a:r>
            <a:endParaRPr/>
          </a:p>
        </p:txBody>
      </p:sp>
      <p:sp>
        <p:nvSpPr>
          <p:cNvPr id="82" name="Shape 82"/>
          <p:cNvSpPr txBox="1"/>
          <p:nvPr>
            <p:ph idx="1" type="body"/>
          </p:nvPr>
        </p:nvSpPr>
        <p:spPr>
          <a:xfrm>
            <a:off x="311700" y="1152475"/>
            <a:ext cx="3999900" cy="373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Targeted Audience 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Teens &amp; Young Adults </a:t>
            </a:r>
            <a:endParaRPr sz="18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People who can relate</a:t>
            </a:r>
            <a:endParaRPr sz="18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Song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Habits, Tove Lo.</a:t>
            </a:r>
            <a:endParaRPr sz="18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Lyrics are relatable to my experience </a:t>
            </a:r>
            <a:endParaRPr sz="18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Alternative Indie/Pop</a:t>
            </a:r>
            <a:endParaRPr sz="18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83" name="Shape 83"/>
          <p:cNvSpPr txBox="1"/>
          <p:nvPr>
            <p:ph idx="2" type="body"/>
          </p:nvPr>
        </p:nvSpPr>
        <p:spPr>
          <a:xfrm>
            <a:off x="4832400" y="1152475"/>
            <a:ext cx="3999900" cy="390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Aim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To be heard/understood</a:t>
            </a:r>
            <a:endParaRPr sz="18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Style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Dark &amp; Edgy</a:t>
            </a:r>
            <a:endParaRPr sz="18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Duration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4 minutes or less</a:t>
            </a:r>
            <a:endParaRPr sz="18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*There will be dialogues</a:t>
            </a:r>
            <a:endParaRPr sz="18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 txBox="1"/>
          <p:nvPr>
            <p:ph type="title"/>
          </p:nvPr>
        </p:nvSpPr>
        <p:spPr>
          <a:xfrm>
            <a:off x="265500" y="1107950"/>
            <a:ext cx="4045200" cy="168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CHALLENGES</a:t>
            </a:r>
            <a:endParaRPr/>
          </a:p>
        </p:txBody>
      </p:sp>
      <p:sp>
        <p:nvSpPr>
          <p:cNvPr id="89" name="Shape 8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Font typeface="Playfair Display"/>
              <a:buChar char="●"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Having to express my true emotions 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Font typeface="Playfair Display"/>
              <a:buChar char="●"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Reverting back into my old self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>
              <a:spcBef>
                <a:spcPts val="0"/>
              </a:spcBef>
              <a:spcAft>
                <a:spcPts val="0"/>
              </a:spcAft>
              <a:buSzPts val="1800"/>
              <a:buFont typeface="Playfair Display"/>
              <a:buChar char="●"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Having to limit my video to an extent due to not wanting to upset viewers back home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 txBox="1"/>
          <p:nvPr>
            <p:ph type="title"/>
          </p:nvPr>
        </p:nvSpPr>
        <p:spPr>
          <a:xfrm>
            <a:off x="311700" y="1233100"/>
            <a:ext cx="8520600" cy="161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>
                <a:latin typeface="Playfair Display"/>
                <a:ea typeface="Playfair Display"/>
                <a:cs typeface="Playfair Display"/>
                <a:sym typeface="Playfair Display"/>
              </a:rPr>
              <a:t>MUSIC</a:t>
            </a:r>
            <a:endParaRPr sz="7200"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95" name="Shape 95"/>
          <p:cNvSpPr txBox="1"/>
          <p:nvPr>
            <p:ph idx="1" type="body"/>
          </p:nvPr>
        </p:nvSpPr>
        <p:spPr>
          <a:xfrm>
            <a:off x="311700" y="2919450"/>
            <a:ext cx="85206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400">
                <a:solidFill>
                  <a:srgbClr val="F4F4F4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HABITS - TOVE LO</a:t>
            </a:r>
            <a:endParaRPr sz="2400">
              <a:solidFill>
                <a:srgbClr val="F4F4F4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pic>
        <p:nvPicPr>
          <p:cNvPr id="96" name="Shape 96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113703" y="3660175"/>
            <a:ext cx="916600" cy="6725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TREATMENT</a:t>
            </a:r>
            <a:endParaRPr/>
          </a:p>
        </p:txBody>
      </p:sp>
      <p:sp>
        <p:nvSpPr>
          <p:cNvPr id="102" name="Shape 102"/>
          <p:cNvSpPr txBox="1"/>
          <p:nvPr>
            <p:ph idx="1" type="body"/>
          </p:nvPr>
        </p:nvSpPr>
        <p:spPr>
          <a:xfrm>
            <a:off x="311700" y="1152475"/>
            <a:ext cx="3999900" cy="389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OBJECTIVE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Show my audience back home my story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Make them understand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Not all relationships are good/they arent alone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CHARACTER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Myself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INSPIRATION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Past experience.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Wanted to do this for a long time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103" name="Shape 103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LOCATION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Campus and Town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EQUIPMENTS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Light panel, Sony A7SII, Stabilizer, Gorilla Pod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SOFTWARE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Adobe Premiere Pro &amp; After Effects 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OUTLINE</a:t>
            </a:r>
            <a:endParaRPr/>
          </a:p>
        </p:txBody>
      </p:sp>
      <p:sp>
        <p:nvSpPr>
          <p:cNvPr id="109" name="Shape 10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●"/>
            </a:pPr>
            <a:r>
              <a:rPr lang="en" sz="1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Video will start off with a scene of me crying &amp; narrative of me introducing the video.</a:t>
            </a:r>
            <a:endParaRPr sz="1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●"/>
            </a:pPr>
            <a:r>
              <a:rPr lang="en" sz="1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Transition to an all black clip with the title name and my logo/name</a:t>
            </a:r>
            <a:endParaRPr sz="1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●"/>
            </a:pPr>
            <a:r>
              <a:rPr lang="en" sz="1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Storyline of how im in a repetitive cycle</a:t>
            </a:r>
            <a:endParaRPr sz="1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●"/>
            </a:pPr>
            <a:r>
              <a:rPr lang="en" sz="1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Show my mental breakdowns</a:t>
            </a:r>
            <a:endParaRPr sz="1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●"/>
            </a:pPr>
            <a:r>
              <a:rPr lang="en" sz="1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Insert a clip of me crying  (no music inserted) and saying “Help me”</a:t>
            </a:r>
            <a:endParaRPr sz="1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●"/>
            </a:pPr>
            <a:r>
              <a:rPr lang="en" sz="1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Scene of my friends trying to help break me out of this state with some dialogues </a:t>
            </a:r>
            <a:endParaRPr sz="1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●"/>
            </a:pPr>
            <a:r>
              <a:rPr lang="en" sz="1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Me thinking i was getting better only for another tragedy to happen</a:t>
            </a:r>
            <a:endParaRPr sz="1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●"/>
            </a:pPr>
            <a:r>
              <a:rPr lang="en" sz="1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Falls back into old habits </a:t>
            </a:r>
            <a:endParaRPr sz="1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●"/>
            </a:pPr>
            <a:r>
              <a:rPr lang="en" sz="1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Video will end with my lying down on a gravel road.</a:t>
            </a:r>
            <a:endParaRPr sz="1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Playfair Display"/>
              <a:buChar char="●"/>
            </a:pPr>
            <a:r>
              <a:rPr lang="en" sz="1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The clip will be in black and white.</a:t>
            </a:r>
            <a:endParaRPr sz="1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SWOT ANALYSIS</a:t>
            </a:r>
            <a:endParaRPr/>
          </a:p>
        </p:txBody>
      </p:sp>
      <p:sp>
        <p:nvSpPr>
          <p:cNvPr id="115" name="Shape 1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        STRENGTHS                             OPPORTUNITIES             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Relatable                                              - Making people understand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          </a:t>
            </a: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WEAKNESS                         </a:t>
            </a: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- Let people know they arent alone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Might offend people back home.                 </a:t>
            </a: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 THREATS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Having to get back into character        - Audience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Char char="-"/>
            </a:pPr>
            <a:r>
              <a:rPr lang="en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Having to relive old memories              - Myself</a:t>
            </a:r>
            <a:endParaRPr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116" name="Shape 116"/>
          <p:cNvSpPr/>
          <p:nvPr/>
        </p:nvSpPr>
        <p:spPr>
          <a:xfrm>
            <a:off x="517350" y="1280425"/>
            <a:ext cx="465600" cy="2715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Shape 117"/>
          <p:cNvSpPr/>
          <p:nvPr/>
        </p:nvSpPr>
        <p:spPr>
          <a:xfrm>
            <a:off x="426800" y="2436000"/>
            <a:ext cx="556200" cy="2715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Shape 118"/>
          <p:cNvSpPr/>
          <p:nvPr/>
        </p:nvSpPr>
        <p:spPr>
          <a:xfrm>
            <a:off x="4293900" y="1280425"/>
            <a:ext cx="556200" cy="2715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" name="Shape 119"/>
          <p:cNvSpPr/>
          <p:nvPr/>
        </p:nvSpPr>
        <p:spPr>
          <a:xfrm>
            <a:off x="4546975" y="2986525"/>
            <a:ext cx="556200" cy="2715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GANT CHART</a:t>
            </a:r>
            <a:endParaRPr/>
          </a:p>
        </p:txBody>
      </p:sp>
      <p:pic>
        <p:nvPicPr>
          <p:cNvPr id="125" name="Shape 1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169850"/>
            <a:ext cx="8520602" cy="3821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Shape 1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4525" y="451725"/>
            <a:ext cx="8562003" cy="42400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Shape 1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5075" y="437925"/>
            <a:ext cx="8393850" cy="4267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RISK </a:t>
            </a:r>
            <a:r>
              <a:rPr lang="en"/>
              <a:t>ASSESSMENT</a:t>
            </a:r>
            <a:r>
              <a:rPr lang="en"/>
              <a:t> </a:t>
            </a:r>
            <a:endParaRPr/>
          </a:p>
        </p:txBody>
      </p:sp>
      <p:sp>
        <p:nvSpPr>
          <p:cNvPr id="141" name="Shape 141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●"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Weather 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●"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Bottle breaking 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810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●"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Technical issues 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810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Playfair Display"/>
              <a:buChar char="●"/>
            </a:pPr>
            <a:r>
              <a:rPr lang="en" sz="2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My health condition</a:t>
            </a:r>
            <a:endParaRPr sz="2400">
              <a:solidFill>
                <a:schemeClr val="l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 txBox="1"/>
          <p:nvPr>
            <p:ph type="ctrTitle"/>
          </p:nvPr>
        </p:nvSpPr>
        <p:spPr>
          <a:xfrm>
            <a:off x="3096250" y="2224575"/>
            <a:ext cx="2951400" cy="789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TRAILER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 title="hxbits trailr.mp4">
            <a:hlinkClick r:id="rId3"/>
          </p:cNvPr>
          <p:cNvSpPr/>
          <p:nvPr/>
        </p:nvSpPr>
        <p:spPr>
          <a:xfrm>
            <a:off x="2208850" y="857250"/>
            <a:ext cx="4572000" cy="3429000"/>
          </a:xfrm>
          <a:prstGeom prst="rect">
            <a:avLst/>
          </a:prstGeom>
          <a:noFill/>
          <a:ln>
            <a:noFill/>
          </a:ln>
        </p:spPr>
      </p:sp>
      <p:sp>
        <p:nvSpPr>
          <p:cNvPr id="152" name="Shape 152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HXBITS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hape 157"/>
          <p:cNvSpPr txBox="1"/>
          <p:nvPr>
            <p:ph type="ctrTitle"/>
          </p:nvPr>
        </p:nvSpPr>
        <p:spPr>
          <a:xfrm>
            <a:off x="3096250" y="1862425"/>
            <a:ext cx="2951400" cy="1349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MOOD BOARD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Shape 1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85950" y="102913"/>
            <a:ext cx="6172100" cy="49376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 txBox="1"/>
          <p:nvPr>
            <p:ph type="ctrTitle"/>
          </p:nvPr>
        </p:nvSpPr>
        <p:spPr>
          <a:xfrm>
            <a:off x="3096250" y="2017625"/>
            <a:ext cx="2951400" cy="1194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THANK YOU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oral">
  <a:themeElements>
    <a:clrScheme name="Coral">
      <a:dk1>
        <a:srgbClr val="F55E61"/>
      </a:dk1>
      <a:lt1>
        <a:srgbClr val="FFFFFF"/>
      </a:lt1>
      <a:dk2>
        <a:srgbClr val="5E696C"/>
      </a:dk2>
      <a:lt2>
        <a:srgbClr val="BFC7CA"/>
      </a:lt2>
      <a:accent1>
        <a:srgbClr val="1E2D31"/>
      </a:accent1>
      <a:accent2>
        <a:srgbClr val="273C42"/>
      </a:accent2>
      <a:accent3>
        <a:srgbClr val="83D061"/>
      </a:accent3>
      <a:accent4>
        <a:srgbClr val="F6CD4C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