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66" r:id="rId2"/>
    <p:sldId id="257" r:id="rId3"/>
    <p:sldId id="258" r:id="rId4"/>
    <p:sldId id="259" r:id="rId5"/>
    <p:sldId id="271" r:id="rId6"/>
    <p:sldId id="274" r:id="rId7"/>
    <p:sldId id="269" r:id="rId8"/>
    <p:sldId id="270" r:id="rId9"/>
    <p:sldId id="260" r:id="rId10"/>
    <p:sldId id="267" r:id="rId11"/>
    <p:sldId id="268" r:id="rId12"/>
    <p:sldId id="261" r:id="rId13"/>
    <p:sldId id="272" r:id="rId14"/>
    <p:sldId id="262" r:id="rId15"/>
    <p:sldId id="263" r:id="rId16"/>
    <p:sldId id="26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D24CF7-19F5-4858-B47C-3C29646AD82E}" v="1" dt="2021-11-22T19:24:26.125"/>
    <p1510:client id="{A26D204C-B3CA-4E71-5368-81877EE5A68A}" v="5" dt="2021-11-23T13:35:16.961"/>
    <p1510:client id="{BC8482C6-94BB-46E1-9CAD-AABA38ABD2AB}" v="4349" dt="2021-11-23T04:17:32.215"/>
    <p1510:client id="{ED7CD2E5-1C25-5113-8B87-829F458EFDD6}" v="122" dt="2021-11-22T23:26:24.658"/>
    <p1510:client id="{EFE781A1-F089-4538-9AAC-8FAAAA0382A2}" v="4426" dt="2021-11-23T14:36:27.914"/>
    <p1510:client id="{F7133575-6D5E-28CF-46F4-8D503AFED0E0}" v="5" dt="2021-11-23T14:07:05.5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CD5CC0-7E86-438C-8C06-B8E80CE2EB4C}"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en-GB"/>
        </a:p>
      </dgm:t>
    </dgm:pt>
    <dgm:pt modelId="{232DEE01-2CE9-4520-BC47-CA5A5B2595D2}">
      <dgm:prSet phldrT="[Text]" custT="1"/>
      <dgm:spPr/>
      <dgm:t>
        <a:bodyPr/>
        <a:lstStyle/>
        <a:p>
          <a:r>
            <a:rPr lang="en-GB" sz="1400">
              <a:solidFill>
                <a:schemeClr val="tx1"/>
              </a:solidFill>
              <a:latin typeface="Arial" panose="020B0604020202020204" pitchFamily="34" charset="0"/>
              <a:cs typeface="Arial" panose="020B0604020202020204" pitchFamily="34" charset="0"/>
            </a:rPr>
            <a:t>The types of barriers to effective communication</a:t>
          </a:r>
        </a:p>
      </dgm:t>
    </dgm:pt>
    <dgm:pt modelId="{667ADFD2-1047-453A-B09E-4DBBC0AD7F38}" type="parTrans" cxnId="{17F33C91-60B5-467B-9F2A-9A04749BD684}">
      <dgm:prSet/>
      <dgm:spPr/>
      <dgm:t>
        <a:bodyPr/>
        <a:lstStyle/>
        <a:p>
          <a:endParaRPr lang="en-GB"/>
        </a:p>
      </dgm:t>
    </dgm:pt>
    <dgm:pt modelId="{B7BD0602-B0E1-41FC-907C-9D8A4F105568}" type="sibTrans" cxnId="{17F33C91-60B5-467B-9F2A-9A04749BD684}">
      <dgm:prSet/>
      <dgm:spPr/>
      <dgm:t>
        <a:bodyPr/>
        <a:lstStyle/>
        <a:p>
          <a:endParaRPr lang="en-GB"/>
        </a:p>
      </dgm:t>
    </dgm:pt>
    <dgm:pt modelId="{E29E4C0B-D9A3-4E58-9BC4-79127A0E6E6E}">
      <dgm:prSet phldrT="[Text]" custT="1"/>
      <dgm:spPr/>
      <dgm:t>
        <a:bodyPr/>
        <a:lstStyle/>
        <a:p>
          <a:pPr>
            <a:buFont typeface="Arial" panose="020B0604020202020204" pitchFamily="34" charset="0"/>
            <a:buNone/>
          </a:pPr>
          <a:r>
            <a:rPr lang="en-GB" sz="1100" baseline="0">
              <a:latin typeface="Arial" panose="020B0604020202020204" pitchFamily="34" charset="0"/>
              <a:cs typeface="Arial" panose="020B0604020202020204" pitchFamily="34" charset="0"/>
            </a:rPr>
            <a:t> </a:t>
          </a:r>
          <a:r>
            <a:rPr lang="en-GB" sz="1400" baseline="0">
              <a:solidFill>
                <a:schemeClr val="tx1"/>
              </a:solidFill>
              <a:latin typeface="Arial" panose="020B0604020202020204" pitchFamily="34" charset="0"/>
              <a:cs typeface="Arial" panose="020B0604020202020204" pitchFamily="34" charset="0"/>
            </a:rPr>
            <a:t>Language</a:t>
          </a:r>
        </a:p>
        <a:p>
          <a:pPr>
            <a:buFont typeface="Arial" panose="020B0604020202020204" pitchFamily="34" charset="0"/>
            <a:buNone/>
          </a:pPr>
          <a:endParaRPr lang="en-GB" sz="1100" baseline="0">
            <a:latin typeface="Arial" panose="020B0604020202020204" pitchFamily="34" charset="0"/>
            <a:cs typeface="Arial" panose="020B0604020202020204" pitchFamily="34" charset="0"/>
          </a:endParaRPr>
        </a:p>
      </dgm:t>
    </dgm:pt>
    <dgm:pt modelId="{D3B4E91B-82C4-4123-8FD1-D182BA1297EC}" type="parTrans" cxnId="{42151F64-AEF8-491D-8FD4-E80F929DD372}">
      <dgm:prSet/>
      <dgm:spPr/>
      <dgm:t>
        <a:bodyPr/>
        <a:lstStyle/>
        <a:p>
          <a:endParaRPr lang="en-GB"/>
        </a:p>
      </dgm:t>
    </dgm:pt>
    <dgm:pt modelId="{7F09AAB6-4933-4534-8B5D-3DB47AEBEE92}" type="sibTrans" cxnId="{42151F64-AEF8-491D-8FD4-E80F929DD372}">
      <dgm:prSet/>
      <dgm:spPr/>
      <dgm:t>
        <a:bodyPr/>
        <a:lstStyle/>
        <a:p>
          <a:endParaRPr lang="en-GB"/>
        </a:p>
      </dgm:t>
    </dgm:pt>
    <dgm:pt modelId="{4D202252-1BE6-487F-AC73-4D9164952F76}">
      <dgm:prSet phldrT="[Text]" custT="1"/>
      <dgm:spPr/>
      <dgm:t>
        <a:bodyPr/>
        <a:lstStyle/>
        <a:p>
          <a:endParaRPr lang="en-GB" sz="1100">
            <a:latin typeface="Arial" panose="020B0604020202020204" pitchFamily="34" charset="0"/>
            <a:cs typeface="Arial" panose="020B0604020202020204" pitchFamily="34" charset="0"/>
          </a:endParaRPr>
        </a:p>
        <a:p>
          <a:r>
            <a:rPr lang="en-GB" sz="1400">
              <a:solidFill>
                <a:schemeClr val="tx1"/>
              </a:solidFill>
              <a:latin typeface="Arial" panose="020B0604020202020204" pitchFamily="34" charset="0"/>
              <a:cs typeface="Arial" panose="020B0604020202020204" pitchFamily="34" charset="0"/>
            </a:rPr>
            <a:t>Noise</a:t>
          </a:r>
        </a:p>
      </dgm:t>
    </dgm:pt>
    <dgm:pt modelId="{EEBAE50C-68D5-4CD1-9601-3612719E7E92}" type="parTrans" cxnId="{3F1EE9E3-E68E-4229-A4FF-EAB35FCE0787}">
      <dgm:prSet/>
      <dgm:spPr/>
      <dgm:t>
        <a:bodyPr/>
        <a:lstStyle/>
        <a:p>
          <a:endParaRPr lang="en-GB"/>
        </a:p>
      </dgm:t>
    </dgm:pt>
    <dgm:pt modelId="{DDC62443-FBD1-4C9A-8817-0F4C91C2CCF8}" type="sibTrans" cxnId="{3F1EE9E3-E68E-4229-A4FF-EAB35FCE0787}">
      <dgm:prSet/>
      <dgm:spPr/>
      <dgm:t>
        <a:bodyPr/>
        <a:lstStyle/>
        <a:p>
          <a:endParaRPr lang="en-GB"/>
        </a:p>
      </dgm:t>
    </dgm:pt>
    <dgm:pt modelId="{15D0A9E1-A639-4D48-AEC5-07079E643A6F}">
      <dgm:prSet phldrT="[Text]" custT="1"/>
      <dgm:spPr/>
      <dgm:t>
        <a:bodyPr/>
        <a:lstStyle/>
        <a:p>
          <a:r>
            <a:rPr lang="en-GB" sz="1400">
              <a:solidFill>
                <a:schemeClr val="tx1"/>
              </a:solidFill>
              <a:latin typeface="Arial" panose="020B0604020202020204" pitchFamily="34" charset="0"/>
              <a:cs typeface="Arial" panose="020B0604020202020204" pitchFamily="34" charset="0"/>
            </a:rPr>
            <a:t>Visual impairment</a:t>
          </a:r>
        </a:p>
      </dgm:t>
    </dgm:pt>
    <dgm:pt modelId="{EC026818-23D4-4174-B61E-4EA3C8833EA5}" type="parTrans" cxnId="{00690576-A8D7-4C33-A004-0073AFA6C983}">
      <dgm:prSet/>
      <dgm:spPr/>
      <dgm:t>
        <a:bodyPr/>
        <a:lstStyle/>
        <a:p>
          <a:endParaRPr lang="en-GB"/>
        </a:p>
      </dgm:t>
    </dgm:pt>
    <dgm:pt modelId="{B5256A1F-1E79-4799-A766-B7DE0B11FC3B}" type="sibTrans" cxnId="{00690576-A8D7-4C33-A004-0073AFA6C983}">
      <dgm:prSet/>
      <dgm:spPr/>
      <dgm:t>
        <a:bodyPr/>
        <a:lstStyle/>
        <a:p>
          <a:endParaRPr lang="en-GB"/>
        </a:p>
      </dgm:t>
    </dgm:pt>
    <dgm:pt modelId="{36B4C053-6B36-4710-AFC2-245DEBE56CFC}">
      <dgm:prSet phldrT="[Text]" custT="1"/>
      <dgm:spPr/>
      <dgm:t>
        <a:bodyPr/>
        <a:lstStyle/>
        <a:p>
          <a:r>
            <a:rPr lang="en-GB" sz="1400">
              <a:solidFill>
                <a:schemeClr val="tx1"/>
              </a:solidFill>
              <a:latin typeface="Arial" panose="020B0604020202020204" pitchFamily="34" charset="0"/>
              <a:cs typeface="Arial" panose="020B0604020202020204" pitchFamily="34" charset="0"/>
            </a:rPr>
            <a:t>Environment</a:t>
          </a:r>
        </a:p>
      </dgm:t>
    </dgm:pt>
    <dgm:pt modelId="{86D80C5E-ABED-44A8-8391-3BC4422B0E24}" type="parTrans" cxnId="{3B470E5F-CDA9-46B6-AFE2-E8E7906CC19D}">
      <dgm:prSet/>
      <dgm:spPr/>
      <dgm:t>
        <a:bodyPr/>
        <a:lstStyle/>
        <a:p>
          <a:endParaRPr lang="en-GB"/>
        </a:p>
      </dgm:t>
    </dgm:pt>
    <dgm:pt modelId="{AD542A20-2734-491D-901E-A0B3A4CA7109}" type="sibTrans" cxnId="{3B470E5F-CDA9-46B6-AFE2-E8E7906CC19D}">
      <dgm:prSet/>
      <dgm:spPr/>
      <dgm:t>
        <a:bodyPr/>
        <a:lstStyle/>
        <a:p>
          <a:endParaRPr lang="en-GB"/>
        </a:p>
      </dgm:t>
    </dgm:pt>
    <dgm:pt modelId="{5CFCDF56-F557-4FCD-909B-358055574D44}">
      <dgm:prSet custT="1"/>
      <dgm:spPr/>
      <dgm:t>
        <a:bodyPr/>
        <a:lstStyle/>
        <a:p>
          <a:r>
            <a:rPr lang="en-GB" sz="1400">
              <a:solidFill>
                <a:schemeClr val="tx1"/>
              </a:solidFill>
              <a:latin typeface="Arial" panose="020B0604020202020204" pitchFamily="34" charset="0"/>
              <a:cs typeface="Arial" panose="020B0604020202020204" pitchFamily="34" charset="0"/>
            </a:rPr>
            <a:t>Listening</a:t>
          </a:r>
        </a:p>
      </dgm:t>
    </dgm:pt>
    <dgm:pt modelId="{AF1993A0-D56C-4F09-9DF6-07E679AD022B}" type="parTrans" cxnId="{63B2B194-8C03-447F-B0C7-C236C52C983A}">
      <dgm:prSet/>
      <dgm:spPr/>
      <dgm:t>
        <a:bodyPr/>
        <a:lstStyle/>
        <a:p>
          <a:endParaRPr lang="en-GB"/>
        </a:p>
      </dgm:t>
    </dgm:pt>
    <dgm:pt modelId="{B80904E8-3FE8-4A16-91DE-0325D421141B}" type="sibTrans" cxnId="{63B2B194-8C03-447F-B0C7-C236C52C983A}">
      <dgm:prSet/>
      <dgm:spPr/>
      <dgm:t>
        <a:bodyPr/>
        <a:lstStyle/>
        <a:p>
          <a:endParaRPr lang="en-GB"/>
        </a:p>
      </dgm:t>
    </dgm:pt>
    <dgm:pt modelId="{45A63379-F082-475E-8B25-FD7BAB47BC99}">
      <dgm:prSet custT="1"/>
      <dgm:spPr/>
      <dgm:t>
        <a:bodyPr/>
        <a:lstStyle/>
        <a:p>
          <a:r>
            <a:rPr lang="en-GB" sz="1400">
              <a:solidFill>
                <a:schemeClr val="tx1"/>
              </a:solidFill>
              <a:latin typeface="Arial" panose="020B0604020202020204" pitchFamily="34" charset="0"/>
              <a:cs typeface="Arial" panose="020B0604020202020204" pitchFamily="34" charset="0"/>
            </a:rPr>
            <a:t>filtering</a:t>
          </a:r>
        </a:p>
      </dgm:t>
    </dgm:pt>
    <dgm:pt modelId="{FB08C07D-11DE-4CA2-B4DE-3D20666F3BAE}" type="sibTrans" cxnId="{15944CEC-AC8B-45D3-B8D5-DB9CD5EF90D3}">
      <dgm:prSet/>
      <dgm:spPr/>
      <dgm:t>
        <a:bodyPr/>
        <a:lstStyle/>
        <a:p>
          <a:endParaRPr lang="en-GB"/>
        </a:p>
      </dgm:t>
    </dgm:pt>
    <dgm:pt modelId="{1326A732-3393-4FD3-A33E-90DA309E4AF8}" type="parTrans" cxnId="{15944CEC-AC8B-45D3-B8D5-DB9CD5EF90D3}">
      <dgm:prSet/>
      <dgm:spPr/>
      <dgm:t>
        <a:bodyPr/>
        <a:lstStyle/>
        <a:p>
          <a:endParaRPr lang="en-GB"/>
        </a:p>
      </dgm:t>
    </dgm:pt>
    <dgm:pt modelId="{9C1C3BC1-1E66-4C5D-9AD2-CE202F771BF3}">
      <dgm:prSet custT="1"/>
      <dgm:spPr/>
      <dgm:t>
        <a:bodyPr/>
        <a:lstStyle/>
        <a:p>
          <a:r>
            <a:rPr lang="en-GB" sz="1400">
              <a:solidFill>
                <a:schemeClr val="tx1"/>
              </a:solidFill>
              <a:latin typeface="Arial" panose="020B0604020202020204" pitchFamily="34" charset="0"/>
              <a:cs typeface="Arial" panose="020B0604020202020204" pitchFamily="34" charset="0"/>
            </a:rPr>
            <a:t>Technological barriers</a:t>
          </a:r>
        </a:p>
      </dgm:t>
    </dgm:pt>
    <dgm:pt modelId="{DBD98266-B17B-42F9-B767-8E917B598CEA}" type="sibTrans" cxnId="{F24DE80F-603E-42D3-ABCC-B88436349558}">
      <dgm:prSet/>
      <dgm:spPr/>
      <dgm:t>
        <a:bodyPr/>
        <a:lstStyle/>
        <a:p>
          <a:endParaRPr lang="en-GB"/>
        </a:p>
      </dgm:t>
    </dgm:pt>
    <dgm:pt modelId="{BAD4D64C-EC9B-46BB-B09F-3CFA650A15CF}" type="parTrans" cxnId="{F24DE80F-603E-42D3-ABCC-B88436349558}">
      <dgm:prSet/>
      <dgm:spPr/>
      <dgm:t>
        <a:bodyPr/>
        <a:lstStyle/>
        <a:p>
          <a:endParaRPr lang="en-GB"/>
        </a:p>
      </dgm:t>
    </dgm:pt>
    <dgm:pt modelId="{618C1049-DD8F-423B-8F4E-EA39CD0273CF}" type="pres">
      <dgm:prSet presAssocID="{24CD5CC0-7E86-438C-8C06-B8E80CE2EB4C}" presName="Name0" presStyleCnt="0">
        <dgm:presLayoutVars>
          <dgm:chMax val="1"/>
          <dgm:dir/>
          <dgm:animLvl val="ctr"/>
          <dgm:resizeHandles val="exact"/>
        </dgm:presLayoutVars>
      </dgm:prSet>
      <dgm:spPr/>
    </dgm:pt>
    <dgm:pt modelId="{37BCB9E1-B5B7-4010-BB02-E5D3026D9467}" type="pres">
      <dgm:prSet presAssocID="{232DEE01-2CE9-4520-BC47-CA5A5B2595D2}" presName="centerShape" presStyleLbl="node0" presStyleIdx="0" presStyleCnt="1"/>
      <dgm:spPr/>
    </dgm:pt>
    <dgm:pt modelId="{19E3963C-BCFF-4DA8-8400-1F0F1D1420AC}" type="pres">
      <dgm:prSet presAssocID="{D3B4E91B-82C4-4123-8FD1-D182BA1297EC}" presName="parTrans" presStyleLbl="sibTrans2D1" presStyleIdx="0" presStyleCnt="7"/>
      <dgm:spPr/>
    </dgm:pt>
    <dgm:pt modelId="{1FCF06DF-BBF1-41A1-8ABA-D05ABB235771}" type="pres">
      <dgm:prSet presAssocID="{D3B4E91B-82C4-4123-8FD1-D182BA1297EC}" presName="connectorText" presStyleLbl="sibTrans2D1" presStyleIdx="0" presStyleCnt="7"/>
      <dgm:spPr/>
    </dgm:pt>
    <dgm:pt modelId="{794191B3-974E-4397-A2CE-D81B2173F215}" type="pres">
      <dgm:prSet presAssocID="{E29E4C0B-D9A3-4E58-9BC4-79127A0E6E6E}" presName="node" presStyleLbl="node1" presStyleIdx="0" presStyleCnt="7">
        <dgm:presLayoutVars>
          <dgm:bulletEnabled val="1"/>
        </dgm:presLayoutVars>
      </dgm:prSet>
      <dgm:spPr/>
    </dgm:pt>
    <dgm:pt modelId="{D3C3A238-E301-4E36-A6BC-DF30F4BB920D}" type="pres">
      <dgm:prSet presAssocID="{EEBAE50C-68D5-4CD1-9601-3612719E7E92}" presName="parTrans" presStyleLbl="sibTrans2D1" presStyleIdx="1" presStyleCnt="7"/>
      <dgm:spPr/>
    </dgm:pt>
    <dgm:pt modelId="{240173AC-124B-4968-8C8D-32E805788B2C}" type="pres">
      <dgm:prSet presAssocID="{EEBAE50C-68D5-4CD1-9601-3612719E7E92}" presName="connectorText" presStyleLbl="sibTrans2D1" presStyleIdx="1" presStyleCnt="7"/>
      <dgm:spPr/>
    </dgm:pt>
    <dgm:pt modelId="{82435F02-415B-4A2C-AE8E-F80AFFA7B706}" type="pres">
      <dgm:prSet presAssocID="{4D202252-1BE6-487F-AC73-4D9164952F76}" presName="node" presStyleLbl="node1" presStyleIdx="1" presStyleCnt="7">
        <dgm:presLayoutVars>
          <dgm:bulletEnabled val="1"/>
        </dgm:presLayoutVars>
      </dgm:prSet>
      <dgm:spPr/>
    </dgm:pt>
    <dgm:pt modelId="{893B60FA-5127-49DB-AEF0-85136E36027E}" type="pres">
      <dgm:prSet presAssocID="{EC026818-23D4-4174-B61E-4EA3C8833EA5}" presName="parTrans" presStyleLbl="sibTrans2D1" presStyleIdx="2" presStyleCnt="7"/>
      <dgm:spPr/>
    </dgm:pt>
    <dgm:pt modelId="{BA8C61A6-DCC1-4D3F-8C4F-CDC7A09CD4E5}" type="pres">
      <dgm:prSet presAssocID="{EC026818-23D4-4174-B61E-4EA3C8833EA5}" presName="connectorText" presStyleLbl="sibTrans2D1" presStyleIdx="2" presStyleCnt="7"/>
      <dgm:spPr/>
    </dgm:pt>
    <dgm:pt modelId="{B1E71DB0-1C99-4C78-8B3B-CC0FFDED6BE4}" type="pres">
      <dgm:prSet presAssocID="{15D0A9E1-A639-4D48-AEC5-07079E643A6F}" presName="node" presStyleLbl="node1" presStyleIdx="2" presStyleCnt="7">
        <dgm:presLayoutVars>
          <dgm:bulletEnabled val="1"/>
        </dgm:presLayoutVars>
      </dgm:prSet>
      <dgm:spPr/>
    </dgm:pt>
    <dgm:pt modelId="{8122A187-50CB-4048-806F-9716E068F514}" type="pres">
      <dgm:prSet presAssocID="{AF1993A0-D56C-4F09-9DF6-07E679AD022B}" presName="parTrans" presStyleLbl="sibTrans2D1" presStyleIdx="3" presStyleCnt="7"/>
      <dgm:spPr/>
    </dgm:pt>
    <dgm:pt modelId="{E449F73B-966A-4466-AFA9-D0C81004CD02}" type="pres">
      <dgm:prSet presAssocID="{AF1993A0-D56C-4F09-9DF6-07E679AD022B}" presName="connectorText" presStyleLbl="sibTrans2D1" presStyleIdx="3" presStyleCnt="7"/>
      <dgm:spPr/>
    </dgm:pt>
    <dgm:pt modelId="{B98929E7-097C-452E-83F5-DD892FBCAFF5}" type="pres">
      <dgm:prSet presAssocID="{5CFCDF56-F557-4FCD-909B-358055574D44}" presName="node" presStyleLbl="node1" presStyleIdx="3" presStyleCnt="7">
        <dgm:presLayoutVars>
          <dgm:bulletEnabled val="1"/>
        </dgm:presLayoutVars>
      </dgm:prSet>
      <dgm:spPr/>
    </dgm:pt>
    <dgm:pt modelId="{22E8D4BC-6CAD-42F0-913D-ECDD17377D7A}" type="pres">
      <dgm:prSet presAssocID="{86D80C5E-ABED-44A8-8391-3BC4422B0E24}" presName="parTrans" presStyleLbl="sibTrans2D1" presStyleIdx="4" presStyleCnt="7"/>
      <dgm:spPr/>
    </dgm:pt>
    <dgm:pt modelId="{6E9A50D3-3FC5-46C9-A9A4-11AB88ADCB56}" type="pres">
      <dgm:prSet presAssocID="{86D80C5E-ABED-44A8-8391-3BC4422B0E24}" presName="connectorText" presStyleLbl="sibTrans2D1" presStyleIdx="4" presStyleCnt="7"/>
      <dgm:spPr/>
    </dgm:pt>
    <dgm:pt modelId="{295D055F-B21E-4573-828F-CC14DDBC3DF3}" type="pres">
      <dgm:prSet presAssocID="{36B4C053-6B36-4710-AFC2-245DEBE56CFC}" presName="node" presStyleLbl="node1" presStyleIdx="4" presStyleCnt="7">
        <dgm:presLayoutVars>
          <dgm:bulletEnabled val="1"/>
        </dgm:presLayoutVars>
      </dgm:prSet>
      <dgm:spPr/>
    </dgm:pt>
    <dgm:pt modelId="{7BD17BE0-EDB4-41EC-83BE-FE267A1E251F}" type="pres">
      <dgm:prSet presAssocID="{1326A732-3393-4FD3-A33E-90DA309E4AF8}" presName="parTrans" presStyleLbl="sibTrans2D1" presStyleIdx="5" presStyleCnt="7"/>
      <dgm:spPr/>
    </dgm:pt>
    <dgm:pt modelId="{7E723197-5353-474A-A1FB-570157B54AFD}" type="pres">
      <dgm:prSet presAssocID="{1326A732-3393-4FD3-A33E-90DA309E4AF8}" presName="connectorText" presStyleLbl="sibTrans2D1" presStyleIdx="5" presStyleCnt="7"/>
      <dgm:spPr/>
    </dgm:pt>
    <dgm:pt modelId="{242739C3-64C2-4EE3-880C-C2754489EFA0}" type="pres">
      <dgm:prSet presAssocID="{45A63379-F082-475E-8B25-FD7BAB47BC99}" presName="node" presStyleLbl="node1" presStyleIdx="5" presStyleCnt="7" custRadScaleRad="99558" custRadScaleInc="-226">
        <dgm:presLayoutVars>
          <dgm:bulletEnabled val="1"/>
        </dgm:presLayoutVars>
      </dgm:prSet>
      <dgm:spPr/>
    </dgm:pt>
    <dgm:pt modelId="{1FBA0CEF-A826-44BB-B9E3-1E9F31C7BEEE}" type="pres">
      <dgm:prSet presAssocID="{BAD4D64C-EC9B-46BB-B09F-3CFA650A15CF}" presName="parTrans" presStyleLbl="sibTrans2D1" presStyleIdx="6" presStyleCnt="7"/>
      <dgm:spPr/>
    </dgm:pt>
    <dgm:pt modelId="{A3FAAAFA-0783-4312-BF5F-5F4385B0004F}" type="pres">
      <dgm:prSet presAssocID="{BAD4D64C-EC9B-46BB-B09F-3CFA650A15CF}" presName="connectorText" presStyleLbl="sibTrans2D1" presStyleIdx="6" presStyleCnt="7"/>
      <dgm:spPr/>
    </dgm:pt>
    <dgm:pt modelId="{A3EC91B9-4EC1-4A11-889E-8C58431CCD8B}" type="pres">
      <dgm:prSet presAssocID="{9C1C3BC1-1E66-4C5D-9AD2-CE202F771BF3}" presName="node" presStyleLbl="node1" presStyleIdx="6" presStyleCnt="7" custRadScaleRad="102178" custRadScaleInc="4316">
        <dgm:presLayoutVars>
          <dgm:bulletEnabled val="1"/>
        </dgm:presLayoutVars>
      </dgm:prSet>
      <dgm:spPr/>
    </dgm:pt>
  </dgm:ptLst>
  <dgm:cxnLst>
    <dgm:cxn modelId="{F24DE80F-603E-42D3-ABCC-B88436349558}" srcId="{232DEE01-2CE9-4520-BC47-CA5A5B2595D2}" destId="{9C1C3BC1-1E66-4C5D-9AD2-CE202F771BF3}" srcOrd="6" destOrd="0" parTransId="{BAD4D64C-EC9B-46BB-B09F-3CFA650A15CF}" sibTransId="{DBD98266-B17B-42F9-B767-8E917B598CEA}"/>
    <dgm:cxn modelId="{69BF401A-8B2A-4286-872B-ADB9FD49AAAE}" type="presOf" srcId="{EC026818-23D4-4174-B61E-4EA3C8833EA5}" destId="{BA8C61A6-DCC1-4D3F-8C4F-CDC7A09CD4E5}" srcOrd="1" destOrd="0" presId="urn:microsoft.com/office/officeart/2005/8/layout/radial5"/>
    <dgm:cxn modelId="{0F6C5A39-01E5-42A8-9144-CC9E8C42D139}" type="presOf" srcId="{1326A732-3393-4FD3-A33E-90DA309E4AF8}" destId="{7E723197-5353-474A-A1FB-570157B54AFD}" srcOrd="1" destOrd="0" presId="urn:microsoft.com/office/officeart/2005/8/layout/radial5"/>
    <dgm:cxn modelId="{848A655B-725F-4B29-9FF8-578DF17996AF}" type="presOf" srcId="{5CFCDF56-F557-4FCD-909B-358055574D44}" destId="{B98929E7-097C-452E-83F5-DD892FBCAFF5}" srcOrd="0" destOrd="0" presId="urn:microsoft.com/office/officeart/2005/8/layout/radial5"/>
    <dgm:cxn modelId="{3B470E5F-CDA9-46B6-AFE2-E8E7906CC19D}" srcId="{232DEE01-2CE9-4520-BC47-CA5A5B2595D2}" destId="{36B4C053-6B36-4710-AFC2-245DEBE56CFC}" srcOrd="4" destOrd="0" parTransId="{86D80C5E-ABED-44A8-8391-3BC4422B0E24}" sibTransId="{AD542A20-2734-491D-901E-A0B3A4CA7109}"/>
    <dgm:cxn modelId="{4AE9D962-7C32-428A-9BF0-2EE693A6D617}" type="presOf" srcId="{36B4C053-6B36-4710-AFC2-245DEBE56CFC}" destId="{295D055F-B21E-4573-828F-CC14DDBC3DF3}" srcOrd="0" destOrd="0" presId="urn:microsoft.com/office/officeart/2005/8/layout/radial5"/>
    <dgm:cxn modelId="{42151F64-AEF8-491D-8FD4-E80F929DD372}" srcId="{232DEE01-2CE9-4520-BC47-CA5A5B2595D2}" destId="{E29E4C0B-D9A3-4E58-9BC4-79127A0E6E6E}" srcOrd="0" destOrd="0" parTransId="{D3B4E91B-82C4-4123-8FD1-D182BA1297EC}" sibTransId="{7F09AAB6-4933-4534-8B5D-3DB47AEBEE92}"/>
    <dgm:cxn modelId="{918C384A-EAB6-4000-B4F6-BED008C2AF6A}" type="presOf" srcId="{BAD4D64C-EC9B-46BB-B09F-3CFA650A15CF}" destId="{A3FAAAFA-0783-4312-BF5F-5F4385B0004F}" srcOrd="1" destOrd="0" presId="urn:microsoft.com/office/officeart/2005/8/layout/radial5"/>
    <dgm:cxn modelId="{A35D3F6D-FCB7-4448-8BB8-2C40F43F5700}" type="presOf" srcId="{24CD5CC0-7E86-438C-8C06-B8E80CE2EB4C}" destId="{618C1049-DD8F-423B-8F4E-EA39CD0273CF}" srcOrd="0" destOrd="0" presId="urn:microsoft.com/office/officeart/2005/8/layout/radial5"/>
    <dgm:cxn modelId="{A0307F4D-940F-49E2-B100-3F2BB56E23B5}" type="presOf" srcId="{4D202252-1BE6-487F-AC73-4D9164952F76}" destId="{82435F02-415B-4A2C-AE8E-F80AFFA7B706}" srcOrd="0" destOrd="0" presId="urn:microsoft.com/office/officeart/2005/8/layout/radial5"/>
    <dgm:cxn modelId="{7431DA72-7837-4818-B110-FB732FB3501D}" type="presOf" srcId="{45A63379-F082-475E-8B25-FD7BAB47BC99}" destId="{242739C3-64C2-4EE3-880C-C2754489EFA0}" srcOrd="0" destOrd="0" presId="urn:microsoft.com/office/officeart/2005/8/layout/radial5"/>
    <dgm:cxn modelId="{2EB1E855-A416-42A9-B490-D5F3C2E8E081}" type="presOf" srcId="{D3B4E91B-82C4-4123-8FD1-D182BA1297EC}" destId="{1FCF06DF-BBF1-41A1-8ABA-D05ABB235771}" srcOrd="1" destOrd="0" presId="urn:microsoft.com/office/officeart/2005/8/layout/radial5"/>
    <dgm:cxn modelId="{00690576-A8D7-4C33-A004-0073AFA6C983}" srcId="{232DEE01-2CE9-4520-BC47-CA5A5B2595D2}" destId="{15D0A9E1-A639-4D48-AEC5-07079E643A6F}" srcOrd="2" destOrd="0" parTransId="{EC026818-23D4-4174-B61E-4EA3C8833EA5}" sibTransId="{B5256A1F-1E79-4799-A766-B7DE0B11FC3B}"/>
    <dgm:cxn modelId="{3F45D88C-0DD3-40E8-B6A7-FCCB0C30440E}" type="presOf" srcId="{AF1993A0-D56C-4F09-9DF6-07E679AD022B}" destId="{8122A187-50CB-4048-806F-9716E068F514}" srcOrd="0" destOrd="0" presId="urn:microsoft.com/office/officeart/2005/8/layout/radial5"/>
    <dgm:cxn modelId="{17F33C91-60B5-467B-9F2A-9A04749BD684}" srcId="{24CD5CC0-7E86-438C-8C06-B8E80CE2EB4C}" destId="{232DEE01-2CE9-4520-BC47-CA5A5B2595D2}" srcOrd="0" destOrd="0" parTransId="{667ADFD2-1047-453A-B09E-4DBBC0AD7F38}" sibTransId="{B7BD0602-B0E1-41FC-907C-9D8A4F105568}"/>
    <dgm:cxn modelId="{63B2B194-8C03-447F-B0C7-C236C52C983A}" srcId="{232DEE01-2CE9-4520-BC47-CA5A5B2595D2}" destId="{5CFCDF56-F557-4FCD-909B-358055574D44}" srcOrd="3" destOrd="0" parTransId="{AF1993A0-D56C-4F09-9DF6-07E679AD022B}" sibTransId="{B80904E8-3FE8-4A16-91DE-0325D421141B}"/>
    <dgm:cxn modelId="{D9F7D694-89AD-4777-840F-96AE19E58445}" type="presOf" srcId="{86D80C5E-ABED-44A8-8391-3BC4422B0E24}" destId="{22E8D4BC-6CAD-42F0-913D-ECDD17377D7A}" srcOrd="0" destOrd="0" presId="urn:microsoft.com/office/officeart/2005/8/layout/radial5"/>
    <dgm:cxn modelId="{ABC54D95-18A2-4EEC-B5AE-FBD63BD1B830}" type="presOf" srcId="{EEBAE50C-68D5-4CD1-9601-3612719E7E92}" destId="{240173AC-124B-4968-8C8D-32E805788B2C}" srcOrd="1" destOrd="0" presId="urn:microsoft.com/office/officeart/2005/8/layout/radial5"/>
    <dgm:cxn modelId="{EBCEE49E-5613-4DE1-8FCB-92C520D583CA}" type="presOf" srcId="{9C1C3BC1-1E66-4C5D-9AD2-CE202F771BF3}" destId="{A3EC91B9-4EC1-4A11-889E-8C58431CCD8B}" srcOrd="0" destOrd="0" presId="urn:microsoft.com/office/officeart/2005/8/layout/radial5"/>
    <dgm:cxn modelId="{D50081A2-0C5A-4B84-BED0-6C0ED5A96B7F}" type="presOf" srcId="{86D80C5E-ABED-44A8-8391-3BC4422B0E24}" destId="{6E9A50D3-3FC5-46C9-A9A4-11AB88ADCB56}" srcOrd="1" destOrd="0" presId="urn:microsoft.com/office/officeart/2005/8/layout/radial5"/>
    <dgm:cxn modelId="{9A7C77AF-CB8B-40E1-AD3E-62B33EAE094B}" type="presOf" srcId="{232DEE01-2CE9-4520-BC47-CA5A5B2595D2}" destId="{37BCB9E1-B5B7-4010-BB02-E5D3026D9467}" srcOrd="0" destOrd="0" presId="urn:microsoft.com/office/officeart/2005/8/layout/radial5"/>
    <dgm:cxn modelId="{3A98B2B9-F920-485F-9DC4-0E8B65D08BC0}" type="presOf" srcId="{15D0A9E1-A639-4D48-AEC5-07079E643A6F}" destId="{B1E71DB0-1C99-4C78-8B3B-CC0FFDED6BE4}" srcOrd="0" destOrd="0" presId="urn:microsoft.com/office/officeart/2005/8/layout/radial5"/>
    <dgm:cxn modelId="{7F2374BD-0CD0-4541-9082-9974D0B8FDE0}" type="presOf" srcId="{D3B4E91B-82C4-4123-8FD1-D182BA1297EC}" destId="{19E3963C-BCFF-4DA8-8400-1F0F1D1420AC}" srcOrd="0" destOrd="0" presId="urn:microsoft.com/office/officeart/2005/8/layout/radial5"/>
    <dgm:cxn modelId="{C31EFAC0-1D27-4FCB-A0E1-C39894471967}" type="presOf" srcId="{AF1993A0-D56C-4F09-9DF6-07E679AD022B}" destId="{E449F73B-966A-4466-AFA9-D0C81004CD02}" srcOrd="1" destOrd="0" presId="urn:microsoft.com/office/officeart/2005/8/layout/radial5"/>
    <dgm:cxn modelId="{20EAB2C6-BF39-4A78-A958-3556981DDF1F}" type="presOf" srcId="{1326A732-3393-4FD3-A33E-90DA309E4AF8}" destId="{7BD17BE0-EDB4-41EC-83BE-FE267A1E251F}" srcOrd="0" destOrd="0" presId="urn:microsoft.com/office/officeart/2005/8/layout/radial5"/>
    <dgm:cxn modelId="{6AE5B2D0-2E58-4882-9445-BEFC57C50DCD}" type="presOf" srcId="{E29E4C0B-D9A3-4E58-9BC4-79127A0E6E6E}" destId="{794191B3-974E-4397-A2CE-D81B2173F215}" srcOrd="0" destOrd="0" presId="urn:microsoft.com/office/officeart/2005/8/layout/radial5"/>
    <dgm:cxn modelId="{B12D16E3-5106-4D0F-9482-91DD27325B6B}" type="presOf" srcId="{BAD4D64C-EC9B-46BB-B09F-3CFA650A15CF}" destId="{1FBA0CEF-A826-44BB-B9E3-1E9F31C7BEEE}" srcOrd="0" destOrd="0" presId="urn:microsoft.com/office/officeart/2005/8/layout/radial5"/>
    <dgm:cxn modelId="{3F1EE9E3-E68E-4229-A4FF-EAB35FCE0787}" srcId="{232DEE01-2CE9-4520-BC47-CA5A5B2595D2}" destId="{4D202252-1BE6-487F-AC73-4D9164952F76}" srcOrd="1" destOrd="0" parTransId="{EEBAE50C-68D5-4CD1-9601-3612719E7E92}" sibTransId="{DDC62443-FBD1-4C9A-8817-0F4C91C2CCF8}"/>
    <dgm:cxn modelId="{AF6FEEEB-FA08-4844-B86C-E92A4D91C732}" type="presOf" srcId="{EC026818-23D4-4174-B61E-4EA3C8833EA5}" destId="{893B60FA-5127-49DB-AEF0-85136E36027E}" srcOrd="0" destOrd="0" presId="urn:microsoft.com/office/officeart/2005/8/layout/radial5"/>
    <dgm:cxn modelId="{15944CEC-AC8B-45D3-B8D5-DB9CD5EF90D3}" srcId="{232DEE01-2CE9-4520-BC47-CA5A5B2595D2}" destId="{45A63379-F082-475E-8B25-FD7BAB47BC99}" srcOrd="5" destOrd="0" parTransId="{1326A732-3393-4FD3-A33E-90DA309E4AF8}" sibTransId="{FB08C07D-11DE-4CA2-B4DE-3D20666F3BAE}"/>
    <dgm:cxn modelId="{ADB7FFFA-B5E7-42D3-BCF8-2689717585D7}" type="presOf" srcId="{EEBAE50C-68D5-4CD1-9601-3612719E7E92}" destId="{D3C3A238-E301-4E36-A6BC-DF30F4BB920D}" srcOrd="0" destOrd="0" presId="urn:microsoft.com/office/officeart/2005/8/layout/radial5"/>
    <dgm:cxn modelId="{B10ECB1C-27BD-4AB0-A2C7-F68F16879DA9}" type="presParOf" srcId="{618C1049-DD8F-423B-8F4E-EA39CD0273CF}" destId="{37BCB9E1-B5B7-4010-BB02-E5D3026D9467}" srcOrd="0" destOrd="0" presId="urn:microsoft.com/office/officeart/2005/8/layout/radial5"/>
    <dgm:cxn modelId="{5DE6C98C-5585-42DD-A65E-D4064D6C7714}" type="presParOf" srcId="{618C1049-DD8F-423B-8F4E-EA39CD0273CF}" destId="{19E3963C-BCFF-4DA8-8400-1F0F1D1420AC}" srcOrd="1" destOrd="0" presId="urn:microsoft.com/office/officeart/2005/8/layout/radial5"/>
    <dgm:cxn modelId="{3EA64696-6651-48EC-9C62-7DA1E0738186}" type="presParOf" srcId="{19E3963C-BCFF-4DA8-8400-1F0F1D1420AC}" destId="{1FCF06DF-BBF1-41A1-8ABA-D05ABB235771}" srcOrd="0" destOrd="0" presId="urn:microsoft.com/office/officeart/2005/8/layout/radial5"/>
    <dgm:cxn modelId="{D6AF4C5D-0944-47A5-8176-287EE1EC318E}" type="presParOf" srcId="{618C1049-DD8F-423B-8F4E-EA39CD0273CF}" destId="{794191B3-974E-4397-A2CE-D81B2173F215}" srcOrd="2" destOrd="0" presId="urn:microsoft.com/office/officeart/2005/8/layout/radial5"/>
    <dgm:cxn modelId="{A33CF873-DEDD-41F9-BA6D-CE7E99948B51}" type="presParOf" srcId="{618C1049-DD8F-423B-8F4E-EA39CD0273CF}" destId="{D3C3A238-E301-4E36-A6BC-DF30F4BB920D}" srcOrd="3" destOrd="0" presId="urn:microsoft.com/office/officeart/2005/8/layout/radial5"/>
    <dgm:cxn modelId="{83235951-DC98-4BF5-9888-A1FA1A7B6228}" type="presParOf" srcId="{D3C3A238-E301-4E36-A6BC-DF30F4BB920D}" destId="{240173AC-124B-4968-8C8D-32E805788B2C}" srcOrd="0" destOrd="0" presId="urn:microsoft.com/office/officeart/2005/8/layout/radial5"/>
    <dgm:cxn modelId="{B3AF3950-80E4-4709-B233-045BCE4B47F3}" type="presParOf" srcId="{618C1049-DD8F-423B-8F4E-EA39CD0273CF}" destId="{82435F02-415B-4A2C-AE8E-F80AFFA7B706}" srcOrd="4" destOrd="0" presId="urn:microsoft.com/office/officeart/2005/8/layout/radial5"/>
    <dgm:cxn modelId="{2F1E6A1D-A9C7-435F-ABED-1137EF676CAB}" type="presParOf" srcId="{618C1049-DD8F-423B-8F4E-EA39CD0273CF}" destId="{893B60FA-5127-49DB-AEF0-85136E36027E}" srcOrd="5" destOrd="0" presId="urn:microsoft.com/office/officeart/2005/8/layout/radial5"/>
    <dgm:cxn modelId="{C10938EF-A0D2-4C58-BF82-76FE20422437}" type="presParOf" srcId="{893B60FA-5127-49DB-AEF0-85136E36027E}" destId="{BA8C61A6-DCC1-4D3F-8C4F-CDC7A09CD4E5}" srcOrd="0" destOrd="0" presId="urn:microsoft.com/office/officeart/2005/8/layout/radial5"/>
    <dgm:cxn modelId="{E9F7AEDC-C25C-41BF-A6DB-78AA0A18B733}" type="presParOf" srcId="{618C1049-DD8F-423B-8F4E-EA39CD0273CF}" destId="{B1E71DB0-1C99-4C78-8B3B-CC0FFDED6BE4}" srcOrd="6" destOrd="0" presId="urn:microsoft.com/office/officeart/2005/8/layout/radial5"/>
    <dgm:cxn modelId="{C05A72D2-0147-4916-90F3-6EFDBBEC99E3}" type="presParOf" srcId="{618C1049-DD8F-423B-8F4E-EA39CD0273CF}" destId="{8122A187-50CB-4048-806F-9716E068F514}" srcOrd="7" destOrd="0" presId="urn:microsoft.com/office/officeart/2005/8/layout/radial5"/>
    <dgm:cxn modelId="{56DAC9CC-8CD9-4FB8-AA7F-0D46819E164A}" type="presParOf" srcId="{8122A187-50CB-4048-806F-9716E068F514}" destId="{E449F73B-966A-4466-AFA9-D0C81004CD02}" srcOrd="0" destOrd="0" presId="urn:microsoft.com/office/officeart/2005/8/layout/radial5"/>
    <dgm:cxn modelId="{662CD26A-5461-4D6F-90CB-79184987FFDF}" type="presParOf" srcId="{618C1049-DD8F-423B-8F4E-EA39CD0273CF}" destId="{B98929E7-097C-452E-83F5-DD892FBCAFF5}" srcOrd="8" destOrd="0" presId="urn:microsoft.com/office/officeart/2005/8/layout/radial5"/>
    <dgm:cxn modelId="{FF54AE35-98CE-445C-8F67-E93E916D2289}" type="presParOf" srcId="{618C1049-DD8F-423B-8F4E-EA39CD0273CF}" destId="{22E8D4BC-6CAD-42F0-913D-ECDD17377D7A}" srcOrd="9" destOrd="0" presId="urn:microsoft.com/office/officeart/2005/8/layout/radial5"/>
    <dgm:cxn modelId="{D05B78E1-572D-4EDF-9374-875F76CEC74B}" type="presParOf" srcId="{22E8D4BC-6CAD-42F0-913D-ECDD17377D7A}" destId="{6E9A50D3-3FC5-46C9-A9A4-11AB88ADCB56}" srcOrd="0" destOrd="0" presId="urn:microsoft.com/office/officeart/2005/8/layout/radial5"/>
    <dgm:cxn modelId="{2E29AEE8-F055-4D47-9D29-3FDA2E044A19}" type="presParOf" srcId="{618C1049-DD8F-423B-8F4E-EA39CD0273CF}" destId="{295D055F-B21E-4573-828F-CC14DDBC3DF3}" srcOrd="10" destOrd="0" presId="urn:microsoft.com/office/officeart/2005/8/layout/radial5"/>
    <dgm:cxn modelId="{F7471A6E-394D-4F74-B9C1-698834CEFF78}" type="presParOf" srcId="{618C1049-DD8F-423B-8F4E-EA39CD0273CF}" destId="{7BD17BE0-EDB4-41EC-83BE-FE267A1E251F}" srcOrd="11" destOrd="0" presId="urn:microsoft.com/office/officeart/2005/8/layout/radial5"/>
    <dgm:cxn modelId="{52A194AB-5E13-4C5E-A05E-B2235F5CC0EB}" type="presParOf" srcId="{7BD17BE0-EDB4-41EC-83BE-FE267A1E251F}" destId="{7E723197-5353-474A-A1FB-570157B54AFD}" srcOrd="0" destOrd="0" presId="urn:microsoft.com/office/officeart/2005/8/layout/radial5"/>
    <dgm:cxn modelId="{92A9C3F0-9E2F-4520-92FD-4D93FECF8026}" type="presParOf" srcId="{618C1049-DD8F-423B-8F4E-EA39CD0273CF}" destId="{242739C3-64C2-4EE3-880C-C2754489EFA0}" srcOrd="12" destOrd="0" presId="urn:microsoft.com/office/officeart/2005/8/layout/radial5"/>
    <dgm:cxn modelId="{55CE3806-A7EB-4402-81C0-F3BAB76BA609}" type="presParOf" srcId="{618C1049-DD8F-423B-8F4E-EA39CD0273CF}" destId="{1FBA0CEF-A826-44BB-B9E3-1E9F31C7BEEE}" srcOrd="13" destOrd="0" presId="urn:microsoft.com/office/officeart/2005/8/layout/radial5"/>
    <dgm:cxn modelId="{719EB56F-2628-476D-90E5-2ACC2D468A23}" type="presParOf" srcId="{1FBA0CEF-A826-44BB-B9E3-1E9F31C7BEEE}" destId="{A3FAAAFA-0783-4312-BF5F-5F4385B0004F}" srcOrd="0" destOrd="0" presId="urn:microsoft.com/office/officeart/2005/8/layout/radial5"/>
    <dgm:cxn modelId="{DCC2E1AE-68F8-4AF3-964E-9DEF4D3DFDFF}" type="presParOf" srcId="{618C1049-DD8F-423B-8F4E-EA39CD0273CF}" destId="{A3EC91B9-4EC1-4A11-889E-8C58431CCD8B}" srcOrd="14"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BCB9E1-B5B7-4010-BB02-E5D3026D9467}">
      <dsp:nvSpPr>
        <dsp:cNvPr id="0" name=""/>
        <dsp:cNvSpPr/>
      </dsp:nvSpPr>
      <dsp:spPr>
        <a:xfrm>
          <a:off x="2166305" y="1905126"/>
          <a:ext cx="1463069" cy="146306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solidFill>
                <a:schemeClr val="tx1"/>
              </a:solidFill>
              <a:latin typeface="Arial" panose="020B0604020202020204" pitchFamily="34" charset="0"/>
              <a:cs typeface="Arial" panose="020B0604020202020204" pitchFamily="34" charset="0"/>
            </a:rPr>
            <a:t>The types of barriers to effective communication</a:t>
          </a:r>
        </a:p>
      </dsp:txBody>
      <dsp:txXfrm>
        <a:off x="2380566" y="2119387"/>
        <a:ext cx="1034547" cy="1034547"/>
      </dsp:txXfrm>
    </dsp:sp>
    <dsp:sp modelId="{19E3963C-BCFF-4DA8-8400-1F0F1D1420AC}">
      <dsp:nvSpPr>
        <dsp:cNvPr id="0" name=""/>
        <dsp:cNvSpPr/>
      </dsp:nvSpPr>
      <dsp:spPr>
        <a:xfrm rot="16200000">
          <a:off x="2742601" y="1372287"/>
          <a:ext cx="310478" cy="4974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2789173" y="1518348"/>
        <a:ext cx="217335" cy="298465"/>
      </dsp:txXfrm>
    </dsp:sp>
    <dsp:sp modelId="{794191B3-974E-4397-A2CE-D81B2173F215}">
      <dsp:nvSpPr>
        <dsp:cNvPr id="0" name=""/>
        <dsp:cNvSpPr/>
      </dsp:nvSpPr>
      <dsp:spPr>
        <a:xfrm>
          <a:off x="2239459" y="2555"/>
          <a:ext cx="1316762" cy="13167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n-GB" sz="1100" kern="1200" baseline="0">
              <a:latin typeface="Arial" panose="020B0604020202020204" pitchFamily="34" charset="0"/>
              <a:cs typeface="Arial" panose="020B0604020202020204" pitchFamily="34" charset="0"/>
            </a:rPr>
            <a:t> </a:t>
          </a:r>
          <a:r>
            <a:rPr lang="en-GB" sz="1400" kern="1200" baseline="0">
              <a:solidFill>
                <a:schemeClr val="tx1"/>
              </a:solidFill>
              <a:latin typeface="Arial" panose="020B0604020202020204" pitchFamily="34" charset="0"/>
              <a:cs typeface="Arial" panose="020B0604020202020204" pitchFamily="34" charset="0"/>
            </a:rPr>
            <a:t>Language</a:t>
          </a:r>
        </a:p>
        <a:p>
          <a:pPr marL="0" lvl="0" indent="0" algn="ctr" defTabSz="488950">
            <a:lnSpc>
              <a:spcPct val="90000"/>
            </a:lnSpc>
            <a:spcBef>
              <a:spcPct val="0"/>
            </a:spcBef>
            <a:spcAft>
              <a:spcPct val="35000"/>
            </a:spcAft>
            <a:buFont typeface="Arial" panose="020B0604020202020204" pitchFamily="34" charset="0"/>
            <a:buNone/>
          </a:pPr>
          <a:endParaRPr lang="en-GB" sz="1100" kern="1200" baseline="0">
            <a:latin typeface="Arial" panose="020B0604020202020204" pitchFamily="34" charset="0"/>
            <a:cs typeface="Arial" panose="020B0604020202020204" pitchFamily="34" charset="0"/>
          </a:endParaRPr>
        </a:p>
      </dsp:txBody>
      <dsp:txXfrm>
        <a:off x="2432294" y="195390"/>
        <a:ext cx="931092" cy="931092"/>
      </dsp:txXfrm>
    </dsp:sp>
    <dsp:sp modelId="{D3C3A238-E301-4E36-A6BC-DF30F4BB920D}">
      <dsp:nvSpPr>
        <dsp:cNvPr id="0" name=""/>
        <dsp:cNvSpPr/>
      </dsp:nvSpPr>
      <dsp:spPr>
        <a:xfrm rot="19285714">
          <a:off x="3536669" y="1754691"/>
          <a:ext cx="310478" cy="4974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3546829" y="1883217"/>
        <a:ext cx="217335" cy="298465"/>
      </dsp:txXfrm>
    </dsp:sp>
    <dsp:sp modelId="{82435F02-415B-4A2C-AE8E-F80AFFA7B706}">
      <dsp:nvSpPr>
        <dsp:cNvPr id="0" name=""/>
        <dsp:cNvSpPr/>
      </dsp:nvSpPr>
      <dsp:spPr>
        <a:xfrm>
          <a:off x="3784142" y="746436"/>
          <a:ext cx="1316762" cy="13167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endParaRPr lang="en-GB" sz="1100" kern="1200">
            <a:latin typeface="Arial" panose="020B0604020202020204" pitchFamily="34" charset="0"/>
            <a:cs typeface="Arial" panose="020B0604020202020204" pitchFamily="34" charset="0"/>
          </a:endParaRPr>
        </a:p>
        <a:p>
          <a:pPr marL="0" lvl="0" indent="0" algn="ctr" defTabSz="488950">
            <a:lnSpc>
              <a:spcPct val="90000"/>
            </a:lnSpc>
            <a:spcBef>
              <a:spcPct val="0"/>
            </a:spcBef>
            <a:spcAft>
              <a:spcPct val="35000"/>
            </a:spcAft>
            <a:buNone/>
          </a:pPr>
          <a:r>
            <a:rPr lang="en-GB" sz="1400" kern="1200">
              <a:solidFill>
                <a:schemeClr val="tx1"/>
              </a:solidFill>
              <a:latin typeface="Arial" panose="020B0604020202020204" pitchFamily="34" charset="0"/>
              <a:cs typeface="Arial" panose="020B0604020202020204" pitchFamily="34" charset="0"/>
            </a:rPr>
            <a:t>Noise</a:t>
          </a:r>
        </a:p>
      </dsp:txBody>
      <dsp:txXfrm>
        <a:off x="3976977" y="939271"/>
        <a:ext cx="931092" cy="931092"/>
      </dsp:txXfrm>
    </dsp:sp>
    <dsp:sp modelId="{893B60FA-5127-49DB-AEF0-85136E36027E}">
      <dsp:nvSpPr>
        <dsp:cNvPr id="0" name=""/>
        <dsp:cNvSpPr/>
      </dsp:nvSpPr>
      <dsp:spPr>
        <a:xfrm rot="771429">
          <a:off x="3732788" y="2613943"/>
          <a:ext cx="310478" cy="4974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3733956" y="2703069"/>
        <a:ext cx="217335" cy="298465"/>
      </dsp:txXfrm>
    </dsp:sp>
    <dsp:sp modelId="{B1E71DB0-1C99-4C78-8B3B-CC0FFDED6BE4}">
      <dsp:nvSpPr>
        <dsp:cNvPr id="0" name=""/>
        <dsp:cNvSpPr/>
      </dsp:nvSpPr>
      <dsp:spPr>
        <a:xfrm>
          <a:off x="4165647" y="2417920"/>
          <a:ext cx="1316762" cy="13167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solidFill>
                <a:schemeClr val="tx1"/>
              </a:solidFill>
              <a:latin typeface="Arial" panose="020B0604020202020204" pitchFamily="34" charset="0"/>
              <a:cs typeface="Arial" panose="020B0604020202020204" pitchFamily="34" charset="0"/>
            </a:rPr>
            <a:t>Visual impairment</a:t>
          </a:r>
        </a:p>
      </dsp:txBody>
      <dsp:txXfrm>
        <a:off x="4358482" y="2610755"/>
        <a:ext cx="931092" cy="931092"/>
      </dsp:txXfrm>
    </dsp:sp>
    <dsp:sp modelId="{8122A187-50CB-4048-806F-9716E068F514}">
      <dsp:nvSpPr>
        <dsp:cNvPr id="0" name=""/>
        <dsp:cNvSpPr/>
      </dsp:nvSpPr>
      <dsp:spPr>
        <a:xfrm rot="3857143">
          <a:off x="3183276" y="3303010"/>
          <a:ext cx="310478" cy="4974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3209641" y="3360540"/>
        <a:ext cx="217335" cy="298465"/>
      </dsp:txXfrm>
    </dsp:sp>
    <dsp:sp modelId="{B98929E7-097C-452E-83F5-DD892FBCAFF5}">
      <dsp:nvSpPr>
        <dsp:cNvPr id="0" name=""/>
        <dsp:cNvSpPr/>
      </dsp:nvSpPr>
      <dsp:spPr>
        <a:xfrm>
          <a:off x="3096693" y="3758346"/>
          <a:ext cx="1316762" cy="13167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solidFill>
                <a:schemeClr val="tx1"/>
              </a:solidFill>
              <a:latin typeface="Arial" panose="020B0604020202020204" pitchFamily="34" charset="0"/>
              <a:cs typeface="Arial" panose="020B0604020202020204" pitchFamily="34" charset="0"/>
            </a:rPr>
            <a:t>Listening</a:t>
          </a:r>
        </a:p>
      </dsp:txBody>
      <dsp:txXfrm>
        <a:off x="3289528" y="3951181"/>
        <a:ext cx="931092" cy="931092"/>
      </dsp:txXfrm>
    </dsp:sp>
    <dsp:sp modelId="{22E8D4BC-6CAD-42F0-913D-ECDD17377D7A}">
      <dsp:nvSpPr>
        <dsp:cNvPr id="0" name=""/>
        <dsp:cNvSpPr/>
      </dsp:nvSpPr>
      <dsp:spPr>
        <a:xfrm rot="6942857">
          <a:off x="2301926" y="3303010"/>
          <a:ext cx="310478" cy="4974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10800000">
        <a:off x="2368704" y="3360540"/>
        <a:ext cx="217335" cy="298465"/>
      </dsp:txXfrm>
    </dsp:sp>
    <dsp:sp modelId="{295D055F-B21E-4573-828F-CC14DDBC3DF3}">
      <dsp:nvSpPr>
        <dsp:cNvPr id="0" name=""/>
        <dsp:cNvSpPr/>
      </dsp:nvSpPr>
      <dsp:spPr>
        <a:xfrm>
          <a:off x="1382224" y="3758346"/>
          <a:ext cx="1316762" cy="13167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solidFill>
                <a:schemeClr val="tx1"/>
              </a:solidFill>
              <a:latin typeface="Arial" panose="020B0604020202020204" pitchFamily="34" charset="0"/>
              <a:cs typeface="Arial" panose="020B0604020202020204" pitchFamily="34" charset="0"/>
            </a:rPr>
            <a:t>Environment</a:t>
          </a:r>
        </a:p>
      </dsp:txBody>
      <dsp:txXfrm>
        <a:off x="1575059" y="3951181"/>
        <a:ext cx="931092" cy="931092"/>
      </dsp:txXfrm>
    </dsp:sp>
    <dsp:sp modelId="{7BD17BE0-EDB4-41EC-83BE-FE267A1E251F}">
      <dsp:nvSpPr>
        <dsp:cNvPr id="0" name=""/>
        <dsp:cNvSpPr/>
      </dsp:nvSpPr>
      <dsp:spPr>
        <a:xfrm rot="10025085">
          <a:off x="1759086" y="2614001"/>
          <a:ext cx="305849" cy="4974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10800000">
        <a:off x="1849680" y="2703236"/>
        <a:ext cx="214094" cy="298465"/>
      </dsp:txXfrm>
    </dsp:sp>
    <dsp:sp modelId="{242739C3-64C2-4EE3-880C-C2754489EFA0}">
      <dsp:nvSpPr>
        <dsp:cNvPr id="0" name=""/>
        <dsp:cNvSpPr/>
      </dsp:nvSpPr>
      <dsp:spPr>
        <a:xfrm>
          <a:off x="322228" y="2417921"/>
          <a:ext cx="1316762" cy="13167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solidFill>
                <a:schemeClr val="tx1"/>
              </a:solidFill>
              <a:latin typeface="Arial" panose="020B0604020202020204" pitchFamily="34" charset="0"/>
              <a:cs typeface="Arial" panose="020B0604020202020204" pitchFamily="34" charset="0"/>
            </a:rPr>
            <a:t>filtering</a:t>
          </a:r>
        </a:p>
      </dsp:txBody>
      <dsp:txXfrm>
        <a:off x="515063" y="2610756"/>
        <a:ext cx="931092" cy="931092"/>
      </dsp:txXfrm>
    </dsp:sp>
    <dsp:sp modelId="{1FBA0CEF-A826-44BB-B9E3-1E9F31C7BEEE}">
      <dsp:nvSpPr>
        <dsp:cNvPr id="0" name=""/>
        <dsp:cNvSpPr/>
      </dsp:nvSpPr>
      <dsp:spPr>
        <a:xfrm rot="13180875">
          <a:off x="1933481" y="1726103"/>
          <a:ext cx="333284" cy="4974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10800000">
        <a:off x="2021948" y="1857513"/>
        <a:ext cx="233299" cy="298465"/>
      </dsp:txXfrm>
    </dsp:sp>
    <dsp:sp modelId="{A3EC91B9-4EC1-4A11-889E-8C58431CCD8B}">
      <dsp:nvSpPr>
        <dsp:cNvPr id="0" name=""/>
        <dsp:cNvSpPr/>
      </dsp:nvSpPr>
      <dsp:spPr>
        <a:xfrm>
          <a:off x="685807" y="689272"/>
          <a:ext cx="1316762" cy="13167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solidFill>
                <a:schemeClr val="tx1"/>
              </a:solidFill>
              <a:latin typeface="Arial" panose="020B0604020202020204" pitchFamily="34" charset="0"/>
              <a:cs typeface="Arial" panose="020B0604020202020204" pitchFamily="34" charset="0"/>
            </a:rPr>
            <a:t>Technological barriers</a:t>
          </a:r>
        </a:p>
      </dsp:txBody>
      <dsp:txXfrm>
        <a:off x="878642" y="882107"/>
        <a:ext cx="931092" cy="931092"/>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6B5F97-9FAE-48A4-BBBC-AAAF23FF58B2}" type="datetimeFigureOut">
              <a:rPr lang="en-GB"/>
              <a:t>23/11/2021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9DC57B-D161-4E56-8FB4-01D4886F7AD8}" type="slidenum">
              <a:rPr lang="en-GB"/>
              <a:t>‹#›</a:t>
            </a:fld>
            <a:endParaRPr lang="en-GB"/>
          </a:p>
        </p:txBody>
      </p:sp>
    </p:spTree>
    <p:extLst>
      <p:ext uri="{BB962C8B-B14F-4D97-AF65-F5344CB8AC3E}">
        <p14:creationId xmlns:p14="http://schemas.microsoft.com/office/powerpoint/2010/main" val="2737183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a:p>
            <a:endParaRPr lang="en-GB" dirty="0">
              <a:cs typeface="Calibri"/>
            </a:endParaRPr>
          </a:p>
          <a:p>
            <a:r>
              <a:rPr lang="en-GB" dirty="0">
                <a:cs typeface="Calibri"/>
              </a:rPr>
              <a:t>One way of analysing communication is to present it in a visual format, otherwise known as a communication model.</a:t>
            </a:r>
          </a:p>
          <a:p>
            <a:endParaRPr lang="en-GB" dirty="0">
              <a:cs typeface="Calibri"/>
            </a:endParaRPr>
          </a:p>
          <a:p>
            <a:r>
              <a:rPr lang="en-GB" dirty="0">
                <a:cs typeface="Calibri"/>
              </a:rPr>
              <a:t>Read Slide</a:t>
            </a:r>
          </a:p>
          <a:p>
            <a:r>
              <a:rPr lang="en-GB" dirty="0">
                <a:cs typeface="Calibri"/>
              </a:rPr>
              <a:t> The Shannon- Weaver model was developed…….</a:t>
            </a:r>
          </a:p>
          <a:p>
            <a:endParaRPr lang="en-GB" dirty="0">
              <a:cs typeface="Calibri"/>
            </a:endParaRPr>
          </a:p>
          <a:p>
            <a:r>
              <a:rPr lang="en-GB">
                <a:cs typeface="Calibri"/>
              </a:rPr>
              <a:t>The Shannon-Weaver model is a mathematical theory of communication in which each element of the communication process is interrelated. </a:t>
            </a:r>
          </a:p>
          <a:p>
            <a:r>
              <a:rPr lang="en-GB" dirty="0">
                <a:cs typeface="Calibri"/>
              </a:rPr>
              <a:t>Interrelated meaning they each have a effect on </a:t>
            </a:r>
            <a:r>
              <a:rPr lang="en-GB">
                <a:cs typeface="Calibri"/>
              </a:rPr>
              <a:t>the </a:t>
            </a:r>
            <a:r>
              <a:rPr lang="en-GB" dirty="0">
                <a:cs typeface="Calibri"/>
              </a:rPr>
              <a:t>other</a:t>
            </a:r>
            <a:r>
              <a:rPr lang="en-GB">
                <a:cs typeface="Calibri"/>
              </a:rPr>
              <a:t>.</a:t>
            </a:r>
            <a:endParaRPr lang="en-GB" dirty="0">
              <a:cs typeface="Calibri"/>
            </a:endParaRPr>
          </a:p>
          <a:p>
            <a:endParaRPr lang="en-GB" dirty="0">
              <a:cs typeface="Calibri"/>
            </a:endParaRPr>
          </a:p>
          <a:p>
            <a:r>
              <a:rPr lang="en-GB" dirty="0">
                <a:cs typeface="Calibri"/>
              </a:rPr>
              <a:t>The sender acts </a:t>
            </a:r>
            <a:r>
              <a:rPr lang="en-GB" dirty="0" err="1">
                <a:cs typeface="Calibri"/>
              </a:rPr>
              <a:t>asource</a:t>
            </a:r>
            <a:r>
              <a:rPr lang="en-GB" dirty="0">
                <a:cs typeface="Calibri"/>
              </a:rPr>
              <a:t> </a:t>
            </a:r>
            <a:endParaRPr lang="en-GB" b="1" dirty="0">
              <a:cs typeface="Calibri"/>
            </a:endParaRPr>
          </a:p>
        </p:txBody>
      </p:sp>
      <p:sp>
        <p:nvSpPr>
          <p:cNvPr id="4" name="Slide Number Placeholder 3"/>
          <p:cNvSpPr>
            <a:spLocks noGrp="1"/>
          </p:cNvSpPr>
          <p:nvPr>
            <p:ph type="sldNum" sz="quarter" idx="5"/>
          </p:nvPr>
        </p:nvSpPr>
        <p:spPr/>
        <p:txBody>
          <a:bodyPr/>
          <a:lstStyle/>
          <a:p>
            <a:fld id="{EA9DC57B-D161-4E56-8FB4-01D4886F7AD8}" type="slidenum">
              <a:rPr lang="en-GB"/>
              <a:t>3</a:t>
            </a:fld>
            <a:endParaRPr lang="en-GB"/>
          </a:p>
        </p:txBody>
      </p:sp>
    </p:spTree>
    <p:extLst>
      <p:ext uri="{BB962C8B-B14F-4D97-AF65-F5344CB8AC3E}">
        <p14:creationId xmlns:p14="http://schemas.microsoft.com/office/powerpoint/2010/main" val="4002235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9DC57B-D161-4E56-8FB4-01D4886F7AD8}" type="slidenum">
              <a:rPr lang="en-GB" smtClean="0"/>
              <a:t>4</a:t>
            </a:fld>
            <a:endParaRPr lang="en-GB"/>
          </a:p>
        </p:txBody>
      </p:sp>
    </p:spTree>
    <p:extLst>
      <p:ext uri="{BB962C8B-B14F-4D97-AF65-F5344CB8AC3E}">
        <p14:creationId xmlns:p14="http://schemas.microsoft.com/office/powerpoint/2010/main" val="3735804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44246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39501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85624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71891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93779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16584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71626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597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63811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35974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78688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9081597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f5Tao6KHV5w" TargetMode="External"/><Relationship Id="rId7" Type="http://schemas.openxmlformats.org/officeDocument/2006/relationships/hyperlink" Target="https://www.communicationtheory.org/wp-content/uploads/2011/06/shannon_weaver_model.jpg" TargetMode="External"/><Relationship Id="rId2" Type="http://schemas.openxmlformats.org/officeDocument/2006/relationships/hyperlink" Target="https://agilityportal.io/blog/vertical-horizontal-diagonal-communication-a-complete-guide" TargetMode="External"/><Relationship Id="rId1" Type="http://schemas.openxmlformats.org/officeDocument/2006/relationships/slideLayout" Target="../slideLayouts/slideLayout2.xml"/><Relationship Id="rId6" Type="http://schemas.openxmlformats.org/officeDocument/2006/relationships/hyperlink" Target="https://mangementchallenge.weebly.com/communication-channels.html" TargetMode="External"/><Relationship Id="rId5" Type="http://schemas.openxmlformats.org/officeDocument/2006/relationships/hyperlink" Target="https://rahmanjmc.wordpress.com/2015/02/09/berlos-smcr-model-of-communication/" TargetMode="External"/><Relationship Id="rId4" Type="http://schemas.openxmlformats.org/officeDocument/2006/relationships/hyperlink" Target="https://courses.lumenlearning.com/wm-principlesofmanagement/chapter/channels-of-business-communication/"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descr="White bulbs with a yellow one standing out">
            <a:extLst>
              <a:ext uri="{FF2B5EF4-FFF2-40B4-BE49-F238E27FC236}">
                <a16:creationId xmlns:a16="http://schemas.microsoft.com/office/drawing/2014/main" id="{D0B5267C-4B46-4D3F-B6BA-03F5BB82D43F}"/>
              </a:ext>
            </a:extLst>
          </p:cNvPr>
          <p:cNvPicPr>
            <a:picLocks noChangeAspect="1"/>
          </p:cNvPicPr>
          <p:nvPr/>
        </p:nvPicPr>
        <p:blipFill rotWithShape="1">
          <a:blip r:embed="rId2">
            <a:alphaModFix amt="35000"/>
          </a:blip>
          <a:srcRect b="15730"/>
          <a:stretch/>
        </p:blipFill>
        <p:spPr>
          <a:xfrm>
            <a:off x="20" y="1"/>
            <a:ext cx="12191980" cy="6857999"/>
          </a:xfrm>
          <a:prstGeom prst="rect">
            <a:avLst/>
          </a:prstGeom>
        </p:spPr>
      </p:pic>
      <p:sp>
        <p:nvSpPr>
          <p:cNvPr id="2" name="Title 1">
            <a:extLst>
              <a:ext uri="{FF2B5EF4-FFF2-40B4-BE49-F238E27FC236}">
                <a16:creationId xmlns:a16="http://schemas.microsoft.com/office/drawing/2014/main" id="{7D06EB10-9598-4261-BC9E-61C26DD6ACD7}"/>
              </a:ext>
            </a:extLst>
          </p:cNvPr>
          <p:cNvSpPr>
            <a:spLocks noGrp="1"/>
          </p:cNvSpPr>
          <p:nvPr>
            <p:ph type="title"/>
          </p:nvPr>
        </p:nvSpPr>
        <p:spPr>
          <a:xfrm>
            <a:off x="419111" y="1701967"/>
            <a:ext cx="3313164" cy="4726276"/>
          </a:xfrm>
        </p:spPr>
        <p:txBody>
          <a:bodyPr vert="horz" lIns="91440" tIns="45720" rIns="91440" bIns="45720" rtlCol="0" anchor="ctr">
            <a:normAutofit/>
          </a:bodyPr>
          <a:lstStyle/>
          <a:p>
            <a:pPr algn="r"/>
            <a:r>
              <a:rPr lang="en-US" sz="3700">
                <a:solidFill>
                  <a:srgbClr val="FFFFFF"/>
                </a:solidFill>
              </a:rPr>
              <a:t>Strategies for Effective Communication in a business setting</a:t>
            </a:r>
          </a:p>
        </p:txBody>
      </p:sp>
      <p:sp>
        <p:nvSpPr>
          <p:cNvPr id="3" name="TextBox 2">
            <a:extLst>
              <a:ext uri="{FF2B5EF4-FFF2-40B4-BE49-F238E27FC236}">
                <a16:creationId xmlns:a16="http://schemas.microsoft.com/office/drawing/2014/main" id="{45E45E0F-13EE-4507-8971-155F8B140859}"/>
              </a:ext>
            </a:extLst>
          </p:cNvPr>
          <p:cNvSpPr txBox="1"/>
          <p:nvPr/>
        </p:nvSpPr>
        <p:spPr>
          <a:xfrm>
            <a:off x="5807225" y="407843"/>
            <a:ext cx="5744685" cy="472627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000" b="1">
                <a:solidFill>
                  <a:srgbClr val="FFFFFF"/>
                </a:solidFill>
              </a:rPr>
              <a:t>By </a:t>
            </a:r>
            <a:r>
              <a:rPr lang="en-US" sz="2000" b="1" dirty="0" err="1">
                <a:solidFill>
                  <a:srgbClr val="FFFFFF"/>
                </a:solidFill>
              </a:rPr>
              <a:t>Rebbeh</a:t>
            </a:r>
            <a:r>
              <a:rPr lang="en-US" sz="2000" b="1">
                <a:solidFill>
                  <a:srgbClr val="FFFFFF"/>
                </a:solidFill>
              </a:rPr>
              <a:t> </a:t>
            </a:r>
            <a:r>
              <a:rPr lang="en-US" sz="2000" b="1" dirty="0">
                <a:solidFill>
                  <a:srgbClr val="FFFFFF"/>
                </a:solidFill>
              </a:rPr>
              <a:t>Manneh</a:t>
            </a:r>
            <a:r>
              <a:rPr lang="en-US" sz="2000" b="1">
                <a:solidFill>
                  <a:srgbClr val="FFFFFF"/>
                </a:solidFill>
              </a:rPr>
              <a:t> (2026514), Louise Franklin (2025915) &amp; Simone Cunningham (2028763)</a:t>
            </a:r>
          </a:p>
        </p:txBody>
      </p:sp>
      <p:sp>
        <p:nvSpPr>
          <p:cNvPr id="4" name="TextBox 3">
            <a:extLst>
              <a:ext uri="{FF2B5EF4-FFF2-40B4-BE49-F238E27FC236}">
                <a16:creationId xmlns:a16="http://schemas.microsoft.com/office/drawing/2014/main" id="{46627F1A-934D-416F-8551-26371D8C76B3}"/>
              </a:ext>
            </a:extLst>
          </p:cNvPr>
          <p:cNvSpPr txBox="1"/>
          <p:nvPr/>
        </p:nvSpPr>
        <p:spPr>
          <a:xfrm>
            <a:off x="8196779" y="4410844"/>
            <a:ext cx="2743199"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b="1">
                <a:cs typeface="Calibri"/>
              </a:rPr>
              <a:t>Module Code: BMSW4002</a:t>
            </a:r>
          </a:p>
          <a:p>
            <a:pPr>
              <a:spcAft>
                <a:spcPts val="600"/>
              </a:spcAft>
            </a:pPr>
            <a:r>
              <a:rPr lang="en-GB" b="1">
                <a:cs typeface="Calibri"/>
              </a:rPr>
              <a:t>Lecturer: Johnathan Wyatt</a:t>
            </a:r>
          </a:p>
        </p:txBody>
      </p:sp>
    </p:spTree>
    <p:extLst>
      <p:ext uri="{BB962C8B-B14F-4D97-AF65-F5344CB8AC3E}">
        <p14:creationId xmlns:p14="http://schemas.microsoft.com/office/powerpoint/2010/main" val="75745119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911BE883-46B4-412C-B6C3-88A2FF74B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graphical user interface&#10;&#10;Description automatically generated">
            <a:extLst>
              <a:ext uri="{FF2B5EF4-FFF2-40B4-BE49-F238E27FC236}">
                <a16:creationId xmlns:a16="http://schemas.microsoft.com/office/drawing/2014/main" id="{305E24D5-9FCE-4CF7-AC7D-23B9B488C58F}"/>
              </a:ext>
            </a:extLst>
          </p:cNvPr>
          <p:cNvPicPr>
            <a:picLocks noChangeAspect="1"/>
          </p:cNvPicPr>
          <p:nvPr/>
        </p:nvPicPr>
        <p:blipFill rotWithShape="1">
          <a:blip r:embed="rId2"/>
          <a:srcRect l="15200" r="12478" b="-5"/>
          <a:stretch/>
        </p:blipFill>
        <p:spPr>
          <a:xfrm>
            <a:off x="644652" y="722376"/>
            <a:ext cx="6263640" cy="5413248"/>
          </a:xfrm>
          <a:prstGeom prst="rect">
            <a:avLst/>
          </a:prstGeom>
          <a:effectLst/>
        </p:spPr>
      </p:pic>
      <p:sp>
        <p:nvSpPr>
          <p:cNvPr id="3" name="Content Placeholder 2">
            <a:extLst>
              <a:ext uri="{FF2B5EF4-FFF2-40B4-BE49-F238E27FC236}">
                <a16:creationId xmlns:a16="http://schemas.microsoft.com/office/drawing/2014/main" id="{25A25686-B880-4334-BE78-E37FEA73D33C}"/>
              </a:ext>
            </a:extLst>
          </p:cNvPr>
          <p:cNvSpPr>
            <a:spLocks noGrp="1"/>
          </p:cNvSpPr>
          <p:nvPr>
            <p:ph idx="1"/>
          </p:nvPr>
        </p:nvSpPr>
        <p:spPr>
          <a:xfrm>
            <a:off x="8032155" y="559406"/>
            <a:ext cx="3667036" cy="5576217"/>
          </a:xfrm>
        </p:spPr>
        <p:txBody>
          <a:bodyPr vert="horz" lIns="91440" tIns="45720" rIns="91440" bIns="45720" rtlCol="0">
            <a:normAutofit/>
          </a:bodyPr>
          <a:lstStyle/>
          <a:p>
            <a:pPr marL="0" indent="0">
              <a:buNone/>
            </a:pPr>
            <a:r>
              <a:rPr lang="en-GB" sz="1700" b="1">
                <a:latin typeface="Arial"/>
                <a:ea typeface="+mn-lt"/>
                <a:cs typeface="+mn-lt"/>
              </a:rPr>
              <a:t>What is communication?</a:t>
            </a:r>
          </a:p>
          <a:p>
            <a:r>
              <a:rPr lang="en-GB" sz="1700">
                <a:latin typeface="Arial"/>
                <a:ea typeface="+mn-lt"/>
                <a:cs typeface="+mn-lt"/>
              </a:rPr>
              <a:t>Communication can be described as the process/exchange of sending and receiving information, thoughts and ideas. </a:t>
            </a:r>
          </a:p>
          <a:p>
            <a:pPr marL="0" indent="0">
              <a:buNone/>
            </a:pPr>
            <a:r>
              <a:rPr lang="en-GB" sz="1700" b="1">
                <a:latin typeface="Arial"/>
                <a:ea typeface="+mn-lt"/>
                <a:cs typeface="+mn-lt"/>
              </a:rPr>
              <a:t>Methods of communication</a:t>
            </a:r>
          </a:p>
          <a:p>
            <a:pPr>
              <a:buFont typeface="Wingdings" panose="05000000000000000000" pitchFamily="2" charset="2"/>
              <a:buChar char="v"/>
            </a:pPr>
            <a:r>
              <a:rPr lang="en-GB" sz="1700">
                <a:latin typeface="Arial"/>
                <a:ea typeface="+mn-lt"/>
                <a:cs typeface="+mn-lt"/>
              </a:rPr>
              <a:t> Verbal communication – Any information, emotions and thoughts expressed by speech </a:t>
            </a:r>
          </a:p>
          <a:p>
            <a:pPr>
              <a:buFont typeface="Wingdings" panose="05000000000000000000" pitchFamily="2" charset="2"/>
              <a:buChar char="v"/>
            </a:pPr>
            <a:r>
              <a:rPr lang="en-GB" sz="1700">
                <a:latin typeface="Arial"/>
                <a:ea typeface="+mn-lt"/>
                <a:cs typeface="+mn-lt"/>
              </a:rPr>
              <a:t>Non-verbal communication – Gestures and proxemics, body language, emails, letters etc.</a:t>
            </a:r>
          </a:p>
          <a:p>
            <a:pPr>
              <a:buFont typeface="Wingdings" panose="05000000000000000000" pitchFamily="2" charset="2"/>
              <a:buChar char="v"/>
            </a:pPr>
            <a:endParaRPr lang="en-GB" sz="1700">
              <a:latin typeface="Arial"/>
              <a:ea typeface="+mn-lt"/>
              <a:cs typeface="+mn-lt"/>
            </a:endParaRPr>
          </a:p>
          <a:p>
            <a:pPr marL="0" indent="0">
              <a:buNone/>
            </a:pPr>
            <a:r>
              <a:rPr lang="en-GB" sz="1700">
                <a:latin typeface="Arial"/>
                <a:ea typeface="+mn-lt"/>
                <a:cs typeface="+mn-lt"/>
              </a:rPr>
              <a:t>Communication allows people and organisations to connect, exchange thoughts and ideas, feelings and behaviours. Communication is a two-way process which enables mutual understanding.</a:t>
            </a:r>
          </a:p>
          <a:p>
            <a:pPr marL="0" indent="0">
              <a:buNone/>
            </a:pPr>
            <a:endParaRPr lang="en-GB" sz="1700">
              <a:cs typeface="Calibri" panose="020F0502020204030204"/>
            </a:endParaRPr>
          </a:p>
          <a:p>
            <a:pPr marL="0" indent="0">
              <a:buNone/>
            </a:pPr>
            <a:endParaRPr lang="en-GB" sz="1700">
              <a:cs typeface="Calibri" panose="020F0502020204030204"/>
            </a:endParaRPr>
          </a:p>
          <a:p>
            <a:pPr marL="0" indent="0">
              <a:buNone/>
            </a:pPr>
            <a:endParaRPr lang="en-GB" sz="1700">
              <a:cs typeface="Calibri" panose="020F0502020204030204"/>
            </a:endParaRPr>
          </a:p>
          <a:p>
            <a:pPr marL="0" indent="0">
              <a:buNone/>
            </a:pPr>
            <a:endParaRPr lang="en-GB" sz="1700">
              <a:cs typeface="Calibri" panose="020F0502020204030204"/>
            </a:endParaRPr>
          </a:p>
        </p:txBody>
      </p:sp>
    </p:spTree>
    <p:extLst>
      <p:ext uri="{BB962C8B-B14F-4D97-AF65-F5344CB8AC3E}">
        <p14:creationId xmlns:p14="http://schemas.microsoft.com/office/powerpoint/2010/main" val="3449867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CEB41C5C-0F34-4DDA-9D7C-5E717F35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57E1E5E6-F385-4E9C-B201-BA5BDE5CA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F9BFCC80-1BF2-46D5-AEA4-3E680A35FA06}"/>
              </a:ext>
            </a:extLst>
          </p:cNvPr>
          <p:cNvSpPr txBox="1"/>
          <p:nvPr/>
        </p:nvSpPr>
        <p:spPr>
          <a:xfrm>
            <a:off x="566928" y="657666"/>
            <a:ext cx="3822192" cy="1293761"/>
          </a:xfrm>
          <a:prstGeom prst="rect">
            <a:avLst/>
          </a:prstGeom>
        </p:spPr>
        <p:txBody>
          <a:bodyPr vert="horz" lIns="91440" tIns="45720" rIns="91440" bIns="45720" rtlCol="0">
            <a:normAutofit lnSpcReduction="10000"/>
          </a:bodyPr>
          <a:lstStyle/>
          <a:p>
            <a:pPr>
              <a:lnSpc>
                <a:spcPct val="90000"/>
              </a:lnSpc>
              <a:spcAft>
                <a:spcPts val="600"/>
              </a:spcAft>
            </a:pPr>
            <a:r>
              <a:rPr lang="en-US" sz="2800">
                <a:solidFill>
                  <a:schemeClr val="bg1"/>
                </a:solidFill>
                <a:latin typeface="Arial" panose="020B0604020202020204" pitchFamily="34" charset="0"/>
                <a:cs typeface="Arial" panose="020B0604020202020204" pitchFamily="34" charset="0"/>
              </a:rPr>
              <a:t>Theories relating to models of Communication</a:t>
            </a:r>
            <a:endParaRPr lang="en-US" sz="2800">
              <a:solidFill>
                <a:schemeClr val="bg1"/>
              </a:solidFill>
            </a:endParaRPr>
          </a:p>
          <a:p>
            <a:pPr>
              <a:lnSpc>
                <a:spcPct val="90000"/>
              </a:lnSpc>
              <a:spcAft>
                <a:spcPts val="600"/>
              </a:spcAft>
            </a:pPr>
            <a:endParaRPr lang="en-US" sz="1100">
              <a:solidFill>
                <a:schemeClr val="bg1"/>
              </a:solidFill>
              <a:latin typeface="Arial" panose="020B0604020202020204" pitchFamily="34" charset="0"/>
              <a:cs typeface="Arial" panose="020B0604020202020204" pitchFamily="34" charset="0"/>
            </a:endParaRPr>
          </a:p>
          <a:p>
            <a:pPr>
              <a:lnSpc>
                <a:spcPct val="90000"/>
              </a:lnSpc>
              <a:spcAft>
                <a:spcPts val="600"/>
              </a:spcAft>
            </a:pPr>
            <a:endParaRPr lang="en-US" sz="1100">
              <a:solidFill>
                <a:schemeClr val="bg1"/>
              </a:solidFill>
            </a:endParaRPr>
          </a:p>
        </p:txBody>
      </p:sp>
      <p:sp>
        <p:nvSpPr>
          <p:cNvPr id="11" name="TextBox 10">
            <a:extLst>
              <a:ext uri="{FF2B5EF4-FFF2-40B4-BE49-F238E27FC236}">
                <a16:creationId xmlns:a16="http://schemas.microsoft.com/office/drawing/2014/main" id="{59A70361-F61B-4547-A0EB-748605180E7B}"/>
              </a:ext>
            </a:extLst>
          </p:cNvPr>
          <p:cNvSpPr txBox="1"/>
          <p:nvPr/>
        </p:nvSpPr>
        <p:spPr>
          <a:xfrm>
            <a:off x="704088" y="3742593"/>
            <a:ext cx="3524693" cy="1446550"/>
          </a:xfrm>
          <a:prstGeom prst="rect">
            <a:avLst/>
          </a:prstGeom>
          <a:noFill/>
        </p:spPr>
        <p:txBody>
          <a:bodyPr wrap="square" rtlCol="0">
            <a:spAutoFit/>
          </a:bodyPr>
          <a:lstStyle/>
          <a:p>
            <a:r>
              <a:rPr lang="en-GB" sz="1100" b="1" dirty="0">
                <a:solidFill>
                  <a:schemeClr val="bg1"/>
                </a:solidFill>
                <a:latin typeface="Arial" panose="020B0604020202020204" pitchFamily="34" charset="0"/>
                <a:cs typeface="Arial" panose="020B0604020202020204" pitchFamily="34" charset="0"/>
              </a:rPr>
              <a:t>A number of communication models exist in which different elements and components are highlighted to illustrate assumptions and ideas by authors/scholars. Communication models are complex explanations with a guide for thoughts and exploration. </a:t>
            </a:r>
          </a:p>
          <a:p>
            <a:endParaRPr lang="en-GB" sz="1100" b="1" dirty="0">
              <a:latin typeface="Arial" panose="020B0604020202020204" pitchFamily="34" charset="0"/>
              <a:cs typeface="Arial" panose="020B0604020202020204" pitchFamily="34" charset="0"/>
            </a:endParaRPr>
          </a:p>
          <a:p>
            <a:pPr algn="ctr"/>
            <a:r>
              <a:rPr lang="en-GB" sz="1100" b="1" dirty="0">
                <a:latin typeface="Arial" panose="020B0604020202020204" pitchFamily="34" charset="0"/>
                <a:cs typeface="Arial" panose="020B0604020202020204" pitchFamily="34" charset="0"/>
              </a:rPr>
              <a:t> </a:t>
            </a:r>
          </a:p>
        </p:txBody>
      </p:sp>
      <p:sp>
        <p:nvSpPr>
          <p:cNvPr id="12" name="TextBox 11">
            <a:extLst>
              <a:ext uri="{FF2B5EF4-FFF2-40B4-BE49-F238E27FC236}">
                <a16:creationId xmlns:a16="http://schemas.microsoft.com/office/drawing/2014/main" id="{80E5961B-3C6C-488B-8A41-4FECA80E1840}"/>
              </a:ext>
            </a:extLst>
          </p:cNvPr>
          <p:cNvSpPr txBox="1"/>
          <p:nvPr/>
        </p:nvSpPr>
        <p:spPr>
          <a:xfrm>
            <a:off x="5519038" y="3662134"/>
            <a:ext cx="5550010" cy="2339102"/>
          </a:xfrm>
          <a:prstGeom prst="rect">
            <a:avLst/>
          </a:prstGeom>
          <a:noFill/>
        </p:spPr>
        <p:txBody>
          <a:bodyPr wrap="square" rtlCol="0">
            <a:spAutoFit/>
          </a:bodyPr>
          <a:lstStyle/>
          <a:p>
            <a:pPr algn="ctr"/>
            <a:endParaRPr lang="en-GB" b="1"/>
          </a:p>
          <a:p>
            <a:pPr algn="ctr"/>
            <a:endParaRPr lang="en-GB" b="1"/>
          </a:p>
          <a:p>
            <a:pPr algn="ctr"/>
            <a:r>
              <a:rPr lang="en-GB" sz="1100" dirty="0">
                <a:latin typeface="Arial" panose="020B0604020202020204" pitchFamily="34" charset="0"/>
                <a:cs typeface="Arial" panose="020B0604020202020204" pitchFamily="34" charset="0"/>
              </a:rPr>
              <a:t>The Shannon-Weaver model was developed in 1949 it is one of the best known models of communication.  The model presents communication as a process with six key concepts;</a:t>
            </a:r>
          </a:p>
          <a:p>
            <a:pPr marL="285750" indent="-285750" algn="ctr">
              <a:buFont typeface="Arial" panose="020B0604020202020204" pitchFamily="34" charset="0"/>
              <a:buChar char="•"/>
            </a:pPr>
            <a:r>
              <a:rPr lang="en-GB" sz="1100" dirty="0">
                <a:latin typeface="Arial" panose="020B0604020202020204" pitchFamily="34" charset="0"/>
                <a:cs typeface="Arial" panose="020B0604020202020204" pitchFamily="34" charset="0"/>
              </a:rPr>
              <a:t> The Sender(information source)</a:t>
            </a:r>
          </a:p>
          <a:p>
            <a:pPr marL="285750" indent="-285750" algn="ctr">
              <a:buFont typeface="Arial" panose="020B0604020202020204" pitchFamily="34" charset="0"/>
              <a:buChar char="•"/>
            </a:pPr>
            <a:r>
              <a:rPr lang="en-GB" sz="1100" dirty="0">
                <a:latin typeface="Arial" panose="020B0604020202020204" pitchFamily="34" charset="0"/>
                <a:cs typeface="Arial" panose="020B0604020202020204" pitchFamily="34" charset="0"/>
              </a:rPr>
              <a:t>Encoder(transmitter)</a:t>
            </a:r>
          </a:p>
          <a:p>
            <a:pPr marL="285750" indent="-285750" algn="ctr">
              <a:buFont typeface="Arial" panose="020B0604020202020204" pitchFamily="34" charset="0"/>
              <a:buChar char="•"/>
            </a:pPr>
            <a:r>
              <a:rPr lang="en-GB" sz="1100" dirty="0">
                <a:latin typeface="Arial" panose="020B0604020202020204" pitchFamily="34" charset="0"/>
                <a:cs typeface="Arial" panose="020B0604020202020204" pitchFamily="34" charset="0"/>
              </a:rPr>
              <a:t>Channel(medium used)</a:t>
            </a:r>
          </a:p>
          <a:p>
            <a:pPr marL="285750" indent="-285750" algn="ctr">
              <a:buFont typeface="Arial" panose="020B0604020202020204" pitchFamily="34" charset="0"/>
              <a:buChar char="•"/>
            </a:pPr>
            <a:r>
              <a:rPr lang="en-GB" sz="1100" dirty="0">
                <a:latin typeface="Arial" panose="020B0604020202020204" pitchFamily="34" charset="0"/>
                <a:cs typeface="Arial" panose="020B0604020202020204" pitchFamily="34" charset="0"/>
              </a:rPr>
              <a:t>Decoder(receiver)</a:t>
            </a:r>
          </a:p>
          <a:p>
            <a:pPr marL="285750" indent="-285750" algn="ctr">
              <a:buFont typeface="Arial" panose="020B0604020202020204" pitchFamily="34" charset="0"/>
              <a:buChar char="•"/>
            </a:pPr>
            <a:r>
              <a:rPr lang="en-GB" sz="1100" dirty="0">
                <a:latin typeface="Arial" panose="020B0604020202020204" pitchFamily="34" charset="0"/>
                <a:cs typeface="Arial" panose="020B0604020202020204" pitchFamily="34" charset="0"/>
              </a:rPr>
              <a:t>Receiver(destination)</a:t>
            </a:r>
          </a:p>
          <a:p>
            <a:pPr marL="285750" indent="-285750" algn="ctr">
              <a:buFont typeface="Arial" panose="020B0604020202020204" pitchFamily="34" charset="0"/>
              <a:buChar char="•"/>
            </a:pPr>
            <a:r>
              <a:rPr lang="en-GB" sz="1100" dirty="0">
                <a:latin typeface="Arial" panose="020B0604020202020204" pitchFamily="34" charset="0"/>
                <a:cs typeface="Arial" panose="020B0604020202020204" pitchFamily="34" charset="0"/>
              </a:rPr>
              <a:t>Noise</a:t>
            </a:r>
          </a:p>
          <a:p>
            <a:pPr algn="ctr"/>
            <a:r>
              <a:rPr lang="en-GB" sz="1100" dirty="0">
                <a:latin typeface="Arial" panose="020B0604020202020204" pitchFamily="34" charset="0"/>
                <a:cs typeface="Arial" panose="020B0604020202020204" pitchFamily="34" charset="0"/>
              </a:rPr>
              <a:t>It was also the first model to introduce the concept of “Noise”.</a:t>
            </a:r>
          </a:p>
        </p:txBody>
      </p:sp>
      <p:sp>
        <p:nvSpPr>
          <p:cNvPr id="13" name="TextBox 12">
            <a:extLst>
              <a:ext uri="{FF2B5EF4-FFF2-40B4-BE49-F238E27FC236}">
                <a16:creationId xmlns:a16="http://schemas.microsoft.com/office/drawing/2014/main" id="{112AB24A-1F1F-4F95-913E-53BCFCAA5A3B}"/>
              </a:ext>
            </a:extLst>
          </p:cNvPr>
          <p:cNvSpPr txBox="1"/>
          <p:nvPr/>
        </p:nvSpPr>
        <p:spPr>
          <a:xfrm>
            <a:off x="704088" y="2344666"/>
            <a:ext cx="3356924" cy="938719"/>
          </a:xfrm>
          <a:prstGeom prst="rect">
            <a:avLst/>
          </a:prstGeom>
          <a:noFill/>
        </p:spPr>
        <p:txBody>
          <a:bodyPr wrap="square" lIns="91440" tIns="45720" rIns="91440" bIns="45720" rtlCol="0" anchor="t">
            <a:spAutoFit/>
          </a:bodyPr>
          <a:lstStyle/>
          <a:p>
            <a:r>
              <a:rPr lang="en-GB" sz="1100" b="1" dirty="0">
                <a:solidFill>
                  <a:schemeClr val="bg1"/>
                </a:solidFill>
                <a:latin typeface="Arial" panose="020B0604020202020204" pitchFamily="34" charset="0"/>
                <a:cs typeface="Arial" panose="020B0604020202020204" pitchFamily="34" charset="0"/>
              </a:rPr>
              <a:t>  </a:t>
            </a:r>
            <a:r>
              <a:rPr lang="en-GB" sz="1100" b="1" i="0" dirty="0">
                <a:solidFill>
                  <a:schemeClr val="bg1"/>
                </a:solidFill>
                <a:effectLst/>
                <a:latin typeface="Arial" panose="020B0604020202020204" pitchFamily="34" charset="0"/>
                <a:cs typeface="Arial" panose="020B0604020202020204" pitchFamily="34" charset="0"/>
              </a:rPr>
              <a:t>Communication theory studies the scientific process of sending and receiving information. There are many principles, methods, and components that can affect a message, and communication theory explains it all.</a:t>
            </a:r>
            <a:endParaRPr lang="en-GB" sz="1100" b="1" dirty="0">
              <a:solidFill>
                <a:schemeClr val="bg1"/>
              </a:solidFill>
              <a:latin typeface="Arial" panose="020B0604020202020204" pitchFamily="34" charset="0"/>
              <a:cs typeface="Arial" panose="020B0604020202020204" pitchFamily="34" charset="0"/>
            </a:endParaRPr>
          </a:p>
        </p:txBody>
      </p:sp>
      <p:pic>
        <p:nvPicPr>
          <p:cNvPr id="1026" name="Picture 2">
            <a:extLst>
              <a:ext uri="{FF2B5EF4-FFF2-40B4-BE49-F238E27FC236}">
                <a16:creationId xmlns:a16="http://schemas.microsoft.com/office/drawing/2014/main" id="{7C7D309C-F427-444A-AFEE-9EF39D1E0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7468" y="474486"/>
            <a:ext cx="6153150"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889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Content Placeholder 4">
            <a:extLst>
              <a:ext uri="{FF2B5EF4-FFF2-40B4-BE49-F238E27FC236}">
                <a16:creationId xmlns:a16="http://schemas.microsoft.com/office/drawing/2014/main" id="{8C4302D0-EEFB-43DE-99D9-2300812CA1B0}"/>
              </a:ext>
            </a:extLst>
          </p:cNvPr>
          <p:cNvSpPr>
            <a:spLocks noGrp="1"/>
          </p:cNvSpPr>
          <p:nvPr>
            <p:ph idx="1"/>
          </p:nvPr>
        </p:nvSpPr>
        <p:spPr>
          <a:xfrm>
            <a:off x="420060" y="468268"/>
            <a:ext cx="5359700" cy="5402334"/>
          </a:xfrm>
        </p:spPr>
        <p:txBody>
          <a:bodyPr>
            <a:normAutofit/>
          </a:bodyPr>
          <a:lstStyle/>
          <a:p>
            <a:pPr marL="0" indent="0">
              <a:buNone/>
            </a:pPr>
            <a:r>
              <a:rPr lang="en-GB" sz="1000" b="1">
                <a:latin typeface="Arial" panose="020B0604020202020204" pitchFamily="34" charset="0"/>
                <a:cs typeface="Arial" panose="020B0604020202020204" pitchFamily="34" charset="0"/>
              </a:rPr>
              <a:t>In 1960, David </a:t>
            </a:r>
            <a:r>
              <a:rPr lang="en-GB" sz="1000" b="1" err="1">
                <a:latin typeface="Arial" panose="020B0604020202020204" pitchFamily="34" charset="0"/>
                <a:cs typeface="Arial" panose="020B0604020202020204" pitchFamily="34" charset="0"/>
              </a:rPr>
              <a:t>Berlo</a:t>
            </a:r>
            <a:r>
              <a:rPr lang="en-GB" sz="1000" b="1">
                <a:latin typeface="Arial" panose="020B0604020202020204" pitchFamily="34" charset="0"/>
                <a:cs typeface="Arial" panose="020B0604020202020204" pitchFamily="34" charset="0"/>
              </a:rPr>
              <a:t> (SMCR) communication model was formulated to </a:t>
            </a:r>
            <a:r>
              <a:rPr lang="en-GB" sz="1000" b="1" dirty="0">
                <a:latin typeface="Arial" panose="020B0604020202020204" pitchFamily="34" charset="0"/>
                <a:cs typeface="Arial" panose="020B0604020202020204" pitchFamily="34" charset="0"/>
              </a:rPr>
              <a:t>evolve </a:t>
            </a:r>
            <a:r>
              <a:rPr lang="en-GB" sz="1000" b="1">
                <a:latin typeface="Arial" panose="020B0604020202020204" pitchFamily="34" charset="0"/>
                <a:cs typeface="Arial" panose="020B0604020202020204" pitchFamily="34" charset="0"/>
              </a:rPr>
              <a:t>the earlier communication model developed by Shannon &amp;</a:t>
            </a:r>
            <a:r>
              <a:rPr lang="en-GB" sz="1000" b="1" dirty="0">
                <a:latin typeface="Arial" panose="020B0604020202020204" pitchFamily="34" charset="0"/>
                <a:cs typeface="Arial" panose="020B0604020202020204" pitchFamily="34" charset="0"/>
              </a:rPr>
              <a:t> Weaver</a:t>
            </a:r>
            <a:r>
              <a:rPr lang="en-GB" sz="1000" b="1">
                <a:latin typeface="Arial" panose="020B0604020202020204" pitchFamily="34" charset="0"/>
                <a:cs typeface="Arial" panose="020B0604020202020204" pitchFamily="34" charset="0"/>
              </a:rPr>
              <a:t>. This model </a:t>
            </a:r>
            <a:r>
              <a:rPr lang="en-GB" sz="1000" b="1" dirty="0">
                <a:latin typeface="Arial" panose="020B0604020202020204" pitchFamily="34" charset="0"/>
                <a:cs typeface="Arial" panose="020B0604020202020204" pitchFamily="34" charset="0"/>
              </a:rPr>
              <a:t>is a development where he considered </a:t>
            </a:r>
            <a:r>
              <a:rPr lang="en-GB" sz="1000" b="1">
                <a:latin typeface="Arial" panose="020B0604020202020204" pitchFamily="34" charset="0"/>
                <a:cs typeface="Arial" panose="020B0604020202020204" pitchFamily="34" charset="0"/>
              </a:rPr>
              <a:t>the </a:t>
            </a:r>
            <a:r>
              <a:rPr lang="en-GB" sz="1000" b="1" dirty="0">
                <a:latin typeface="Arial" panose="020B0604020202020204" pitchFamily="34" charset="0"/>
                <a:cs typeface="Arial" panose="020B0604020202020204" pitchFamily="34" charset="0"/>
              </a:rPr>
              <a:t>different things </a:t>
            </a:r>
            <a:r>
              <a:rPr lang="en-GB" sz="1000" b="1">
                <a:latin typeface="Arial" panose="020B0604020202020204" pitchFamily="34" charset="0"/>
                <a:cs typeface="Arial" panose="020B0604020202020204" pitchFamily="34" charset="0"/>
              </a:rPr>
              <a:t>that can affect </a:t>
            </a:r>
            <a:r>
              <a:rPr lang="en-GB" sz="1000" b="1" dirty="0">
                <a:latin typeface="Arial" panose="020B0604020202020204" pitchFamily="34" charset="0"/>
                <a:cs typeface="Arial" panose="020B0604020202020204" pitchFamily="34" charset="0"/>
              </a:rPr>
              <a:t>each of the components</a:t>
            </a:r>
            <a:r>
              <a:rPr lang="en-GB" sz="1000" b="1">
                <a:latin typeface="Arial" panose="020B0604020202020204" pitchFamily="34" charset="0"/>
                <a:cs typeface="Arial" panose="020B0604020202020204" pitchFamily="34" charset="0"/>
              </a:rPr>
              <a:t>. </a:t>
            </a:r>
            <a:endParaRPr lang="en-GB" sz="1000" b="1" dirty="0">
              <a:latin typeface="Arial" panose="020B0604020202020204" pitchFamily="34" charset="0"/>
              <a:cs typeface="Arial" panose="020B0604020202020204" pitchFamily="34" charset="0"/>
            </a:endParaRPr>
          </a:p>
          <a:p>
            <a:pPr marL="0" indent="0">
              <a:buNone/>
            </a:pPr>
            <a:r>
              <a:rPr lang="en-GB" sz="1000" b="1" dirty="0" err="1">
                <a:latin typeface="Arial" panose="020B0604020202020204" pitchFamily="34" charset="0"/>
                <a:cs typeface="Arial" panose="020B0604020202020204" pitchFamily="34" charset="0"/>
              </a:rPr>
              <a:t>Berlo’s</a:t>
            </a:r>
            <a:r>
              <a:rPr lang="en-GB" sz="1000" b="1" dirty="0">
                <a:latin typeface="Arial" panose="020B0604020202020204" pitchFamily="34" charset="0"/>
                <a:cs typeface="Arial" panose="020B0604020202020204" pitchFamily="34" charset="0"/>
              </a:rPr>
              <a:t> model acknowledged that a </a:t>
            </a:r>
            <a:r>
              <a:rPr lang="en-GB" sz="1000" b="1">
                <a:latin typeface="Arial" panose="020B0604020202020204" pitchFamily="34" charset="0"/>
                <a:cs typeface="Arial" panose="020B0604020202020204" pitchFamily="34" charset="0"/>
              </a:rPr>
              <a:t>message</a:t>
            </a:r>
            <a:r>
              <a:rPr lang="en-GB" sz="1000" b="1" dirty="0">
                <a:latin typeface="Arial" panose="020B0604020202020204" pitchFamily="34" charset="0"/>
                <a:cs typeface="Arial" panose="020B0604020202020204" pitchFamily="34" charset="0"/>
              </a:rPr>
              <a:t> came from somewhere or rather someone who he refers to as the SOURCE who is the sender/ originator of the MESSAGE</a:t>
            </a:r>
          </a:p>
          <a:p>
            <a:pPr marL="0" indent="0">
              <a:buNone/>
            </a:pPr>
            <a:r>
              <a:rPr lang="en-GB" sz="1000" b="1">
                <a:latin typeface="Arial" panose="020B0604020202020204" pitchFamily="34" charset="0"/>
                <a:cs typeface="Arial" panose="020B0604020202020204" pitchFamily="34" charset="0"/>
              </a:rPr>
              <a:t>The </a:t>
            </a:r>
            <a:r>
              <a:rPr lang="en-GB" sz="1000" b="1" dirty="0">
                <a:latin typeface="Arial" panose="020B0604020202020204" pitchFamily="34" charset="0"/>
                <a:cs typeface="Arial" panose="020B0604020202020204" pitchFamily="34" charset="0"/>
              </a:rPr>
              <a:t>MESSAGE refers to the information that is being communicated, that MESSAGE then has to travel through a CHANNEL before it can get to the intended receiver or audience. </a:t>
            </a:r>
          </a:p>
          <a:p>
            <a:pPr marL="0" indent="0">
              <a:buNone/>
            </a:pPr>
            <a:r>
              <a:rPr lang="en-GB" sz="1100" b="1" dirty="0">
                <a:solidFill>
                  <a:srgbClr val="000000"/>
                </a:solidFill>
                <a:latin typeface="Arial" panose="020B0604020202020204" pitchFamily="34" charset="0"/>
                <a:cs typeface="Arial" panose="020B0604020202020204" pitchFamily="34" charset="0"/>
              </a:rPr>
              <a:t>The CHANNEL refers to the route by which the message travels to the sender to the receive, once the message goes through the CHANNEL it is up to the RECEIVER to DECODE it  </a:t>
            </a:r>
          </a:p>
          <a:p>
            <a:pPr marL="0" indent="0">
              <a:buNone/>
            </a:pPr>
            <a:r>
              <a:rPr lang="en-GB" sz="1000" b="1" dirty="0" err="1">
                <a:latin typeface="Arial" panose="020B0604020202020204" pitchFamily="34" charset="0"/>
                <a:cs typeface="Arial" panose="020B0604020202020204" pitchFamily="34" charset="0"/>
              </a:rPr>
              <a:t>Berlo’s</a:t>
            </a:r>
            <a:r>
              <a:rPr lang="en-GB" sz="1000" b="1" dirty="0">
                <a:latin typeface="Arial" panose="020B0604020202020204" pitchFamily="34" charset="0"/>
                <a:cs typeface="Arial" panose="020B0604020202020204" pitchFamily="34" charset="0"/>
              </a:rPr>
              <a:t> theory suggests </a:t>
            </a:r>
            <a:r>
              <a:rPr lang="en-GB" sz="1000" b="1">
                <a:latin typeface="Arial" panose="020B0604020202020204" pitchFamily="34" charset="0"/>
                <a:cs typeface="Arial" panose="020B0604020202020204" pitchFamily="34" charset="0"/>
              </a:rPr>
              <a:t>that </a:t>
            </a:r>
            <a:r>
              <a:rPr lang="en-GB" sz="1000" b="1" dirty="0">
                <a:latin typeface="Arial" panose="020B0604020202020204" pitchFamily="34" charset="0"/>
                <a:cs typeface="Arial" panose="020B0604020202020204" pitchFamily="34" charset="0"/>
              </a:rPr>
              <a:t>when the skills of </a:t>
            </a:r>
            <a:r>
              <a:rPr lang="en-GB" sz="1000" b="1">
                <a:latin typeface="Arial" panose="020B0604020202020204" pitchFamily="34" charset="0"/>
                <a:cs typeface="Arial" panose="020B0604020202020204" pitchFamily="34" charset="0"/>
              </a:rPr>
              <a:t>the </a:t>
            </a:r>
            <a:r>
              <a:rPr lang="en-GB" sz="1000" b="1" dirty="0">
                <a:latin typeface="Arial" panose="020B0604020202020204" pitchFamily="34" charset="0"/>
                <a:cs typeface="Arial" panose="020B0604020202020204" pitchFamily="34" charset="0"/>
              </a:rPr>
              <a:t>SENDER and RECEIVER complement  each other </a:t>
            </a:r>
            <a:r>
              <a:rPr lang="en-GB" sz="1000" b="1">
                <a:latin typeface="Arial" panose="020B0604020202020204" pitchFamily="34" charset="0"/>
                <a:cs typeface="Arial" panose="020B0604020202020204" pitchFamily="34" charset="0"/>
              </a:rPr>
              <a:t>communication </a:t>
            </a:r>
            <a:r>
              <a:rPr lang="en-GB" sz="1000" b="1" dirty="0">
                <a:latin typeface="Arial" panose="020B0604020202020204" pitchFamily="34" charset="0"/>
                <a:cs typeface="Arial" panose="020B0604020202020204" pitchFamily="34" charset="0"/>
              </a:rPr>
              <a:t>will be </a:t>
            </a:r>
            <a:r>
              <a:rPr lang="en-GB" sz="1000" b="1">
                <a:latin typeface="Arial" panose="020B0604020202020204" pitchFamily="34" charset="0"/>
                <a:cs typeface="Arial" panose="020B0604020202020204" pitchFamily="34" charset="0"/>
              </a:rPr>
              <a:t>more effective.</a:t>
            </a:r>
            <a:r>
              <a:rPr lang="en-GB" sz="1000" b="1" dirty="0">
                <a:latin typeface="Arial" panose="020B0604020202020204" pitchFamily="34" charset="0"/>
                <a:cs typeface="Arial" panose="020B0604020202020204" pitchFamily="34" charset="0"/>
              </a:rPr>
              <a:t> He also presents the idea </a:t>
            </a:r>
            <a:r>
              <a:rPr lang="en-GB" sz="1000" b="1">
                <a:latin typeface="Arial" panose="020B0604020202020204" pitchFamily="34" charset="0"/>
                <a:cs typeface="Arial" panose="020B0604020202020204" pitchFamily="34" charset="0"/>
              </a:rPr>
              <a:t>that </a:t>
            </a:r>
            <a:r>
              <a:rPr lang="en-GB" sz="1000" b="1" dirty="0">
                <a:latin typeface="Arial" panose="020B0604020202020204" pitchFamily="34" charset="0"/>
                <a:cs typeface="Arial" panose="020B0604020202020204" pitchFamily="34" charset="0"/>
              </a:rPr>
              <a:t>communication </a:t>
            </a:r>
            <a:r>
              <a:rPr lang="en-GB" sz="1000" b="1">
                <a:latin typeface="Arial" panose="020B0604020202020204" pitchFamily="34" charset="0"/>
                <a:cs typeface="Arial" panose="020B0604020202020204" pitchFamily="34" charset="0"/>
              </a:rPr>
              <a:t>is a personal and </a:t>
            </a:r>
            <a:r>
              <a:rPr lang="en-GB" sz="1000" b="1" dirty="0">
                <a:latin typeface="Arial" panose="020B0604020202020204" pitchFamily="34" charset="0"/>
                <a:cs typeface="Arial" panose="020B0604020202020204" pitchFamily="34" charset="0"/>
              </a:rPr>
              <a:t>emotional </a:t>
            </a:r>
            <a:r>
              <a:rPr lang="en-GB" sz="1000" b="1">
                <a:latin typeface="Arial" panose="020B0604020202020204" pitchFamily="34" charset="0"/>
                <a:cs typeface="Arial" panose="020B0604020202020204" pitchFamily="34" charset="0"/>
              </a:rPr>
              <a:t>connection between the sender and the receiver </a:t>
            </a:r>
            <a:r>
              <a:rPr lang="en-GB" sz="1000" b="1" dirty="0">
                <a:latin typeface="Arial" panose="020B0604020202020204" pitchFamily="34" charset="0"/>
                <a:cs typeface="Arial" panose="020B0604020202020204" pitchFamily="34" charset="0"/>
              </a:rPr>
              <a:t>by means of:</a:t>
            </a:r>
          </a:p>
          <a:p>
            <a:r>
              <a:rPr lang="en-GB" sz="1000" b="1">
                <a:latin typeface="Arial" panose="020B0604020202020204" pitchFamily="34" charset="0"/>
                <a:cs typeface="Arial" panose="020B0604020202020204" pitchFamily="34" charset="0"/>
              </a:rPr>
              <a:t>Communication Skills – </a:t>
            </a:r>
            <a:r>
              <a:rPr lang="en-GB" sz="1000" b="1" dirty="0">
                <a:latin typeface="Arial" panose="020B0604020202020204" pitchFamily="34" charset="0"/>
                <a:cs typeface="Arial" panose="020B0604020202020204" pitchFamily="34" charset="0"/>
              </a:rPr>
              <a:t>The Sender and Receivers </a:t>
            </a:r>
            <a:r>
              <a:rPr lang="en-GB" sz="1000" b="1">
                <a:latin typeface="Arial" panose="020B0604020202020204" pitchFamily="34" charset="0"/>
                <a:cs typeface="Arial" panose="020B0604020202020204" pitchFamily="34" charset="0"/>
              </a:rPr>
              <a:t>ability to </a:t>
            </a:r>
            <a:r>
              <a:rPr lang="en-GB" sz="1000" b="1" dirty="0">
                <a:latin typeface="Arial" panose="020B0604020202020204" pitchFamily="34" charset="0"/>
                <a:cs typeface="Arial" panose="020B0604020202020204" pitchFamily="34" charset="0"/>
              </a:rPr>
              <a:t>communicate effectively </a:t>
            </a:r>
            <a:endParaRPr lang="en-GB" sz="1000" b="1">
              <a:latin typeface="Arial" panose="020B0604020202020204" pitchFamily="34" charset="0"/>
              <a:cs typeface="Arial" panose="020B0604020202020204" pitchFamily="34" charset="0"/>
            </a:endParaRPr>
          </a:p>
          <a:p>
            <a:r>
              <a:rPr lang="en-GB" sz="1000" b="1">
                <a:latin typeface="Arial" panose="020B0604020202020204" pitchFamily="34" charset="0"/>
                <a:cs typeface="Arial" panose="020B0604020202020204" pitchFamily="34" charset="0"/>
              </a:rPr>
              <a:t>Attitudes</a:t>
            </a:r>
            <a:r>
              <a:rPr lang="en-GB" sz="1000" b="1" dirty="0">
                <a:latin typeface="Arial" panose="020B0604020202020204" pitchFamily="34" charset="0"/>
                <a:cs typeface="Arial" panose="020B0604020202020204" pitchFamily="34" charset="0"/>
              </a:rPr>
              <a:t> – The Sender and Receivers attitude at the time of communicating</a:t>
            </a:r>
          </a:p>
          <a:p>
            <a:r>
              <a:rPr lang="en-GB" sz="1000" b="1" dirty="0">
                <a:latin typeface="Arial" panose="020B0604020202020204" pitchFamily="34" charset="0"/>
                <a:cs typeface="Arial" panose="020B0604020202020204" pitchFamily="34" charset="0"/>
              </a:rPr>
              <a:t>Knowledge – The Sender and Receivers knowledge of the message being conveyed.</a:t>
            </a:r>
            <a:endParaRPr lang="en-GB" sz="1000" b="1">
              <a:latin typeface="Arial" panose="020B0604020202020204" pitchFamily="34" charset="0"/>
              <a:cs typeface="Arial" panose="020B0604020202020204" pitchFamily="34" charset="0"/>
            </a:endParaRPr>
          </a:p>
          <a:p>
            <a:r>
              <a:rPr lang="en-GB" sz="1000" b="1" dirty="0">
                <a:latin typeface="Arial" panose="020B0604020202020204" pitchFamily="34" charset="0"/>
                <a:cs typeface="Arial" panose="020B0604020202020204" pitchFamily="34" charset="0"/>
              </a:rPr>
              <a:t>Social &amp; Cultural – Environment and situation of </a:t>
            </a:r>
            <a:r>
              <a:rPr lang="en-GB" sz="1000" b="1">
                <a:latin typeface="Arial" panose="020B0604020202020204" pitchFamily="34" charset="0"/>
                <a:cs typeface="Arial" panose="020B0604020202020204" pitchFamily="34" charset="0"/>
              </a:rPr>
              <a:t>the </a:t>
            </a:r>
            <a:r>
              <a:rPr lang="en-GB" sz="1000" b="1" dirty="0">
                <a:latin typeface="Arial" panose="020B0604020202020204" pitchFamily="34" charset="0"/>
                <a:cs typeface="Arial" panose="020B0604020202020204" pitchFamily="34" charset="0"/>
              </a:rPr>
              <a:t>sender </a:t>
            </a:r>
            <a:r>
              <a:rPr lang="en-GB" sz="1000" b="1">
                <a:latin typeface="Arial" panose="020B0604020202020204" pitchFamily="34" charset="0"/>
                <a:cs typeface="Arial" panose="020B0604020202020204" pitchFamily="34" charset="0"/>
              </a:rPr>
              <a:t>and receiver </a:t>
            </a:r>
            <a:endParaRPr lang="en-GB" sz="1000" b="1" dirty="0">
              <a:latin typeface="Arial" panose="020B0604020202020204" pitchFamily="34" charset="0"/>
              <a:cs typeface="Arial" panose="020B0604020202020204" pitchFamily="34" charset="0"/>
            </a:endParaRPr>
          </a:p>
          <a:p>
            <a:pPr marL="0" indent="0">
              <a:buNone/>
            </a:pPr>
            <a:r>
              <a:rPr lang="en-GB" sz="1000" b="1">
                <a:latin typeface="Arial" panose="020B0604020202020204" pitchFamily="34" charset="0"/>
                <a:cs typeface="Arial" panose="020B0604020202020204" pitchFamily="34" charset="0"/>
              </a:rPr>
              <a:t>Unlike Shannon-Weaver model there is no concept of feedback or </a:t>
            </a:r>
            <a:r>
              <a:rPr lang="en-GB" sz="1000" b="1" dirty="0">
                <a:latin typeface="Arial" panose="020B0604020202020204" pitchFamily="34" charset="0"/>
                <a:cs typeface="Arial" panose="020B0604020202020204" pitchFamily="34" charset="0"/>
              </a:rPr>
              <a:t>noise</a:t>
            </a:r>
            <a:r>
              <a:rPr lang="en-GB" sz="1000" b="1">
                <a:latin typeface="Arial" panose="020B0604020202020204" pitchFamily="34" charset="0"/>
                <a:cs typeface="Arial" panose="020B0604020202020204" pitchFamily="34" charset="0"/>
              </a:rPr>
              <a:t>.</a:t>
            </a:r>
          </a:p>
        </p:txBody>
      </p:sp>
      <p:pic>
        <p:nvPicPr>
          <p:cNvPr id="2050" name="Picture 2" descr="berlo's model of communication">
            <a:extLst>
              <a:ext uri="{FF2B5EF4-FFF2-40B4-BE49-F238E27FC236}">
                <a16:creationId xmlns:a16="http://schemas.microsoft.com/office/drawing/2014/main" id="{524B7FBE-BC94-4A64-99A0-42F8CCEDC8A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80610" y="578113"/>
            <a:ext cx="4737650" cy="4258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3031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1F3CD-4B0E-4E17-92D8-EE2532D49E4A}"/>
              </a:ext>
            </a:extLst>
          </p:cNvPr>
          <p:cNvSpPr>
            <a:spLocks noGrp="1"/>
          </p:cNvSpPr>
          <p:nvPr>
            <p:ph type="title"/>
          </p:nvPr>
        </p:nvSpPr>
        <p:spPr>
          <a:xfrm>
            <a:off x="648929" y="629266"/>
            <a:ext cx="4944152" cy="1622321"/>
          </a:xfrm>
        </p:spPr>
        <p:txBody>
          <a:bodyPr>
            <a:normAutofit/>
          </a:bodyPr>
          <a:lstStyle/>
          <a:p>
            <a:r>
              <a:rPr lang="en-GB">
                <a:latin typeface="Arial" panose="020B0604020202020204" pitchFamily="34" charset="0"/>
                <a:cs typeface="Arial" panose="020B0604020202020204" pitchFamily="34" charset="0"/>
              </a:rPr>
              <a:t>Schramm’s Interactive Model </a:t>
            </a:r>
          </a:p>
        </p:txBody>
      </p:sp>
      <p:sp>
        <p:nvSpPr>
          <p:cNvPr id="2054" name="Content Placeholder 2053">
            <a:extLst>
              <a:ext uri="{FF2B5EF4-FFF2-40B4-BE49-F238E27FC236}">
                <a16:creationId xmlns:a16="http://schemas.microsoft.com/office/drawing/2014/main" id="{1FC206F4-AB52-4814-9C94-0ED760751123}"/>
              </a:ext>
            </a:extLst>
          </p:cNvPr>
          <p:cNvSpPr>
            <a:spLocks noGrp="1"/>
          </p:cNvSpPr>
          <p:nvPr>
            <p:ph idx="1"/>
          </p:nvPr>
        </p:nvSpPr>
        <p:spPr>
          <a:xfrm>
            <a:off x="648930" y="2438400"/>
            <a:ext cx="4944151" cy="3785419"/>
          </a:xfrm>
        </p:spPr>
        <p:txBody>
          <a:bodyPr>
            <a:normAutofit/>
          </a:bodyPr>
          <a:lstStyle/>
          <a:p>
            <a:pPr marL="0" indent="0">
              <a:buNone/>
            </a:pPr>
            <a:r>
              <a:rPr lang="en-US" sz="1100" dirty="0">
                <a:latin typeface="Arial" panose="020B0604020202020204" pitchFamily="34" charset="0"/>
                <a:cs typeface="Arial" panose="020B0604020202020204" pitchFamily="34" charset="0"/>
              </a:rPr>
              <a:t>Schramm’s Communication was proposed in 1954. Schramm’s Communication model focused more on the importance of interaction between the SENDER and the RECEIPENT. His model highlights that encoding and decoding are essential in effective communication. </a:t>
            </a:r>
          </a:p>
          <a:p>
            <a:pPr marL="0" indent="0">
              <a:buNone/>
            </a:pPr>
            <a:endParaRPr lang="en-US" sz="2400" dirty="0">
              <a:latin typeface="Arial" panose="020B0604020202020204" pitchFamily="34" charset="0"/>
              <a:cs typeface="Arial" panose="020B0604020202020204" pitchFamily="34" charset="0"/>
            </a:endParaRPr>
          </a:p>
        </p:txBody>
      </p:sp>
      <p:sp>
        <p:nvSpPr>
          <p:cNvPr id="142" name="Rectangle 141">
            <a:extLst>
              <a:ext uri="{FF2B5EF4-FFF2-40B4-BE49-F238E27FC236}">
                <a16:creationId xmlns:a16="http://schemas.microsoft.com/office/drawing/2014/main" id="{46F7435D-E3DB-47B1-BA61-B00ACC83A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Diagram&#10;&#10;Description automatically generated">
            <a:extLst>
              <a:ext uri="{FF2B5EF4-FFF2-40B4-BE49-F238E27FC236}">
                <a16:creationId xmlns:a16="http://schemas.microsoft.com/office/drawing/2014/main" id="{0FC530BF-A71D-4DF1-AD1B-C8DC1D4B8EF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04709" y="2009952"/>
            <a:ext cx="4475531" cy="2834849"/>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580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7726B-3941-46F4-B5B9-F234D2EDB03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6DB5EC-86DA-4FBF-9334-CFA1F5ABCB06}"/>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94738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A4E9C1-E74F-40FE-9976-4D512821140B}"/>
              </a:ext>
            </a:extLst>
          </p:cNvPr>
          <p:cNvSpPr txBox="1"/>
          <p:nvPr/>
        </p:nvSpPr>
        <p:spPr>
          <a:xfrm>
            <a:off x="43547" y="-847105"/>
            <a:ext cx="12095015" cy="37102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400" b="1">
              <a:latin typeface="Arial"/>
              <a:cs typeface="Arial"/>
            </a:endParaRPr>
          </a:p>
          <a:p>
            <a:endParaRPr lang="en-US" sz="1400" b="1">
              <a:latin typeface="Arial"/>
              <a:cs typeface="Arial"/>
            </a:endParaRPr>
          </a:p>
          <a:p>
            <a:endParaRPr lang="en-US" sz="1400" b="1">
              <a:latin typeface="Arial"/>
              <a:cs typeface="Arial"/>
            </a:endParaRPr>
          </a:p>
          <a:p>
            <a:pPr algn="ctr">
              <a:lnSpc>
                <a:spcPct val="90000"/>
              </a:lnSpc>
              <a:spcBef>
                <a:spcPct val="0"/>
              </a:spcBef>
            </a:pPr>
            <a:endParaRPr lang="en-GB" b="1">
              <a:latin typeface="Calibri"/>
              <a:cs typeface="Calibri"/>
            </a:endParaRPr>
          </a:p>
          <a:p>
            <a:pPr algn="ctr">
              <a:lnSpc>
                <a:spcPct val="90000"/>
              </a:lnSpc>
              <a:spcBef>
                <a:spcPct val="0"/>
              </a:spcBef>
            </a:pPr>
            <a:endParaRPr lang="en-GB" sz="1100" b="1">
              <a:latin typeface="Calibri"/>
              <a:cs typeface="Calibri"/>
            </a:endParaRPr>
          </a:p>
          <a:p>
            <a:pPr algn="ctr">
              <a:lnSpc>
                <a:spcPct val="90000"/>
              </a:lnSpc>
              <a:spcBef>
                <a:spcPct val="0"/>
              </a:spcBef>
            </a:pPr>
            <a:r>
              <a:rPr lang="en-GB" sz="1100" b="1">
                <a:latin typeface="Arial"/>
                <a:cs typeface="Arial"/>
              </a:rPr>
              <a:t>Channels of Communication</a:t>
            </a:r>
            <a:endParaRPr lang="en-US" sz="1100">
              <a:latin typeface="Arial"/>
              <a:ea typeface="+mn-lt"/>
              <a:cs typeface="Arial"/>
            </a:endParaRPr>
          </a:p>
          <a:p>
            <a:pPr algn="ctr">
              <a:lnSpc>
                <a:spcPct val="90000"/>
              </a:lnSpc>
              <a:spcBef>
                <a:spcPct val="0"/>
              </a:spcBef>
            </a:pPr>
            <a:endParaRPr lang="en-US" sz="1600">
              <a:latin typeface="Arial"/>
              <a:ea typeface="+mn-lt"/>
              <a:cs typeface="Arial"/>
            </a:endParaRPr>
          </a:p>
          <a:p>
            <a:pPr algn="ctr">
              <a:lnSpc>
                <a:spcPct val="90000"/>
              </a:lnSpc>
              <a:spcBef>
                <a:spcPct val="0"/>
              </a:spcBef>
            </a:pPr>
            <a:r>
              <a:rPr lang="en-US" sz="1100">
                <a:latin typeface="Arial"/>
                <a:ea typeface="+mn-lt"/>
                <a:cs typeface="Arial"/>
              </a:rPr>
              <a:t>Channels of communication are mediums or medias that allow you to convey a message to its intended audience. For example,  phone calls, texts, emails, video, radio, and social media are all channels of communication. In a company, these channels keep </a:t>
            </a:r>
            <a:r>
              <a:rPr lang="en-US" sz="1100">
                <a:latin typeface="Arial"/>
                <a:cs typeface="Arial"/>
              </a:rPr>
              <a:t>information flowing.</a:t>
            </a:r>
          </a:p>
          <a:p>
            <a:pPr algn="ctr">
              <a:lnSpc>
                <a:spcPct val="90000"/>
              </a:lnSpc>
              <a:spcBef>
                <a:spcPct val="0"/>
              </a:spcBef>
            </a:pPr>
            <a:endParaRPr lang="en-US" sz="1100">
              <a:latin typeface="Arial" panose="020B0604020202020204" pitchFamily="34" charset="0"/>
              <a:cs typeface="Arial" panose="020B0604020202020204" pitchFamily="34" charset="0"/>
            </a:endParaRPr>
          </a:p>
          <a:p>
            <a:endParaRPr lang="en-US" sz="1100">
              <a:latin typeface="Arial" panose="020B0604020202020204" pitchFamily="34" charset="0"/>
              <a:ea typeface="+mn-lt"/>
              <a:cs typeface="Arial" panose="020B0604020202020204" pitchFamily="34" charset="0"/>
            </a:endParaRPr>
          </a:p>
          <a:p>
            <a:r>
              <a:rPr lang="en-US" sz="1100">
                <a:latin typeface="Arial"/>
                <a:ea typeface="+mn-lt"/>
                <a:cs typeface="Arial"/>
              </a:rPr>
              <a:t>There are different types of business communications, including formal, informal, and unofficial. Communication can be rich or lean within these channels.</a:t>
            </a:r>
          </a:p>
          <a:p>
            <a:endParaRPr lang="en-US" sz="1100">
              <a:latin typeface="Arial"/>
              <a:ea typeface="+mn-lt"/>
              <a:cs typeface="Arial"/>
            </a:endParaRPr>
          </a:p>
          <a:p>
            <a:endParaRPr lang="en-US" sz="1100">
              <a:latin typeface="Arial"/>
              <a:ea typeface="+mn-lt"/>
              <a:cs typeface="+mn-lt"/>
            </a:endParaRPr>
          </a:p>
          <a:p>
            <a:r>
              <a:rPr lang="en-US" sz="1100">
                <a:latin typeface="Arial"/>
                <a:ea typeface="+mn-lt"/>
                <a:cs typeface="+mn-lt"/>
              </a:rPr>
              <a:t>The richness of the information means how much of it can be transferred and how quickly it can be transmitted.</a:t>
            </a:r>
            <a:r>
              <a:rPr lang="en-US" sz="1100">
                <a:latin typeface="Arial"/>
                <a:ea typeface="+mn-lt"/>
                <a:cs typeface="Calibri"/>
              </a:rPr>
              <a:t> </a:t>
            </a:r>
            <a:r>
              <a:rPr lang="en-US" sz="1100">
                <a:latin typeface="Arial"/>
                <a:ea typeface="+mn-lt"/>
                <a:cs typeface="Arial"/>
              </a:rPr>
              <a:t>Face-to-face communication offers the highest level of richness because information can be communicated immediately.</a:t>
            </a:r>
            <a:endParaRPr lang="en-US" sz="1100">
              <a:latin typeface="Arial"/>
              <a:cs typeface="Arial"/>
            </a:endParaRPr>
          </a:p>
          <a:p>
            <a:endParaRPr lang="en-US" sz="1100">
              <a:latin typeface="Arial" panose="020B0604020202020204" pitchFamily="34" charset="0"/>
              <a:ea typeface="+mn-lt"/>
              <a:cs typeface="Arial" panose="020B0604020202020204" pitchFamily="34" charset="0"/>
            </a:endParaRPr>
          </a:p>
          <a:p>
            <a:endParaRPr lang="en-US">
              <a:ea typeface="+mn-lt"/>
              <a:cs typeface="+mn-lt"/>
            </a:endParaRPr>
          </a:p>
          <a:p>
            <a:endParaRPr lang="en-US"/>
          </a:p>
        </p:txBody>
      </p:sp>
      <p:pic>
        <p:nvPicPr>
          <p:cNvPr id="3" name="Picture 3" descr="Diagram&#10;&#10;Description automatically generated">
            <a:extLst>
              <a:ext uri="{FF2B5EF4-FFF2-40B4-BE49-F238E27FC236}">
                <a16:creationId xmlns:a16="http://schemas.microsoft.com/office/drawing/2014/main" id="{C11B815F-BB50-4DDA-BA7B-631CEBA46F96}"/>
              </a:ext>
            </a:extLst>
          </p:cNvPr>
          <p:cNvPicPr>
            <a:picLocks noChangeAspect="1"/>
          </p:cNvPicPr>
          <p:nvPr/>
        </p:nvPicPr>
        <p:blipFill>
          <a:blip r:embed="rId2"/>
          <a:stretch>
            <a:fillRect/>
          </a:stretch>
        </p:blipFill>
        <p:spPr>
          <a:xfrm>
            <a:off x="682147" y="3285603"/>
            <a:ext cx="10692008" cy="3574877"/>
          </a:xfrm>
          <a:prstGeom prst="rect">
            <a:avLst/>
          </a:prstGeom>
        </p:spPr>
      </p:pic>
    </p:spTree>
    <p:extLst>
      <p:ext uri="{BB962C8B-B14F-4D97-AF65-F5344CB8AC3E}">
        <p14:creationId xmlns:p14="http://schemas.microsoft.com/office/powerpoint/2010/main" val="19344285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15196A-1D4D-4291-A10D-5DF73B6770DD}"/>
              </a:ext>
            </a:extLst>
          </p:cNvPr>
          <p:cNvSpPr txBox="1"/>
          <p:nvPr/>
        </p:nvSpPr>
        <p:spPr>
          <a:xfrm>
            <a:off x="182089" y="132608"/>
            <a:ext cx="11837718" cy="51706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100" b="1">
              <a:latin typeface="Arial"/>
              <a:cs typeface="Arial"/>
            </a:endParaRPr>
          </a:p>
          <a:p>
            <a:endParaRPr lang="en-US" sz="1100" b="1">
              <a:latin typeface="Arial"/>
              <a:cs typeface="Arial"/>
            </a:endParaRPr>
          </a:p>
          <a:p>
            <a:endParaRPr lang="en-US" sz="1100" b="1">
              <a:latin typeface="Arial"/>
              <a:cs typeface="Arial"/>
            </a:endParaRPr>
          </a:p>
          <a:p>
            <a:r>
              <a:rPr lang="en-US" sz="1100" b="1">
                <a:latin typeface="Arial"/>
                <a:cs typeface="Arial"/>
              </a:rPr>
              <a:t>Oral Communications</a:t>
            </a:r>
            <a:endParaRPr lang="en-US">
              <a:cs typeface="Calibri"/>
            </a:endParaRPr>
          </a:p>
          <a:p>
            <a:endParaRPr lang="en-US" sz="1100" b="1">
              <a:latin typeface="Arial" panose="020B0604020202020204" pitchFamily="34" charset="0"/>
              <a:cs typeface="Arial" panose="020B0604020202020204" pitchFamily="34" charset="0"/>
            </a:endParaRPr>
          </a:p>
          <a:p>
            <a:r>
              <a:rPr lang="en-US" sz="1100">
                <a:latin typeface="Arial"/>
                <a:ea typeface="+mn-lt"/>
                <a:cs typeface="Arial"/>
              </a:rPr>
              <a:t>There are many oral communication channels, including face-to-face, in-person presentations, mobile phone conferences, group presentations, telephone, video calls, conferences, speeches, and lectures. </a:t>
            </a:r>
            <a:r>
              <a:rPr lang="en-US" sz="1100">
                <a:latin typeface="Arial"/>
                <a:ea typeface="+mn-lt"/>
                <a:cs typeface="+mn-lt"/>
              </a:rPr>
              <a:t>The utilisation of non-verbal communication and voice sound likewise gives importance to these channels, bringing about low contortion. </a:t>
            </a:r>
            <a:endParaRPr lang="en-US" sz="1100">
              <a:latin typeface="Arial"/>
              <a:ea typeface="+mn-lt"/>
              <a:cs typeface="Arial"/>
            </a:endParaRPr>
          </a:p>
          <a:p>
            <a:endParaRPr lang="en-US" sz="1100">
              <a:latin typeface="Arial"/>
              <a:cs typeface="Calibri"/>
            </a:endParaRPr>
          </a:p>
          <a:p>
            <a:r>
              <a:rPr lang="en-US" sz="1100" b="1">
                <a:latin typeface="Arial"/>
                <a:cs typeface="Arial"/>
              </a:rPr>
              <a:t>Written Communications</a:t>
            </a:r>
          </a:p>
          <a:p>
            <a:endParaRPr lang="en-US" sz="1100" b="1">
              <a:latin typeface="Arial" panose="020B0604020202020204" pitchFamily="34" charset="0"/>
              <a:cs typeface="Arial" panose="020B0604020202020204" pitchFamily="34" charset="0"/>
            </a:endParaRPr>
          </a:p>
          <a:p>
            <a:r>
              <a:rPr lang="en-US" sz="1100">
                <a:latin typeface="Arial"/>
                <a:ea typeface="+mn-lt"/>
                <a:cs typeface="Arial"/>
              </a:rPr>
              <a:t>Emails, texts, memos, letters, documents, reports, newsletters, spreadsheets, and so on are all forms of written communication. These are among the leaner forms of business communication.</a:t>
            </a:r>
            <a:endParaRPr lang="en-US" sz="1100">
              <a:latin typeface="Arial"/>
              <a:cs typeface="Arial"/>
            </a:endParaRPr>
          </a:p>
          <a:p>
            <a:endParaRPr lang="en-US" sz="1100" b="1">
              <a:latin typeface="Arial" panose="020B0604020202020204" pitchFamily="34" charset="0"/>
              <a:cs typeface="Arial" panose="020B0604020202020204" pitchFamily="34" charset="0"/>
            </a:endParaRPr>
          </a:p>
          <a:p>
            <a:endParaRPr lang="en-US" sz="1100" b="1">
              <a:latin typeface="Arial" panose="020B0604020202020204" pitchFamily="34" charset="0"/>
              <a:cs typeface="Arial" panose="020B0604020202020204" pitchFamily="34" charset="0"/>
            </a:endParaRPr>
          </a:p>
          <a:p>
            <a:r>
              <a:rPr lang="en-US" sz="1100" b="1">
                <a:latin typeface="Arial"/>
                <a:cs typeface="Arial"/>
              </a:rPr>
              <a:t>Electronic (Multimedia) Communications</a:t>
            </a:r>
          </a:p>
          <a:p>
            <a:endParaRPr lang="en-US" sz="1100" b="1">
              <a:latin typeface="Arial" panose="020B0604020202020204" pitchFamily="34" charset="0"/>
              <a:cs typeface="Arial" panose="020B0604020202020204" pitchFamily="34" charset="0"/>
            </a:endParaRPr>
          </a:p>
          <a:p>
            <a:r>
              <a:rPr lang="en-US" sz="1100">
                <a:latin typeface="Arial"/>
                <a:ea typeface="+mn-lt"/>
                <a:cs typeface="Arial"/>
              </a:rPr>
              <a:t>Among this growing category of communication channels are broadcast television, web-based communications such as social media, interactive blogs, company web pages, and social networking sites such as Facebook and Twitter. Messages can be sent instantly and globally through electronic communications, allowing people to communicate face-to-face over long distances.</a:t>
            </a:r>
          </a:p>
          <a:p>
            <a:endParaRPr lang="en-US" sz="1100">
              <a:latin typeface="Arial" panose="020B0604020202020204" pitchFamily="34" charset="0"/>
              <a:cs typeface="Arial" panose="020B0604020202020204" pitchFamily="34" charset="0"/>
            </a:endParaRPr>
          </a:p>
          <a:p>
            <a:r>
              <a:rPr lang="en-US" sz="1100" b="1">
                <a:latin typeface="Arial"/>
                <a:cs typeface="Arial"/>
              </a:rPr>
              <a:t>The importance of communication channel </a:t>
            </a:r>
            <a:r>
              <a:rPr lang="en-US" sz="1100">
                <a:latin typeface="Arial"/>
                <a:cs typeface="Arial"/>
              </a:rPr>
              <a:t>​</a:t>
            </a:r>
          </a:p>
          <a:p>
            <a:r>
              <a:rPr lang="en-US" sz="1100">
                <a:latin typeface="Arial"/>
                <a:cs typeface="Arial"/>
              </a:rPr>
              <a:t>​</a:t>
            </a:r>
          </a:p>
          <a:p>
            <a:r>
              <a:rPr lang="en-US" sz="1100">
                <a:latin typeface="Arial"/>
                <a:cs typeface="Arial"/>
              </a:rPr>
              <a:t>A lack of communication among employees can result in employees not understanding what their employer expects of them, leaving them uninformed. This kind of lack of communication could affect the flow of information within a company.​</a:t>
            </a:r>
          </a:p>
          <a:p>
            <a:r>
              <a:rPr lang="en-US" sz="1100">
                <a:latin typeface="Arial"/>
                <a:cs typeface="Arial"/>
              </a:rPr>
              <a:t>​</a:t>
            </a:r>
          </a:p>
          <a:p>
            <a:endParaRPr lang="en-US" sz="1100">
              <a:latin typeface="Arial"/>
              <a:cs typeface="Arial"/>
            </a:endParaRPr>
          </a:p>
          <a:p>
            <a:r>
              <a:rPr lang="en-US" sz="1100">
                <a:latin typeface="Arial"/>
                <a:cs typeface="Arial"/>
              </a:rPr>
              <a:t>As well as losing focus on the big picture and losing company mind without an effective communication channel, employees tend to be less productive in the workplace and their decision making is impaired.  </a:t>
            </a:r>
            <a:endParaRPr lang="en-US" sz="1100">
              <a:ea typeface="+mn-lt"/>
              <a:cs typeface="+mn-lt"/>
            </a:endParaRPr>
          </a:p>
          <a:p>
            <a:br>
              <a:rPr lang="en-US" sz="1100">
                <a:ea typeface="+mn-lt"/>
                <a:cs typeface="+mn-lt"/>
              </a:rPr>
            </a:br>
            <a:endParaRPr lang="en-US" sz="1100">
              <a:ea typeface="+mn-lt"/>
              <a:cs typeface="+mn-lt"/>
            </a:endParaRPr>
          </a:p>
        </p:txBody>
      </p:sp>
    </p:spTree>
    <p:extLst>
      <p:ext uri="{BB962C8B-B14F-4D97-AF65-F5344CB8AC3E}">
        <p14:creationId xmlns:p14="http://schemas.microsoft.com/office/powerpoint/2010/main" val="1334536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79FE5-A816-4A45-8AC9-451DC82072E4}"/>
              </a:ext>
            </a:extLst>
          </p:cNvPr>
          <p:cNvSpPr>
            <a:spLocks noGrp="1"/>
          </p:cNvSpPr>
          <p:nvPr>
            <p:ph type="title"/>
          </p:nvPr>
        </p:nvSpPr>
        <p:spPr>
          <a:xfrm>
            <a:off x="838200" y="1022741"/>
            <a:ext cx="10609545" cy="688823"/>
          </a:xfrm>
        </p:spPr>
        <p:txBody>
          <a:bodyPr>
            <a:normAutofit/>
          </a:bodyPr>
          <a:lstStyle/>
          <a:p>
            <a:pPr>
              <a:lnSpc>
                <a:spcPct val="100000"/>
              </a:lnSpc>
              <a:spcBef>
                <a:spcPts val="0"/>
              </a:spcBef>
            </a:pPr>
            <a:r>
              <a:rPr lang="en-US" sz="1200" b="1">
                <a:latin typeface="Arial"/>
                <a:cs typeface="Arial"/>
              </a:rPr>
              <a:t>Channels that can be used to improve communication.</a:t>
            </a:r>
            <a:endParaRPr lang="en-US" sz="1200">
              <a:cs typeface="Calibri Light"/>
            </a:endParaRPr>
          </a:p>
        </p:txBody>
      </p:sp>
      <p:sp>
        <p:nvSpPr>
          <p:cNvPr id="3" name="Content Placeholder 2">
            <a:extLst>
              <a:ext uri="{FF2B5EF4-FFF2-40B4-BE49-F238E27FC236}">
                <a16:creationId xmlns:a16="http://schemas.microsoft.com/office/drawing/2014/main" id="{3FEA5263-6BDB-45EF-8D0E-F75211A21DC5}"/>
              </a:ext>
            </a:extLst>
          </p:cNvPr>
          <p:cNvSpPr>
            <a:spLocks noGrp="1"/>
          </p:cNvSpPr>
          <p:nvPr>
            <p:ph idx="1"/>
          </p:nvPr>
        </p:nvSpPr>
        <p:spPr>
          <a:xfrm>
            <a:off x="838200" y="1518846"/>
            <a:ext cx="10515600" cy="4658117"/>
          </a:xfrm>
        </p:spPr>
        <p:txBody>
          <a:bodyPr vert="horz" lIns="91440" tIns="45720" rIns="91440" bIns="45720" rtlCol="0" anchor="t">
            <a:normAutofit/>
          </a:bodyPr>
          <a:lstStyle/>
          <a:p>
            <a:pPr marL="0" indent="0">
              <a:buNone/>
            </a:pPr>
            <a:endParaRPr lang="en-GB" sz="2000" b="1">
              <a:ea typeface="+mn-lt"/>
              <a:cs typeface="+mn-lt"/>
            </a:endParaRPr>
          </a:p>
          <a:p>
            <a:pPr marL="0" indent="0">
              <a:buNone/>
            </a:pPr>
            <a:r>
              <a:rPr lang="en-GB" sz="1100" b="1">
                <a:latin typeface="Arial"/>
                <a:cs typeface="Arial"/>
              </a:rPr>
              <a:t>1.Face-to-face communication</a:t>
            </a:r>
            <a:endParaRPr lang="en-GB" sz="1100">
              <a:latin typeface="Arial"/>
              <a:cs typeface="Arial"/>
            </a:endParaRPr>
          </a:p>
          <a:p>
            <a:pPr marL="0" indent="0">
              <a:buNone/>
            </a:pPr>
            <a:r>
              <a:rPr lang="en-GB" sz="1100">
                <a:latin typeface="Arial"/>
                <a:cs typeface="Arial"/>
              </a:rPr>
              <a:t>Face-to-face communication offer the most effective way of interacting among teams because of the ability to read body language, facial expressions, and other nonverbal cues. It’s moreover the most excellent channel for long discussions.</a:t>
            </a:r>
            <a:endParaRPr lang="en-GB" sz="1100">
              <a:latin typeface="Arial"/>
              <a:ea typeface="+mn-lt"/>
              <a:cs typeface="Arial"/>
            </a:endParaRPr>
          </a:p>
          <a:p>
            <a:endParaRPr lang="en-GB" sz="1100">
              <a:latin typeface="Arial" panose="020B0604020202020204" pitchFamily="34" charset="0"/>
              <a:ea typeface="+mn-lt"/>
              <a:cs typeface="Arial" panose="020B0604020202020204" pitchFamily="34" charset="0"/>
            </a:endParaRPr>
          </a:p>
          <a:p>
            <a:pPr marL="0" indent="0">
              <a:buNone/>
            </a:pPr>
            <a:r>
              <a:rPr lang="en-GB" sz="1100">
                <a:latin typeface="Arial"/>
                <a:cs typeface="Arial"/>
              </a:rPr>
              <a:t>As a result, face-to-face communication offers a highly effective means of conveying complicated or delicate messages or brainstorming with colleagues</a:t>
            </a:r>
            <a:endParaRPr lang="en-GB" sz="1100">
              <a:latin typeface="Arial" panose="020B0604020202020204" pitchFamily="34" charset="0"/>
              <a:ea typeface="+mn-lt"/>
              <a:cs typeface="Arial" panose="020B0604020202020204" pitchFamily="34" charset="0"/>
            </a:endParaRPr>
          </a:p>
          <a:p>
            <a:pPr marL="0" indent="0">
              <a:buNone/>
            </a:pPr>
            <a:endParaRPr lang="en-GB" sz="1100">
              <a:latin typeface="Arial" panose="020B0604020202020204" pitchFamily="34" charset="0"/>
              <a:ea typeface="+mn-lt"/>
              <a:cs typeface="Arial" panose="020B0604020202020204" pitchFamily="34" charset="0"/>
            </a:endParaRPr>
          </a:p>
          <a:p>
            <a:pPr marL="0" indent="0">
              <a:buNone/>
            </a:pPr>
            <a:r>
              <a:rPr lang="en-GB" sz="1100" b="1">
                <a:latin typeface="Arial"/>
                <a:ea typeface="+mn-lt"/>
                <a:cs typeface="Arial"/>
              </a:rPr>
              <a:t>2. Video conferencing</a:t>
            </a:r>
            <a:endParaRPr lang="en-GB" sz="1100">
              <a:latin typeface="Arial"/>
              <a:ea typeface="+mn-lt"/>
              <a:cs typeface="Arial"/>
            </a:endParaRPr>
          </a:p>
          <a:p>
            <a:pPr marL="0" indent="0">
              <a:buNone/>
            </a:pPr>
            <a:r>
              <a:rPr lang="en-GB" sz="1100">
                <a:ea typeface="+mn-lt"/>
                <a:cs typeface="+mn-lt"/>
              </a:rPr>
              <a:t>A video conferencing meeting holds the capacity to peruse facial expressions while expanding adaptability. You can have a huge gathering of individuals on a video meeting anyplace on the planet, assisting data with spreading rapidly. </a:t>
            </a:r>
            <a:endParaRPr lang="en-GB" sz="1100">
              <a:cs typeface="Calibri"/>
            </a:endParaRPr>
          </a:p>
          <a:p>
            <a:pPr marL="0" indent="0">
              <a:buNone/>
            </a:pPr>
            <a:endParaRPr lang="en-GB" sz="1100">
              <a:cs typeface="Calibri"/>
            </a:endParaRPr>
          </a:p>
          <a:p>
            <a:pPr marL="0" indent="0">
              <a:lnSpc>
                <a:spcPct val="100000"/>
              </a:lnSpc>
              <a:spcBef>
                <a:spcPts val="0"/>
              </a:spcBef>
              <a:buNone/>
            </a:pPr>
            <a:r>
              <a:rPr lang="en-US" sz="1100" b="1">
                <a:latin typeface="Arial"/>
                <a:cs typeface="Arial"/>
              </a:rPr>
              <a:t>3. Telephone calls</a:t>
            </a:r>
            <a:r>
              <a:rPr lang="en-US" sz="1100">
                <a:latin typeface="Arial"/>
                <a:cs typeface="Arial"/>
              </a:rPr>
              <a:t> </a:t>
            </a:r>
            <a:endParaRPr lang="en-US" sz="1100">
              <a:ea typeface="+mn-lt"/>
              <a:cs typeface="+mn-lt"/>
            </a:endParaRPr>
          </a:p>
          <a:p>
            <a:pPr marL="0" indent="0">
              <a:lnSpc>
                <a:spcPct val="100000"/>
              </a:lnSpc>
              <a:spcBef>
                <a:spcPts val="0"/>
              </a:spcBef>
              <a:buNone/>
            </a:pPr>
            <a:endParaRPr lang="en-US" sz="1100">
              <a:ea typeface="+mn-lt"/>
              <a:cs typeface="+mn-lt"/>
            </a:endParaRPr>
          </a:p>
          <a:p>
            <a:pPr marL="0" indent="0">
              <a:lnSpc>
                <a:spcPct val="100000"/>
              </a:lnSpc>
              <a:spcBef>
                <a:spcPts val="0"/>
              </a:spcBef>
              <a:buNone/>
            </a:pPr>
            <a:r>
              <a:rPr lang="en-US" sz="1100">
                <a:latin typeface="Arial"/>
                <a:cs typeface="Arial"/>
              </a:rPr>
              <a:t>When you need immediate assistance and want to communicate a sense of urgency, phone calls are an excellent alternative. You still can hear the tone of voice on the phone, and there are no visuals needed to communicate your message. </a:t>
            </a:r>
            <a:endParaRPr lang="en-US" sz="1100">
              <a:latin typeface="Calibri" panose="020F0502020204030204"/>
              <a:cs typeface="Calibri" panose="020F0502020204030204"/>
            </a:endParaRPr>
          </a:p>
          <a:p>
            <a:pPr marL="0" indent="0">
              <a:lnSpc>
                <a:spcPct val="100000"/>
              </a:lnSpc>
              <a:spcBef>
                <a:spcPts val="0"/>
              </a:spcBef>
              <a:buNone/>
            </a:pPr>
            <a:endParaRPr lang="en-US" sz="1100">
              <a:ea typeface="+mn-lt"/>
              <a:cs typeface="+mn-lt"/>
            </a:endParaRPr>
          </a:p>
          <a:p>
            <a:pPr marL="0" indent="0">
              <a:lnSpc>
                <a:spcPct val="100000"/>
              </a:lnSpc>
              <a:spcBef>
                <a:spcPts val="0"/>
              </a:spcBef>
              <a:buNone/>
            </a:pPr>
            <a:r>
              <a:rPr lang="en-US" sz="1100" b="1">
                <a:latin typeface="Arial"/>
                <a:cs typeface="Arial"/>
              </a:rPr>
              <a:t>4. Emails</a:t>
            </a:r>
            <a:r>
              <a:rPr lang="en-US" sz="1100">
                <a:latin typeface="Arial"/>
                <a:cs typeface="Arial"/>
              </a:rPr>
              <a:t> </a:t>
            </a:r>
            <a:endParaRPr lang="en-US" sz="1100">
              <a:ea typeface="+mn-lt"/>
              <a:cs typeface="+mn-lt"/>
            </a:endParaRPr>
          </a:p>
          <a:p>
            <a:pPr marL="0" indent="0">
              <a:lnSpc>
                <a:spcPct val="100000"/>
              </a:lnSpc>
              <a:spcBef>
                <a:spcPts val="0"/>
              </a:spcBef>
              <a:buNone/>
            </a:pPr>
            <a:endParaRPr lang="en-US" sz="1100">
              <a:ea typeface="+mn-lt"/>
              <a:cs typeface="+mn-lt"/>
            </a:endParaRPr>
          </a:p>
          <a:p>
            <a:pPr>
              <a:buNone/>
            </a:pPr>
            <a:r>
              <a:rPr lang="en-US" sz="1100">
                <a:ea typeface="+mn-lt"/>
                <a:cs typeface="+mn-lt"/>
              </a:rPr>
              <a:t>Especially when sending messages down the chain of command, email is a very effective way to communicate formal announcements efficiently</a:t>
            </a:r>
            <a:r>
              <a:rPr lang="en-US" sz="1100">
                <a:latin typeface="Arial"/>
                <a:cs typeface="Arial"/>
              </a:rPr>
              <a:t>. In comparison to old-fashioned written communication methods, such as letters and memos, emails are a better option due to their security.</a:t>
            </a:r>
            <a:endParaRPr lang="en-US" sz="1100">
              <a:ea typeface="+mn-lt"/>
              <a:cs typeface="+mn-lt"/>
            </a:endParaRPr>
          </a:p>
          <a:p>
            <a:pPr marL="0" indent="0">
              <a:lnSpc>
                <a:spcPct val="100000"/>
              </a:lnSpc>
              <a:spcBef>
                <a:spcPts val="0"/>
              </a:spcBef>
              <a:buNone/>
            </a:pPr>
            <a:endParaRPr lang="en-US" sz="1100">
              <a:ea typeface="+mn-lt"/>
              <a:cs typeface="+mn-lt"/>
            </a:endParaRPr>
          </a:p>
          <a:p>
            <a:pPr marL="0" indent="0">
              <a:buNone/>
            </a:pPr>
            <a:endParaRPr lang="en-GB" sz="1100">
              <a:cs typeface="Calibri"/>
            </a:endParaRPr>
          </a:p>
          <a:p>
            <a:pPr marL="0" indent="0">
              <a:buNone/>
            </a:pPr>
            <a:endParaRPr lang="en-GB" sz="1100">
              <a:cs typeface="Calibri"/>
            </a:endParaRPr>
          </a:p>
        </p:txBody>
      </p:sp>
    </p:spTree>
    <p:extLst>
      <p:ext uri="{BB962C8B-B14F-4D97-AF65-F5344CB8AC3E}">
        <p14:creationId xmlns:p14="http://schemas.microsoft.com/office/powerpoint/2010/main" val="161204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C340CE-CBB5-410D-A81D-7B8A3EFC01D6}"/>
              </a:ext>
            </a:extLst>
          </p:cNvPr>
          <p:cNvSpPr txBox="1"/>
          <p:nvPr/>
        </p:nvSpPr>
        <p:spPr>
          <a:xfrm>
            <a:off x="83128" y="429491"/>
            <a:ext cx="12104914" cy="33855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latin typeface="Arial" panose="020B0604020202020204" pitchFamily="34" charset="0"/>
              <a:cs typeface="Arial" panose="020B0604020202020204" pitchFamily="34" charset="0"/>
            </a:endParaRPr>
          </a:p>
          <a:p>
            <a:r>
              <a:rPr lang="en-US">
                <a:latin typeface="Arial"/>
                <a:cs typeface="Arial"/>
              </a:rPr>
              <a:t>​</a:t>
            </a:r>
          </a:p>
          <a:p>
            <a:r>
              <a:rPr lang="en-US" sz="1100" b="1">
                <a:latin typeface="Arial"/>
                <a:ea typeface="+mn-lt"/>
                <a:cs typeface="Arial"/>
              </a:rPr>
              <a:t>Communication types within </a:t>
            </a:r>
            <a:r>
              <a:rPr lang="en-US" sz="1100" b="1" err="1">
                <a:latin typeface="Arial"/>
                <a:ea typeface="+mn-lt"/>
                <a:cs typeface="Arial"/>
              </a:rPr>
              <a:t>organisations</a:t>
            </a:r>
            <a:endParaRPr lang="en-US" sz="1100" b="1">
              <a:latin typeface="Arial"/>
              <a:cs typeface="Arial"/>
            </a:endParaRPr>
          </a:p>
          <a:p>
            <a:endParaRPr lang="en-US" sz="1100" b="1">
              <a:latin typeface="Arial" panose="020B0604020202020204" pitchFamily="34" charset="0"/>
              <a:cs typeface="Arial" panose="020B0604020202020204" pitchFamily="34" charset="0"/>
            </a:endParaRPr>
          </a:p>
          <a:p>
            <a:pPr algn="just"/>
            <a:r>
              <a:rPr lang="en-US" sz="1100">
                <a:latin typeface="Arial"/>
                <a:ea typeface="+mn-lt"/>
                <a:cs typeface="Arial"/>
              </a:rPr>
              <a:t>•Vertical Communication - Communication vertically refers to the flow of information between upper and lower-level employees, which allows them to exercise greater control and improve coordination in the firm.</a:t>
            </a:r>
          </a:p>
          <a:p>
            <a:pPr algn="just"/>
            <a:endParaRPr lang="en-US" sz="1100">
              <a:latin typeface="Arial" panose="020B0604020202020204" pitchFamily="34" charset="0"/>
              <a:cs typeface="Arial" panose="020B0604020202020204" pitchFamily="34" charset="0"/>
            </a:endParaRPr>
          </a:p>
          <a:p>
            <a:pPr algn="just"/>
            <a:r>
              <a:rPr lang="en-US" sz="1100">
                <a:latin typeface="Arial"/>
                <a:ea typeface="+mn-lt"/>
                <a:cs typeface="Arial"/>
              </a:rPr>
              <a:t>•Horizontal Communication - Horizontal communication occurs when employees on the same level within the </a:t>
            </a:r>
            <a:r>
              <a:rPr lang="en-US" sz="1100" err="1">
                <a:latin typeface="Arial"/>
                <a:ea typeface="+mn-lt"/>
                <a:cs typeface="Arial"/>
              </a:rPr>
              <a:t>organisation</a:t>
            </a:r>
            <a:r>
              <a:rPr lang="en-US" sz="1100">
                <a:latin typeface="Arial"/>
                <a:ea typeface="+mn-lt"/>
                <a:cs typeface="Arial"/>
              </a:rPr>
              <a:t> share information and ideas with one another.</a:t>
            </a:r>
          </a:p>
          <a:p>
            <a:pPr algn="just"/>
            <a:endParaRPr lang="en-US" sz="1100">
              <a:latin typeface="Arial" panose="020B0604020202020204" pitchFamily="34" charset="0"/>
              <a:cs typeface="Arial" panose="020B0604020202020204" pitchFamily="34" charset="0"/>
            </a:endParaRPr>
          </a:p>
          <a:p>
            <a:pPr algn="just"/>
            <a:r>
              <a:rPr lang="en-US" sz="1100">
                <a:latin typeface="Arial"/>
                <a:ea typeface="+mn-lt"/>
                <a:cs typeface="Arial"/>
              </a:rPr>
              <a:t>•Diagonal Communication - A diagonal communication involves the use of several methods, including horizontally, upwardly, and downwardly.</a:t>
            </a:r>
          </a:p>
          <a:p>
            <a:pPr algn="just"/>
            <a:endParaRPr lang="en-US">
              <a:cs typeface="Calibri"/>
            </a:endParaRPr>
          </a:p>
          <a:p>
            <a:pPr algn="just"/>
            <a:endParaRPr lang="en-US">
              <a:cs typeface="Calibri"/>
            </a:endParaRPr>
          </a:p>
          <a:p>
            <a:endParaRPr lang="en-US" b="1">
              <a:cs typeface="Calibri"/>
            </a:endParaRPr>
          </a:p>
          <a:p>
            <a:endParaRPr lang="en-US"/>
          </a:p>
          <a:p>
            <a:r>
              <a:rPr lang="en-US"/>
              <a:t>​</a:t>
            </a:r>
            <a:endParaRPr lang="en-US">
              <a:cs typeface="Calibri" panose="020F0502020204030204"/>
            </a:endParaRPr>
          </a:p>
        </p:txBody>
      </p:sp>
      <p:pic>
        <p:nvPicPr>
          <p:cNvPr id="3" name="Picture 3" descr="Diagram&#10;&#10;Description automatically generated">
            <a:extLst>
              <a:ext uri="{FF2B5EF4-FFF2-40B4-BE49-F238E27FC236}">
                <a16:creationId xmlns:a16="http://schemas.microsoft.com/office/drawing/2014/main" id="{ABE1825F-0C06-446F-A33A-76DDEB6F87A9}"/>
              </a:ext>
            </a:extLst>
          </p:cNvPr>
          <p:cNvPicPr>
            <a:picLocks noChangeAspect="1"/>
          </p:cNvPicPr>
          <p:nvPr/>
        </p:nvPicPr>
        <p:blipFill>
          <a:blip r:embed="rId2"/>
          <a:stretch>
            <a:fillRect/>
          </a:stretch>
        </p:blipFill>
        <p:spPr>
          <a:xfrm>
            <a:off x="1556659" y="3111146"/>
            <a:ext cx="9067798" cy="2984188"/>
          </a:xfrm>
          <a:prstGeom prst="rect">
            <a:avLst/>
          </a:prstGeom>
        </p:spPr>
      </p:pic>
    </p:spTree>
    <p:extLst>
      <p:ext uri="{BB962C8B-B14F-4D97-AF65-F5344CB8AC3E}">
        <p14:creationId xmlns:p14="http://schemas.microsoft.com/office/powerpoint/2010/main" val="2644386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335C0-2BF4-46CD-A1D0-7B9FDF76BBF0}"/>
              </a:ext>
            </a:extLst>
          </p:cNvPr>
          <p:cNvSpPr>
            <a:spLocks noGrp="1"/>
          </p:cNvSpPr>
          <p:nvPr>
            <p:ph type="title"/>
          </p:nvPr>
        </p:nvSpPr>
        <p:spPr>
          <a:xfrm>
            <a:off x="470647" y="0"/>
            <a:ext cx="10515600" cy="1325563"/>
          </a:xfrm>
        </p:spPr>
        <p:txBody>
          <a:bodyPr>
            <a:normAutofit/>
          </a:bodyPr>
          <a:lstStyle/>
          <a:p>
            <a:r>
              <a:rPr lang="en-GB">
                <a:latin typeface="Arial" panose="020B0604020202020204" pitchFamily="34" charset="0"/>
                <a:cs typeface="Arial" panose="020B0604020202020204" pitchFamily="34" charset="0"/>
              </a:rPr>
              <a:t>                  </a:t>
            </a:r>
            <a:r>
              <a:rPr lang="en-GB" sz="2800">
                <a:latin typeface="Arial" panose="020B0604020202020204" pitchFamily="34" charset="0"/>
                <a:cs typeface="Arial" panose="020B0604020202020204" pitchFamily="34" charset="0"/>
              </a:rPr>
              <a:t>The types of barriers that can prevent</a:t>
            </a:r>
            <a:br>
              <a:rPr lang="en-GB" sz="2800">
                <a:latin typeface="Arial" panose="020B0604020202020204" pitchFamily="34" charset="0"/>
                <a:cs typeface="Arial" panose="020B0604020202020204" pitchFamily="34" charset="0"/>
              </a:rPr>
            </a:br>
            <a:r>
              <a:rPr lang="en-GB" sz="2800">
                <a:latin typeface="Arial" panose="020B0604020202020204" pitchFamily="34" charset="0"/>
                <a:cs typeface="Arial" panose="020B0604020202020204" pitchFamily="34" charset="0"/>
              </a:rPr>
              <a:t>                                       effective communication</a:t>
            </a:r>
            <a:endParaRPr lang="en-GB" sz="2800"/>
          </a:p>
        </p:txBody>
      </p:sp>
      <p:graphicFrame>
        <p:nvGraphicFramePr>
          <p:cNvPr id="4" name="Content Placeholder 3">
            <a:extLst>
              <a:ext uri="{FF2B5EF4-FFF2-40B4-BE49-F238E27FC236}">
                <a16:creationId xmlns:a16="http://schemas.microsoft.com/office/drawing/2014/main" id="{11E065AD-5099-4CB0-A1EC-2FA63C3B46DA}"/>
              </a:ext>
            </a:extLst>
          </p:cNvPr>
          <p:cNvGraphicFramePr>
            <a:graphicFrameLocks noGrp="1"/>
          </p:cNvGraphicFramePr>
          <p:nvPr>
            <p:ph idx="1"/>
            <p:extLst>
              <p:ext uri="{D42A27DB-BD31-4B8C-83A1-F6EECF244321}">
                <p14:modId xmlns:p14="http://schemas.microsoft.com/office/powerpoint/2010/main" val="1975331516"/>
              </p:ext>
            </p:extLst>
          </p:nvPr>
        </p:nvGraphicFramePr>
        <p:xfrm>
          <a:off x="3198159" y="1422961"/>
          <a:ext cx="5795681" cy="50776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9611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9D9D0-E572-4106-BDE9-9CBBA05E4E2C}"/>
              </a:ext>
            </a:extLst>
          </p:cNvPr>
          <p:cNvSpPr>
            <a:spLocks noGrp="1"/>
          </p:cNvSpPr>
          <p:nvPr>
            <p:ph type="title"/>
          </p:nvPr>
        </p:nvSpPr>
        <p:spPr>
          <a:xfrm>
            <a:off x="838199" y="-8125"/>
            <a:ext cx="10515600" cy="1051299"/>
          </a:xfrm>
        </p:spPr>
        <p:txBody>
          <a:bodyPr>
            <a:normAutofit fontScale="90000"/>
          </a:bodyPr>
          <a:lstStyle/>
          <a:p>
            <a:pPr algn="ctr"/>
            <a:r>
              <a:rPr lang="en-GB" sz="2800">
                <a:latin typeface="Arial" panose="020B0604020202020204" pitchFamily="34" charset="0"/>
                <a:cs typeface="Arial" panose="020B0604020202020204" pitchFamily="34" charset="0"/>
              </a:rPr>
              <a:t>  The types of barriers that can prevent </a:t>
            </a:r>
            <a:br>
              <a:rPr lang="en-GB" sz="2800">
                <a:latin typeface="Arial" panose="020B0604020202020204" pitchFamily="34" charset="0"/>
                <a:cs typeface="Arial" panose="020B0604020202020204" pitchFamily="34" charset="0"/>
              </a:rPr>
            </a:br>
            <a:r>
              <a:rPr lang="en-GB" sz="2800">
                <a:latin typeface="Arial" panose="020B0604020202020204" pitchFamily="34" charset="0"/>
                <a:cs typeface="Arial" panose="020B0604020202020204" pitchFamily="34" charset="0"/>
              </a:rPr>
              <a:t>  effective communication</a:t>
            </a:r>
            <a:r>
              <a:rPr lang="en-GB">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C3090C83-9D2C-4C9B-B4FC-FAB305DE706C}"/>
              </a:ext>
            </a:extLst>
          </p:cNvPr>
          <p:cNvSpPr>
            <a:spLocks noGrp="1"/>
          </p:cNvSpPr>
          <p:nvPr>
            <p:ph idx="1"/>
          </p:nvPr>
        </p:nvSpPr>
        <p:spPr>
          <a:xfrm>
            <a:off x="916640" y="1043174"/>
            <a:ext cx="10358717" cy="5519829"/>
          </a:xfrm>
        </p:spPr>
        <p:txBody>
          <a:bodyPr>
            <a:normAutofit fontScale="25000" lnSpcReduction="20000"/>
          </a:bodyPr>
          <a:lstStyle/>
          <a:p>
            <a:pPr marL="342900" indent="-342900">
              <a:buAutoNum type="arabicPeriod"/>
            </a:pPr>
            <a:endParaRPr lang="en-GB" sz="2000">
              <a:latin typeface="Arial" panose="020B0604020202020204" pitchFamily="34" charset="0"/>
              <a:cs typeface="Arial" panose="020B0604020202020204" pitchFamily="34" charset="0"/>
            </a:endParaRPr>
          </a:p>
          <a:p>
            <a:pPr marL="0" indent="0">
              <a:buNone/>
            </a:pPr>
            <a:r>
              <a:rPr lang="en-GB" sz="4400">
                <a:latin typeface="Arial" panose="020B0604020202020204" pitchFamily="34" charset="0"/>
                <a:cs typeface="Arial" panose="020B0604020202020204" pitchFamily="34" charset="0"/>
              </a:rPr>
              <a:t>Barriers are problems or issues that occur when a message is in transmission and eithers stops or blocks the process.</a:t>
            </a:r>
          </a:p>
          <a:p>
            <a:pPr marL="457200" indent="-457200">
              <a:buFont typeface="+mj-lt"/>
              <a:buAutoNum type="arabicPeriod"/>
            </a:pPr>
            <a:endParaRPr lang="en-GB" sz="4400">
              <a:latin typeface="Arial" panose="020B0604020202020204" pitchFamily="34" charset="0"/>
              <a:cs typeface="Arial" panose="020B0604020202020204" pitchFamily="34" charset="0"/>
            </a:endParaRPr>
          </a:p>
          <a:p>
            <a:pPr marL="0" indent="0">
              <a:buNone/>
            </a:pPr>
            <a:r>
              <a:rPr lang="en-GB" sz="4400">
                <a:latin typeface="Arial" panose="020B0604020202020204" pitchFamily="34" charset="0"/>
                <a:cs typeface="Arial" panose="020B0604020202020204" pitchFamily="34" charset="0"/>
              </a:rPr>
              <a:t>The most common barriers to effective communication are language barriers, listening skills and information overload. Having a  barriers    between one another in an organisation could potentially be harmful, it runs the risk of misinterpretation and disorganisation throughout the organisation </a:t>
            </a:r>
          </a:p>
          <a:p>
            <a:pPr marL="0" indent="0">
              <a:buNone/>
            </a:pPr>
            <a:endParaRPr lang="en-US" sz="4400" b="1">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US" sz="4400" b="1">
                <a:effectLst/>
                <a:latin typeface="Arial" panose="020B0604020202020204" pitchFamily="34" charset="0"/>
                <a:ea typeface="Calibri" panose="020F0502020204030204" pitchFamily="34" charset="0"/>
                <a:cs typeface="Arial" panose="020B0604020202020204" pitchFamily="34" charset="0"/>
              </a:rPr>
              <a:t>1. Language Barriers</a:t>
            </a:r>
          </a:p>
          <a:p>
            <a:pPr marL="0" indent="0">
              <a:buNone/>
            </a:pPr>
            <a:endParaRPr lang="en-US" sz="440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US" sz="4400">
                <a:effectLst/>
                <a:latin typeface="Arial" panose="020B0604020202020204" pitchFamily="34" charset="0"/>
                <a:ea typeface="Calibri" panose="020F0502020204030204" pitchFamily="34" charset="0"/>
                <a:cs typeface="Arial" panose="020B0604020202020204" pitchFamily="34" charset="0"/>
              </a:rPr>
              <a:t>Language barriers such as jargon, cultural language can cause communication to not be effective. These barriers between patients and     staff could cause anxiety and could prevent the patients receiving the correct care.</a:t>
            </a:r>
          </a:p>
          <a:p>
            <a:pPr marL="0" indent="0">
              <a:buNone/>
            </a:pPr>
            <a:endParaRPr lang="en-US" sz="4400" b="1">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US" sz="4400" b="1">
                <a:effectLst/>
                <a:latin typeface="Arial" panose="020B0604020202020204" pitchFamily="34" charset="0"/>
                <a:ea typeface="Calibri" panose="020F0502020204030204" pitchFamily="34" charset="0"/>
                <a:cs typeface="Arial" panose="020B0604020202020204" pitchFamily="34" charset="0"/>
              </a:rPr>
              <a:t>2. Listening Barrier</a:t>
            </a:r>
            <a:endParaRPr lang="en-GB" sz="4400" b="1">
              <a:latin typeface="Arial" panose="020B0604020202020204" pitchFamily="34" charset="0"/>
              <a:ea typeface="Calibri" panose="020F0502020204030204" pitchFamily="34" charset="0"/>
              <a:cs typeface="Arial" panose="020B0604020202020204" pitchFamily="34" charset="0"/>
            </a:endParaRPr>
          </a:p>
          <a:p>
            <a:pPr marL="0" indent="0">
              <a:buNone/>
            </a:pPr>
            <a:endParaRPr lang="en-US" sz="440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US" sz="4400">
                <a:effectLst/>
                <a:latin typeface="Arial" panose="020B0604020202020204" pitchFamily="34" charset="0"/>
                <a:ea typeface="Calibri" panose="020F0502020204030204" pitchFamily="34" charset="0"/>
                <a:cs typeface="Arial" panose="020B0604020202020204" pitchFamily="34" charset="0"/>
              </a:rPr>
              <a:t>Listening effectively also known as active listening is very important for communication to be effective. Information needs to be retained correctly for you to be able to understand and give feedback on the information received. Being assertive and considerate to what is being relayed to you.</a:t>
            </a:r>
            <a:endParaRPr lang="en-GB" sz="440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US" sz="4400" b="1">
                <a:latin typeface="Arial" panose="020B0604020202020204" pitchFamily="34" charset="0"/>
                <a:ea typeface="Calibri" panose="020F0502020204030204" pitchFamily="34" charset="0"/>
                <a:cs typeface="Arial" panose="020B0604020202020204" pitchFamily="34" charset="0"/>
              </a:rPr>
              <a:t>   </a:t>
            </a:r>
          </a:p>
          <a:p>
            <a:pPr marL="0" indent="0">
              <a:buNone/>
            </a:pPr>
            <a:r>
              <a:rPr lang="en-US" sz="4400" b="1">
                <a:latin typeface="Arial" panose="020B0604020202020204" pitchFamily="34" charset="0"/>
                <a:ea typeface="Calibri" panose="020F0502020204030204" pitchFamily="34" charset="0"/>
                <a:cs typeface="Arial" panose="020B0604020202020204" pitchFamily="34" charset="0"/>
              </a:rPr>
              <a:t>3. Physical Barriers</a:t>
            </a:r>
            <a:endParaRPr lang="en-GB" sz="4400">
              <a:effectLst/>
              <a:latin typeface="Arial" panose="020B0604020202020204" pitchFamily="34" charset="0"/>
              <a:ea typeface="Calibri" panose="020F0502020204030204" pitchFamily="34" charset="0"/>
              <a:cs typeface="Arial" panose="020B0604020202020204" pitchFamily="34" charset="0"/>
            </a:endParaRPr>
          </a:p>
          <a:p>
            <a:pPr marL="0" indent="0">
              <a:lnSpc>
                <a:spcPct val="170000"/>
              </a:lnSpc>
              <a:spcAft>
                <a:spcPts val="800"/>
              </a:spcAft>
              <a:buNone/>
            </a:pPr>
            <a:r>
              <a:rPr lang="en-US" sz="4400">
                <a:effectLst/>
                <a:latin typeface="Arial" panose="020B0604020202020204" pitchFamily="34" charset="0"/>
                <a:ea typeface="Calibri" panose="020F0502020204030204" pitchFamily="34" charset="0"/>
                <a:cs typeface="Arial" panose="020B0604020202020204" pitchFamily="34" charset="0"/>
              </a:rPr>
              <a:t>Workspace issues, Technology problems and noise are common physical barriers in an organization. When these problems occur communication could be disrupted i.e., misinterpretation of a message, and  incorrect feedback given between hierarchies.</a:t>
            </a:r>
          </a:p>
          <a:p>
            <a:pPr marL="0" indent="0">
              <a:lnSpc>
                <a:spcPct val="170000"/>
              </a:lnSpc>
              <a:spcAft>
                <a:spcPts val="800"/>
              </a:spcAft>
              <a:buNone/>
            </a:pPr>
            <a:r>
              <a:rPr lang="en-GB" sz="4400" b="1">
                <a:effectLst/>
                <a:latin typeface="Arial" panose="020B0604020202020204" pitchFamily="34" charset="0"/>
                <a:ea typeface="Calibri" panose="020F0502020204030204" pitchFamily="34" charset="0"/>
                <a:cs typeface="Arial" panose="020B0604020202020204" pitchFamily="34" charset="0"/>
              </a:rPr>
              <a:t>4. Attitude</a:t>
            </a:r>
          </a:p>
          <a:p>
            <a:pPr marL="0" indent="0">
              <a:lnSpc>
                <a:spcPct val="170000"/>
              </a:lnSpc>
              <a:spcAft>
                <a:spcPts val="800"/>
              </a:spcAft>
              <a:buNone/>
            </a:pPr>
            <a:r>
              <a:rPr lang="en-GB" sz="4400">
                <a:latin typeface="Arial" panose="020B0604020202020204" pitchFamily="34" charset="0"/>
                <a:ea typeface="Calibri" panose="020F0502020204030204" pitchFamily="34" charset="0"/>
                <a:cs typeface="Arial" panose="020B0604020202020204" pitchFamily="34" charset="0"/>
              </a:rPr>
              <a:t>Having the wrong attitude when communicating in any organisation could put blocks between communication from each    section of the </a:t>
            </a:r>
            <a:r>
              <a:rPr lang="en-GB" sz="4400" err="1">
                <a:latin typeface="Arial" panose="020B0604020202020204" pitchFamily="34" charset="0"/>
                <a:ea typeface="Calibri" panose="020F0502020204030204" pitchFamily="34" charset="0"/>
                <a:cs typeface="Arial" panose="020B0604020202020204" pitchFamily="34" charset="0"/>
              </a:rPr>
              <a:t>organisaton</a:t>
            </a:r>
            <a:r>
              <a:rPr lang="en-GB" sz="4400">
                <a:latin typeface="Arial" panose="020B0604020202020204" pitchFamily="34" charset="0"/>
                <a:ea typeface="Calibri" panose="020F0502020204030204" pitchFamily="34" charset="0"/>
                <a:cs typeface="Arial" panose="020B0604020202020204" pitchFamily="34" charset="0"/>
              </a:rPr>
              <a:t> from the top of the hierarchy to the </a:t>
            </a:r>
            <a:r>
              <a:rPr lang="en-GB" sz="4400" err="1">
                <a:latin typeface="Arial" panose="020B0604020202020204" pitchFamily="34" charset="0"/>
                <a:ea typeface="Calibri" panose="020F0502020204030204" pitchFamily="34" charset="0"/>
                <a:cs typeface="Arial" panose="020B0604020202020204" pitchFamily="34" charset="0"/>
              </a:rPr>
              <a:t>paiteiens</a:t>
            </a:r>
            <a:r>
              <a:rPr lang="en-GB" sz="4400">
                <a:latin typeface="Arial" panose="020B0604020202020204" pitchFamily="34" charset="0"/>
                <a:ea typeface="Calibri" panose="020F0502020204030204" pitchFamily="34" charset="0"/>
                <a:cs typeface="Arial" panose="020B0604020202020204" pitchFamily="34" charset="0"/>
              </a:rPr>
              <a:t>. This could cause conflict and uncertainty.</a:t>
            </a:r>
            <a:endParaRPr lang="en-GB" sz="4400" b="1">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US" sz="1800">
                <a:latin typeface="Arial" panose="020B0604020202020204" pitchFamily="34" charset="0"/>
                <a:ea typeface="Calibri" panose="020F0502020204030204" pitchFamily="34" charset="0"/>
                <a:cs typeface="Arial" panose="020B0604020202020204" pitchFamily="34" charset="0"/>
              </a:rPr>
              <a:t>              </a:t>
            </a:r>
          </a:p>
          <a:p>
            <a:pPr marL="0" indent="0">
              <a:lnSpc>
                <a:spcPct val="107000"/>
              </a:lnSpc>
              <a:spcAft>
                <a:spcPts val="800"/>
              </a:spcAft>
              <a:buNone/>
            </a:pPr>
            <a:r>
              <a:rPr lang="en-US" sz="1800">
                <a:effectLst/>
                <a:latin typeface="Arial" panose="020B0604020202020204" pitchFamily="34" charset="0"/>
                <a:ea typeface="Calibri" panose="020F0502020204030204" pitchFamily="34" charset="0"/>
                <a:cs typeface="Arial" panose="020B0604020202020204" pitchFamily="34" charset="0"/>
              </a:rPr>
              <a:t>      </a:t>
            </a:r>
            <a:endParaRPr lang="en-US" sz="1600" b="1">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US" sz="1600" b="1">
                <a:latin typeface="Arial" panose="020B0604020202020204" pitchFamily="34" charset="0"/>
                <a:ea typeface="Calibri" panose="020F0502020204030204" pitchFamily="34" charset="0"/>
                <a:cs typeface="Times New Roman" panose="02020603050405020304" pitchFamily="18" charset="0"/>
              </a:rPr>
              <a:t>     </a:t>
            </a:r>
          </a:p>
          <a:p>
            <a:pPr marL="0" indent="0">
              <a:buNone/>
            </a:pPr>
            <a:endParaRPr lang="en-US" sz="1600" b="1">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US" sz="1600" b="1">
                <a:latin typeface="Arial" panose="020B0604020202020204" pitchFamily="34" charset="0"/>
                <a:ea typeface="Calibri" panose="020F0502020204030204" pitchFamily="34" charset="0"/>
                <a:cs typeface="Times New Roman" panose="02020603050405020304" pitchFamily="18" charset="0"/>
              </a:rPr>
              <a:t>     </a:t>
            </a:r>
          </a:p>
          <a:p>
            <a:pPr marL="0" indent="0">
              <a:buNone/>
            </a:pPr>
            <a:r>
              <a:rPr lang="en-US" sz="1600" b="1">
                <a:latin typeface="Arial" panose="020B0604020202020204" pitchFamily="34" charset="0"/>
                <a:ea typeface="Calibri" panose="020F0502020204030204" pitchFamily="34" charset="0"/>
                <a:cs typeface="Times New Roman" panose="02020603050405020304" pitchFamily="18" charset="0"/>
              </a:rPr>
              <a:t>     </a:t>
            </a:r>
          </a:p>
          <a:p>
            <a:pPr marL="0" indent="0">
              <a:buNone/>
            </a:pPr>
            <a:endParaRPr lang="en-US" sz="1600" b="1">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US" sz="1400">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GB" sz="14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000">
              <a:latin typeface="Arial" panose="020B0604020202020204" pitchFamily="34" charset="0"/>
              <a:cs typeface="Arial" panose="020B0604020202020204" pitchFamily="34" charset="0"/>
            </a:endParaRPr>
          </a:p>
          <a:p>
            <a:pPr marL="0" indent="0">
              <a:buNone/>
            </a:pPr>
            <a:endParaRPr lang="en-GB" sz="2000">
              <a:latin typeface="Arial" panose="020B0604020202020204" pitchFamily="34" charset="0"/>
              <a:cs typeface="Arial" panose="020B0604020202020204" pitchFamily="34" charset="0"/>
            </a:endParaRPr>
          </a:p>
          <a:p>
            <a:pPr marL="457200" indent="-457200">
              <a:buFont typeface="+mj-lt"/>
              <a:buAutoNum type="arabicPeriod"/>
            </a:pPr>
            <a:endParaRPr lang="en-GB" sz="2000">
              <a:latin typeface="Arial" panose="020B0604020202020204" pitchFamily="34" charset="0"/>
              <a:cs typeface="Arial" panose="020B0604020202020204" pitchFamily="34" charset="0"/>
            </a:endParaRPr>
          </a:p>
          <a:p>
            <a:pPr marL="457200" indent="-457200">
              <a:buFont typeface="+mj-lt"/>
              <a:buAutoNum type="arabicPeriod"/>
            </a:pPr>
            <a:endParaRPr lang="en-GB" sz="2000">
              <a:latin typeface="Arial" panose="020B0604020202020204" pitchFamily="34" charset="0"/>
              <a:cs typeface="Arial" panose="020B0604020202020204" pitchFamily="34" charset="0"/>
            </a:endParaRPr>
          </a:p>
          <a:p>
            <a:pPr marL="457200" indent="-457200">
              <a:buFont typeface="+mj-lt"/>
              <a:buAutoNum type="arabicPeriod"/>
            </a:pPr>
            <a:endParaRPr lang="en-GB" sz="2000">
              <a:latin typeface="Arial" panose="020B0604020202020204" pitchFamily="34" charset="0"/>
              <a:cs typeface="Arial" panose="020B0604020202020204" pitchFamily="34" charset="0"/>
            </a:endParaRPr>
          </a:p>
          <a:p>
            <a:pPr marL="457200" indent="-457200">
              <a:buFont typeface="+mj-lt"/>
              <a:buAutoNum type="arabicPeriod"/>
            </a:pPr>
            <a:endParaRPr lang="en-GB" sz="2000">
              <a:latin typeface="Arial" panose="020B0604020202020204" pitchFamily="34" charset="0"/>
              <a:cs typeface="Arial" panose="020B0604020202020204" pitchFamily="34" charset="0"/>
            </a:endParaRPr>
          </a:p>
          <a:p>
            <a:pPr marL="457200" indent="-457200">
              <a:buFont typeface="+mj-lt"/>
              <a:buAutoNum type="arabicPeriod"/>
            </a:pPr>
            <a:endParaRPr lang="en-GB" sz="2000">
              <a:latin typeface="Arial" panose="020B0604020202020204" pitchFamily="34" charset="0"/>
              <a:cs typeface="Arial" panose="020B0604020202020204" pitchFamily="34" charset="0"/>
            </a:endParaRPr>
          </a:p>
          <a:p>
            <a:pPr marL="342900" indent="-342900">
              <a:buAutoNum type="arabicPeriod"/>
            </a:pPr>
            <a:endParaRPr lang="en-GB" sz="2000">
              <a:latin typeface="Arial" panose="020B0604020202020204" pitchFamily="34" charset="0"/>
              <a:cs typeface="Arial" panose="020B0604020202020204" pitchFamily="34" charset="0"/>
            </a:endParaRPr>
          </a:p>
          <a:p>
            <a:pPr marL="342900" indent="-342900">
              <a:buAutoNum type="arabicPeriod"/>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509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85262-09DB-4F88-B90D-1F7C7B3576C1}"/>
              </a:ext>
            </a:extLst>
          </p:cNvPr>
          <p:cNvSpPr>
            <a:spLocks noGrp="1"/>
          </p:cNvSpPr>
          <p:nvPr>
            <p:ph type="title"/>
          </p:nvPr>
        </p:nvSpPr>
        <p:spPr>
          <a:xfrm>
            <a:off x="838200" y="356161"/>
            <a:ext cx="10515600" cy="5641228"/>
          </a:xfrm>
        </p:spPr>
        <p:txBody>
          <a:bodyPr>
            <a:normAutofit/>
          </a:bodyPr>
          <a:lstStyle/>
          <a:p>
            <a:r>
              <a:rPr lang="en-GB" sz="1100">
                <a:latin typeface="Arial" panose="020B0604020202020204" pitchFamily="34" charset="0"/>
                <a:cs typeface="Arial" panose="020B0604020202020204" pitchFamily="34" charset="0"/>
              </a:rPr>
              <a:t>              </a:t>
            </a:r>
            <a:endParaRPr lang="en-GB" sz="1100"/>
          </a:p>
        </p:txBody>
      </p:sp>
      <p:sp>
        <p:nvSpPr>
          <p:cNvPr id="3" name="Content Placeholder 2">
            <a:extLst>
              <a:ext uri="{FF2B5EF4-FFF2-40B4-BE49-F238E27FC236}">
                <a16:creationId xmlns:a16="http://schemas.microsoft.com/office/drawing/2014/main" id="{562A626C-853E-4E24-BAD9-E421D838A5F7}"/>
              </a:ext>
            </a:extLst>
          </p:cNvPr>
          <p:cNvSpPr>
            <a:spLocks noGrp="1"/>
          </p:cNvSpPr>
          <p:nvPr>
            <p:ph idx="1"/>
          </p:nvPr>
        </p:nvSpPr>
        <p:spPr>
          <a:xfrm>
            <a:off x="644338" y="356160"/>
            <a:ext cx="10515600" cy="5533651"/>
          </a:xfrm>
        </p:spPr>
        <p:txBody>
          <a:bodyPr/>
          <a:lstStyle/>
          <a:p>
            <a:pPr indent="0">
              <a:lnSpc>
                <a:spcPct val="107000"/>
              </a:lnSpc>
              <a:buNone/>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400" b="1">
                <a:latin typeface="Arial" panose="020B0604020202020204" pitchFamily="34" charset="0"/>
                <a:cs typeface="Arial" panose="020B0604020202020204" pitchFamily="34" charset="0"/>
              </a:rPr>
              <a:t>5. Filtering</a:t>
            </a:r>
          </a:p>
          <a:p>
            <a:pPr marL="0" indent="0">
              <a:buNone/>
            </a:pPr>
            <a:r>
              <a:rPr lang="en-GB" sz="1400">
                <a:latin typeface="Arial" panose="020B0604020202020204" pitchFamily="34" charset="0"/>
                <a:cs typeface="Arial" panose="020B0604020202020204" pitchFamily="34" charset="0"/>
              </a:rPr>
              <a:t>This communication barrier exists when one recipient does not want the message to be received correctly by the recipient that needs the correct information.</a:t>
            </a:r>
          </a:p>
          <a:p>
            <a:pPr marL="0" indent="0">
              <a:buNone/>
            </a:pPr>
            <a:endParaRPr lang="en-GB" sz="1400">
              <a:latin typeface="Arial" panose="020B0604020202020204" pitchFamily="34" charset="0"/>
              <a:cs typeface="Arial" panose="020B0604020202020204" pitchFamily="34" charset="0"/>
            </a:endParaRPr>
          </a:p>
          <a:p>
            <a:pPr marL="0" indent="0">
              <a:buNone/>
            </a:pPr>
            <a:r>
              <a:rPr lang="en-GB" sz="1400">
                <a:latin typeface="Arial" panose="020B0604020202020204" pitchFamily="34" charset="0"/>
                <a:cs typeface="Arial" panose="020B0604020202020204" pitchFamily="34" charset="0"/>
              </a:rPr>
              <a:t>6. Physiological barriers</a:t>
            </a:r>
          </a:p>
          <a:p>
            <a:pPr marL="0" indent="0">
              <a:buNone/>
            </a:pPr>
            <a:r>
              <a:rPr lang="en-GB" sz="1400">
                <a:latin typeface="Arial" panose="020B0604020202020204" pitchFamily="34" charset="0"/>
                <a:cs typeface="Arial" panose="020B0604020202020204" pitchFamily="34" charset="0"/>
              </a:rPr>
              <a:t>When a staff member or patient is ill this barrier could take effect .</a:t>
            </a:r>
          </a:p>
        </p:txBody>
      </p:sp>
      <p:sp>
        <p:nvSpPr>
          <p:cNvPr id="5" name="TextBox 4">
            <a:extLst>
              <a:ext uri="{FF2B5EF4-FFF2-40B4-BE49-F238E27FC236}">
                <a16:creationId xmlns:a16="http://schemas.microsoft.com/office/drawing/2014/main" id="{489EB4A4-08C1-4715-8959-D82419489D6E}"/>
              </a:ext>
            </a:extLst>
          </p:cNvPr>
          <p:cNvSpPr txBox="1"/>
          <p:nvPr/>
        </p:nvSpPr>
        <p:spPr>
          <a:xfrm>
            <a:off x="450477" y="869574"/>
            <a:ext cx="10515599" cy="261610"/>
          </a:xfrm>
          <a:prstGeom prst="rect">
            <a:avLst/>
          </a:prstGeom>
          <a:noFill/>
        </p:spPr>
        <p:txBody>
          <a:bodyPr wrap="square" rtlCol="0">
            <a:spAutoFit/>
          </a:bodyPr>
          <a:lstStyle/>
          <a:p>
            <a:r>
              <a:rPr lang="en-GB" sz="1100" b="1">
                <a:latin typeface="Arial" panose="020B0604020202020204" pitchFamily="34" charset="0"/>
                <a:cs typeface="Arial" panose="020B0604020202020204" pitchFamily="34" charset="0"/>
              </a:rPr>
              <a:t> </a:t>
            </a:r>
          </a:p>
        </p:txBody>
      </p:sp>
      <p:sp>
        <p:nvSpPr>
          <p:cNvPr id="6" name="TextBox 5">
            <a:extLst>
              <a:ext uri="{FF2B5EF4-FFF2-40B4-BE49-F238E27FC236}">
                <a16:creationId xmlns:a16="http://schemas.microsoft.com/office/drawing/2014/main" id="{7966ADB2-12C9-421C-B7A4-A69EB11F661F}"/>
              </a:ext>
            </a:extLst>
          </p:cNvPr>
          <p:cNvSpPr txBox="1"/>
          <p:nvPr/>
        </p:nvSpPr>
        <p:spPr>
          <a:xfrm>
            <a:off x="956981" y="4087906"/>
            <a:ext cx="9502589" cy="523220"/>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Having these barriers not correctly finding a solution to correct the problems could sabotage your organisation . Improving these barriers could achieve your organisation to run smoothly and patient's would be happy to receive care.</a:t>
            </a:r>
          </a:p>
        </p:txBody>
      </p:sp>
    </p:spTree>
    <p:extLst>
      <p:ext uri="{BB962C8B-B14F-4D97-AF65-F5344CB8AC3E}">
        <p14:creationId xmlns:p14="http://schemas.microsoft.com/office/powerpoint/2010/main" val="1253142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D6D14-08ED-4792-AA08-8250A84EE0FA}"/>
              </a:ext>
            </a:extLst>
          </p:cNvPr>
          <p:cNvSpPr>
            <a:spLocks noGrp="1"/>
          </p:cNvSpPr>
          <p:nvPr>
            <p:ph type="title"/>
          </p:nvPr>
        </p:nvSpPr>
        <p:spPr/>
        <p:txBody>
          <a:bodyPr>
            <a:normAutofit/>
          </a:bodyPr>
          <a:lstStyle/>
          <a:p>
            <a:pPr algn="ctr"/>
            <a:r>
              <a:rPr lang="en-GB" sz="1100" b="1">
                <a:latin typeface="Arial"/>
                <a:cs typeface="Arial"/>
              </a:rPr>
              <a:t>The impact of communication on staff and patients</a:t>
            </a:r>
            <a:br>
              <a:rPr lang="en-GB" sz="1100">
                <a:cs typeface="Calibri Light"/>
              </a:rPr>
            </a:br>
            <a:endParaRPr lang="en-GB">
              <a:cs typeface="Calibri Light"/>
            </a:endParaRPr>
          </a:p>
        </p:txBody>
      </p:sp>
      <p:sp>
        <p:nvSpPr>
          <p:cNvPr id="3" name="Content Placeholder 2">
            <a:extLst>
              <a:ext uri="{FF2B5EF4-FFF2-40B4-BE49-F238E27FC236}">
                <a16:creationId xmlns:a16="http://schemas.microsoft.com/office/drawing/2014/main" id="{E4C0BDD8-3658-4BBD-8BDE-D8132C686714}"/>
              </a:ext>
            </a:extLst>
          </p:cNvPr>
          <p:cNvSpPr>
            <a:spLocks noGrp="1"/>
          </p:cNvSpPr>
          <p:nvPr>
            <p:ph idx="1"/>
          </p:nvPr>
        </p:nvSpPr>
        <p:spPr>
          <a:xfrm>
            <a:off x="838200" y="1320924"/>
            <a:ext cx="10515600" cy="4856039"/>
          </a:xfrm>
        </p:spPr>
        <p:txBody>
          <a:bodyPr vert="horz" lIns="91440" tIns="45720" rIns="91440" bIns="45720" rtlCol="0" anchor="t">
            <a:normAutofit/>
          </a:bodyPr>
          <a:lstStyle/>
          <a:p>
            <a:pPr marL="0" indent="0">
              <a:buNone/>
            </a:pPr>
            <a:endParaRPr lang="en-GB" sz="1600">
              <a:latin typeface="Arial" panose="020B0604020202020204" pitchFamily="34" charset="0"/>
              <a:ea typeface="+mn-lt"/>
              <a:cs typeface="Arial" panose="020B0604020202020204" pitchFamily="34" charset="0"/>
            </a:endParaRPr>
          </a:p>
          <a:p>
            <a:pPr>
              <a:buNone/>
            </a:pPr>
            <a:r>
              <a:rPr lang="en-GB" sz="1100">
                <a:latin typeface="Arial"/>
                <a:ea typeface="+mn-lt"/>
                <a:cs typeface="Arial"/>
              </a:rPr>
              <a:t>Communicating effectively can positively affect patients' experiences, reduce complaints, and improve nurses' feelings of self-confidence, professional status, job satisfaction, and career prospects.</a:t>
            </a:r>
            <a:endParaRPr lang="en-GB" sz="1100">
              <a:latin typeface="Arial"/>
              <a:cs typeface="Arial"/>
            </a:endParaRPr>
          </a:p>
          <a:p>
            <a:pPr>
              <a:buNone/>
            </a:pPr>
            <a:endParaRPr lang="en-GB" sz="1100">
              <a:latin typeface="Arial" panose="020B0604020202020204" pitchFamily="34" charset="0"/>
              <a:ea typeface="+mn-lt"/>
              <a:cs typeface="Arial" panose="020B0604020202020204" pitchFamily="34" charset="0"/>
            </a:endParaRPr>
          </a:p>
          <a:p>
            <a:pPr marL="0" indent="0">
              <a:buNone/>
            </a:pPr>
            <a:r>
              <a:rPr lang="en-GB" sz="1100">
                <a:latin typeface="Arial"/>
                <a:ea typeface="+mn-lt"/>
                <a:cs typeface="Arial"/>
              </a:rPr>
              <a:t>Literature review also shows that, despite tragic outcomes caused by poor communication, effective communication can lead to the following advantages: increased information flow, increased efficiency, increased safety, increased morale among employees, increased engagement, and reduced turnover. Satisfaction of the patient and family increased.</a:t>
            </a:r>
          </a:p>
          <a:p>
            <a:pPr marL="0" indent="0">
              <a:buNone/>
            </a:pPr>
            <a:endParaRPr lang="en-GB" sz="1100">
              <a:latin typeface="Arial" panose="020B0604020202020204" pitchFamily="34" charset="0"/>
              <a:cs typeface="Arial" panose="020B0604020202020204" pitchFamily="34" charset="0"/>
            </a:endParaRPr>
          </a:p>
          <a:p>
            <a:pPr>
              <a:buNone/>
            </a:pPr>
            <a:r>
              <a:rPr lang="en-GB" sz="1100">
                <a:latin typeface="Arial"/>
                <a:cs typeface="Arial"/>
              </a:rPr>
              <a:t>By communicating and engaging with patients following discharge, providers can better prepare patients to  transition from one health care setting to another.</a:t>
            </a:r>
            <a:endParaRPr lang="en-US" sz="1100">
              <a:latin typeface="Arial"/>
              <a:ea typeface="+mn-lt"/>
              <a:cs typeface="Arial"/>
            </a:endParaRPr>
          </a:p>
          <a:p>
            <a:pPr marL="0" indent="0">
              <a:buNone/>
            </a:pPr>
            <a:endParaRPr lang="en-GB" sz="1800">
              <a:cs typeface="Calibri" panose="020F0502020204030204"/>
            </a:endParaRPr>
          </a:p>
          <a:p>
            <a:pPr marL="0" indent="0">
              <a:buNone/>
            </a:pPr>
            <a:endParaRPr lang="en-GB" sz="1800">
              <a:cs typeface="Calibri" panose="020F0502020204030204"/>
            </a:endParaRPr>
          </a:p>
          <a:p>
            <a:pPr marL="0" indent="0">
              <a:buNone/>
            </a:pPr>
            <a:endParaRPr lang="en-GB">
              <a:cs typeface="Calibri" panose="020F0502020204030204"/>
            </a:endParaRPr>
          </a:p>
          <a:p>
            <a:pPr marL="0" indent="0">
              <a:buNone/>
            </a:pPr>
            <a:endParaRPr lang="en-GB">
              <a:cs typeface="Calibri" panose="020F0502020204030204"/>
            </a:endParaRPr>
          </a:p>
          <a:p>
            <a:endParaRPr lang="en-GB">
              <a:cs typeface="Calibri" panose="020F0502020204030204"/>
            </a:endParaRPr>
          </a:p>
        </p:txBody>
      </p:sp>
    </p:spTree>
    <p:extLst>
      <p:ext uri="{BB962C8B-B14F-4D97-AF65-F5344CB8AC3E}">
        <p14:creationId xmlns:p14="http://schemas.microsoft.com/office/powerpoint/2010/main" val="29667588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D93F7-B078-4848-AA68-F061DC435427}"/>
              </a:ext>
            </a:extLst>
          </p:cNvPr>
          <p:cNvSpPr>
            <a:spLocks noGrp="1"/>
          </p:cNvSpPr>
          <p:nvPr>
            <p:ph type="title"/>
          </p:nvPr>
        </p:nvSpPr>
        <p:spPr/>
        <p:txBody>
          <a:bodyPr>
            <a:normAutofit/>
          </a:bodyPr>
          <a:lstStyle/>
          <a:p>
            <a:pPr algn="ctr"/>
            <a:r>
              <a:rPr lang="en-GB" sz="280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A7AEE4C8-C71D-4341-A3A9-3F99782B2DE9}"/>
              </a:ext>
            </a:extLst>
          </p:cNvPr>
          <p:cNvSpPr>
            <a:spLocks noGrp="1"/>
          </p:cNvSpPr>
          <p:nvPr>
            <p:ph idx="1"/>
          </p:nvPr>
        </p:nvSpPr>
        <p:spPr/>
        <p:txBody>
          <a:bodyPr vert="horz" lIns="91440" tIns="45720" rIns="91440" bIns="45720" rtlCol="0" anchor="t">
            <a:normAutofit fontScale="92500"/>
          </a:bodyPr>
          <a:lstStyle/>
          <a:p>
            <a:pPr marL="0" indent="0">
              <a:lnSpc>
                <a:spcPct val="150000"/>
              </a:lnSpc>
              <a:buNone/>
            </a:pPr>
            <a:r>
              <a:rPr lang="en-GB" sz="1200" i="1" err="1">
                <a:latin typeface="Arial" panose="020B0604020202020204" pitchFamily="34" charset="0"/>
                <a:ea typeface="+mn-lt"/>
                <a:cs typeface="Arial" panose="020B0604020202020204" pitchFamily="34" charset="0"/>
              </a:rPr>
              <a:t>AgilityPortal</a:t>
            </a:r>
            <a:r>
              <a:rPr lang="en-GB" sz="1200" i="1">
                <a:latin typeface="Arial" panose="020B0604020202020204" pitchFamily="34" charset="0"/>
                <a:ea typeface="+mn-lt"/>
                <a:cs typeface="Arial" panose="020B0604020202020204" pitchFamily="34" charset="0"/>
              </a:rPr>
              <a:t>. </a:t>
            </a:r>
            <a:r>
              <a:rPr lang="en-GB" sz="1200" i="1">
                <a:latin typeface="Arial" panose="020B0604020202020204" pitchFamily="34" charset="0"/>
                <a:cs typeface="Arial" panose="020B0604020202020204" pitchFamily="34" charset="0"/>
              </a:rPr>
              <a:t>Vertical, Horizontal &amp; Diagonal Communication. Available at: </a:t>
            </a:r>
            <a:r>
              <a:rPr lang="en-GB" sz="1200" i="1">
                <a:solidFill>
                  <a:schemeClr val="accent1"/>
                </a:solidFill>
                <a:latin typeface="Arial" panose="020B0604020202020204" pitchFamily="34" charset="0"/>
                <a:ea typeface="+mn-lt"/>
                <a:cs typeface="Arial" panose="020B0604020202020204" pitchFamily="34" charset="0"/>
                <a:hlinkClick r:id="rId2">
                  <a:extLst>
                    <a:ext uri="{A12FA001-AC4F-418D-AE19-62706E023703}">
                      <ahyp:hlinkClr xmlns:ahyp="http://schemas.microsoft.com/office/drawing/2018/hyperlinkcolor" val="tx"/>
                    </a:ext>
                  </a:extLst>
                </a:hlinkClick>
              </a:rPr>
              <a:t>https://agilityportal.io/blog/vertical-horizontal-diagonal-communication-a-complete-guide</a:t>
            </a:r>
            <a:r>
              <a:rPr lang="en-GB" sz="1200" i="1">
                <a:solidFill>
                  <a:schemeClr val="accent1"/>
                </a:solidFill>
                <a:latin typeface="Arial" panose="020B0604020202020204" pitchFamily="34" charset="0"/>
                <a:ea typeface="+mn-lt"/>
                <a:cs typeface="Arial" panose="020B0604020202020204" pitchFamily="34" charset="0"/>
              </a:rPr>
              <a:t>. </a:t>
            </a:r>
            <a:r>
              <a:rPr lang="en-GB" sz="1200" i="1">
                <a:latin typeface="Arial" panose="020B0604020202020204" pitchFamily="34" charset="0"/>
                <a:ea typeface="+mn-lt"/>
                <a:cs typeface="Arial" panose="020B0604020202020204" pitchFamily="34" charset="0"/>
              </a:rPr>
              <a:t>(Accessed: 19 November 2021).</a:t>
            </a:r>
            <a:endParaRPr lang="en-GB" sz="1200" i="1">
              <a:latin typeface="Arial" panose="020B0604020202020204" pitchFamily="34" charset="0"/>
              <a:cs typeface="Arial" panose="020B0604020202020204" pitchFamily="34" charset="0"/>
            </a:endParaRPr>
          </a:p>
          <a:p>
            <a:pPr marL="0" indent="0">
              <a:lnSpc>
                <a:spcPct val="150000"/>
              </a:lnSpc>
              <a:buNone/>
            </a:pPr>
            <a:r>
              <a:rPr lang="en-US" sz="1200" i="1" err="1">
                <a:effectLst/>
                <a:latin typeface="Arial" panose="020B0604020202020204" pitchFamily="34" charset="0"/>
                <a:ea typeface="Times New Roman" panose="02020603050405020304" pitchFamily="18" charset="0"/>
                <a:cs typeface="Arial" panose="020B0604020202020204" pitchFamily="34" charset="0"/>
              </a:rPr>
              <a:t>Jijo’s</a:t>
            </a:r>
            <a:r>
              <a:rPr lang="en-US" sz="1200" i="1">
                <a:effectLst/>
                <a:latin typeface="Arial" panose="020B0604020202020204" pitchFamily="34" charset="0"/>
                <a:ea typeface="Times New Roman" panose="02020603050405020304" pitchFamily="18" charset="0"/>
                <a:cs typeface="Arial" panose="020B0604020202020204" pitchFamily="34" charset="0"/>
              </a:rPr>
              <a:t> Skill Factory (2017). 10 Barriers to Effective Communication. YouTube. Available </a:t>
            </a:r>
            <a:r>
              <a:rPr lang="en-US" sz="1200" i="1" err="1">
                <a:effectLst/>
                <a:latin typeface="Arial" panose="020B0604020202020204" pitchFamily="34" charset="0"/>
                <a:ea typeface="Times New Roman" panose="02020603050405020304" pitchFamily="18" charset="0"/>
                <a:cs typeface="Arial" panose="020B0604020202020204" pitchFamily="34" charset="0"/>
              </a:rPr>
              <a:t>at:</a:t>
            </a:r>
            <a:r>
              <a:rPr lang="en-US" sz="1200" i="1" u="sng" err="1">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3"/>
              </a:rPr>
              <a:t>https</a:t>
            </a:r>
            <a:r>
              <a:rPr lang="en-US" sz="1200" i="1" u="sng">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3"/>
              </a:rPr>
              <a:t>://www.youtube.com/watch?v=f5Tao6KHV5w</a:t>
            </a:r>
            <a:r>
              <a:rPr lang="en-US" sz="1200" i="1">
                <a:effectLst/>
                <a:latin typeface="Arial" panose="020B0604020202020204" pitchFamily="34" charset="0"/>
                <a:ea typeface="Times New Roman" panose="02020603050405020304" pitchFamily="18" charset="0"/>
                <a:cs typeface="Arial" panose="020B0604020202020204" pitchFamily="34" charset="0"/>
              </a:rPr>
              <a:t> (Accessed: 15 Nov. 2021).</a:t>
            </a:r>
            <a:endParaRPr lang="en-GB" sz="1200" i="1">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buNone/>
            </a:pPr>
            <a:r>
              <a:rPr lang="en-GB" sz="1200" i="1">
                <a:latin typeface="Arial" panose="020B0604020202020204" pitchFamily="34" charset="0"/>
                <a:ea typeface="+mn-lt"/>
                <a:cs typeface="Arial" panose="020B0604020202020204" pitchFamily="34" charset="0"/>
              </a:rPr>
              <a:t>Lumen. Channels</a:t>
            </a:r>
            <a:r>
              <a:rPr lang="en-GB" sz="1200" i="1">
                <a:latin typeface="Arial" panose="020B0604020202020204" pitchFamily="34" charset="0"/>
                <a:cs typeface="Arial" panose="020B0604020202020204" pitchFamily="34" charset="0"/>
              </a:rPr>
              <a:t> of Business Communication. Available </a:t>
            </a:r>
            <a:r>
              <a:rPr lang="en-GB" sz="1200" i="1" err="1">
                <a:latin typeface="Arial" panose="020B0604020202020204" pitchFamily="34" charset="0"/>
                <a:cs typeface="Arial" panose="020B0604020202020204" pitchFamily="34" charset="0"/>
              </a:rPr>
              <a:t>at:</a:t>
            </a:r>
            <a:r>
              <a:rPr lang="en-GB" sz="1200" i="1" err="1">
                <a:latin typeface="Arial" panose="020B0604020202020204" pitchFamily="34" charset="0"/>
                <a:ea typeface="+mn-lt"/>
                <a:cs typeface="Arial" panose="020B0604020202020204" pitchFamily="34" charset="0"/>
                <a:hlinkClick r:id="rId4"/>
              </a:rPr>
              <a:t>https</a:t>
            </a:r>
            <a:r>
              <a:rPr lang="en-GB" sz="1200" i="1">
                <a:latin typeface="Arial" panose="020B0604020202020204" pitchFamily="34" charset="0"/>
                <a:ea typeface="+mn-lt"/>
                <a:cs typeface="Arial" panose="020B0604020202020204" pitchFamily="34" charset="0"/>
                <a:hlinkClick r:id="rId4"/>
              </a:rPr>
              <a:t>://courses.lumenlearning.com/</a:t>
            </a:r>
            <a:r>
              <a:rPr lang="en-GB" sz="1200" i="1" err="1">
                <a:latin typeface="Arial" panose="020B0604020202020204" pitchFamily="34" charset="0"/>
                <a:ea typeface="+mn-lt"/>
                <a:cs typeface="Arial" panose="020B0604020202020204" pitchFamily="34" charset="0"/>
                <a:hlinkClick r:id="rId4"/>
              </a:rPr>
              <a:t>wm-principlesofmanagement</a:t>
            </a:r>
            <a:r>
              <a:rPr lang="en-GB" sz="1200" i="1">
                <a:latin typeface="Arial" panose="020B0604020202020204" pitchFamily="34" charset="0"/>
                <a:ea typeface="+mn-lt"/>
                <a:cs typeface="Arial" panose="020B0604020202020204" pitchFamily="34" charset="0"/>
                <a:hlinkClick r:id="rId4"/>
              </a:rPr>
              <a:t>/chapter/channels-of-business-communication/</a:t>
            </a:r>
            <a:r>
              <a:rPr lang="en-GB" sz="1200" i="1">
                <a:latin typeface="Arial" panose="020B0604020202020204" pitchFamily="34" charset="0"/>
                <a:ea typeface="+mn-lt"/>
                <a:cs typeface="Arial" panose="020B0604020202020204" pitchFamily="34" charset="0"/>
              </a:rPr>
              <a:t>. (Accessed: 14 November 2021).</a:t>
            </a:r>
          </a:p>
          <a:p>
            <a:pPr marL="0" indent="0">
              <a:lnSpc>
                <a:spcPct val="150000"/>
              </a:lnSpc>
              <a:buNone/>
            </a:pPr>
            <a:r>
              <a:rPr lang="en-GB" sz="1200" dirty="0">
                <a:solidFill>
                  <a:srgbClr val="2C3E50"/>
                </a:solidFill>
                <a:latin typeface="Arial" panose="020B0604020202020204" pitchFamily="34" charset="0"/>
                <a:cs typeface="Arial" panose="020B0604020202020204" pitchFamily="34" charset="0"/>
              </a:rPr>
              <a:t>Rahman</a:t>
            </a:r>
            <a:r>
              <a:rPr lang="en-GB" sz="1200" b="0" i="0" dirty="0">
                <a:solidFill>
                  <a:srgbClr val="2C3E50"/>
                </a:solidFill>
                <a:effectLst/>
                <a:latin typeface="Arial" panose="020B0604020202020204" pitchFamily="34" charset="0"/>
                <a:cs typeface="Arial" panose="020B0604020202020204" pitchFamily="34" charset="0"/>
              </a:rPr>
              <a:t> (2015). </a:t>
            </a:r>
            <a:r>
              <a:rPr lang="en-GB" sz="1200" b="0" i="1" dirty="0">
                <a:solidFill>
                  <a:srgbClr val="2C3E50"/>
                </a:solidFill>
                <a:effectLst/>
                <a:latin typeface="Arial" panose="020B0604020202020204" pitchFamily="34" charset="0"/>
                <a:cs typeface="Arial" panose="020B0604020202020204" pitchFamily="34" charset="0"/>
              </a:rPr>
              <a:t>BERLO’S SMCR MODEL OF COMMUNICATION</a:t>
            </a:r>
            <a:r>
              <a:rPr lang="en-GB" sz="1200" b="0" i="0" dirty="0">
                <a:solidFill>
                  <a:srgbClr val="2C3E50"/>
                </a:solidFill>
                <a:effectLst/>
                <a:latin typeface="Arial" panose="020B0604020202020204" pitchFamily="34" charset="0"/>
                <a:cs typeface="Arial" panose="020B0604020202020204" pitchFamily="34" charset="0"/>
              </a:rPr>
              <a:t>. Available at: </a:t>
            </a:r>
            <a:r>
              <a:rPr lang="en-GB" sz="1200" b="0" i="0" dirty="0">
                <a:solidFill>
                  <a:srgbClr val="2C3E50"/>
                </a:solidFill>
                <a:effectLst/>
                <a:latin typeface="Arial" panose="020B0604020202020204" pitchFamily="34" charset="0"/>
                <a:cs typeface="Arial" panose="020B0604020202020204" pitchFamily="34" charset="0"/>
                <a:hlinkClick r:id="rId5"/>
              </a:rPr>
              <a:t>https://rahmanjmc.wordpress.com/2015/02/09/berlos-smcr-model-of-communication/ </a:t>
            </a:r>
            <a:r>
              <a:rPr lang="en-GB" sz="1200" dirty="0">
                <a:solidFill>
                  <a:srgbClr val="2C3E50"/>
                </a:solidFill>
                <a:latin typeface="Arial" panose="020B0604020202020204" pitchFamily="34" charset="0"/>
                <a:cs typeface="Arial" panose="020B0604020202020204" pitchFamily="34" charset="0"/>
              </a:rPr>
              <a:t>(</a:t>
            </a:r>
            <a:r>
              <a:rPr lang="en-GB" sz="1200" b="0" i="0" dirty="0">
                <a:solidFill>
                  <a:srgbClr val="2C3E50"/>
                </a:solidFill>
                <a:effectLst/>
                <a:latin typeface="Arial" panose="020B0604020202020204" pitchFamily="34" charset="0"/>
                <a:cs typeface="Arial" panose="020B0604020202020204" pitchFamily="34" charset="0"/>
              </a:rPr>
              <a:t>Accessed 18 Nov. 2021).</a:t>
            </a:r>
            <a:endParaRPr lang="en-GB" sz="1200" i="1" dirty="0">
              <a:latin typeface="Arial" panose="020B0604020202020204" pitchFamily="34" charset="0"/>
              <a:ea typeface="+mn-lt"/>
              <a:cs typeface="Arial" panose="020B0604020202020204" pitchFamily="34" charset="0"/>
            </a:endParaRPr>
          </a:p>
          <a:p>
            <a:pPr marL="0" indent="0">
              <a:lnSpc>
                <a:spcPct val="150000"/>
              </a:lnSpc>
              <a:buNone/>
            </a:pPr>
            <a:r>
              <a:rPr lang="en-US" sz="1200" i="1">
                <a:effectLst/>
                <a:latin typeface="Arial" panose="020B0604020202020204" pitchFamily="34" charset="0"/>
                <a:ea typeface="Calibri" panose="020F0502020204030204" pitchFamily="34" charset="0"/>
                <a:cs typeface="Arial" panose="020B0604020202020204" pitchFamily="34" charset="0"/>
              </a:rPr>
              <a:t>Rayudu, c., (2009) Communication, Global Media, Mumbai. Available at: ProQuest </a:t>
            </a:r>
            <a:r>
              <a:rPr lang="en-US" sz="1200" i="1" err="1">
                <a:effectLst/>
                <a:latin typeface="Arial" panose="020B0604020202020204" pitchFamily="34" charset="0"/>
                <a:ea typeface="Calibri" panose="020F0502020204030204" pitchFamily="34" charset="0"/>
                <a:cs typeface="Arial" panose="020B0604020202020204" pitchFamily="34" charset="0"/>
              </a:rPr>
              <a:t>Ebook</a:t>
            </a:r>
            <a:r>
              <a:rPr lang="en-US" sz="1200" i="1">
                <a:effectLst/>
                <a:latin typeface="Arial" panose="020B0604020202020204" pitchFamily="34" charset="0"/>
                <a:ea typeface="Calibri" panose="020F0502020204030204" pitchFamily="34" charset="0"/>
                <a:cs typeface="Arial" panose="020B0604020202020204" pitchFamily="34" charset="0"/>
              </a:rPr>
              <a:t> Central. (Accessed: 18 Nov. 2021)</a:t>
            </a:r>
            <a:endParaRPr lang="en-GB" sz="1200" i="1">
              <a:effectLst/>
              <a:latin typeface="Arial" panose="020B0604020202020204" pitchFamily="34" charset="0"/>
              <a:ea typeface="Calibri" panose="020F0502020204030204" pitchFamily="34" charset="0"/>
              <a:cs typeface="Arial" panose="020B0604020202020204" pitchFamily="34" charset="0"/>
            </a:endParaRPr>
          </a:p>
          <a:p>
            <a:pPr marL="0" indent="0">
              <a:lnSpc>
                <a:spcPct val="150000"/>
              </a:lnSpc>
              <a:buNone/>
            </a:pPr>
            <a:r>
              <a:rPr lang="en-US" sz="1200" i="1">
                <a:effectLst/>
                <a:latin typeface="Arial" panose="020B0604020202020204" pitchFamily="34" charset="0"/>
                <a:ea typeface="Calibri" panose="020F0502020204030204" pitchFamily="34" charset="0"/>
                <a:cs typeface="Arial" panose="020B0604020202020204" pitchFamily="34" charset="0"/>
              </a:rPr>
              <a:t>Wardle, C. and </a:t>
            </a:r>
            <a:r>
              <a:rPr lang="en-US" sz="1200" i="1" err="1">
                <a:effectLst/>
                <a:latin typeface="Arial" panose="020B0604020202020204" pitchFamily="34" charset="0"/>
                <a:ea typeface="Calibri" panose="020F0502020204030204" pitchFamily="34" charset="0"/>
                <a:cs typeface="Arial" panose="020B0604020202020204" pitchFamily="34" charset="0"/>
              </a:rPr>
              <a:t>Derakhshan</a:t>
            </a:r>
            <a:r>
              <a:rPr lang="en-US" sz="1200" i="1">
                <a:effectLst/>
                <a:latin typeface="Arial" panose="020B0604020202020204" pitchFamily="34" charset="0"/>
                <a:ea typeface="Calibri" panose="020F0502020204030204" pitchFamily="34" charset="0"/>
                <a:cs typeface="Arial" panose="020B0604020202020204" pitchFamily="34" charset="0"/>
              </a:rPr>
              <a:t>, H., (2018) Thinking about ‘information disorder’: formats of misinformation, disinformation, and mal-information. Ireton, Cherilyn; </a:t>
            </a:r>
            <a:r>
              <a:rPr lang="en-US" sz="1200" i="1" err="1">
                <a:effectLst/>
                <a:latin typeface="Arial" panose="020B0604020202020204" pitchFamily="34" charset="0"/>
                <a:ea typeface="Calibri" panose="020F0502020204030204" pitchFamily="34" charset="0"/>
                <a:cs typeface="Arial" panose="020B0604020202020204" pitchFamily="34" charset="0"/>
              </a:rPr>
              <a:t>Posetti</a:t>
            </a:r>
            <a:r>
              <a:rPr lang="en-US" sz="1200" i="1">
                <a:effectLst/>
                <a:latin typeface="Arial" panose="020B0604020202020204" pitchFamily="34" charset="0"/>
                <a:ea typeface="Calibri" panose="020F0502020204030204" pitchFamily="34" charset="0"/>
                <a:cs typeface="Arial" panose="020B0604020202020204" pitchFamily="34" charset="0"/>
              </a:rPr>
              <a:t>, Julie. Journalism, ‘fake news’ &amp; disinformation. Paris: </a:t>
            </a:r>
            <a:r>
              <a:rPr lang="en-US" sz="1200" i="1" err="1">
                <a:effectLst/>
                <a:latin typeface="Arial" panose="020B0604020202020204" pitchFamily="34" charset="0"/>
                <a:ea typeface="Calibri" panose="020F0502020204030204" pitchFamily="34" charset="0"/>
                <a:cs typeface="Arial" panose="020B0604020202020204" pitchFamily="34" charset="0"/>
              </a:rPr>
              <a:t>Unesco</a:t>
            </a:r>
            <a:r>
              <a:rPr lang="en-US" sz="1200" i="1">
                <a:effectLst/>
                <a:latin typeface="Arial" panose="020B0604020202020204" pitchFamily="34" charset="0"/>
                <a:ea typeface="Calibri" panose="020F0502020204030204" pitchFamily="34" charset="0"/>
                <a:cs typeface="Arial" panose="020B0604020202020204" pitchFamily="34" charset="0"/>
              </a:rPr>
              <a:t>, pp.43-54.</a:t>
            </a:r>
            <a:endParaRPr lang="en-GB" sz="1200" i="1">
              <a:effectLst/>
              <a:latin typeface="Arial" panose="020B0604020202020204" pitchFamily="34" charset="0"/>
              <a:ea typeface="Calibri" panose="020F0502020204030204" pitchFamily="34" charset="0"/>
              <a:cs typeface="Arial" panose="020B0604020202020204" pitchFamily="34" charset="0"/>
            </a:endParaRPr>
          </a:p>
          <a:p>
            <a:pPr marL="0" indent="0">
              <a:lnSpc>
                <a:spcPct val="150000"/>
              </a:lnSpc>
              <a:buNone/>
            </a:pPr>
            <a:r>
              <a:rPr lang="en-GB" sz="1200" i="1">
                <a:latin typeface="Arial" panose="020B0604020202020204" pitchFamily="34" charset="0"/>
                <a:cs typeface="Arial" panose="020B0604020202020204" pitchFamily="34" charset="0"/>
              </a:rPr>
              <a:t>Weebly.</a:t>
            </a:r>
            <a:r>
              <a:rPr lang="en-GB" sz="1200" i="1">
                <a:latin typeface="Arial" panose="020B0604020202020204" pitchFamily="34" charset="0"/>
                <a:ea typeface="+mn-lt"/>
                <a:cs typeface="Arial" panose="020B0604020202020204" pitchFamily="34" charset="0"/>
              </a:rPr>
              <a:t> Communication Channels.</a:t>
            </a:r>
            <a:r>
              <a:rPr lang="en-GB" sz="1200" i="1">
                <a:latin typeface="Arial" panose="020B0604020202020204" pitchFamily="34" charset="0"/>
                <a:cs typeface="Arial" panose="020B0604020202020204" pitchFamily="34" charset="0"/>
              </a:rPr>
              <a:t> Available at</a:t>
            </a:r>
            <a:r>
              <a:rPr lang="en-GB" sz="1200" i="1">
                <a:latin typeface="Arial" panose="020B0604020202020204" pitchFamily="34" charset="0"/>
                <a:ea typeface="+mn-lt"/>
                <a:cs typeface="Arial" panose="020B0604020202020204" pitchFamily="34" charset="0"/>
              </a:rPr>
              <a:t>: </a:t>
            </a:r>
            <a:r>
              <a:rPr lang="en-GB" sz="1200" i="1">
                <a:solidFill>
                  <a:schemeClr val="accent1"/>
                </a:solidFill>
                <a:latin typeface="Arial" panose="020B0604020202020204" pitchFamily="34" charset="0"/>
                <a:ea typeface="+mn-lt"/>
                <a:cs typeface="Arial" panose="020B0604020202020204" pitchFamily="34" charset="0"/>
                <a:hlinkClick r:id="rId6">
                  <a:extLst>
                    <a:ext uri="{A12FA001-AC4F-418D-AE19-62706E023703}">
                      <ahyp:hlinkClr xmlns:ahyp="http://schemas.microsoft.com/office/drawing/2018/hyperlinkcolor" val="tx"/>
                    </a:ext>
                  </a:extLst>
                </a:hlinkClick>
              </a:rPr>
              <a:t>https://mangementchallenge.weebly.com/communication-channels.html</a:t>
            </a:r>
            <a:r>
              <a:rPr lang="en-GB" sz="1200" i="1">
                <a:solidFill>
                  <a:schemeClr val="accent1"/>
                </a:solidFill>
                <a:latin typeface="Arial" panose="020B0604020202020204" pitchFamily="34" charset="0"/>
                <a:ea typeface="+mn-lt"/>
                <a:cs typeface="Arial" panose="020B0604020202020204" pitchFamily="34" charset="0"/>
              </a:rPr>
              <a:t>.  </a:t>
            </a:r>
            <a:r>
              <a:rPr lang="en-GB" sz="1200" i="1">
                <a:latin typeface="Arial" panose="020B0604020202020204" pitchFamily="34" charset="0"/>
                <a:ea typeface="+mn-lt"/>
                <a:cs typeface="Arial" panose="020B0604020202020204" pitchFamily="34" charset="0"/>
              </a:rPr>
              <a:t>(Accessed: 18 November 2021).</a:t>
            </a:r>
          </a:p>
          <a:p>
            <a:pPr marL="0" indent="0">
              <a:lnSpc>
                <a:spcPct val="150000"/>
              </a:lnSpc>
              <a:buNone/>
            </a:pPr>
            <a:r>
              <a:rPr lang="en-US" sz="1200" i="1">
                <a:latin typeface="Arial" panose="020B0604020202020204" pitchFamily="34" charset="0"/>
                <a:ea typeface="+mn-lt"/>
                <a:cs typeface="Arial" panose="020B0604020202020204" pitchFamily="34" charset="0"/>
                <a:hlinkClick r:id="rId7"/>
              </a:rPr>
              <a:t>https://www.communicationtheory.org/wp-content/uploads/2011/06/shannon_weaver_model.jpg</a:t>
            </a:r>
            <a:r>
              <a:rPr lang="en-US" sz="1200" i="1">
                <a:latin typeface="Arial" panose="020B0604020202020204" pitchFamily="34" charset="0"/>
                <a:ea typeface="+mn-lt"/>
                <a:cs typeface="Arial" panose="020B0604020202020204" pitchFamily="34" charset="0"/>
              </a:rPr>
              <a:t> (Accessed: 18 November 2021).</a:t>
            </a:r>
          </a:p>
          <a:p>
            <a:pPr marL="0" indent="0">
              <a:buNone/>
            </a:pPr>
            <a:endParaRPr lang="en-GB" sz="1800">
              <a:solidFill>
                <a:srgbClr val="4472C4"/>
              </a:solidFill>
              <a:cs typeface="Calibri"/>
            </a:endParaRPr>
          </a:p>
          <a:p>
            <a:pPr marL="0" indent="0">
              <a:buNone/>
            </a:pPr>
            <a:endParaRPr lang="en-GB" sz="1800" b="1">
              <a:cs typeface="Calibri"/>
            </a:endParaRPr>
          </a:p>
        </p:txBody>
      </p:sp>
    </p:spTree>
    <p:extLst>
      <p:ext uri="{BB962C8B-B14F-4D97-AF65-F5344CB8AC3E}">
        <p14:creationId xmlns:p14="http://schemas.microsoft.com/office/powerpoint/2010/main" val="236190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F77A9-34FF-4925-862A-4D0F53DF6BBE}"/>
              </a:ext>
            </a:extLst>
          </p:cNvPr>
          <p:cNvSpPr>
            <a:spLocks noGrp="1"/>
          </p:cNvSpPr>
          <p:nvPr>
            <p:ph type="title"/>
          </p:nvPr>
        </p:nvSpPr>
        <p:spPr>
          <a:xfrm>
            <a:off x="1174377" y="0"/>
            <a:ext cx="9085727" cy="932688"/>
          </a:xfrm>
        </p:spPr>
        <p:txBody>
          <a:bodyPr vert="horz" lIns="91440" tIns="45720" rIns="91440" bIns="45720" rtlCol="0" anchor="b">
            <a:normAutofit/>
          </a:bodyPr>
          <a:lstStyle/>
          <a:p>
            <a:pPr algn="ctr"/>
            <a:r>
              <a:rPr lang="en-US" sz="2800" kern="1200">
                <a:solidFill>
                  <a:schemeClr val="tx1"/>
                </a:solidFill>
                <a:latin typeface="Arial" panose="020B0604020202020204" pitchFamily="34" charset="0"/>
                <a:cs typeface="Arial" panose="020B0604020202020204" pitchFamily="34" charset="0"/>
              </a:rPr>
              <a:t>   Team Evaluation Form</a:t>
            </a:r>
            <a:endParaRPr lang="en-US" sz="2800">
              <a:latin typeface="Arial" panose="020B0604020202020204" pitchFamily="34" charset="0"/>
              <a:cs typeface="Arial" panose="020B0604020202020204" pitchFamily="34" charset="0"/>
            </a:endParaRPr>
          </a:p>
        </p:txBody>
      </p:sp>
      <p:pic>
        <p:nvPicPr>
          <p:cNvPr id="4" name="Picture 4" descr="Table&#10;&#10;Description automatically generated">
            <a:extLst>
              <a:ext uri="{FF2B5EF4-FFF2-40B4-BE49-F238E27FC236}">
                <a16:creationId xmlns:a16="http://schemas.microsoft.com/office/drawing/2014/main" id="{B9EA0346-9426-4951-885A-25904ACA9F93}"/>
              </a:ext>
            </a:extLst>
          </p:cNvPr>
          <p:cNvPicPr>
            <a:picLocks noChangeAspect="1"/>
          </p:cNvPicPr>
          <p:nvPr/>
        </p:nvPicPr>
        <p:blipFill>
          <a:blip r:embed="rId2"/>
          <a:stretch>
            <a:fillRect/>
          </a:stretch>
        </p:blipFill>
        <p:spPr>
          <a:xfrm>
            <a:off x="681579" y="1355086"/>
            <a:ext cx="10678820" cy="4440746"/>
          </a:xfrm>
          <a:prstGeom prst="rect">
            <a:avLst/>
          </a:prstGeom>
        </p:spPr>
      </p:pic>
      <p:sp>
        <p:nvSpPr>
          <p:cNvPr id="3" name="TextBox 2">
            <a:extLst>
              <a:ext uri="{FF2B5EF4-FFF2-40B4-BE49-F238E27FC236}">
                <a16:creationId xmlns:a16="http://schemas.microsoft.com/office/drawing/2014/main" id="{5AB92F6C-D7AB-4363-8A81-E1F76E4C4CC2}"/>
              </a:ext>
            </a:extLst>
          </p:cNvPr>
          <p:cNvSpPr txBox="1"/>
          <p:nvPr/>
        </p:nvSpPr>
        <p:spPr>
          <a:xfrm>
            <a:off x="4679576" y="2196353"/>
            <a:ext cx="5181600" cy="523220"/>
          </a:xfrm>
          <a:prstGeom prst="rect">
            <a:avLst/>
          </a:prstGeom>
          <a:noFill/>
        </p:spPr>
        <p:txBody>
          <a:bodyPr wrap="square" lIns="91440" tIns="45720" rIns="91440" bIns="45720" rtlCol="0" anchor="t">
            <a:spAutoFit/>
          </a:bodyPr>
          <a:lstStyle/>
          <a:p>
            <a:r>
              <a:rPr lang="en-GB" sz="1400" err="1">
                <a:latin typeface="Arial"/>
                <a:cs typeface="Arial"/>
              </a:rPr>
              <a:t>Rebbeh</a:t>
            </a:r>
            <a:r>
              <a:rPr lang="en-GB" sz="1400">
                <a:latin typeface="Arial"/>
                <a:cs typeface="Arial"/>
              </a:rPr>
              <a:t> Manneh, Louise Catherine Franklin, Simone Jacqueline Cunningham</a:t>
            </a:r>
          </a:p>
        </p:txBody>
      </p:sp>
      <p:sp>
        <p:nvSpPr>
          <p:cNvPr id="5" name="TextBox 4">
            <a:extLst>
              <a:ext uri="{FF2B5EF4-FFF2-40B4-BE49-F238E27FC236}">
                <a16:creationId xmlns:a16="http://schemas.microsoft.com/office/drawing/2014/main" id="{AD130075-AA3A-46C0-B2AD-6ABECB4A50C4}"/>
              </a:ext>
            </a:extLst>
          </p:cNvPr>
          <p:cNvSpPr txBox="1"/>
          <p:nvPr/>
        </p:nvSpPr>
        <p:spPr>
          <a:xfrm>
            <a:off x="4679576" y="2975739"/>
            <a:ext cx="5916706" cy="523220"/>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Our teams Key Strengths in my opinion were communication via different channels and consideration for each other.</a:t>
            </a:r>
          </a:p>
        </p:txBody>
      </p:sp>
      <p:sp>
        <p:nvSpPr>
          <p:cNvPr id="6" name="TextBox 5">
            <a:extLst>
              <a:ext uri="{FF2B5EF4-FFF2-40B4-BE49-F238E27FC236}">
                <a16:creationId xmlns:a16="http://schemas.microsoft.com/office/drawing/2014/main" id="{6A501E1F-6B09-4AB2-BD59-AC27D673DAAA}"/>
              </a:ext>
            </a:extLst>
          </p:cNvPr>
          <p:cNvSpPr txBox="1"/>
          <p:nvPr/>
        </p:nvSpPr>
        <p:spPr>
          <a:xfrm>
            <a:off x="4679576" y="3598191"/>
            <a:ext cx="5504329" cy="523220"/>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As a team we overcame time restraints and communication barriers.</a:t>
            </a:r>
          </a:p>
        </p:txBody>
      </p:sp>
      <p:sp>
        <p:nvSpPr>
          <p:cNvPr id="7" name="TextBox 6">
            <a:extLst>
              <a:ext uri="{FF2B5EF4-FFF2-40B4-BE49-F238E27FC236}">
                <a16:creationId xmlns:a16="http://schemas.microsoft.com/office/drawing/2014/main" id="{31FD63AD-8A34-4CFF-9E95-8E7425AD94F3}"/>
              </a:ext>
            </a:extLst>
          </p:cNvPr>
          <p:cNvSpPr txBox="1"/>
          <p:nvPr/>
        </p:nvSpPr>
        <p:spPr>
          <a:xfrm>
            <a:off x="4679576" y="4481568"/>
            <a:ext cx="6078071" cy="369332"/>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Take advantage of practicing our presentation</a:t>
            </a:r>
            <a:r>
              <a:rPr lang="en-GB"/>
              <a:t>.</a:t>
            </a:r>
          </a:p>
        </p:txBody>
      </p:sp>
      <p:sp>
        <p:nvSpPr>
          <p:cNvPr id="8" name="TextBox 7">
            <a:extLst>
              <a:ext uri="{FF2B5EF4-FFF2-40B4-BE49-F238E27FC236}">
                <a16:creationId xmlns:a16="http://schemas.microsoft.com/office/drawing/2014/main" id="{FC35F418-6958-4D2D-9963-D4B476543220}"/>
              </a:ext>
            </a:extLst>
          </p:cNvPr>
          <p:cNvSpPr txBox="1"/>
          <p:nvPr/>
        </p:nvSpPr>
        <p:spPr>
          <a:xfrm>
            <a:off x="4679576" y="5139085"/>
            <a:ext cx="5580528" cy="523220"/>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I would have to give our team  9/10 for our efforts working together in our team.</a:t>
            </a:r>
          </a:p>
        </p:txBody>
      </p:sp>
    </p:spTree>
    <p:extLst>
      <p:ext uri="{BB962C8B-B14F-4D97-AF65-F5344CB8AC3E}">
        <p14:creationId xmlns:p14="http://schemas.microsoft.com/office/powerpoint/2010/main" val="23879101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2077</Words>
  <Application>Microsoft Office PowerPoint</Application>
  <PresentationFormat>Widescreen</PresentationFormat>
  <Paragraphs>201</Paragraphs>
  <Slides>16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Wingdings</vt:lpstr>
      <vt:lpstr>Office Theme</vt:lpstr>
      <vt:lpstr>Strategies for Effective Communication in a business setting</vt:lpstr>
      <vt:lpstr>PowerPoint Presentation</vt:lpstr>
      <vt:lpstr>PowerPoint Presentation</vt:lpstr>
      <vt:lpstr>PowerPoint Presentation</vt:lpstr>
      <vt:lpstr>Schramm’s Interactive Model </vt:lpstr>
      <vt:lpstr>PowerPoint Presentation</vt:lpstr>
      <vt:lpstr>PowerPoint Presentation</vt:lpstr>
      <vt:lpstr>PowerPoint Presentation</vt:lpstr>
      <vt:lpstr>Channels that can be used to improve communication.</vt:lpstr>
      <vt:lpstr>PowerPoint Presentation</vt:lpstr>
      <vt:lpstr>                  The types of barriers that can prevent                                        effective communication</vt:lpstr>
      <vt:lpstr>  The types of barriers that can prevent    effective communication </vt:lpstr>
      <vt:lpstr>              </vt:lpstr>
      <vt:lpstr>The impact of communication on staff and patients </vt:lpstr>
      <vt:lpstr>References</vt:lpstr>
      <vt:lpstr>   Team Evaluation Form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dc:title>
  <dc:creator>Louise Catherine Franklin</dc:creator>
  <cp:lastModifiedBy>Louise Catherine Franklin (2025915)</cp:lastModifiedBy>
  <cp:revision>1</cp:revision>
  <dcterms:created xsi:type="dcterms:W3CDTF">2021-10-27T16:03:42Z</dcterms:created>
  <dcterms:modified xsi:type="dcterms:W3CDTF">2021-11-23T14:36:28Z</dcterms:modified>
</cp:coreProperties>
</file>