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</p:sldIdLst>
  <p:sldSz cy="8229600" cx="14630400"/>
  <p:notesSz cx="8229600" cy="14630400"/>
  <p:embeddedFontLst>
    <p:embeddedFont>
      <p:font typeface="Marcellus"/>
      <p:regular r:id="rId24"/>
    </p:embeddedFont>
    <p:embeddedFont>
      <p:font typeface="Montserrat"/>
      <p:regular r:id="rId25"/>
      <p:bold r:id="rId26"/>
      <p:italic r:id="rId27"/>
      <p:boldItalic r:id="rId2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6.xml"/><Relationship Id="rId22" Type="http://schemas.openxmlformats.org/officeDocument/2006/relationships/slide" Target="slides/slide18.xml"/><Relationship Id="rId21" Type="http://schemas.openxmlformats.org/officeDocument/2006/relationships/slide" Target="slides/slide17.xml"/><Relationship Id="rId24" Type="http://schemas.openxmlformats.org/officeDocument/2006/relationships/font" Target="fonts/Marcellus-regular.fntdata"/><Relationship Id="rId23" Type="http://schemas.openxmlformats.org/officeDocument/2006/relationships/slide" Target="slides/slide19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26" Type="http://schemas.openxmlformats.org/officeDocument/2006/relationships/font" Target="fonts/Montserrat-bold.fntdata"/><Relationship Id="rId25" Type="http://schemas.openxmlformats.org/officeDocument/2006/relationships/font" Target="fonts/Montserrat-regular.fntdata"/><Relationship Id="rId28" Type="http://schemas.openxmlformats.org/officeDocument/2006/relationships/font" Target="fonts/Montserrat-boldItalic.fntdata"/><Relationship Id="rId27" Type="http://schemas.openxmlformats.org/officeDocument/2006/relationships/font" Target="fonts/Montserrat-italic.fntdata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9" Type="http://schemas.openxmlformats.org/officeDocument/2006/relationships/slide" Target="slides/slide15.xml"/><Relationship Id="rId18" Type="http://schemas.openxmlformats.org/officeDocument/2006/relationships/slide" Target="slides/slide1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/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/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/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/>
              <a:t>‹#›</a:t>
            </a:fld>
            <a:endParaRPr b="0" i="0" sz="1200" u="none" cap="none" strike="noStrike"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3" name="Google Shape;53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" name="Google Shape;54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3" name="Google Shape;63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" name="Google Shape;64;p1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5" name="Google Shape;85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" name="Google Shape;86;p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5" name="Google Shape;95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" name="Google Shape;96;p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4" name="Google Shape;104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" name="Google Shape;105;p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0" name="Google Shape;120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1" name="Google Shape;121;p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5" name="Google Shape;135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6" name="Google Shape;136;p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3d9d6340f99_1_5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5" name="Google Shape;145;g3d9d6340f99_1_52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6" name="Google Shape;146;g3d9d6340f99_1_52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g3d9d6340f99_1_13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6" name="Google Shape;156;g3d9d6340f99_1_133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7" name="Google Shape;157;g3d9d6340f99_1_133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g3d9d6340f99_1_8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65" name="Google Shape;165;g3d9d6340f99_1_85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6" name="Google Shape;166;g3d9d6340f99_1_85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g3d9d6340f99_1_9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4" name="Google Shape;174;g3d9d6340f99_1_97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5" name="Google Shape;175;g3d9d6340f99_1_97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g3d9d6340f99_1_1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85" name="Google Shape;185;g3d9d6340f99_1_110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6" name="Google Shape;186;g3d9d6340f99_1_110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g3d9d6340f99_1_12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94" name="Google Shape;194;g3d9d6340f99_1_121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5" name="Google Shape;195;g3d9d6340f99_1_121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g3d9d6340f99_1_14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03" name="Google Shape;203;g3d9d6340f99_1_144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4" name="Google Shape;204;g3d9d6340f99_1_144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g3d9d6340f99_1_15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12" name="Google Shape;212;g3d9d6340f99_1_156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3" name="Google Shape;213;g3d9d6340f99_1_156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8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g3d9d6340f99_1_16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20" name="Google Shape;220;g3d9d6340f99_1_165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1" name="Google Shape;221;g3d9d6340f99_1_165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3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g3d9d6340f99_1_18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35" name="Google Shape;235;g3d9d6340f99_1_182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6" name="Google Shape;236;g3d9d6340f99_1_182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g3d9d6340f99_1_19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43" name="Google Shape;243;g3d9d6340f99_1_191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4" name="Google Shape;244;g3d9d6340f99_1_191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0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g3d9d6340f99_1_20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52" name="Google Shape;252;g3d9d6340f99_1_201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3" name="Google Shape;253;g3d9d6340f99_1_201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4.pn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4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4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4.png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4.png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4.png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4.png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4.png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4.png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4.png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 master">
  <p:cSld name="Slide 1 master"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2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Google Shape;12;p2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72525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13" name="Google Shape;13;p2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 master">
  <p:cSld name="Slide 2 master"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" name="Google Shape;16;p3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17" name="Google Shape;17;p3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3 master">
  <p:cSld name="Slide 3 master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" name="Google Shape;20;p4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21" name="Google Shape;21;p4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4 master">
  <p:cSld name="Slide 4 master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5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" name="Google Shape;24;p5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25" name="Google Shape;25;p5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5 master">
  <p:cSld name="Slide 5 master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6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" name="Google Shape;28;p6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29" name="Google Shape;29;p6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6 master">
  <p:cSld name="Slide 6 master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7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" name="Google Shape;32;p7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33" name="Google Shape;33;p7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7 master">
  <p:cSld name="Slide 7 master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8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" name="Google Shape;36;p8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37" name="Google Shape;37;p8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8 master">
  <p:cSld name="Slide 8 master"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9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" name="Google Shape;40;p9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41" name="Google Shape;41;p9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9 master">
  <p:cSld name="Slide 9 master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1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" name="Google Shape;44;p1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45" name="Google Shape;45;p10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0 master">
  <p:cSld name="Slide 10 master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EC8AB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" name="Google Shape;48;p1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4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49" name="Google Shape;49;p11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EFAULT">
  <p:cSld name="DEFAULT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272525">
            <a:alpha val="94900"/>
          </a:srgbClr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7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2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3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4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6.png"/><Relationship Id="rId4" Type="http://schemas.openxmlformats.org/officeDocument/2006/relationships/image" Target="../media/image18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22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8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9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5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9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7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26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24.png"/><Relationship Id="rId4" Type="http://schemas.openxmlformats.org/officeDocument/2006/relationships/image" Target="../media/image25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3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27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3"/>
          <p:cNvSpPr/>
          <p:nvPr/>
        </p:nvSpPr>
        <p:spPr>
          <a:xfrm>
            <a:off x="5816600" y="0"/>
            <a:ext cx="8813700" cy="8229600"/>
          </a:xfrm>
          <a:prstGeom prst="rect">
            <a:avLst/>
          </a:prstGeom>
          <a:solidFill>
            <a:srgbClr val="27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" name="Google Shape;57;p13"/>
          <p:cNvSpPr/>
          <p:nvPr/>
        </p:nvSpPr>
        <p:spPr>
          <a:xfrm>
            <a:off x="5952890" y="614442"/>
            <a:ext cx="7556400" cy="1695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5100">
                <a:solidFill>
                  <a:schemeClr val="lt1"/>
                </a:solidFill>
              </a:rPr>
              <a:t>Enterprise Network Security</a:t>
            </a:r>
            <a:endParaRPr b="1" sz="5100">
              <a:solidFill>
                <a:schemeClr val="lt1"/>
              </a:solidFill>
            </a:endParaRPr>
          </a:p>
          <a:p>
            <a:pPr indent="0" lvl="0" marL="0" marR="0" rtl="0" algn="l">
              <a:lnSpc>
                <a:spcPct val="130392"/>
              </a:lnSpc>
              <a:spcBef>
                <a:spcPts val="600"/>
              </a:spcBef>
              <a:spcAft>
                <a:spcPts val="0"/>
              </a:spcAft>
              <a:buClr>
                <a:srgbClr val="FFFFFF"/>
              </a:buClr>
              <a:buSzPts val="5100"/>
              <a:buFont typeface="Marcellus"/>
              <a:buNone/>
            </a:pPr>
            <a:r>
              <a:t/>
            </a:r>
            <a:endParaRPr sz="510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</p:txBody>
      </p:sp>
      <p:sp>
        <p:nvSpPr>
          <p:cNvPr id="58" name="Google Shape;58;p13"/>
          <p:cNvSpPr/>
          <p:nvPr/>
        </p:nvSpPr>
        <p:spPr>
          <a:xfrm>
            <a:off x="5816602" y="2519150"/>
            <a:ext cx="7229100" cy="42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550">
                <a:solidFill>
                  <a:schemeClr val="lt1"/>
                </a:solidFill>
              </a:rPr>
              <a:t>CTF Vulnerability Discovery &amp; CheckPoint GAIA Implementation</a:t>
            </a:r>
            <a:endParaRPr b="1" sz="2550">
              <a:solidFill>
                <a:schemeClr val="lt1"/>
              </a:solidFill>
            </a:endParaRPr>
          </a:p>
          <a:p>
            <a:pPr indent="0" lvl="0" marL="0" marR="0" rtl="0" algn="l">
              <a:lnSpc>
                <a:spcPct val="129411"/>
              </a:lnSpc>
              <a:spcBef>
                <a:spcPts val="400"/>
              </a:spcBef>
              <a:spcAft>
                <a:spcPts val="0"/>
              </a:spcAft>
              <a:buClr>
                <a:srgbClr val="FFFFFF"/>
              </a:buClr>
              <a:buSzPts val="2550"/>
              <a:buFont typeface="Marcellus"/>
              <a:buNone/>
            </a:pPr>
            <a:r>
              <a:t/>
            </a:r>
            <a:endParaRPr sz="2550">
              <a:solidFill>
                <a:srgbClr val="FFFFFF"/>
              </a:solidFill>
              <a:latin typeface="Marcellus"/>
              <a:ea typeface="Marcellus"/>
              <a:cs typeface="Marcellus"/>
              <a:sym typeface="Marcellus"/>
            </a:endParaRPr>
          </a:p>
        </p:txBody>
      </p:sp>
      <p:sp>
        <p:nvSpPr>
          <p:cNvPr id="59" name="Google Shape;59;p13"/>
          <p:cNvSpPr txBox="1"/>
          <p:nvPr/>
        </p:nvSpPr>
        <p:spPr>
          <a:xfrm>
            <a:off x="5816600" y="3778844"/>
            <a:ext cx="12374400" cy="3443700"/>
          </a:xfrm>
          <a:prstGeom prst="rect">
            <a:avLst/>
          </a:prstGeom>
          <a:noFill/>
          <a:ln>
            <a:noFill/>
          </a:ln>
        </p:spPr>
        <p:txBody>
          <a:bodyPr anchorCtr="0" anchor="t" bIns="89675" lIns="179425" spcFirstLastPara="1" rIns="179425" wrap="square" tIns="89675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533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Name: </a:t>
            </a:r>
            <a:r>
              <a:rPr lang="en-US" sz="3533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ARYAN KAMLESHBHAI PATEL</a:t>
            </a:r>
            <a:endParaRPr sz="3533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33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Student Id: 2503854</a:t>
            </a:r>
            <a:endParaRPr sz="2748">
              <a:solidFill>
                <a:srgbClr val="FFFFFF"/>
              </a:solidFill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33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Module Name: Enterprise Network Security</a:t>
            </a:r>
            <a:endParaRPr sz="2748">
              <a:solidFill>
                <a:srgbClr val="FFFFFF"/>
              </a:solidFill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33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Module Code: ACFA7032</a:t>
            </a:r>
            <a:endParaRPr sz="2748">
              <a:solidFill>
                <a:srgbClr val="FFFFFF"/>
              </a:solidFill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533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533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A close up of a sign&#10;&#10;AI-generated content may be incorrect." id="60" name="Google Shape;60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3867" y="3462375"/>
            <a:ext cx="5704550" cy="195613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272525">
            <a:alpha val="94900"/>
          </a:srgbClr>
        </a:solidFill>
      </p:bgPr>
    </p:bg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4"/>
          <p:cNvSpPr/>
          <p:nvPr/>
        </p:nvSpPr>
        <p:spPr>
          <a:xfrm>
            <a:off x="5447250" y="0"/>
            <a:ext cx="9176700" cy="8229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" name="Google Shape;67;p14"/>
          <p:cNvSpPr/>
          <p:nvPr/>
        </p:nvSpPr>
        <p:spPr>
          <a:xfrm>
            <a:off x="6267807" y="889159"/>
            <a:ext cx="7535585" cy="66746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4000">
                <a:solidFill>
                  <a:schemeClr val="lt1"/>
                </a:solidFill>
              </a:rPr>
              <a:t>What I Will Cover Today</a:t>
            </a:r>
            <a:endParaRPr b="1" sz="4000">
              <a:solidFill>
                <a:schemeClr val="lt1"/>
              </a:solidFill>
            </a:endParaRPr>
          </a:p>
          <a:p>
            <a:pPr indent="0" lvl="0" marL="0" marR="0" rtl="0" algn="l">
              <a:lnSpc>
                <a:spcPct val="131250"/>
              </a:lnSpc>
              <a:spcBef>
                <a:spcPts val="600"/>
              </a:spcBef>
              <a:spcAft>
                <a:spcPts val="0"/>
              </a:spcAft>
              <a:buClr>
                <a:srgbClr val="532418"/>
              </a:buClr>
              <a:buSzPts val="4000"/>
              <a:buFont typeface="Marcellus"/>
              <a:buNone/>
            </a:pPr>
            <a:r>
              <a:t/>
            </a:r>
            <a:endParaRPr sz="4000">
              <a:solidFill>
                <a:schemeClr val="lt1"/>
              </a:solidFill>
              <a:highlight>
                <a:schemeClr val="lt1"/>
              </a:highlight>
              <a:latin typeface="Marcellus"/>
              <a:ea typeface="Marcellus"/>
              <a:cs typeface="Marcellus"/>
              <a:sym typeface="Marcellus"/>
            </a:endParaRPr>
          </a:p>
        </p:txBody>
      </p:sp>
      <p:sp>
        <p:nvSpPr>
          <p:cNvPr id="68" name="Google Shape;68;p14"/>
          <p:cNvSpPr/>
          <p:nvPr/>
        </p:nvSpPr>
        <p:spPr>
          <a:xfrm>
            <a:off x="6267800" y="2203030"/>
            <a:ext cx="7581300" cy="742800"/>
          </a:xfrm>
          <a:prstGeom prst="roundRect">
            <a:avLst>
              <a:gd fmla="val 7603" name="adj"/>
            </a:avLst>
          </a:prstGeom>
          <a:solidFill>
            <a:srgbClr val="FFFFF4">
              <a:alpha val="94901"/>
            </a:srgbClr>
          </a:solidFill>
          <a:ln cap="flat" cmpd="sng" w="22850">
            <a:solidFill>
              <a:srgbClr val="FFE0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" name="Google Shape;69;p14"/>
          <p:cNvSpPr/>
          <p:nvPr/>
        </p:nvSpPr>
        <p:spPr>
          <a:xfrm>
            <a:off x="6244952" y="2203029"/>
            <a:ext cx="152100" cy="742800"/>
          </a:xfrm>
          <a:prstGeom prst="roundRect">
            <a:avLst>
              <a:gd fmla="val 82047" name="adj"/>
            </a:avLst>
          </a:prstGeom>
          <a:solidFill>
            <a:srgbClr val="FF954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" name="Google Shape;70;p14"/>
          <p:cNvSpPr/>
          <p:nvPr/>
        </p:nvSpPr>
        <p:spPr>
          <a:xfrm>
            <a:off x="6537867" y="2404475"/>
            <a:ext cx="7322700" cy="33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67534F"/>
              </a:buClr>
              <a:buSzPts val="2000"/>
              <a:buFont typeface="Marcellus"/>
              <a:buNone/>
            </a:pPr>
            <a:r>
              <a:rPr lang="en-US" sz="2000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Lab Topology &amp; Initial Setup</a:t>
            </a:r>
            <a:endParaRPr b="0" i="0" sz="2000" u="none" cap="none" strike="noStrike"/>
          </a:p>
        </p:txBody>
      </p:sp>
      <p:sp>
        <p:nvSpPr>
          <p:cNvPr id="71" name="Google Shape;71;p14"/>
          <p:cNvSpPr/>
          <p:nvPr/>
        </p:nvSpPr>
        <p:spPr>
          <a:xfrm>
            <a:off x="6256375" y="3313380"/>
            <a:ext cx="7581300" cy="742800"/>
          </a:xfrm>
          <a:prstGeom prst="roundRect">
            <a:avLst>
              <a:gd fmla="val 7603" name="adj"/>
            </a:avLst>
          </a:prstGeom>
          <a:solidFill>
            <a:srgbClr val="FFFFF4">
              <a:alpha val="94900"/>
            </a:srgbClr>
          </a:solidFill>
          <a:ln cap="flat" cmpd="sng" w="22850">
            <a:solidFill>
              <a:srgbClr val="FFE0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" name="Google Shape;72;p14"/>
          <p:cNvSpPr/>
          <p:nvPr/>
        </p:nvSpPr>
        <p:spPr>
          <a:xfrm>
            <a:off x="6233527" y="3313379"/>
            <a:ext cx="152100" cy="742800"/>
          </a:xfrm>
          <a:prstGeom prst="roundRect">
            <a:avLst>
              <a:gd fmla="val 82047" name="adj"/>
            </a:avLst>
          </a:prstGeom>
          <a:solidFill>
            <a:srgbClr val="FF954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" name="Google Shape;73;p14"/>
          <p:cNvSpPr/>
          <p:nvPr/>
        </p:nvSpPr>
        <p:spPr>
          <a:xfrm>
            <a:off x="6526442" y="3514825"/>
            <a:ext cx="7322700" cy="33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67534F"/>
              </a:buClr>
              <a:buSzPts val="2000"/>
              <a:buFont typeface="Marcellus"/>
              <a:buNone/>
            </a:pPr>
            <a:r>
              <a:rPr lang="en-US" sz="2000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CTF-Style Vulnerability Findings</a:t>
            </a:r>
            <a:endParaRPr b="0" i="0" sz="2000" u="none" cap="none" strike="noStrike"/>
          </a:p>
        </p:txBody>
      </p:sp>
      <p:sp>
        <p:nvSpPr>
          <p:cNvPr id="74" name="Google Shape;74;p14"/>
          <p:cNvSpPr/>
          <p:nvPr/>
        </p:nvSpPr>
        <p:spPr>
          <a:xfrm>
            <a:off x="6279225" y="4525330"/>
            <a:ext cx="7581300" cy="742800"/>
          </a:xfrm>
          <a:prstGeom prst="roundRect">
            <a:avLst>
              <a:gd fmla="val 7603" name="adj"/>
            </a:avLst>
          </a:prstGeom>
          <a:solidFill>
            <a:srgbClr val="FFFFF4">
              <a:alpha val="94900"/>
            </a:srgbClr>
          </a:solidFill>
          <a:ln cap="flat" cmpd="sng" w="22850">
            <a:solidFill>
              <a:srgbClr val="FFE0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5" name="Google Shape;75;p14"/>
          <p:cNvSpPr/>
          <p:nvPr/>
        </p:nvSpPr>
        <p:spPr>
          <a:xfrm>
            <a:off x="6256377" y="4525329"/>
            <a:ext cx="152100" cy="742800"/>
          </a:xfrm>
          <a:prstGeom prst="roundRect">
            <a:avLst>
              <a:gd fmla="val 82047" name="adj"/>
            </a:avLst>
          </a:prstGeom>
          <a:solidFill>
            <a:srgbClr val="FF954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6" name="Google Shape;76;p14"/>
          <p:cNvSpPr/>
          <p:nvPr/>
        </p:nvSpPr>
        <p:spPr>
          <a:xfrm>
            <a:off x="6549291" y="4726775"/>
            <a:ext cx="7322700" cy="33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67534F"/>
              </a:buClr>
              <a:buSzPts val="2000"/>
              <a:buFont typeface="Marcellus"/>
              <a:buNone/>
            </a:pPr>
            <a:r>
              <a:rPr lang="en-US" sz="2000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CheckPoint GAIA Installation (A-SMS, A-GW, SIC)</a:t>
            </a:r>
            <a:endParaRPr b="0" i="0" sz="2000" u="none" cap="none" strike="noStrike"/>
          </a:p>
        </p:txBody>
      </p:sp>
      <p:sp>
        <p:nvSpPr>
          <p:cNvPr id="77" name="Google Shape;77;p14"/>
          <p:cNvSpPr/>
          <p:nvPr/>
        </p:nvSpPr>
        <p:spPr>
          <a:xfrm>
            <a:off x="6256375" y="5737280"/>
            <a:ext cx="7581300" cy="742800"/>
          </a:xfrm>
          <a:prstGeom prst="roundRect">
            <a:avLst>
              <a:gd fmla="val 7603" name="adj"/>
            </a:avLst>
          </a:prstGeom>
          <a:solidFill>
            <a:srgbClr val="FFFFF4">
              <a:alpha val="94900"/>
            </a:srgbClr>
          </a:solidFill>
          <a:ln cap="flat" cmpd="sng" w="22850">
            <a:solidFill>
              <a:srgbClr val="FFE0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8" name="Google Shape;78;p14"/>
          <p:cNvSpPr/>
          <p:nvPr/>
        </p:nvSpPr>
        <p:spPr>
          <a:xfrm>
            <a:off x="6233527" y="5737279"/>
            <a:ext cx="152100" cy="742800"/>
          </a:xfrm>
          <a:prstGeom prst="roundRect">
            <a:avLst>
              <a:gd fmla="val 82047" name="adj"/>
            </a:avLst>
          </a:prstGeom>
          <a:solidFill>
            <a:srgbClr val="FF954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" name="Google Shape;79;p14"/>
          <p:cNvSpPr/>
          <p:nvPr/>
        </p:nvSpPr>
        <p:spPr>
          <a:xfrm>
            <a:off x="6526442" y="5938725"/>
            <a:ext cx="7322700" cy="33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67534F"/>
              </a:buClr>
              <a:buSzPts val="2000"/>
              <a:buFont typeface="Marcellus"/>
              <a:buNone/>
            </a:pPr>
            <a:r>
              <a:rPr lang="en-US" sz="2000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Firewall Rules, Testing &amp; Results</a:t>
            </a:r>
            <a:endParaRPr b="0" i="0" sz="2000" u="none" cap="none" strike="noStrike"/>
          </a:p>
        </p:txBody>
      </p:sp>
      <p:sp>
        <p:nvSpPr>
          <p:cNvPr id="80" name="Google Shape;80;p14"/>
          <p:cNvSpPr/>
          <p:nvPr/>
        </p:nvSpPr>
        <p:spPr>
          <a:xfrm>
            <a:off x="6256375" y="6949230"/>
            <a:ext cx="7581300" cy="742800"/>
          </a:xfrm>
          <a:prstGeom prst="roundRect">
            <a:avLst>
              <a:gd fmla="val 7603" name="adj"/>
            </a:avLst>
          </a:prstGeom>
          <a:solidFill>
            <a:srgbClr val="FFFFF4">
              <a:alpha val="94900"/>
            </a:srgbClr>
          </a:solidFill>
          <a:ln cap="flat" cmpd="sng" w="22850">
            <a:solidFill>
              <a:srgbClr val="FFE0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1" name="Google Shape;81;p14"/>
          <p:cNvSpPr/>
          <p:nvPr/>
        </p:nvSpPr>
        <p:spPr>
          <a:xfrm>
            <a:off x="6233527" y="6949229"/>
            <a:ext cx="152100" cy="742800"/>
          </a:xfrm>
          <a:prstGeom prst="roundRect">
            <a:avLst>
              <a:gd fmla="val 82047" name="adj"/>
            </a:avLst>
          </a:prstGeom>
          <a:solidFill>
            <a:srgbClr val="FF954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4"/>
          <p:cNvSpPr/>
          <p:nvPr/>
        </p:nvSpPr>
        <p:spPr>
          <a:xfrm>
            <a:off x="6526442" y="7150675"/>
            <a:ext cx="7322700" cy="33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>
                <a:srgbClr val="67534F"/>
              </a:buClr>
              <a:buSzPts val="2000"/>
              <a:buFont typeface="Marcellus"/>
              <a:buNone/>
            </a:pPr>
            <a:r>
              <a:rPr lang="en-US" sz="2000">
                <a:solidFill>
                  <a:srgbClr val="67534F"/>
                </a:solidFill>
                <a:latin typeface="Marcellus"/>
                <a:ea typeface="Marcellus"/>
                <a:cs typeface="Marcellus"/>
                <a:sym typeface="Marcellus"/>
              </a:rPr>
              <a:t>Lessons Learned</a:t>
            </a:r>
            <a:endParaRPr b="0" i="0" sz="2000" u="none" cap="none" strike="noStrike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272525">
            <a:alpha val="94900"/>
          </a:srgbClr>
        </a:solidFill>
      </p:bgPr>
    </p:bg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5"/>
          <p:cNvSpPr/>
          <p:nvPr/>
        </p:nvSpPr>
        <p:spPr>
          <a:xfrm>
            <a:off x="5453700" y="144016"/>
            <a:ext cx="9176700" cy="8229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9" name="Google Shape;89;p15"/>
          <p:cNvSpPr/>
          <p:nvPr/>
        </p:nvSpPr>
        <p:spPr>
          <a:xfrm>
            <a:off x="5627065" y="364822"/>
            <a:ext cx="6521400" cy="847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392"/>
              </a:lnSpc>
              <a:spcBef>
                <a:spcPts val="0"/>
              </a:spcBef>
              <a:spcAft>
                <a:spcPts val="0"/>
              </a:spcAft>
              <a:buClr>
                <a:srgbClr val="532418"/>
              </a:buClr>
              <a:buSzPts val="5100"/>
              <a:buFont typeface="Marcellus"/>
              <a:buNone/>
            </a:pPr>
            <a:r>
              <a:rPr lang="en-US" sz="37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Network Topology</a:t>
            </a:r>
            <a:endParaRPr b="0" i="0" sz="3700" u="none" cap="none" strike="noStrike">
              <a:solidFill>
                <a:schemeClr val="lt1"/>
              </a:solidFill>
            </a:endParaRPr>
          </a:p>
        </p:txBody>
      </p:sp>
      <p:sp>
        <p:nvSpPr>
          <p:cNvPr id="90" name="Google Shape;90;p15"/>
          <p:cNvSpPr/>
          <p:nvPr/>
        </p:nvSpPr>
        <p:spPr>
          <a:xfrm>
            <a:off x="5705117" y="1567525"/>
            <a:ext cx="8166900" cy="42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84175" lvl="0" marL="457200" rtl="0" algn="l">
              <a:lnSpc>
                <a:spcPct val="129411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50"/>
              <a:buFont typeface="Marcellus"/>
              <a:buChar char="●"/>
            </a:pPr>
            <a:r>
              <a:rPr lang="en-US" sz="245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Parent and child domain structure</a:t>
            </a:r>
            <a:endParaRPr sz="245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-384175" lvl="0" marL="457200" rtl="0" algn="l">
              <a:lnSpc>
                <a:spcPct val="129411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50"/>
              <a:buFont typeface="Marcellus"/>
              <a:buChar char="●"/>
            </a:pPr>
            <a:r>
              <a:rPr lang="en-US" sz="245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Centralised network management</a:t>
            </a:r>
            <a:endParaRPr sz="245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-384175" lvl="0" marL="457200" rtl="0" algn="l">
              <a:lnSpc>
                <a:spcPct val="129411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50"/>
              <a:buFont typeface="Marcellus"/>
              <a:buChar char="●"/>
            </a:pPr>
            <a:r>
              <a:rPr lang="en-US" sz="245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Real-world enterprise simulation</a:t>
            </a:r>
            <a:endParaRPr sz="245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</p:txBody>
      </p:sp>
      <p:sp>
        <p:nvSpPr>
          <p:cNvPr id="91" name="Google Shape;91;p15"/>
          <p:cNvSpPr/>
          <p:nvPr/>
        </p:nvSpPr>
        <p:spPr>
          <a:xfrm>
            <a:off x="5705131" y="3580104"/>
            <a:ext cx="8284200" cy="2596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65125" lvl="0" marL="457200" rtl="0" algn="l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50"/>
              <a:buFont typeface="Montserrat"/>
              <a:buChar char="•"/>
            </a:pPr>
            <a:r>
              <a:rPr lang="en-US" sz="21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Lab Topology Overview</a:t>
            </a:r>
            <a:endParaRPr sz="21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457200" rtl="0" algn="l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1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65125" lvl="0" marL="457200" rtl="0" algn="l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50"/>
              <a:buFont typeface="Montserrat"/>
              <a:buChar char="•"/>
            </a:pPr>
            <a:r>
              <a:rPr lang="en-US" sz="21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Parent Domain         → SWANSEA.ACCA</a:t>
            </a:r>
            <a:endParaRPr sz="21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65125" lvl="0" marL="457200" rtl="0" algn="l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50"/>
              <a:buFont typeface="Montserrat"/>
              <a:buChar char="•"/>
            </a:pPr>
            <a:r>
              <a:rPr lang="en-US" sz="21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Child Domain            → LONDON.SWANSEA.ACCA</a:t>
            </a:r>
            <a:endParaRPr sz="21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65125" lvl="0" marL="457200" rtl="0" algn="l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50"/>
              <a:buFont typeface="Montserrat"/>
              <a:buChar char="•"/>
            </a:pPr>
            <a:r>
              <a:rPr lang="en-US" sz="21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DC IP                            → 192.168.1.1</a:t>
            </a:r>
            <a:endParaRPr sz="21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65125" lvl="0" marL="457200" rtl="0" algn="l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50"/>
              <a:buFont typeface="Montserrat"/>
              <a:buChar char="•"/>
            </a:pPr>
            <a:r>
              <a:rPr lang="en-US" sz="21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Client Machine          → ClientS1 (192.168.1.10)</a:t>
            </a:r>
            <a:endParaRPr sz="21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65125" lvl="0" marL="457200" rtl="0" algn="l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50"/>
              <a:buFont typeface="Montserrat"/>
              <a:buChar char="•"/>
            </a:pPr>
            <a:r>
              <a:rPr lang="en-US" sz="21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Child DC IP                  → 192.168.2.1</a:t>
            </a:r>
            <a:endParaRPr sz="21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457200" rtl="0" algn="l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1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68300" lvl="0" marL="342900" marR="0" rtl="0" algn="l">
              <a:lnSpc>
                <a:spcPct val="131428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50"/>
              <a:buFont typeface="Montserrat"/>
              <a:buChar char="•"/>
            </a:pPr>
            <a:r>
              <a:rPr lang="en-US" sz="21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Two domains connected via trust relationship</a:t>
            </a:r>
            <a:endParaRPr sz="21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pic>
        <p:nvPicPr>
          <p:cNvPr id="92" name="Google Shape;92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98350" y="1306275"/>
            <a:ext cx="5552050" cy="51100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6"/>
          <p:cNvSpPr/>
          <p:nvPr/>
        </p:nvSpPr>
        <p:spPr>
          <a:xfrm>
            <a:off x="359200" y="0"/>
            <a:ext cx="14136900" cy="8229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16"/>
          <p:cNvSpPr/>
          <p:nvPr/>
        </p:nvSpPr>
        <p:spPr>
          <a:xfrm>
            <a:off x="793804" y="571950"/>
            <a:ext cx="10059300" cy="847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392"/>
              </a:lnSpc>
              <a:spcBef>
                <a:spcPts val="0"/>
              </a:spcBef>
              <a:spcAft>
                <a:spcPts val="0"/>
              </a:spcAft>
              <a:buClr>
                <a:srgbClr val="532418"/>
              </a:buClr>
              <a:buSzPts val="5100"/>
              <a:buFont typeface="Marcellus"/>
              <a:buNone/>
            </a:pPr>
            <a:r>
              <a:rPr lang="en-US" sz="33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CTF Analysis: Approach &amp; Key Findings</a:t>
            </a:r>
            <a:endParaRPr b="0" i="0" sz="3300" u="none" cap="none" strike="noStrike">
              <a:solidFill>
                <a:schemeClr val="lt1"/>
              </a:solidFill>
            </a:endParaRPr>
          </a:p>
        </p:txBody>
      </p:sp>
      <p:sp>
        <p:nvSpPr>
          <p:cNvPr id="100" name="Google Shape;100;p16"/>
          <p:cNvSpPr/>
          <p:nvPr/>
        </p:nvSpPr>
        <p:spPr>
          <a:xfrm>
            <a:off x="793800" y="1419753"/>
            <a:ext cx="13042800" cy="6200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200">
                <a:solidFill>
                  <a:schemeClr val="lt1"/>
                </a:solidFill>
              </a:rPr>
              <a:t>🔍 Approach (Recon Phase)</a:t>
            </a:r>
            <a:endParaRPr b="1" sz="22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Started by exploring the system to understand how it is configured</a:t>
            </a:r>
            <a:endParaRPr sz="22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Focused on identifying open services and possible weak points</a:t>
            </a:r>
            <a:endParaRPr sz="22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200">
                <a:solidFill>
                  <a:schemeClr val="lt1"/>
                </a:solidFill>
              </a:rPr>
              <a:t>🛠️ Tools Used</a:t>
            </a:r>
            <a:endParaRPr b="1" sz="22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Nmap – used to scan open ports and detect running services</a:t>
            </a:r>
            <a:endParaRPr sz="22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enum4linux – used to gather information from Active Directory</a:t>
            </a:r>
            <a:endParaRPr sz="22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dig &amp; nslookup – used to test and verify DNS records</a:t>
            </a:r>
            <a:endParaRPr sz="22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200">
                <a:solidFill>
                  <a:schemeClr val="lt1"/>
                </a:solidFill>
              </a:rPr>
              <a:t>⚠️ Findings</a:t>
            </a:r>
            <a:endParaRPr b="1" sz="22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DNS was not properly secured (zone transfer allowed)</a:t>
            </a:r>
            <a:endParaRPr sz="22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Active Directory had weak permission settings</a:t>
            </a:r>
            <a:endParaRPr sz="22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DHCP lacked protection against rogue devices</a:t>
            </a:r>
            <a:endParaRPr sz="22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Web server exposed sensitive directories</a:t>
            </a:r>
            <a:endParaRPr sz="22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200">
                <a:solidFill>
                  <a:schemeClr val="lt1"/>
                </a:solidFill>
              </a:rPr>
              <a:t>👉 </a:t>
            </a:r>
            <a:r>
              <a:rPr b="1" lang="en-US" sz="2200">
                <a:solidFill>
                  <a:schemeClr val="lt1"/>
                </a:solidFill>
              </a:rPr>
              <a:t>Key Insight:</a:t>
            </a:r>
            <a:br>
              <a:rPr b="1" lang="en-US" sz="2200">
                <a:solidFill>
                  <a:schemeClr val="lt1"/>
                </a:solidFill>
              </a:rPr>
            </a:br>
            <a:r>
              <a:rPr lang="en-US" sz="2200">
                <a:solidFill>
                  <a:schemeClr val="lt1"/>
                </a:solidFill>
              </a:rPr>
              <a:t> Most of the issues were caused by poor configuration rather than complex hacking techniques</a:t>
            </a:r>
            <a:endParaRPr sz="22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 sz="2200">
              <a:solidFill>
                <a:schemeClr val="lt1"/>
              </a:solidFill>
            </a:endParaRPr>
          </a:p>
        </p:txBody>
      </p:sp>
      <p:pic>
        <p:nvPicPr>
          <p:cNvPr id="101" name="Google Shape;101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454125" y="4484253"/>
            <a:ext cx="5761274" cy="2613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17"/>
          <p:cNvSpPr/>
          <p:nvPr/>
        </p:nvSpPr>
        <p:spPr>
          <a:xfrm>
            <a:off x="793790" y="732830"/>
            <a:ext cx="6195179" cy="8052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9896"/>
              </a:lnSpc>
              <a:spcBef>
                <a:spcPts val="0"/>
              </a:spcBef>
              <a:spcAft>
                <a:spcPts val="0"/>
              </a:spcAft>
              <a:buClr>
                <a:srgbClr val="532418"/>
              </a:buClr>
              <a:buSzPts val="4850"/>
              <a:buFont typeface="Marcellus"/>
              <a:buNone/>
            </a:pPr>
            <a:r>
              <a:rPr lang="en-US" sz="4850">
                <a:solidFill>
                  <a:srgbClr val="532418"/>
                </a:solidFill>
                <a:latin typeface="Marcellus"/>
                <a:ea typeface="Marcellus"/>
                <a:cs typeface="Marcellus"/>
                <a:sym typeface="Marcellus"/>
              </a:rPr>
              <a:t>Components:</a:t>
            </a:r>
            <a:endParaRPr b="0" i="0" sz="4850" u="none" cap="none" strike="noStrike"/>
          </a:p>
        </p:txBody>
      </p:sp>
      <p:sp>
        <p:nvSpPr>
          <p:cNvPr id="108" name="Google Shape;108;p17"/>
          <p:cNvSpPr/>
          <p:nvPr/>
        </p:nvSpPr>
        <p:spPr>
          <a:xfrm>
            <a:off x="793800" y="1947375"/>
            <a:ext cx="6419100" cy="999000"/>
          </a:xfrm>
          <a:prstGeom prst="roundRect">
            <a:avLst>
              <a:gd fmla="val 3387" name="adj"/>
            </a:avLst>
          </a:prstGeom>
          <a:solidFill>
            <a:schemeClr val="dk1"/>
          </a:solidFill>
          <a:ln cap="flat" cmpd="sng" w="22850">
            <a:solidFill>
              <a:srgbClr val="FFE0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" name="Google Shape;109;p17"/>
          <p:cNvSpPr/>
          <p:nvPr/>
        </p:nvSpPr>
        <p:spPr>
          <a:xfrm>
            <a:off x="959444" y="2035211"/>
            <a:ext cx="6195300" cy="402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1250"/>
              </a:lnSpc>
              <a:spcBef>
                <a:spcPts val="0"/>
              </a:spcBef>
              <a:spcAft>
                <a:spcPts val="0"/>
              </a:spcAft>
              <a:buClr>
                <a:srgbClr val="67534F"/>
              </a:buClr>
              <a:buSzPts val="2400"/>
              <a:buFont typeface="Marcellus"/>
              <a:buNone/>
            </a:pPr>
            <a:r>
              <a:rPr lang="en-US" sz="24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A-GUI → Management interface (SmartConsole (my admin panel))</a:t>
            </a:r>
            <a:endParaRPr b="0" i="0" sz="2400" u="none" cap="none" strike="noStrike">
              <a:solidFill>
                <a:schemeClr val="lt1"/>
              </a:solidFill>
            </a:endParaRPr>
          </a:p>
        </p:txBody>
      </p:sp>
      <p:sp>
        <p:nvSpPr>
          <p:cNvPr id="110" name="Google Shape;110;p17"/>
          <p:cNvSpPr/>
          <p:nvPr/>
        </p:nvSpPr>
        <p:spPr>
          <a:xfrm>
            <a:off x="793800" y="3304461"/>
            <a:ext cx="6419100" cy="999000"/>
          </a:xfrm>
          <a:prstGeom prst="roundRect">
            <a:avLst>
              <a:gd fmla="val 3387" name="adj"/>
            </a:avLst>
          </a:prstGeom>
          <a:solidFill>
            <a:schemeClr val="dk1"/>
          </a:solidFill>
          <a:ln cap="flat" cmpd="sng" w="22850">
            <a:solidFill>
              <a:srgbClr val="FFE0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1" name="Google Shape;111;p17"/>
          <p:cNvSpPr/>
          <p:nvPr/>
        </p:nvSpPr>
        <p:spPr>
          <a:xfrm>
            <a:off x="959444" y="3412931"/>
            <a:ext cx="6253500" cy="402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3125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4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A-SMS → Security managem</a:t>
            </a:r>
            <a:r>
              <a:rPr lang="en-US" sz="24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ent server (Security Management Server (brain))</a:t>
            </a:r>
            <a:endParaRPr sz="240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</p:txBody>
      </p:sp>
      <p:sp>
        <p:nvSpPr>
          <p:cNvPr id="112" name="Google Shape;112;p17"/>
          <p:cNvSpPr/>
          <p:nvPr/>
        </p:nvSpPr>
        <p:spPr>
          <a:xfrm>
            <a:off x="793800" y="4661536"/>
            <a:ext cx="6419100" cy="999000"/>
          </a:xfrm>
          <a:prstGeom prst="roundRect">
            <a:avLst>
              <a:gd fmla="val 3387" name="adj"/>
            </a:avLst>
          </a:prstGeom>
          <a:solidFill>
            <a:schemeClr val="dk1"/>
          </a:solidFill>
          <a:ln cap="flat" cmpd="sng" w="22850">
            <a:solidFill>
              <a:srgbClr val="FFE0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3" name="Google Shape;113;p17"/>
          <p:cNvSpPr/>
          <p:nvPr/>
        </p:nvSpPr>
        <p:spPr>
          <a:xfrm>
            <a:off x="959444" y="4753584"/>
            <a:ext cx="6253500" cy="402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1250"/>
              </a:lnSpc>
              <a:spcBef>
                <a:spcPts val="0"/>
              </a:spcBef>
              <a:spcAft>
                <a:spcPts val="0"/>
              </a:spcAft>
              <a:buClr>
                <a:srgbClr val="67534F"/>
              </a:buClr>
              <a:buSzPts val="2400"/>
              <a:buFont typeface="Marcellus"/>
              <a:buNone/>
            </a:pPr>
            <a:r>
              <a:rPr lang="en-US" sz="24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A-GW → Security gateway (Security Gateway (firewall muscle))</a:t>
            </a:r>
            <a:endParaRPr b="0" i="0" sz="2400" u="none" cap="none" strike="noStrike">
              <a:solidFill>
                <a:schemeClr val="lt1"/>
              </a:solidFill>
            </a:endParaRPr>
          </a:p>
        </p:txBody>
      </p:sp>
      <p:sp>
        <p:nvSpPr>
          <p:cNvPr id="114" name="Google Shape;114;p17"/>
          <p:cNvSpPr/>
          <p:nvPr/>
        </p:nvSpPr>
        <p:spPr>
          <a:xfrm>
            <a:off x="793800" y="6120225"/>
            <a:ext cx="6419100" cy="999000"/>
          </a:xfrm>
          <a:prstGeom prst="roundRect">
            <a:avLst>
              <a:gd fmla="val 3387" name="adj"/>
            </a:avLst>
          </a:prstGeom>
          <a:solidFill>
            <a:schemeClr val="dk1"/>
          </a:solidFill>
          <a:ln cap="flat" cmpd="sng" w="22850">
            <a:solidFill>
              <a:srgbClr val="FFE0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" name="Google Shape;115;p17"/>
          <p:cNvSpPr/>
          <p:nvPr/>
        </p:nvSpPr>
        <p:spPr>
          <a:xfrm>
            <a:off x="959459" y="6425764"/>
            <a:ext cx="3696300" cy="402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1250"/>
              </a:lnSpc>
              <a:spcBef>
                <a:spcPts val="0"/>
              </a:spcBef>
              <a:spcAft>
                <a:spcPts val="0"/>
              </a:spcAft>
              <a:buClr>
                <a:srgbClr val="67534F"/>
              </a:buClr>
              <a:buSzPts val="2400"/>
              <a:buFont typeface="Marcellus"/>
              <a:buNone/>
            </a:pPr>
            <a:r>
              <a:rPr lang="en-US" sz="24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Clients → End-user systems</a:t>
            </a:r>
            <a:endParaRPr b="0" i="0" sz="2400" u="none" cap="none" strike="noStrike">
              <a:solidFill>
                <a:schemeClr val="lt1"/>
              </a:solidFill>
            </a:endParaRPr>
          </a:p>
        </p:txBody>
      </p:sp>
      <p:sp>
        <p:nvSpPr>
          <p:cNvPr id="116" name="Google Shape;116;p17"/>
          <p:cNvSpPr/>
          <p:nvPr/>
        </p:nvSpPr>
        <p:spPr>
          <a:xfrm>
            <a:off x="8211300" y="0"/>
            <a:ext cx="6419100" cy="8229600"/>
          </a:xfrm>
          <a:prstGeom prst="roundRect">
            <a:avLst>
              <a:gd fmla="val 3387" name="adj"/>
            </a:avLst>
          </a:prstGeom>
          <a:solidFill>
            <a:schemeClr val="dk1"/>
          </a:solidFill>
          <a:ln cap="flat" cmpd="sng" w="22850">
            <a:solidFill>
              <a:srgbClr val="FFE0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17" name="Google Shape;117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211300" y="2504699"/>
            <a:ext cx="6419101" cy="36155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8"/>
          <p:cNvSpPr/>
          <p:nvPr/>
        </p:nvSpPr>
        <p:spPr>
          <a:xfrm>
            <a:off x="682882" y="581702"/>
            <a:ext cx="79320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9166"/>
              </a:lnSpc>
              <a:spcBef>
                <a:spcPts val="0"/>
              </a:spcBef>
              <a:spcAft>
                <a:spcPts val="0"/>
              </a:spcAft>
              <a:buClr>
                <a:srgbClr val="532418"/>
              </a:buClr>
              <a:buSzPts val="4800"/>
              <a:buFont typeface="Marcellus"/>
              <a:buNone/>
            </a:pPr>
            <a:r>
              <a:rPr lang="en-US" sz="3000">
                <a:solidFill>
                  <a:srgbClr val="532418"/>
                </a:solidFill>
                <a:latin typeface="Marcellus"/>
                <a:ea typeface="Marcellus"/>
                <a:cs typeface="Marcellus"/>
                <a:sym typeface="Marcellus"/>
              </a:rPr>
              <a:t>SmartConsole</a:t>
            </a:r>
            <a:r>
              <a:rPr b="0" i="0" lang="en-US" sz="3000" u="none" cap="none" strike="noStrike">
                <a:solidFill>
                  <a:srgbClr val="532418"/>
                </a:solidFill>
                <a:latin typeface="Marcellus"/>
                <a:ea typeface="Marcellus"/>
                <a:cs typeface="Marcellus"/>
                <a:sym typeface="Marcellus"/>
              </a:rPr>
              <a:t> &amp; </a:t>
            </a:r>
            <a:r>
              <a:rPr lang="en-US" sz="3000">
                <a:solidFill>
                  <a:srgbClr val="532418"/>
                </a:solidFill>
                <a:latin typeface="Marcellus"/>
                <a:ea typeface="Marcellus"/>
                <a:cs typeface="Marcellus"/>
                <a:sym typeface="Marcellus"/>
              </a:rPr>
              <a:t>GAIA OS Installation</a:t>
            </a:r>
            <a:endParaRPr sz="3000">
              <a:solidFill>
                <a:srgbClr val="532418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marR="0" rtl="0" algn="l">
              <a:lnSpc>
                <a:spcPct val="129166"/>
              </a:lnSpc>
              <a:spcBef>
                <a:spcPts val="1200"/>
              </a:spcBef>
              <a:spcAft>
                <a:spcPts val="0"/>
              </a:spcAft>
              <a:buClr>
                <a:srgbClr val="532418"/>
              </a:buClr>
              <a:buSzPts val="4800"/>
              <a:buFont typeface="Marcellus"/>
              <a:buNone/>
            </a:pPr>
            <a:r>
              <a:t/>
            </a:r>
            <a:endParaRPr sz="3000">
              <a:solidFill>
                <a:srgbClr val="532418"/>
              </a:solidFill>
              <a:latin typeface="Marcellus"/>
              <a:ea typeface="Marcellus"/>
              <a:cs typeface="Marcellus"/>
              <a:sym typeface="Marcellus"/>
            </a:endParaRPr>
          </a:p>
        </p:txBody>
      </p:sp>
      <p:sp>
        <p:nvSpPr>
          <p:cNvPr id="124" name="Google Shape;124;p18"/>
          <p:cNvSpPr/>
          <p:nvPr/>
        </p:nvSpPr>
        <p:spPr>
          <a:xfrm>
            <a:off x="781400" y="1530850"/>
            <a:ext cx="6434700" cy="6568800"/>
          </a:xfrm>
          <a:prstGeom prst="roundRect">
            <a:avLst>
              <a:gd fmla="val 3331" name="adj"/>
            </a:avLst>
          </a:prstGeom>
          <a:solidFill>
            <a:schemeClr val="dk1"/>
          </a:solidFill>
          <a:ln cap="flat" cmpd="sng" w="22850">
            <a:solidFill>
              <a:srgbClr val="FFE0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125" name="Google Shape;125;p18"/>
          <p:cNvSpPr/>
          <p:nvPr/>
        </p:nvSpPr>
        <p:spPr>
          <a:xfrm>
            <a:off x="3839647" y="2058114"/>
            <a:ext cx="318135" cy="41362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7534F"/>
              </a:buClr>
              <a:buSzPts val="2500"/>
              <a:buFont typeface="Marcellus"/>
              <a:buNone/>
            </a:pPr>
            <a:r>
              <a:t/>
            </a:r>
            <a:endParaRPr b="0" i="0" sz="2500" u="none" cap="none" strike="noStrike"/>
          </a:p>
        </p:txBody>
      </p:sp>
      <p:sp>
        <p:nvSpPr>
          <p:cNvPr id="126" name="Google Shape;126;p18"/>
          <p:cNvSpPr/>
          <p:nvPr/>
        </p:nvSpPr>
        <p:spPr>
          <a:xfrm>
            <a:off x="934206" y="1661775"/>
            <a:ext cx="5320800" cy="396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9166"/>
              </a:lnSpc>
              <a:spcBef>
                <a:spcPts val="0"/>
              </a:spcBef>
              <a:spcAft>
                <a:spcPts val="0"/>
              </a:spcAft>
              <a:buClr>
                <a:srgbClr val="67534F"/>
              </a:buClr>
              <a:buSzPts val="2400"/>
              <a:buFont typeface="Marcellus"/>
              <a:buNone/>
            </a:pPr>
            <a:r>
              <a:rPr lang="en-US" sz="24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SmartConsole Installation</a:t>
            </a:r>
            <a:endParaRPr b="0" i="0" sz="2400" u="none" cap="none" strike="noStrike">
              <a:solidFill>
                <a:schemeClr val="lt1"/>
              </a:solidFill>
            </a:endParaRPr>
          </a:p>
        </p:txBody>
      </p:sp>
      <p:sp>
        <p:nvSpPr>
          <p:cNvPr id="127" name="Google Shape;127;p18"/>
          <p:cNvSpPr/>
          <p:nvPr/>
        </p:nvSpPr>
        <p:spPr>
          <a:xfrm>
            <a:off x="1016325" y="2121925"/>
            <a:ext cx="6199800" cy="1067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33375" lvl="0" marL="457200" rtl="0" algn="l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50"/>
              <a:buFont typeface="Montserrat"/>
              <a:buChar char="●"/>
            </a:pPr>
            <a:r>
              <a:rPr lang="en-US" sz="16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Installed on the A-GUI system to manage security from one place</a:t>
            </a:r>
            <a:endParaRPr sz="16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33375" lvl="0" marL="457200" rtl="0" algn="l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50"/>
              <a:buFont typeface="Montserrat"/>
              <a:buChar char="●"/>
            </a:pPr>
            <a:r>
              <a:rPr lang="en-US" sz="16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Provides an easy-to-use interface for configuring security settings</a:t>
            </a:r>
            <a:endParaRPr sz="16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33375" lvl="0" marL="457200" rtl="0" algn="l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50"/>
              <a:buFont typeface="Montserrat"/>
              <a:buChar char="●"/>
            </a:pPr>
            <a:r>
              <a:rPr lang="en-US" sz="16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Helps in monitoring network traffic and analysing logs</a:t>
            </a:r>
            <a:endParaRPr sz="16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33375" lvl="0" marL="457200" rtl="0" algn="l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50"/>
              <a:buFont typeface="Montserrat"/>
              <a:buChar char="●"/>
            </a:pPr>
            <a:r>
              <a:rPr lang="en-US" sz="16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Allows administrators to control and update firewall rules efficiently</a:t>
            </a:r>
            <a:endParaRPr sz="16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33375" lvl="0" marL="457200" rtl="0" algn="l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50"/>
              <a:buFont typeface="Montserrat"/>
              <a:buChar char="●"/>
            </a:pPr>
            <a:r>
              <a:rPr lang="en-US" sz="16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Supports real-time visibility of network activity</a:t>
            </a:r>
            <a:endParaRPr sz="16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457200" marR="0" rtl="0" algn="l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28" name="Google Shape;128;p18"/>
          <p:cNvSpPr/>
          <p:nvPr/>
        </p:nvSpPr>
        <p:spPr>
          <a:xfrm>
            <a:off x="7414375" y="1530925"/>
            <a:ext cx="7084800" cy="6568800"/>
          </a:xfrm>
          <a:prstGeom prst="roundRect">
            <a:avLst>
              <a:gd fmla="val 3331" name="adj"/>
            </a:avLst>
          </a:prstGeom>
          <a:solidFill>
            <a:schemeClr val="dk1"/>
          </a:solidFill>
          <a:ln cap="flat" cmpd="sng" w="22850">
            <a:solidFill>
              <a:srgbClr val="FFE0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9" name="Google Shape;129;p18"/>
          <p:cNvSpPr/>
          <p:nvPr/>
        </p:nvSpPr>
        <p:spPr>
          <a:xfrm>
            <a:off x="7567189" y="1725574"/>
            <a:ext cx="3049200" cy="396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9166"/>
              </a:lnSpc>
              <a:spcBef>
                <a:spcPts val="0"/>
              </a:spcBef>
              <a:spcAft>
                <a:spcPts val="0"/>
              </a:spcAft>
              <a:buClr>
                <a:srgbClr val="67534F"/>
              </a:buClr>
              <a:buSzPts val="2400"/>
              <a:buFont typeface="Marcellus"/>
              <a:buNone/>
            </a:pPr>
            <a:r>
              <a:rPr lang="en-US" sz="24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GAIA OS Installation</a:t>
            </a:r>
            <a:endParaRPr b="0" i="0" sz="2400" u="none" cap="none" strike="noStrike">
              <a:solidFill>
                <a:schemeClr val="lt1"/>
              </a:solidFill>
            </a:endParaRPr>
          </a:p>
        </p:txBody>
      </p:sp>
      <p:sp>
        <p:nvSpPr>
          <p:cNvPr id="130" name="Google Shape;130;p18"/>
          <p:cNvSpPr/>
          <p:nvPr/>
        </p:nvSpPr>
        <p:spPr>
          <a:xfrm>
            <a:off x="7567202" y="2255400"/>
            <a:ext cx="6932100" cy="800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33375" lvl="0" marL="457200" rtl="0" algn="l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50"/>
              <a:buFont typeface="Montserrat"/>
              <a:buChar char="●"/>
            </a:pPr>
            <a:r>
              <a:rPr lang="en-US" sz="16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The GAIA OS ISO file was mounted on the virtual machine to begin setup</a:t>
            </a:r>
            <a:endParaRPr sz="16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33375" lvl="0" marL="457200" rtl="0" algn="l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50"/>
              <a:buFont typeface="Montserrat"/>
              <a:buChar char="●"/>
            </a:pPr>
            <a:r>
              <a:rPr lang="en-US" sz="16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The system was booted to start the installation process</a:t>
            </a:r>
            <a:endParaRPr sz="16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33375" lvl="0" marL="457200" rtl="0" algn="l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50"/>
              <a:buFont typeface="Montserrat"/>
              <a:buChar char="●"/>
            </a:pPr>
            <a:r>
              <a:rPr lang="en-US" sz="16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Basic settings like keyboard layout and disk configuration were selected</a:t>
            </a:r>
            <a:endParaRPr sz="16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33375" lvl="0" marL="457200" rtl="0" algn="l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50"/>
              <a:buFont typeface="Montserrat"/>
              <a:buChar char="●"/>
            </a:pPr>
            <a:r>
              <a:rPr lang="en-US" sz="16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An administrator account was created for system access</a:t>
            </a:r>
            <a:endParaRPr sz="16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33375" lvl="0" marL="457200" rtl="0" algn="l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50"/>
              <a:buFont typeface="Montserrat"/>
              <a:buChar char="●"/>
            </a:pPr>
            <a:r>
              <a:rPr lang="en-US" sz="16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After installation, the system was ready for further configuration</a:t>
            </a:r>
            <a:endParaRPr sz="16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pic>
        <p:nvPicPr>
          <p:cNvPr id="131" name="Google Shape;131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296368" y="4944236"/>
            <a:ext cx="5320798" cy="2983056"/>
          </a:xfrm>
          <a:prstGeom prst="rect">
            <a:avLst/>
          </a:prstGeom>
          <a:solidFill>
            <a:schemeClr val="dk1"/>
          </a:solidFill>
          <a:ln cap="flat" cmpd="sng" w="22850">
            <a:solidFill>
              <a:srgbClr val="FFE0CC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32" name="Google Shape;132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455825" y="4944225"/>
            <a:ext cx="5320798" cy="2983078"/>
          </a:xfrm>
          <a:prstGeom prst="rect">
            <a:avLst/>
          </a:prstGeom>
          <a:solidFill>
            <a:schemeClr val="dk1"/>
          </a:solidFill>
          <a:ln cap="flat" cmpd="sng" w="22850">
            <a:solidFill>
              <a:srgbClr val="FFE0CC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19"/>
          <p:cNvSpPr/>
          <p:nvPr/>
        </p:nvSpPr>
        <p:spPr>
          <a:xfrm>
            <a:off x="5453700" y="0"/>
            <a:ext cx="9176700" cy="8373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9" name="Google Shape;139;p19"/>
          <p:cNvSpPr/>
          <p:nvPr/>
        </p:nvSpPr>
        <p:spPr>
          <a:xfrm>
            <a:off x="5705117" y="2380325"/>
            <a:ext cx="8166900" cy="42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403225" lvl="0" marL="457200" rtl="0" algn="l">
              <a:lnSpc>
                <a:spcPct val="129411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750"/>
              <a:buFont typeface="Marcellus"/>
              <a:buChar char="●"/>
            </a:pPr>
            <a:r>
              <a:rPr lang="en-US" sz="275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Configured IP address for network communication</a:t>
            </a:r>
            <a:endParaRPr sz="275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-403225" lvl="0" marL="457200" rtl="0" algn="l">
              <a:lnSpc>
                <a:spcPct val="129411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750"/>
              <a:buFont typeface="Marcellus"/>
              <a:buChar char="●"/>
            </a:pPr>
            <a:r>
              <a:rPr lang="en-US" sz="275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Set DNS and default gateway for connectivity</a:t>
            </a:r>
            <a:endParaRPr sz="275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-403225" lvl="0" marL="457200" rtl="0" algn="l">
              <a:lnSpc>
                <a:spcPct val="129411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750"/>
              <a:buFont typeface="Marcellus"/>
              <a:buChar char="●"/>
            </a:pPr>
            <a:r>
              <a:rPr lang="en-US" sz="275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Ensured proper network routing between systems</a:t>
            </a:r>
            <a:endParaRPr sz="275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-403225" lvl="0" marL="457200" rtl="0" algn="l">
              <a:lnSpc>
                <a:spcPct val="129411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750"/>
              <a:buFont typeface="Marcellus"/>
              <a:buChar char="●"/>
            </a:pPr>
            <a:r>
              <a:rPr lang="en-US" sz="275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Enabled time synchronisation for accurate logs</a:t>
            </a:r>
            <a:endParaRPr sz="275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-403225" lvl="0" marL="457200" rtl="0" algn="l">
              <a:lnSpc>
                <a:spcPct val="129411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750"/>
              <a:buFont typeface="Marcellus"/>
              <a:buChar char="●"/>
            </a:pPr>
            <a:r>
              <a:rPr lang="en-US" sz="275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Prepared the server for centralised security management</a:t>
            </a:r>
            <a:endParaRPr sz="275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0" lvl="0" marL="457200" rtl="0" algn="l">
              <a:lnSpc>
                <a:spcPct val="1294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75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</p:txBody>
      </p:sp>
      <p:pic>
        <p:nvPicPr>
          <p:cNvPr id="140" name="Google Shape;140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4384375"/>
            <a:ext cx="5453700" cy="3051917"/>
          </a:xfrm>
          <a:prstGeom prst="rect">
            <a:avLst/>
          </a:prstGeom>
          <a:noFill/>
          <a:ln>
            <a:noFill/>
          </a:ln>
        </p:spPr>
      </p:pic>
      <p:pic>
        <p:nvPicPr>
          <p:cNvPr id="141" name="Google Shape;141;p1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778925"/>
            <a:ext cx="5453713" cy="3051924"/>
          </a:xfrm>
          <a:prstGeom prst="rect">
            <a:avLst/>
          </a:prstGeom>
          <a:noFill/>
          <a:ln>
            <a:noFill/>
          </a:ln>
        </p:spPr>
      </p:pic>
      <p:sp>
        <p:nvSpPr>
          <p:cNvPr id="142" name="Google Shape;142;p19"/>
          <p:cNvSpPr/>
          <p:nvPr/>
        </p:nvSpPr>
        <p:spPr>
          <a:xfrm>
            <a:off x="5705115" y="889772"/>
            <a:ext cx="6521400" cy="847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392"/>
              </a:lnSpc>
              <a:spcBef>
                <a:spcPts val="0"/>
              </a:spcBef>
              <a:spcAft>
                <a:spcPts val="0"/>
              </a:spcAft>
              <a:buClr>
                <a:srgbClr val="532418"/>
              </a:buClr>
              <a:buSzPts val="5100"/>
              <a:buFont typeface="Marcellus"/>
              <a:buNone/>
            </a:pPr>
            <a:r>
              <a:rPr lang="en-US" sz="37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A-SMS Configuration</a:t>
            </a:r>
            <a:endParaRPr b="0" i="0" sz="3700" u="none" cap="none" strike="noStrike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20"/>
          <p:cNvSpPr/>
          <p:nvPr/>
        </p:nvSpPr>
        <p:spPr>
          <a:xfrm>
            <a:off x="793790" y="732830"/>
            <a:ext cx="6195300" cy="8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9896"/>
              </a:lnSpc>
              <a:spcBef>
                <a:spcPts val="0"/>
              </a:spcBef>
              <a:spcAft>
                <a:spcPts val="0"/>
              </a:spcAft>
              <a:buClr>
                <a:srgbClr val="532418"/>
              </a:buClr>
              <a:buSzPts val="4850"/>
              <a:buFont typeface="Marcellus"/>
              <a:buNone/>
            </a:pPr>
            <a:r>
              <a:rPr lang="en-US" sz="4850">
                <a:solidFill>
                  <a:srgbClr val="532418"/>
                </a:solidFill>
                <a:latin typeface="Marcellus"/>
                <a:ea typeface="Marcellus"/>
                <a:cs typeface="Marcellus"/>
                <a:sym typeface="Marcellus"/>
              </a:rPr>
              <a:t>First Time Wizard</a:t>
            </a:r>
            <a:r>
              <a:rPr lang="en-US" sz="4850">
                <a:solidFill>
                  <a:srgbClr val="532418"/>
                </a:solidFill>
                <a:latin typeface="Marcellus"/>
                <a:ea typeface="Marcellus"/>
                <a:cs typeface="Marcellus"/>
                <a:sym typeface="Marcellus"/>
              </a:rPr>
              <a:t>:</a:t>
            </a:r>
            <a:endParaRPr b="0" i="0" sz="4850" u="none" cap="none" strike="noStrike"/>
          </a:p>
        </p:txBody>
      </p:sp>
      <p:sp>
        <p:nvSpPr>
          <p:cNvPr id="149" name="Google Shape;149;p20"/>
          <p:cNvSpPr/>
          <p:nvPr/>
        </p:nvSpPr>
        <p:spPr>
          <a:xfrm>
            <a:off x="793800" y="1947375"/>
            <a:ext cx="6419100" cy="5834100"/>
          </a:xfrm>
          <a:prstGeom prst="roundRect">
            <a:avLst>
              <a:gd fmla="val 3387" name="adj"/>
            </a:avLst>
          </a:prstGeom>
          <a:solidFill>
            <a:schemeClr val="dk1"/>
          </a:solidFill>
          <a:ln cap="flat" cmpd="sng" w="22850">
            <a:solidFill>
              <a:srgbClr val="FFE0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0" name="Google Shape;150;p20"/>
          <p:cNvSpPr/>
          <p:nvPr/>
        </p:nvSpPr>
        <p:spPr>
          <a:xfrm>
            <a:off x="959444" y="2035211"/>
            <a:ext cx="6195300" cy="402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937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arcellus"/>
              <a:buChar char="●"/>
            </a:pPr>
            <a:r>
              <a:rPr lang="en-US" sz="26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Set the IP address so the server can communicate within the network</a:t>
            </a:r>
            <a:endParaRPr sz="270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-3937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arcellus"/>
              <a:buChar char="●"/>
            </a:pPr>
            <a:r>
              <a:rPr lang="en-US" sz="26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Configured DNS and gateway to enable proper connectivity</a:t>
            </a:r>
            <a:endParaRPr sz="260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-3937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arcellus"/>
              <a:buChar char="●"/>
            </a:pPr>
            <a:r>
              <a:rPr lang="en-US" sz="26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Made sure the network routing works correctly between systems</a:t>
            </a:r>
            <a:endParaRPr sz="260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-3937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arcellus"/>
              <a:buChar char="●"/>
            </a:pPr>
            <a:r>
              <a:rPr lang="en-US" sz="26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Enabled time synchronisation to keep logs accurate</a:t>
            </a:r>
            <a:endParaRPr sz="260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-3937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arcellus"/>
              <a:buChar char="●"/>
            </a:pPr>
            <a:r>
              <a:rPr lang="en-US" sz="26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Prepared the server to handle centralised security management</a:t>
            </a:r>
            <a:endParaRPr sz="260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</p:txBody>
      </p:sp>
      <p:sp>
        <p:nvSpPr>
          <p:cNvPr id="151" name="Google Shape;151;p20"/>
          <p:cNvSpPr/>
          <p:nvPr/>
        </p:nvSpPr>
        <p:spPr>
          <a:xfrm>
            <a:off x="959444" y="3412931"/>
            <a:ext cx="6253500" cy="402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3125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240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</p:txBody>
      </p:sp>
      <p:sp>
        <p:nvSpPr>
          <p:cNvPr id="152" name="Google Shape;152;p20"/>
          <p:cNvSpPr/>
          <p:nvPr/>
        </p:nvSpPr>
        <p:spPr>
          <a:xfrm>
            <a:off x="8211300" y="0"/>
            <a:ext cx="6419100" cy="8229600"/>
          </a:xfrm>
          <a:prstGeom prst="roundRect">
            <a:avLst>
              <a:gd fmla="val 3387" name="adj"/>
            </a:avLst>
          </a:prstGeom>
          <a:solidFill>
            <a:schemeClr val="dk1"/>
          </a:solidFill>
          <a:ln cap="flat" cmpd="sng" w="22850">
            <a:solidFill>
              <a:srgbClr val="FFE0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53" name="Google Shape;153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243783" y="2857056"/>
            <a:ext cx="6419101" cy="3592167"/>
          </a:xfrm>
          <a:prstGeom prst="rect">
            <a:avLst/>
          </a:prstGeom>
          <a:solidFill>
            <a:schemeClr val="dk1"/>
          </a:solidFill>
          <a:ln cap="flat" cmpd="sng" w="22850">
            <a:solidFill>
              <a:srgbClr val="FFE0CC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21"/>
          <p:cNvSpPr/>
          <p:nvPr/>
        </p:nvSpPr>
        <p:spPr>
          <a:xfrm>
            <a:off x="359200" y="0"/>
            <a:ext cx="14136900" cy="8229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0" name="Google Shape;160;p21"/>
          <p:cNvSpPr/>
          <p:nvPr/>
        </p:nvSpPr>
        <p:spPr>
          <a:xfrm>
            <a:off x="793804" y="571950"/>
            <a:ext cx="10059300" cy="847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392"/>
              </a:lnSpc>
              <a:spcBef>
                <a:spcPts val="0"/>
              </a:spcBef>
              <a:spcAft>
                <a:spcPts val="0"/>
              </a:spcAft>
              <a:buClr>
                <a:srgbClr val="532418"/>
              </a:buClr>
              <a:buSzPts val="5100"/>
              <a:buFont typeface="Marcellus"/>
              <a:buNone/>
            </a:pPr>
            <a:r>
              <a:rPr lang="en-US" sz="33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Secure Network Architecture</a:t>
            </a:r>
            <a:endParaRPr b="0" i="0" sz="3300" u="none" cap="none" strike="noStrike">
              <a:solidFill>
                <a:schemeClr val="lt1"/>
              </a:solidFill>
            </a:endParaRPr>
          </a:p>
        </p:txBody>
      </p:sp>
      <p:sp>
        <p:nvSpPr>
          <p:cNvPr id="161" name="Google Shape;161;p21"/>
          <p:cNvSpPr/>
          <p:nvPr/>
        </p:nvSpPr>
        <p:spPr>
          <a:xfrm>
            <a:off x="793800" y="1419753"/>
            <a:ext cx="13042800" cy="6200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200">
                <a:solidFill>
                  <a:schemeClr val="lt1"/>
                </a:solidFill>
              </a:rPr>
              <a:t>Used multiple layers of security to protect the network</a:t>
            </a:r>
            <a:endParaRPr b="1" sz="22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200">
                <a:solidFill>
                  <a:schemeClr val="lt1"/>
                </a:solidFill>
              </a:rPr>
              <a:t>The Security Gateway checks and controls all traffic going in and out</a:t>
            </a:r>
            <a:endParaRPr b="1" sz="22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200">
                <a:solidFill>
                  <a:schemeClr val="lt1"/>
                </a:solidFill>
              </a:rPr>
              <a:t>The Management Server handles and applies security rules from one place</a:t>
            </a:r>
            <a:endParaRPr b="1" sz="22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200">
                <a:solidFill>
                  <a:schemeClr val="lt1"/>
                </a:solidFill>
              </a:rPr>
              <a:t>SmartConsole is used to monitor, configure, and manage the system</a:t>
            </a:r>
            <a:endParaRPr b="1" sz="22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 sz="2200">
              <a:solidFill>
                <a:schemeClr val="lt1"/>
              </a:solidFill>
            </a:endParaRPr>
          </a:p>
        </p:txBody>
      </p:sp>
      <p:pic>
        <p:nvPicPr>
          <p:cNvPr id="162" name="Google Shape;162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708269" y="4086644"/>
            <a:ext cx="7005774" cy="3937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22"/>
          <p:cNvSpPr/>
          <p:nvPr/>
        </p:nvSpPr>
        <p:spPr>
          <a:xfrm>
            <a:off x="5453700" y="144016"/>
            <a:ext cx="9176700" cy="8229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9" name="Google Shape;169;p22"/>
          <p:cNvSpPr/>
          <p:nvPr/>
        </p:nvSpPr>
        <p:spPr>
          <a:xfrm>
            <a:off x="5705117" y="2380325"/>
            <a:ext cx="8166900" cy="42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457200" rtl="0" algn="l">
              <a:lnSpc>
                <a:spcPct val="129411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75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Installed GAIA OS on the Security Gateway system</a:t>
            </a:r>
            <a:endParaRPr sz="275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0" lvl="0" marL="457200" rtl="0" algn="l">
              <a:lnSpc>
                <a:spcPct val="129411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75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Completed the initial setup to prepare the gateway</a:t>
            </a:r>
            <a:endParaRPr sz="275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0" lvl="0" marL="457200" rtl="0" algn="l">
              <a:lnSpc>
                <a:spcPct val="129411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75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Configured basic network settings for communication</a:t>
            </a:r>
            <a:endParaRPr sz="275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0" lvl="0" marL="457200" rtl="0" algn="l">
              <a:lnSpc>
                <a:spcPct val="129411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75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Set up access credentials for secure login</a:t>
            </a:r>
            <a:endParaRPr sz="275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0" lvl="0" marL="457200" rtl="0" algn="l">
              <a:lnSpc>
                <a:spcPct val="1294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5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Prepared the gateway to control and filter network traffic</a:t>
            </a:r>
            <a:endParaRPr sz="275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</p:txBody>
      </p:sp>
      <p:sp>
        <p:nvSpPr>
          <p:cNvPr id="170" name="Google Shape;170;p22"/>
          <p:cNvSpPr/>
          <p:nvPr/>
        </p:nvSpPr>
        <p:spPr>
          <a:xfrm>
            <a:off x="5705115" y="889772"/>
            <a:ext cx="6521400" cy="847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392"/>
              </a:lnSpc>
              <a:spcBef>
                <a:spcPts val="0"/>
              </a:spcBef>
              <a:spcAft>
                <a:spcPts val="0"/>
              </a:spcAft>
              <a:buClr>
                <a:srgbClr val="532418"/>
              </a:buClr>
              <a:buSzPts val="5100"/>
              <a:buFont typeface="Marcellus"/>
              <a:buNone/>
            </a:pPr>
            <a:r>
              <a:rPr lang="en-US" sz="37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Security Gateway Installation</a:t>
            </a:r>
            <a:endParaRPr b="0" i="0" sz="3700" u="none" cap="none" strike="noStrike">
              <a:solidFill>
                <a:schemeClr val="lt1"/>
              </a:solidFill>
            </a:endParaRPr>
          </a:p>
        </p:txBody>
      </p:sp>
      <p:pic>
        <p:nvPicPr>
          <p:cNvPr id="171" name="Google Shape;171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2669126"/>
            <a:ext cx="5453701" cy="306251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23"/>
          <p:cNvSpPr/>
          <p:nvPr/>
        </p:nvSpPr>
        <p:spPr>
          <a:xfrm>
            <a:off x="793800" y="732825"/>
            <a:ext cx="10752900" cy="8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9896"/>
              </a:lnSpc>
              <a:spcBef>
                <a:spcPts val="0"/>
              </a:spcBef>
              <a:spcAft>
                <a:spcPts val="0"/>
              </a:spcAft>
              <a:buClr>
                <a:srgbClr val="532418"/>
              </a:buClr>
              <a:buSzPts val="4850"/>
              <a:buFont typeface="Marcellus"/>
              <a:buNone/>
            </a:pPr>
            <a:r>
              <a:rPr lang="en-US" sz="3950">
                <a:solidFill>
                  <a:srgbClr val="532418"/>
                </a:solidFill>
                <a:latin typeface="Marcellus"/>
                <a:ea typeface="Marcellus"/>
                <a:cs typeface="Marcellus"/>
                <a:sym typeface="Marcellus"/>
              </a:rPr>
              <a:t>Interface Configuration:</a:t>
            </a:r>
            <a:endParaRPr b="0" i="0" sz="3950" u="none" cap="none" strike="noStrike"/>
          </a:p>
        </p:txBody>
      </p:sp>
      <p:sp>
        <p:nvSpPr>
          <p:cNvPr id="178" name="Google Shape;178;p23"/>
          <p:cNvSpPr/>
          <p:nvPr/>
        </p:nvSpPr>
        <p:spPr>
          <a:xfrm>
            <a:off x="793800" y="1947375"/>
            <a:ext cx="6419100" cy="5834100"/>
          </a:xfrm>
          <a:prstGeom prst="roundRect">
            <a:avLst>
              <a:gd fmla="val 3387" name="adj"/>
            </a:avLst>
          </a:prstGeom>
          <a:solidFill>
            <a:schemeClr val="dk1"/>
          </a:solidFill>
          <a:ln cap="flat" cmpd="sng" w="22850">
            <a:solidFill>
              <a:srgbClr val="FFE0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9" name="Google Shape;179;p23"/>
          <p:cNvSpPr/>
          <p:nvPr/>
        </p:nvSpPr>
        <p:spPr>
          <a:xfrm>
            <a:off x="959444" y="2035211"/>
            <a:ext cx="6195300" cy="402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937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arcellus"/>
              <a:buChar char="●"/>
            </a:pPr>
            <a:r>
              <a:rPr lang="en-US" sz="26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Configured internal and external network interfaces</a:t>
            </a:r>
            <a:endParaRPr sz="260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-3937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arcellus"/>
              <a:buChar char="●"/>
            </a:pPr>
            <a:r>
              <a:rPr lang="en-US" sz="26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Assigned IP addresses to different network segments</a:t>
            </a:r>
            <a:endParaRPr sz="260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-3937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arcellus"/>
              <a:buChar char="●"/>
            </a:pPr>
            <a:r>
              <a:rPr lang="en-US" sz="26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Separated internal and external traffic for better security</a:t>
            </a:r>
            <a:endParaRPr sz="260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-3937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arcellus"/>
              <a:buChar char="●"/>
            </a:pPr>
            <a:r>
              <a:rPr lang="en-US" sz="26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Enabled firewall to control incoming and outgoing traffic</a:t>
            </a:r>
            <a:endParaRPr sz="260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-3937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arcellus"/>
              <a:buChar char="●"/>
            </a:pPr>
            <a:r>
              <a:rPr lang="en-US" sz="26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Ensured proper communication between network components</a:t>
            </a:r>
            <a:endParaRPr sz="260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</p:txBody>
      </p:sp>
      <p:sp>
        <p:nvSpPr>
          <p:cNvPr id="180" name="Google Shape;180;p23"/>
          <p:cNvSpPr/>
          <p:nvPr/>
        </p:nvSpPr>
        <p:spPr>
          <a:xfrm>
            <a:off x="959444" y="3412931"/>
            <a:ext cx="6253500" cy="402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3125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240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</p:txBody>
      </p:sp>
      <p:sp>
        <p:nvSpPr>
          <p:cNvPr id="181" name="Google Shape;181;p23"/>
          <p:cNvSpPr/>
          <p:nvPr/>
        </p:nvSpPr>
        <p:spPr>
          <a:xfrm>
            <a:off x="8211300" y="0"/>
            <a:ext cx="6419100" cy="8229600"/>
          </a:xfrm>
          <a:prstGeom prst="roundRect">
            <a:avLst>
              <a:gd fmla="val 3387" name="adj"/>
            </a:avLst>
          </a:prstGeom>
          <a:solidFill>
            <a:schemeClr val="dk1"/>
          </a:solidFill>
          <a:ln cap="flat" cmpd="sng" w="22850">
            <a:solidFill>
              <a:srgbClr val="FFE0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82" name="Google Shape;182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211302" y="2035200"/>
            <a:ext cx="6419100" cy="4731072"/>
          </a:xfrm>
          <a:prstGeom prst="rect">
            <a:avLst/>
          </a:prstGeom>
          <a:solidFill>
            <a:schemeClr val="dk1"/>
          </a:solidFill>
          <a:ln cap="flat" cmpd="sng" w="22850">
            <a:solidFill>
              <a:srgbClr val="FFE0CC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24"/>
          <p:cNvSpPr/>
          <p:nvPr/>
        </p:nvSpPr>
        <p:spPr>
          <a:xfrm>
            <a:off x="359200" y="0"/>
            <a:ext cx="14136900" cy="8229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9" name="Google Shape;189;p24"/>
          <p:cNvSpPr/>
          <p:nvPr/>
        </p:nvSpPr>
        <p:spPr>
          <a:xfrm>
            <a:off x="793804" y="571950"/>
            <a:ext cx="10059300" cy="847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392"/>
              </a:lnSpc>
              <a:spcBef>
                <a:spcPts val="0"/>
              </a:spcBef>
              <a:spcAft>
                <a:spcPts val="0"/>
              </a:spcAft>
              <a:buClr>
                <a:srgbClr val="532418"/>
              </a:buClr>
              <a:buSzPts val="5100"/>
              <a:buFont typeface="Marcellus"/>
              <a:buNone/>
            </a:pPr>
            <a:r>
              <a:rPr lang="en-US" sz="33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Secure Communication (SIC)</a:t>
            </a:r>
            <a:endParaRPr b="0" i="0" sz="3300" u="none" cap="none" strike="noStrike">
              <a:solidFill>
                <a:schemeClr val="lt1"/>
              </a:solidFill>
            </a:endParaRPr>
          </a:p>
        </p:txBody>
      </p:sp>
      <p:sp>
        <p:nvSpPr>
          <p:cNvPr id="190" name="Google Shape;190;p24"/>
          <p:cNvSpPr/>
          <p:nvPr/>
        </p:nvSpPr>
        <p:spPr>
          <a:xfrm>
            <a:off x="793800" y="1419753"/>
            <a:ext cx="13042800" cy="6200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200">
                <a:solidFill>
                  <a:schemeClr val="lt1"/>
                </a:solidFill>
              </a:rPr>
              <a:t>Created a secure connection between the gateway and the management server</a:t>
            </a:r>
            <a:endParaRPr b="1" sz="22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200">
                <a:solidFill>
                  <a:schemeClr val="lt1"/>
                </a:solidFill>
              </a:rPr>
              <a:t>Used an activation key to build trust between both systems</a:t>
            </a:r>
            <a:endParaRPr b="1" sz="22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200">
                <a:solidFill>
                  <a:schemeClr val="lt1"/>
                </a:solidFill>
              </a:rPr>
              <a:t>Checked that the connection is working properly</a:t>
            </a:r>
            <a:endParaRPr b="1" sz="22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200">
                <a:solidFill>
                  <a:schemeClr val="lt1"/>
                </a:solidFill>
              </a:rPr>
              <a:t>Made sure the communication is secure and protected</a:t>
            </a:r>
            <a:endParaRPr b="1" sz="22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200">
                <a:solidFill>
                  <a:schemeClr val="lt1"/>
                </a:solidFill>
              </a:rPr>
              <a:t>Confirmed that the connection status is successful</a:t>
            </a:r>
            <a:endParaRPr b="1" sz="22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 sz="2200">
              <a:solidFill>
                <a:schemeClr val="lt1"/>
              </a:solidFill>
            </a:endParaRPr>
          </a:p>
        </p:txBody>
      </p:sp>
      <p:pic>
        <p:nvPicPr>
          <p:cNvPr id="191" name="Google Shape;191;p24"/>
          <p:cNvPicPr preferRelativeResize="0"/>
          <p:nvPr/>
        </p:nvPicPr>
        <p:blipFill rotWithShape="1">
          <a:blip r:embed="rId3">
            <a:alphaModFix/>
          </a:blip>
          <a:srcRect b="4815" l="16716" r="19484" t="5362"/>
          <a:stretch/>
        </p:blipFill>
        <p:spPr>
          <a:xfrm>
            <a:off x="7347101" y="4087825"/>
            <a:ext cx="6366924" cy="3746375"/>
          </a:xfrm>
          <a:prstGeom prst="rect">
            <a:avLst/>
          </a:prstGeom>
          <a:solidFill>
            <a:schemeClr val="dk1"/>
          </a:solidFill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25"/>
          <p:cNvSpPr/>
          <p:nvPr/>
        </p:nvSpPr>
        <p:spPr>
          <a:xfrm>
            <a:off x="5453700" y="144016"/>
            <a:ext cx="9176700" cy="8229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8" name="Google Shape;198;p25"/>
          <p:cNvSpPr/>
          <p:nvPr/>
        </p:nvSpPr>
        <p:spPr>
          <a:xfrm>
            <a:off x="5705117" y="2380325"/>
            <a:ext cx="8166900" cy="42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403225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750"/>
              <a:buFont typeface="Marcellus"/>
              <a:buChar char="●"/>
            </a:pPr>
            <a:r>
              <a:rPr lang="en-US" sz="275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Connected SmartConsole to the management server</a:t>
            </a:r>
            <a:endParaRPr sz="275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-403225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750"/>
              <a:buFont typeface="Marcellus"/>
              <a:buChar char="●"/>
            </a:pPr>
            <a:r>
              <a:rPr lang="en-US" sz="275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Logged in using administrator credentials</a:t>
            </a:r>
            <a:endParaRPr sz="275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-403225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750"/>
              <a:buFont typeface="Marcellus"/>
              <a:buChar char="●"/>
            </a:pPr>
            <a:r>
              <a:rPr lang="en-US" sz="275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Added the Security Gateway to the system</a:t>
            </a:r>
            <a:endParaRPr sz="275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-403225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750"/>
              <a:buFont typeface="Marcellus"/>
              <a:buChar char="●"/>
            </a:pPr>
            <a:r>
              <a:rPr lang="en-US" sz="275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Checked that the connection is working properly</a:t>
            </a:r>
            <a:endParaRPr sz="275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  <a:p>
            <a:pPr indent="-403225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750"/>
              <a:buFont typeface="Marcellus"/>
              <a:buChar char="●"/>
            </a:pPr>
            <a:r>
              <a:rPr lang="en-US" sz="275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Prepared the system for managing security policies</a:t>
            </a:r>
            <a:endParaRPr sz="275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</p:txBody>
      </p:sp>
      <p:sp>
        <p:nvSpPr>
          <p:cNvPr id="199" name="Google Shape;199;p25"/>
          <p:cNvSpPr/>
          <p:nvPr/>
        </p:nvSpPr>
        <p:spPr>
          <a:xfrm>
            <a:off x="5705115" y="889772"/>
            <a:ext cx="6521400" cy="847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392"/>
              </a:lnSpc>
              <a:spcBef>
                <a:spcPts val="0"/>
              </a:spcBef>
              <a:spcAft>
                <a:spcPts val="0"/>
              </a:spcAft>
              <a:buClr>
                <a:srgbClr val="532418"/>
              </a:buClr>
              <a:buSzPts val="5100"/>
              <a:buFont typeface="Marcellus"/>
              <a:buNone/>
            </a:pPr>
            <a:r>
              <a:rPr lang="en-US" sz="37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SmartConsole Setup</a:t>
            </a:r>
            <a:endParaRPr b="0" i="0" sz="3700" u="none" cap="none" strike="noStrike">
              <a:solidFill>
                <a:schemeClr val="lt1"/>
              </a:solidFill>
            </a:endParaRPr>
          </a:p>
        </p:txBody>
      </p:sp>
      <p:pic>
        <p:nvPicPr>
          <p:cNvPr id="200" name="Google Shape;200;p25"/>
          <p:cNvPicPr preferRelativeResize="0"/>
          <p:nvPr/>
        </p:nvPicPr>
        <p:blipFill rotWithShape="1">
          <a:blip r:embed="rId3">
            <a:alphaModFix/>
          </a:blip>
          <a:srcRect b="8626" l="4764" r="1831" t="4764"/>
          <a:stretch/>
        </p:blipFill>
        <p:spPr>
          <a:xfrm>
            <a:off x="67733" y="2804225"/>
            <a:ext cx="5348950" cy="2606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5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26"/>
          <p:cNvSpPr/>
          <p:nvPr/>
        </p:nvSpPr>
        <p:spPr>
          <a:xfrm>
            <a:off x="5816600" y="0"/>
            <a:ext cx="8813700" cy="8229600"/>
          </a:xfrm>
          <a:prstGeom prst="rect">
            <a:avLst/>
          </a:prstGeom>
          <a:solidFill>
            <a:srgbClr val="27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7" name="Google Shape;207;p26"/>
          <p:cNvSpPr/>
          <p:nvPr/>
        </p:nvSpPr>
        <p:spPr>
          <a:xfrm>
            <a:off x="5952890" y="237067"/>
            <a:ext cx="7556400" cy="1695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39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100"/>
              <a:buFont typeface="Marcellus"/>
              <a:buNone/>
            </a:pPr>
            <a:r>
              <a:rPr b="1" lang="en-US" sz="3800">
                <a:solidFill>
                  <a:schemeClr val="lt1"/>
                </a:solidFill>
              </a:rPr>
              <a:t>Firewall Policies</a:t>
            </a:r>
            <a:endParaRPr sz="380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</p:txBody>
      </p:sp>
      <p:sp>
        <p:nvSpPr>
          <p:cNvPr id="208" name="Google Shape;208;p26"/>
          <p:cNvSpPr/>
          <p:nvPr/>
        </p:nvSpPr>
        <p:spPr>
          <a:xfrm>
            <a:off x="6195525" y="1655575"/>
            <a:ext cx="7313700" cy="5888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90525" lvl="0" marL="457200" rtl="0" algn="l">
              <a:lnSpc>
                <a:spcPct val="129411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50"/>
              <a:buChar char="●"/>
            </a:pPr>
            <a:r>
              <a:rPr b="1" lang="en-US" sz="2550">
                <a:solidFill>
                  <a:schemeClr val="lt1"/>
                </a:solidFill>
              </a:rPr>
              <a:t>Defined rules to control network traffic</a:t>
            </a:r>
            <a:endParaRPr b="1" sz="2550">
              <a:solidFill>
                <a:schemeClr val="lt1"/>
              </a:solidFill>
            </a:endParaRPr>
          </a:p>
          <a:p>
            <a:pPr indent="-390525" lvl="0" marL="457200" rtl="0" algn="l">
              <a:lnSpc>
                <a:spcPct val="129411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50"/>
              <a:buChar char="●"/>
            </a:pPr>
            <a:r>
              <a:rPr b="1" lang="en-US" sz="2550">
                <a:solidFill>
                  <a:schemeClr val="lt1"/>
                </a:solidFill>
              </a:rPr>
              <a:t>Allowed safe services like HTTP, HTTPS, and SSH</a:t>
            </a:r>
            <a:endParaRPr b="1" sz="2550">
              <a:solidFill>
                <a:schemeClr val="lt1"/>
              </a:solidFill>
            </a:endParaRPr>
          </a:p>
          <a:p>
            <a:pPr indent="-390525" lvl="0" marL="457200" rtl="0" algn="l">
              <a:lnSpc>
                <a:spcPct val="129411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50"/>
              <a:buChar char="●"/>
            </a:pPr>
            <a:r>
              <a:rPr b="1" lang="en-US" sz="2550">
                <a:solidFill>
                  <a:schemeClr val="lt1"/>
                </a:solidFill>
              </a:rPr>
              <a:t>Blocked insecure services such as Telnet</a:t>
            </a:r>
            <a:endParaRPr b="1" sz="2550">
              <a:solidFill>
                <a:schemeClr val="lt1"/>
              </a:solidFill>
            </a:endParaRPr>
          </a:p>
          <a:p>
            <a:pPr indent="-390525" lvl="0" marL="457200" rtl="0" algn="l">
              <a:lnSpc>
                <a:spcPct val="129411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50"/>
              <a:buChar char="●"/>
            </a:pPr>
            <a:r>
              <a:rPr b="1" lang="en-US" sz="2550">
                <a:solidFill>
                  <a:schemeClr val="lt1"/>
                </a:solidFill>
              </a:rPr>
              <a:t>Restricted unnecessary traffic like ICMP</a:t>
            </a:r>
            <a:endParaRPr b="1" sz="2550">
              <a:solidFill>
                <a:schemeClr val="lt1"/>
              </a:solidFill>
            </a:endParaRPr>
          </a:p>
          <a:p>
            <a:pPr indent="-390525" lvl="0" marL="457200" rtl="0" algn="l">
              <a:lnSpc>
                <a:spcPct val="129411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50"/>
              <a:buChar char="●"/>
            </a:pPr>
            <a:r>
              <a:rPr b="1" lang="en-US" sz="2550">
                <a:solidFill>
                  <a:schemeClr val="lt1"/>
                </a:solidFill>
              </a:rPr>
              <a:t>Applied rules based on security requirements</a:t>
            </a:r>
            <a:endParaRPr b="1" sz="2550">
              <a:solidFill>
                <a:schemeClr val="lt1"/>
              </a:solidFill>
            </a:endParaRPr>
          </a:p>
          <a:p>
            <a:pPr indent="0" lvl="0" marL="457200" marR="0" rtl="0" algn="l">
              <a:lnSpc>
                <a:spcPct val="12941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550">
              <a:solidFill>
                <a:schemeClr val="lt1"/>
              </a:solidFill>
            </a:endParaRPr>
          </a:p>
        </p:txBody>
      </p:sp>
      <p:pic>
        <p:nvPicPr>
          <p:cNvPr id="209" name="Google Shape;209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1608667"/>
            <a:ext cx="5816600" cy="4295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4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27"/>
          <p:cNvSpPr/>
          <p:nvPr/>
        </p:nvSpPr>
        <p:spPr>
          <a:xfrm>
            <a:off x="359200" y="0"/>
            <a:ext cx="14136900" cy="8229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6" name="Google Shape;216;p27"/>
          <p:cNvSpPr/>
          <p:nvPr/>
        </p:nvSpPr>
        <p:spPr>
          <a:xfrm>
            <a:off x="1555804" y="385675"/>
            <a:ext cx="10059300" cy="847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</a:pPr>
            <a:r>
              <a:rPr lang="en-US" sz="4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Gateway &amp; Object Management</a:t>
            </a:r>
            <a:endParaRPr sz="33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17" name="Google Shape;217;p27"/>
          <p:cNvSpPr/>
          <p:nvPr/>
        </p:nvSpPr>
        <p:spPr>
          <a:xfrm>
            <a:off x="1222800" y="1549975"/>
            <a:ext cx="14136900" cy="6933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400">
                <a:solidFill>
                  <a:schemeClr val="lt1"/>
                </a:solidFill>
              </a:rPr>
              <a:t>Security Gateway</a:t>
            </a:r>
            <a:endParaRPr b="1" sz="2400">
              <a:solidFill>
                <a:schemeClr val="lt1"/>
              </a:solidFill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</a:pPr>
            <a:r>
              <a:rPr lang="en-US" sz="2400">
                <a:solidFill>
                  <a:schemeClr val="lt1"/>
                </a:solidFill>
              </a:rPr>
              <a:t>Acts as the network’s main security layer</a:t>
            </a:r>
            <a:endParaRPr sz="2400">
              <a:solidFill>
                <a:schemeClr val="lt1"/>
              </a:solidFill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</a:pPr>
            <a:r>
              <a:rPr lang="en-US" sz="2400">
                <a:solidFill>
                  <a:schemeClr val="lt1"/>
                </a:solidFill>
              </a:rPr>
              <a:t>Keeps an eye on all incoming and outgoing traffic</a:t>
            </a:r>
            <a:endParaRPr sz="2400">
              <a:solidFill>
                <a:schemeClr val="lt1"/>
              </a:solidFill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</a:pPr>
            <a:r>
              <a:rPr lang="en-US" sz="2400">
                <a:solidFill>
                  <a:schemeClr val="lt1"/>
                </a:solidFill>
              </a:rPr>
              <a:t>Blocks unauthorised access and protects the system</a:t>
            </a:r>
            <a:endParaRPr sz="24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400">
                <a:solidFill>
                  <a:schemeClr val="lt1"/>
                </a:solidFill>
              </a:rPr>
              <a:t>🔹 Object Management</a:t>
            </a:r>
            <a:endParaRPr b="1" sz="2400">
              <a:solidFill>
                <a:schemeClr val="lt1"/>
              </a:solidFill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</a:pPr>
            <a:r>
              <a:rPr lang="en-US" sz="2400">
                <a:solidFill>
                  <a:schemeClr val="lt1"/>
                </a:solidFill>
              </a:rPr>
              <a:t>Uses objects to represent things like users, devices, and networks</a:t>
            </a:r>
            <a:endParaRPr sz="2400">
              <a:solidFill>
                <a:schemeClr val="lt1"/>
              </a:solidFill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</a:pPr>
            <a:r>
              <a:rPr lang="en-US" sz="2400">
                <a:solidFill>
                  <a:schemeClr val="lt1"/>
                </a:solidFill>
              </a:rPr>
              <a:t>Helps organise and simplify firewall rule creation</a:t>
            </a:r>
            <a:endParaRPr sz="2400">
              <a:solidFill>
                <a:schemeClr val="lt1"/>
              </a:solidFill>
            </a:endParaRPr>
          </a:p>
          <a:p>
            <a:pPr indent="-3810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Char char="●"/>
            </a:pPr>
            <a:r>
              <a:rPr lang="en-US" sz="2400">
                <a:solidFill>
                  <a:schemeClr val="lt1"/>
                </a:solidFill>
              </a:rPr>
              <a:t>Examples include IP address, server, and user group</a:t>
            </a:r>
            <a:endParaRPr b="1" sz="2400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2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28"/>
          <p:cNvSpPr/>
          <p:nvPr/>
        </p:nvSpPr>
        <p:spPr>
          <a:xfrm>
            <a:off x="682882" y="581702"/>
            <a:ext cx="79320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9166"/>
              </a:lnSpc>
              <a:spcBef>
                <a:spcPts val="0"/>
              </a:spcBef>
              <a:spcAft>
                <a:spcPts val="0"/>
              </a:spcAft>
              <a:buClr>
                <a:srgbClr val="532418"/>
              </a:buClr>
              <a:buSzPts val="4800"/>
              <a:buFont typeface="Marcellus"/>
              <a:buNone/>
            </a:pPr>
            <a:r>
              <a:rPr lang="en-US" sz="4400">
                <a:solidFill>
                  <a:srgbClr val="532418"/>
                </a:solidFill>
                <a:latin typeface="Marcellus"/>
                <a:ea typeface="Marcellus"/>
                <a:cs typeface="Marcellus"/>
                <a:sym typeface="Marcellus"/>
              </a:rPr>
              <a:t>Policy &amp; Blade Installation</a:t>
            </a:r>
            <a:endParaRPr sz="4400">
              <a:solidFill>
                <a:srgbClr val="532418"/>
              </a:solidFill>
              <a:latin typeface="Marcellus"/>
              <a:ea typeface="Marcellus"/>
              <a:cs typeface="Marcellus"/>
              <a:sym typeface="Marcellus"/>
            </a:endParaRPr>
          </a:p>
        </p:txBody>
      </p:sp>
      <p:sp>
        <p:nvSpPr>
          <p:cNvPr id="224" name="Google Shape;224;p28"/>
          <p:cNvSpPr/>
          <p:nvPr/>
        </p:nvSpPr>
        <p:spPr>
          <a:xfrm>
            <a:off x="781400" y="1530850"/>
            <a:ext cx="6434700" cy="6568800"/>
          </a:xfrm>
          <a:prstGeom prst="roundRect">
            <a:avLst>
              <a:gd fmla="val 3331" name="adj"/>
            </a:avLst>
          </a:prstGeom>
          <a:solidFill>
            <a:schemeClr val="dk1"/>
          </a:solidFill>
          <a:ln cap="flat" cmpd="sng" w="22850">
            <a:solidFill>
              <a:srgbClr val="FFE0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225" name="Google Shape;225;p28"/>
          <p:cNvSpPr/>
          <p:nvPr/>
        </p:nvSpPr>
        <p:spPr>
          <a:xfrm>
            <a:off x="3839647" y="2058114"/>
            <a:ext cx="318000" cy="413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67534F"/>
              </a:buClr>
              <a:buSzPts val="2500"/>
              <a:buFont typeface="Marcellus"/>
              <a:buNone/>
            </a:pPr>
            <a:r>
              <a:t/>
            </a:r>
            <a:endParaRPr b="0" i="0" sz="2500" u="none" cap="none" strike="noStrike"/>
          </a:p>
        </p:txBody>
      </p:sp>
      <p:sp>
        <p:nvSpPr>
          <p:cNvPr id="226" name="Google Shape;226;p28"/>
          <p:cNvSpPr/>
          <p:nvPr/>
        </p:nvSpPr>
        <p:spPr>
          <a:xfrm>
            <a:off x="934206" y="1661775"/>
            <a:ext cx="5320800" cy="396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9166"/>
              </a:lnSpc>
              <a:spcBef>
                <a:spcPts val="0"/>
              </a:spcBef>
              <a:spcAft>
                <a:spcPts val="0"/>
              </a:spcAft>
              <a:buClr>
                <a:srgbClr val="67534F"/>
              </a:buClr>
              <a:buSzPts val="2400"/>
              <a:buFont typeface="Marcellus"/>
              <a:buNone/>
            </a:pPr>
            <a:r>
              <a:rPr lang="en-US" sz="32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Policy</a:t>
            </a:r>
            <a:r>
              <a:rPr lang="en-US" sz="32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 Installation</a:t>
            </a:r>
            <a:endParaRPr b="0" i="0" sz="3200" u="none" cap="none" strike="noStrike">
              <a:solidFill>
                <a:schemeClr val="lt1"/>
              </a:solidFill>
            </a:endParaRPr>
          </a:p>
        </p:txBody>
      </p:sp>
      <p:sp>
        <p:nvSpPr>
          <p:cNvPr id="227" name="Google Shape;227;p28"/>
          <p:cNvSpPr/>
          <p:nvPr/>
        </p:nvSpPr>
        <p:spPr>
          <a:xfrm>
            <a:off x="781400" y="2345550"/>
            <a:ext cx="6199800" cy="3793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27025" lvl="1" marL="914400" rtl="0" algn="l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50"/>
              <a:buFont typeface="Montserrat"/>
              <a:buChar char="○"/>
            </a:pPr>
            <a:r>
              <a:rPr lang="en-US" sz="15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Security rules are created on the management server and then pushed to the gateway</a:t>
            </a:r>
            <a:endParaRPr sz="15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27025" lvl="1" marL="914400" rtl="0" algn="l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50"/>
              <a:buFont typeface="Montserrat"/>
              <a:buChar char="○"/>
            </a:pPr>
            <a:r>
              <a:rPr lang="en-US" sz="15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These rules only start working after they are installed on the gateway</a:t>
            </a:r>
            <a:endParaRPr sz="15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27025" lvl="1" marL="914400" rtl="0" algn="l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50"/>
              <a:buFont typeface="Montserrat"/>
              <a:buChar char="○"/>
            </a:pPr>
            <a:r>
              <a:rPr lang="en-US" sz="15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It helps control which traffic is allowed or blocked in the network</a:t>
            </a:r>
            <a:endParaRPr sz="15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27025" lvl="1" marL="914400" rtl="0" algn="l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50"/>
              <a:buFont typeface="Montserrat"/>
              <a:buChar char="○"/>
            </a:pPr>
            <a:r>
              <a:rPr lang="en-US" sz="15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Without installing the policy, the configured rules will not take effect</a:t>
            </a:r>
            <a:endParaRPr sz="15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457200" marR="0" rtl="0" algn="l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28" name="Google Shape;228;p28"/>
          <p:cNvSpPr/>
          <p:nvPr/>
        </p:nvSpPr>
        <p:spPr>
          <a:xfrm>
            <a:off x="7414375" y="1530925"/>
            <a:ext cx="7084800" cy="6568800"/>
          </a:xfrm>
          <a:prstGeom prst="roundRect">
            <a:avLst>
              <a:gd fmla="val 3331" name="adj"/>
            </a:avLst>
          </a:prstGeom>
          <a:solidFill>
            <a:schemeClr val="dk1"/>
          </a:solidFill>
          <a:ln cap="flat" cmpd="sng" w="22850">
            <a:solidFill>
              <a:srgbClr val="FFE0CC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9" name="Google Shape;229;p28"/>
          <p:cNvSpPr/>
          <p:nvPr/>
        </p:nvSpPr>
        <p:spPr>
          <a:xfrm>
            <a:off x="7567213" y="1725575"/>
            <a:ext cx="6536400" cy="396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9166"/>
              </a:lnSpc>
              <a:spcBef>
                <a:spcPts val="0"/>
              </a:spcBef>
              <a:spcAft>
                <a:spcPts val="0"/>
              </a:spcAft>
              <a:buClr>
                <a:srgbClr val="67534F"/>
              </a:buClr>
              <a:buSzPts val="2400"/>
              <a:buFont typeface="Marcellus"/>
              <a:buNone/>
            </a:pPr>
            <a:r>
              <a:rPr lang="en-US" sz="32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Security Blade</a:t>
            </a:r>
            <a:r>
              <a:rPr lang="en-US" sz="3200">
                <a:solidFill>
                  <a:schemeClr val="lt1"/>
                </a:solidFill>
                <a:latin typeface="Marcellus"/>
                <a:ea typeface="Marcellus"/>
                <a:cs typeface="Marcellus"/>
                <a:sym typeface="Marcellus"/>
              </a:rPr>
              <a:t> Installation</a:t>
            </a:r>
            <a:endParaRPr b="0" i="0" sz="3200" u="none" cap="none" strike="noStrike">
              <a:solidFill>
                <a:schemeClr val="lt1"/>
              </a:solidFill>
            </a:endParaRPr>
          </a:p>
        </p:txBody>
      </p:sp>
      <p:sp>
        <p:nvSpPr>
          <p:cNvPr id="230" name="Google Shape;230;p28"/>
          <p:cNvSpPr/>
          <p:nvPr/>
        </p:nvSpPr>
        <p:spPr>
          <a:xfrm>
            <a:off x="7567200" y="2424733"/>
            <a:ext cx="6807300" cy="5642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27025" lvl="0" marL="457200" rtl="0" algn="l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50"/>
              <a:buFont typeface="Montserrat"/>
              <a:buChar char="●"/>
            </a:pPr>
            <a:r>
              <a:rPr lang="en-US" sz="15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Security blades like Firewall, IPS, and Anti-malware provide different types of protection</a:t>
            </a:r>
            <a:endParaRPr sz="15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27025" lvl="0" marL="457200" rtl="0" algn="l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50"/>
              <a:buFont typeface="Montserrat"/>
              <a:buChar char="●"/>
            </a:pPr>
            <a:r>
              <a:rPr lang="en-US" sz="15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Each blade focuses on a specific security function with its own rules</a:t>
            </a:r>
            <a:endParaRPr sz="15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27025" lvl="0" marL="457200" rtl="0" algn="l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50"/>
              <a:buFont typeface="Montserrat"/>
              <a:buChar char="●"/>
            </a:pPr>
            <a:r>
              <a:rPr lang="en-US" sz="15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These blade policies must also be applied to the gateway to start working</a:t>
            </a:r>
            <a:endParaRPr sz="15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indent="-327025" lvl="0" marL="457200" rtl="0" algn="l">
              <a:lnSpc>
                <a:spcPct val="127272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50"/>
              <a:buFont typeface="Montserrat"/>
              <a:buChar char="●"/>
            </a:pPr>
            <a:r>
              <a:rPr lang="en-US" sz="155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Together, they create multiple layers of security in the network</a:t>
            </a:r>
            <a:endParaRPr sz="155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pic>
        <p:nvPicPr>
          <p:cNvPr id="231" name="Google Shape;231;p2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19925" y="5277513"/>
            <a:ext cx="4157652" cy="2333661"/>
          </a:xfrm>
          <a:prstGeom prst="rect">
            <a:avLst/>
          </a:prstGeom>
          <a:noFill/>
          <a:ln>
            <a:noFill/>
          </a:ln>
        </p:spPr>
      </p:pic>
      <p:pic>
        <p:nvPicPr>
          <p:cNvPr id="232" name="Google Shape;232;p2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217875" y="5316014"/>
            <a:ext cx="4015151" cy="22566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7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29"/>
          <p:cNvSpPr/>
          <p:nvPr/>
        </p:nvSpPr>
        <p:spPr>
          <a:xfrm>
            <a:off x="359200" y="0"/>
            <a:ext cx="14136900" cy="8229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9" name="Google Shape;239;p29"/>
          <p:cNvSpPr/>
          <p:nvPr/>
        </p:nvSpPr>
        <p:spPr>
          <a:xfrm>
            <a:off x="1530104" y="458225"/>
            <a:ext cx="10059300" cy="847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</a:pPr>
            <a:r>
              <a:rPr lang="en-US" sz="4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Blade Installation Issues</a:t>
            </a:r>
            <a:endParaRPr sz="33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40" name="Google Shape;240;p29"/>
          <p:cNvSpPr/>
          <p:nvPr/>
        </p:nvSpPr>
        <p:spPr>
          <a:xfrm>
            <a:off x="787950" y="1677600"/>
            <a:ext cx="13054500" cy="6552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1"/>
                </a:solidFill>
              </a:rPr>
              <a:t>Policy Installation Failure</a:t>
            </a:r>
            <a:endParaRPr b="1" sz="24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Happens when security policies are not applied successfully to the gateway</a:t>
            </a:r>
            <a:endParaRPr sz="22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This stops the security features from working properly</a:t>
            </a:r>
            <a:endParaRPr sz="22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1"/>
                </a:solidFill>
              </a:rPr>
              <a:t>Common Reasons</a:t>
            </a:r>
            <a:endParaRPr b="1" sz="24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Connection problem between gateway and management server</a:t>
            </a:r>
            <a:endParaRPr sz="22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Invalid or missing license</a:t>
            </a:r>
            <a:endParaRPr sz="22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Errors in configuration settings</a:t>
            </a:r>
            <a:endParaRPr sz="22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Failure in secure communication (SIC)</a:t>
            </a:r>
            <a:endParaRPr sz="22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None/>
            </a:pPr>
            <a:r>
              <a:rPr b="1" lang="en-US" sz="2400">
                <a:solidFill>
                  <a:schemeClr val="lt1"/>
                </a:solidFill>
              </a:rPr>
              <a:t>Impact</a:t>
            </a:r>
            <a:endParaRPr b="1" sz="24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Security controls may not work as expected</a:t>
            </a:r>
            <a:endParaRPr sz="22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lang="en-US" sz="2200">
                <a:solidFill>
                  <a:schemeClr val="lt1"/>
                </a:solidFill>
              </a:rPr>
              <a:t>System may become partially unprotected</a:t>
            </a:r>
            <a:endParaRPr b="1" sz="3500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5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30"/>
          <p:cNvSpPr/>
          <p:nvPr/>
        </p:nvSpPr>
        <p:spPr>
          <a:xfrm>
            <a:off x="6078275" y="0"/>
            <a:ext cx="8552100" cy="8229600"/>
          </a:xfrm>
          <a:prstGeom prst="rect">
            <a:avLst/>
          </a:prstGeom>
          <a:solidFill>
            <a:srgbClr val="27252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7" name="Google Shape;247;p30"/>
          <p:cNvSpPr/>
          <p:nvPr/>
        </p:nvSpPr>
        <p:spPr>
          <a:xfrm>
            <a:off x="4143150" y="364075"/>
            <a:ext cx="4967400" cy="819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3039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100"/>
              <a:buFont typeface="Marcellus"/>
              <a:buNone/>
            </a:pPr>
            <a:r>
              <a:rPr b="1" lang="en-US" sz="3800">
                <a:solidFill>
                  <a:schemeClr val="lt1"/>
                </a:solidFill>
              </a:rPr>
              <a:t>Role-Based Policy</a:t>
            </a:r>
            <a:endParaRPr sz="3800">
              <a:solidFill>
                <a:schemeClr val="lt1"/>
              </a:solidFill>
              <a:latin typeface="Marcellus"/>
              <a:ea typeface="Marcellus"/>
              <a:cs typeface="Marcellus"/>
              <a:sym typeface="Marcellus"/>
            </a:endParaRPr>
          </a:p>
        </p:txBody>
      </p:sp>
      <p:sp>
        <p:nvSpPr>
          <p:cNvPr id="248" name="Google Shape;248;p30"/>
          <p:cNvSpPr/>
          <p:nvPr/>
        </p:nvSpPr>
        <p:spPr>
          <a:xfrm>
            <a:off x="1030025" y="1385700"/>
            <a:ext cx="12747600" cy="5888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300">
                <a:solidFill>
                  <a:schemeClr val="lt1"/>
                </a:solidFill>
              </a:rPr>
              <a:t>Role-Based Policy</a:t>
            </a:r>
            <a:endParaRPr b="1" sz="2300">
              <a:solidFill>
                <a:schemeClr val="lt1"/>
              </a:solidFill>
            </a:endParaRPr>
          </a:p>
          <a:p>
            <a:pPr indent="-3619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100"/>
              <a:buChar char="●"/>
            </a:pPr>
            <a:r>
              <a:rPr lang="en-US" sz="2100">
                <a:solidFill>
                  <a:schemeClr val="lt1"/>
                </a:solidFill>
              </a:rPr>
              <a:t>Access is controlled based on the user’s role or identity instead of just IP address</a:t>
            </a:r>
            <a:endParaRPr sz="2100">
              <a:solidFill>
                <a:schemeClr val="lt1"/>
              </a:solidFill>
            </a:endParaRPr>
          </a:p>
          <a:p>
            <a:pPr indent="-3619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Char char="●"/>
            </a:pPr>
            <a:r>
              <a:rPr lang="en-US" sz="2100">
                <a:solidFill>
                  <a:schemeClr val="lt1"/>
                </a:solidFill>
              </a:rPr>
              <a:t>Each user is given permissions according to their responsibilities</a:t>
            </a:r>
            <a:endParaRPr sz="2100">
              <a:solidFill>
                <a:schemeClr val="lt1"/>
              </a:solidFill>
            </a:endParaRPr>
          </a:p>
          <a:p>
            <a:pPr indent="-3619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Char char="●"/>
            </a:pPr>
            <a:r>
              <a:rPr lang="en-US" sz="2100">
                <a:solidFill>
                  <a:schemeClr val="lt1"/>
                </a:solidFill>
              </a:rPr>
              <a:t>Uses identity awareness to identify and manage users in the network</a:t>
            </a:r>
            <a:endParaRPr sz="21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300">
                <a:solidFill>
                  <a:schemeClr val="lt1"/>
                </a:solidFill>
              </a:rPr>
              <a:t>Examples</a:t>
            </a:r>
            <a:endParaRPr b="1" sz="2300">
              <a:solidFill>
                <a:schemeClr val="lt1"/>
              </a:solidFill>
            </a:endParaRPr>
          </a:p>
          <a:p>
            <a:pPr indent="-3619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100"/>
              <a:buChar char="●"/>
            </a:pPr>
            <a:r>
              <a:rPr lang="en-US" sz="2100">
                <a:solidFill>
                  <a:schemeClr val="lt1"/>
                </a:solidFill>
              </a:rPr>
              <a:t>Admin → Gets full control over the system</a:t>
            </a:r>
            <a:endParaRPr sz="2100">
              <a:solidFill>
                <a:schemeClr val="lt1"/>
              </a:solidFill>
            </a:endParaRPr>
          </a:p>
          <a:p>
            <a:pPr indent="-3619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Char char="●"/>
            </a:pPr>
            <a:r>
              <a:rPr lang="en-US" sz="2100">
                <a:solidFill>
                  <a:schemeClr val="lt1"/>
                </a:solidFill>
              </a:rPr>
              <a:t>Employee → Has limited access based on work requirements</a:t>
            </a:r>
            <a:endParaRPr sz="2100">
              <a:solidFill>
                <a:schemeClr val="lt1"/>
              </a:solidFill>
            </a:endParaRPr>
          </a:p>
          <a:p>
            <a:pPr indent="-3619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Char char="●"/>
            </a:pPr>
            <a:r>
              <a:rPr lang="en-US" sz="2100">
                <a:solidFill>
                  <a:schemeClr val="lt1"/>
                </a:solidFill>
              </a:rPr>
              <a:t>Guest → Only basic or restricted access is allowed</a:t>
            </a:r>
            <a:endParaRPr sz="21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US" sz="2300">
                <a:solidFill>
                  <a:schemeClr val="lt1"/>
                </a:solidFill>
              </a:rPr>
              <a:t>Benefits</a:t>
            </a:r>
            <a:endParaRPr b="1" sz="2300">
              <a:solidFill>
                <a:schemeClr val="lt1"/>
              </a:solidFill>
            </a:endParaRPr>
          </a:p>
          <a:p>
            <a:pPr indent="-3619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100"/>
              <a:buChar char="●"/>
            </a:pPr>
            <a:r>
              <a:rPr lang="en-US" sz="2100">
                <a:solidFill>
                  <a:schemeClr val="lt1"/>
                </a:solidFill>
              </a:rPr>
              <a:t>More flexible compared to traditional IP-based rules</a:t>
            </a:r>
            <a:endParaRPr sz="2100">
              <a:solidFill>
                <a:schemeClr val="lt1"/>
              </a:solidFill>
            </a:endParaRPr>
          </a:p>
          <a:p>
            <a:pPr indent="-3619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Char char="●"/>
            </a:pPr>
            <a:r>
              <a:rPr lang="en-US" sz="2100">
                <a:solidFill>
                  <a:schemeClr val="lt1"/>
                </a:solidFill>
              </a:rPr>
              <a:t>Helps in better control over who can access what</a:t>
            </a:r>
            <a:endParaRPr sz="2100">
              <a:solidFill>
                <a:schemeClr val="lt1"/>
              </a:solidFill>
            </a:endParaRPr>
          </a:p>
          <a:p>
            <a:pPr indent="-3619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Char char="●"/>
            </a:pPr>
            <a:r>
              <a:rPr lang="en-US" sz="2100">
                <a:solidFill>
                  <a:schemeClr val="lt1"/>
                </a:solidFill>
              </a:rPr>
              <a:t>Makes monitoring and managing users easier</a:t>
            </a:r>
            <a:endParaRPr sz="2100">
              <a:solidFill>
                <a:schemeClr val="lt1"/>
              </a:solidFill>
            </a:endParaRPr>
          </a:p>
          <a:p>
            <a:pPr indent="-3619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Char char="●"/>
            </a:pPr>
            <a:r>
              <a:rPr lang="en-US" sz="2100">
                <a:solidFill>
                  <a:schemeClr val="lt1"/>
                </a:solidFill>
              </a:rPr>
              <a:t>Improves overall network security</a:t>
            </a:r>
            <a:endParaRPr b="1" sz="3550">
              <a:solidFill>
                <a:schemeClr val="lt1"/>
              </a:solidFill>
            </a:endParaRPr>
          </a:p>
        </p:txBody>
      </p:sp>
      <p:pic>
        <p:nvPicPr>
          <p:cNvPr id="249" name="Google Shape;249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110550" y="3571619"/>
            <a:ext cx="5177777" cy="2913856"/>
          </a:xfrm>
          <a:prstGeom prst="rect">
            <a:avLst/>
          </a:prstGeom>
          <a:solidFill>
            <a:srgbClr val="272525"/>
          </a:solidFill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31"/>
          <p:cNvSpPr/>
          <p:nvPr/>
        </p:nvSpPr>
        <p:spPr>
          <a:xfrm>
            <a:off x="359200" y="0"/>
            <a:ext cx="14136900" cy="82296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6" name="Google Shape;256;p31"/>
          <p:cNvSpPr/>
          <p:nvPr/>
        </p:nvSpPr>
        <p:spPr>
          <a:xfrm>
            <a:off x="1530104" y="458225"/>
            <a:ext cx="10059300" cy="847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</a:pPr>
            <a:r>
              <a:rPr lang="en-US" sz="44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  <a:endParaRPr sz="33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57" name="Google Shape;257;p31"/>
          <p:cNvSpPr/>
          <p:nvPr/>
        </p:nvSpPr>
        <p:spPr>
          <a:xfrm>
            <a:off x="787950" y="1677600"/>
            <a:ext cx="13054500" cy="6552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683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b="1" lang="en-US" sz="2400">
                <a:solidFill>
                  <a:schemeClr val="lt1"/>
                </a:solidFill>
              </a:rPr>
              <a:t>Built and secured an enterprise network as part of this project</a:t>
            </a:r>
            <a:endParaRPr b="1" sz="24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b="1" lang="en-US" sz="2400">
                <a:solidFill>
                  <a:schemeClr val="lt1"/>
                </a:solidFill>
              </a:rPr>
              <a:t>Set up important components like the Gateway, Management Server, and security policies</a:t>
            </a:r>
            <a:endParaRPr b="1" sz="24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b="1" lang="en-US" sz="2400">
                <a:solidFill>
                  <a:schemeClr val="lt1"/>
                </a:solidFill>
              </a:rPr>
              <a:t>Used firewall rules and role-based access to improve security</a:t>
            </a:r>
            <a:endParaRPr b="1" sz="24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b="1" lang="en-US" sz="2400">
                <a:solidFill>
                  <a:schemeClr val="lt1"/>
                </a:solidFill>
              </a:rPr>
              <a:t>Faced and resolved configuration issues during the setup process</a:t>
            </a:r>
            <a:endParaRPr b="1" sz="2400">
              <a:solidFill>
                <a:schemeClr val="lt1"/>
              </a:solidFill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200"/>
              <a:buChar char="●"/>
            </a:pPr>
            <a:r>
              <a:rPr b="1" lang="en-US" sz="2400">
                <a:solidFill>
                  <a:schemeClr val="lt1"/>
                </a:solidFill>
              </a:rPr>
              <a:t>Strengthened network protection by using a layered security approach</a:t>
            </a:r>
            <a:endParaRPr b="1" sz="24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 sz="2400">
              <a:solidFill>
                <a:schemeClr val="lt1"/>
              </a:solidFill>
            </a:endParaRPr>
          </a:p>
        </p:txBody>
      </p:sp>
      <p:pic>
        <p:nvPicPr>
          <p:cNvPr id="258" name="Google Shape;258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691450" y="4327019"/>
            <a:ext cx="6605974" cy="3711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