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60" r:id="rId5"/>
    <p:sldId id="261" r:id="rId6"/>
    <p:sldId id="273" r:id="rId7"/>
    <p:sldId id="262" r:id="rId8"/>
    <p:sldId id="264" r:id="rId9"/>
    <p:sldId id="263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4E001B-AB31-4D90-961B-BD153B598862}" v="44" dt="2025-10-13T17:03:40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967" autoAdjust="0"/>
    <p:restoredTop sz="95366" autoAdjust="0"/>
  </p:normalViewPr>
  <p:slideViewPr>
    <p:cSldViewPr snapToGrid="0">
      <p:cViewPr varScale="1">
        <p:scale>
          <a:sx n="78" d="100"/>
          <a:sy n="78" d="100"/>
        </p:scale>
        <p:origin x="60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05201-227E-F89F-584E-0D0CF5F331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11326-371C-B3DD-FDA7-B3B3B812CF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48168-6FC1-B396-EC0D-E938C853B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6B869-69CB-5329-E022-4127AA4C6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E5913-C4D6-39A2-F598-9513C565E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78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45F01-2279-53C3-2ADD-669C9AEE1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77823-C9C6-B106-9832-3F7749270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A529A-16DF-66D1-0F7C-64A0DFA88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5B21F-A311-8907-A41D-25A969112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B8B1E-7553-F790-8C62-179678A7E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74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8A359-4891-9FE6-C325-762DA6DE3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252419-7BC8-7AFD-8B63-E2C469907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4AFC5-4F81-725E-183B-51E3A23EB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2A254-C705-FF91-4D5D-5034C2304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6FA86-A5AE-9DE9-D503-A890B40AA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304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612FE-4CC3-1E80-D030-61E0E3CF3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8DC5A-9D75-85C6-321D-94AFDF9788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60480-AE84-B0DE-87E1-2A89BF5D90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263C7-ADFB-920E-B785-1705744A7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609B36-797D-2393-88B4-1C97780FA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2D614D-7D8E-3B63-3FF4-E75CC15B6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04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CB19E-1751-A642-7099-9CCEEB3BD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6615B-AFD1-C024-58E6-5118F1024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AC5486-0697-21F9-D601-13C64F17C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7A97D6-3CF6-FABE-C882-61F685E307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2302A9-E629-152E-6896-8868FD81C7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5D9D61-B120-5AF0-C566-B2F57DE8F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A88C75-8441-9E88-2C00-A0995BAEC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87EB43-4170-6447-3ED5-16CF83141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52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3A093-0193-F7FE-E9F3-34B60C022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CCEE84-6F3E-2C52-8564-A670D6804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9A22A3-FD87-6443-DD8C-34E669138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A7BF4B-8CCE-954E-8428-DC16CE85A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833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BF556D-E910-ACEA-76A0-A8E993A10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29AA2D-719A-E58F-0A94-66A25900C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7F495-992B-7562-77B8-3BEC428A1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93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694CB-EBFF-8955-E3F4-7473371FD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B051-63AD-E1CD-7D48-D1C5603D0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6E788-5F3A-C526-1CF1-6BC179AB00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163BE-E46C-293B-7FE9-DB51DA510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EC842-7FE6-1151-4ED5-96ABB6AB1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C24039-E335-A406-A501-29827EB3A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59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C31D7-7970-85A4-FF0F-B90197CEC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0A7B36-6D86-FFA9-6121-A095F401D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3E0BC4-2DFE-D03E-C84D-7CCF9E19BA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5BF148-B01F-F000-760D-9A5D16FA8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9FD4A-F812-62FF-04A2-69716966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BFA64-E1E2-F8E3-5734-AE5509A59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014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1CD5-4B44-050A-0C5C-4B3EC05AC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52C43C-46F7-7255-2BFB-1F84AAC9C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A3C6F-ED32-D67A-179A-42CAF887D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495CA-2595-ECE4-BA85-E050F070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C56F6-941B-75AC-5B19-6936D422E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41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9BF5B9-ACAA-0337-BAF1-25EA13FBA9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22292A-D3EA-72E1-ECC5-9D7680B512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EE6CB-62CD-68B4-23AF-85B388525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ABB4B-BF42-19FD-CA58-3B7DDD584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0A3F9-9C45-812E-5C4D-40064A4F3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06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4E4955-16B5-7A99-24FA-FCBCB6219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C1712-F46F-6040-28F9-22CB35855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B0A54-8C4D-F5D3-6D66-3D36E97E3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367E2-0E0D-439F-B5A6-2AC2584415A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10F47-1740-4FA0-299B-5A8006864A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831CD-6F40-241E-1EC8-405B4F4702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E294E-A172-44F5-ADB0-490ED76D2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92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134706B-150F-487B-B4FB-34C10219C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5FD23E7-C75D-4AFA-A4D4-BE5558110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60B30-AB5B-7FD4-7C7C-D7E01FFB6A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5473" y="1998925"/>
            <a:ext cx="5541054" cy="2149412"/>
          </a:xfrm>
        </p:spPr>
        <p:txBody>
          <a:bodyPr>
            <a:normAutofit/>
          </a:bodyPr>
          <a:lstStyle/>
          <a:p>
            <a:r>
              <a:rPr lang="en-GB" sz="4800"/>
              <a:t>Education Theories and Digital Technology</a:t>
            </a:r>
          </a:p>
        </p:txBody>
      </p:sp>
    </p:spTree>
    <p:extLst>
      <p:ext uri="{BB962C8B-B14F-4D97-AF65-F5344CB8AC3E}">
        <p14:creationId xmlns:p14="http://schemas.microsoft.com/office/powerpoint/2010/main" val="46775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950CE-C0DB-26AF-07A5-45521DB3A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/>
              <a:t>Objectives for the Session: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C4E30B-C6EE-CC78-7082-A3586E86E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GB" sz="2400" dirty="0">
                <a:ea typeface="Times New Roman" panose="02020603050405020304" pitchFamily="18" charset="0"/>
              </a:rPr>
              <a:t>D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emonstrate a synthesis between digital innovation, pedagogical theory and professional practice.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92213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61876-260C-456C-A2D3-7F436577A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What does educational theory tell us about the learning process?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B96B3-67F0-6B40-0844-EAF7F8358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590" y="1572480"/>
            <a:ext cx="6664688" cy="618457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Lev Vygotsky: </a:t>
            </a:r>
            <a:r>
              <a:rPr lang="en-GB" sz="2400" b="1" dirty="0"/>
              <a:t>Zone of Proximal Learning</a:t>
            </a:r>
          </a:p>
          <a:p>
            <a:endParaRPr lang="en-GB" sz="2400" dirty="0"/>
          </a:p>
          <a:p>
            <a:r>
              <a:rPr lang="en-GB" sz="2400" dirty="0"/>
              <a:t>Lev Vygotsky: </a:t>
            </a:r>
            <a:r>
              <a:rPr lang="en-GB" sz="2400" b="1" dirty="0"/>
              <a:t>More Knowledgeable Other</a:t>
            </a:r>
          </a:p>
          <a:p>
            <a:endParaRPr lang="en-GB" sz="2400" b="1" dirty="0"/>
          </a:p>
          <a:p>
            <a:r>
              <a:rPr lang="en-GB" sz="2400" dirty="0"/>
              <a:t>Jerome Bruner: </a:t>
            </a:r>
            <a:r>
              <a:rPr lang="en-GB" sz="2400" b="1" dirty="0"/>
              <a:t>Scaffolding Instructional Process</a:t>
            </a:r>
          </a:p>
          <a:p>
            <a:endParaRPr lang="en-GB" sz="2400" b="1" dirty="0"/>
          </a:p>
          <a:p>
            <a:r>
              <a:rPr lang="en-GB" sz="2400" dirty="0"/>
              <a:t>Jean Piaget: </a:t>
            </a:r>
            <a:r>
              <a:rPr lang="en-GB" sz="2400" b="1" dirty="0"/>
              <a:t>Constructivist Theory of Learning</a:t>
            </a:r>
            <a:endParaRPr lang="en-GB" sz="2400" dirty="0"/>
          </a:p>
          <a:p>
            <a:endParaRPr lang="en-GB" sz="2000" b="1" dirty="0"/>
          </a:p>
          <a:p>
            <a:endParaRPr lang="en-GB" sz="2000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499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5A192-CE86-D2F6-EE6B-01903B550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dirty="0"/>
              <a:t>Lev Vygotsky: Zone of Proximal Development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3455AA4-0C5A-EC53-0EF9-1130250EB9F9}"/>
              </a:ext>
            </a:extLst>
          </p:cNvPr>
          <p:cNvSpPr txBox="1">
            <a:spLocks/>
          </p:cNvSpPr>
          <p:nvPr/>
        </p:nvSpPr>
        <p:spPr>
          <a:xfrm>
            <a:off x="838201" y="2112389"/>
            <a:ext cx="5251316" cy="43804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“Learning is more than the acquisition of the ability to think; it is the acquisition of many </a:t>
            </a:r>
            <a:r>
              <a:rPr lang="en-US" sz="2400" dirty="0" err="1"/>
              <a:t>specialised</a:t>
            </a:r>
            <a:r>
              <a:rPr lang="en-US" sz="2400" dirty="0"/>
              <a:t> abilities for thinking about a variety of things” – Lev Vygotsky, Mind in Society, 1978</a:t>
            </a:r>
          </a:p>
          <a:p>
            <a:pPr marL="0"/>
            <a:endParaRPr lang="en-US" sz="2400" dirty="0"/>
          </a:p>
          <a:p>
            <a:r>
              <a:rPr lang="en-US" sz="2400" dirty="0"/>
              <a:t>Vygotsky was a leading education theorist who’s most well known principles are the </a:t>
            </a:r>
            <a:r>
              <a:rPr lang="en-US" sz="2400" b="1" dirty="0"/>
              <a:t>Zone of Proximal Development </a:t>
            </a:r>
            <a:r>
              <a:rPr lang="en-US" sz="2400" dirty="0"/>
              <a:t>and the concept of the </a:t>
            </a:r>
            <a:r>
              <a:rPr lang="en-US" sz="2400" b="1" dirty="0"/>
              <a:t>More Knowledgeable Other</a:t>
            </a:r>
            <a:r>
              <a:rPr lang="en-US" sz="2400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8F48FA-9F97-7054-4A8D-3047C2B461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6606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1146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EB29D-A030-3353-C803-CBA3AD14C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20" y="287526"/>
            <a:ext cx="4672747" cy="1800526"/>
          </a:xfrm>
        </p:spPr>
        <p:txBody>
          <a:bodyPr>
            <a:normAutofit/>
          </a:bodyPr>
          <a:lstStyle/>
          <a:p>
            <a:r>
              <a:rPr lang="en-GB" sz="4100" dirty="0"/>
              <a:t>The Zone of Proximal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3B240-334D-A03D-866B-58461871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920" y="2088053"/>
            <a:ext cx="4483809" cy="4088910"/>
          </a:xfrm>
        </p:spPr>
        <p:txBody>
          <a:bodyPr>
            <a:noAutofit/>
          </a:bodyPr>
          <a:lstStyle/>
          <a:p>
            <a:r>
              <a:rPr lang="en-GB" sz="2400" dirty="0"/>
              <a:t>The, “</a:t>
            </a:r>
            <a:r>
              <a:rPr lang="en-GB" sz="2400" b="1" dirty="0"/>
              <a:t>Zone</a:t>
            </a:r>
            <a:r>
              <a:rPr lang="en-GB" sz="2400" dirty="0"/>
              <a:t>” is the gap between what a child knows and what they do not yet know.</a:t>
            </a:r>
          </a:p>
          <a:p>
            <a:r>
              <a:rPr lang="en-GB" sz="2400" dirty="0"/>
              <a:t>Acquiring the missing information requires skills that the child does not yet possess or cannot do independently, but which they can do with help of a, “</a:t>
            </a:r>
            <a:r>
              <a:rPr lang="en-GB" sz="2400" b="1" dirty="0"/>
              <a:t>More Knowledgeable Other</a:t>
            </a:r>
            <a:r>
              <a:rPr lang="en-GB" sz="2400" dirty="0"/>
              <a:t>”.</a:t>
            </a:r>
          </a:p>
          <a:p>
            <a:r>
              <a:rPr lang="en-GB" sz="2400" dirty="0"/>
              <a:t>Who is the, “</a:t>
            </a:r>
            <a:r>
              <a:rPr lang="en-GB" sz="2400" b="1" dirty="0"/>
              <a:t>More Knowledgeable Other in the Classroom</a:t>
            </a:r>
            <a:r>
              <a:rPr lang="en-GB" sz="2400" dirty="0"/>
              <a:t>”?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8D0C41CB-8D9C-1CD9-C026-962650758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76" t="26351" r="71456" b="48398"/>
          <a:stretch/>
        </p:blipFill>
        <p:spPr>
          <a:xfrm>
            <a:off x="5866273" y="1338275"/>
            <a:ext cx="6240720" cy="504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88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1FDB04-F12B-767E-B44E-BB7E0E130E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31DB5-83B8-E64D-06B4-88DE1F786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/>
              <a:t>Think about your own current Zones of Proximal Development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E8304-EC31-03C1-A306-88A10C25D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Try to identify examples in your life where you do not currently possess the skills or knowledge to complete or achieve something?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What support might help you to close this gap?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Who might the More Knowledgeable Other be in this situation?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75858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98406-197A-5F1D-A113-96EFBC2DF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3400"/>
              <a:t>The MKO is able to provide clear </a:t>
            </a:r>
            <a:r>
              <a:rPr lang="en-GB" sz="3400" b="1"/>
              <a:t>Scaffolding</a:t>
            </a:r>
            <a:r>
              <a:rPr lang="en-GB" sz="3400"/>
              <a:t> for the development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3054F-604C-80C7-03B6-278845AF9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5040962" cy="3843666"/>
          </a:xfrm>
        </p:spPr>
        <p:txBody>
          <a:bodyPr>
            <a:normAutofit/>
          </a:bodyPr>
          <a:lstStyle/>
          <a:p>
            <a:r>
              <a:rPr lang="en-GB" sz="2400" dirty="0"/>
              <a:t>A core developer of the principle of scaffolding is Jerome Bruner.</a:t>
            </a:r>
          </a:p>
          <a:p>
            <a:r>
              <a:rPr lang="en-GB" sz="2400" dirty="0"/>
              <a:t>He used the term to describe young children’s oral language acquisition. Helped by their parents when they first start learning to speak, young children are provided with instinctive structures to learn a language. Bedtime stories are good examples.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833439-4C48-A767-66D7-EB01BBD6A7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2" b="16227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054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FA440-E310-92C2-9AC0-DC7153CA1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85" y="1566183"/>
            <a:ext cx="5879162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Scaff</a:t>
            </a:r>
            <a:r>
              <a:rPr lang="en-GB" sz="2400" dirty="0"/>
              <a:t>olding is a form of adult assistance that enables a child or novice to solve a problem, carry out a task or achieve a goal which would be beyond his unassisted efforts. It is a process whereby the adult controls those elements of the task that are initially beyond the learner’s capacity, thus allowing the learner to complete those that are within existing capabilities.</a:t>
            </a:r>
          </a:p>
          <a:p>
            <a:pPr marL="0" indent="0">
              <a:buNone/>
            </a:pPr>
            <a:r>
              <a:rPr lang="en-GB" sz="2000" dirty="0" err="1"/>
              <a:t>Lantolf</a:t>
            </a:r>
            <a:r>
              <a:rPr lang="en-GB" sz="2000" dirty="0"/>
              <a:t> &amp; Thorne (2006)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48A101-D56E-7533-6FF2-DA0C6FDB4A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0448" r="646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5086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963ED-ECA3-1F39-264C-E8A173D3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/>
              <a:t>Think about your own scaffolding skills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ACB57-9EF8-41C5-0716-FAE5521E6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Try to identify instances in your life where you have benefitted from scaffolding to help you learn something new or complex?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What scaffolding could you provide to your learners to support them from other regulation to self-regulation?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Can you give specific examples that would be appropriate to your subject area?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52044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83BE2-37F6-0BF0-AB07-5550BCB64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Piaget’s Theory of 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FF88F-FF49-7C8C-BC97-B54BB072A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520" y="2057136"/>
            <a:ext cx="5684480" cy="3843666"/>
          </a:xfrm>
        </p:spPr>
        <p:txBody>
          <a:bodyPr>
            <a:noAutofit/>
          </a:bodyPr>
          <a:lstStyle/>
          <a:p>
            <a:r>
              <a:rPr lang="en-GB" sz="2400" dirty="0"/>
              <a:t>Learners construct knowledge rather than just passively take in information.</a:t>
            </a:r>
          </a:p>
          <a:p>
            <a:r>
              <a:rPr lang="en-GB" sz="2400" dirty="0"/>
              <a:t>As people experience the world and reflect upon those experiences, they build their own representations and incorporate new information into their existing knowledge.</a:t>
            </a:r>
          </a:p>
          <a:p>
            <a:r>
              <a:rPr lang="en-GB" sz="2400" dirty="0"/>
              <a:t>The theory affirms that knowledge is best gained through a process of action, reflection and construction.</a:t>
            </a:r>
          </a:p>
          <a:p>
            <a:r>
              <a:rPr lang="en-GB" sz="2400" dirty="0"/>
              <a:t>Does that reflect in your practice? Can you give examples?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86A5D7-225A-58D0-46B8-63AB014CB8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77" r="8277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3774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1423C2-54AB-22BE-A1AE-3CD4BE567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48" y="365125"/>
            <a:ext cx="6449894" cy="1807305"/>
          </a:xfrm>
        </p:spPr>
        <p:txBody>
          <a:bodyPr>
            <a:normAutofit/>
          </a:bodyPr>
          <a:lstStyle/>
          <a:p>
            <a:r>
              <a:rPr lang="en-GB" dirty="0"/>
              <a:t>So, what about </a:t>
            </a:r>
            <a:br>
              <a:rPr lang="en-GB" dirty="0"/>
            </a:br>
            <a:r>
              <a:rPr lang="en-GB" dirty="0"/>
              <a:t>technology?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7F29-A893-9A28-BC82-3942DF352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5387967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What opportunities does technology offer us in terms of: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ZPD</a:t>
            </a:r>
            <a:r>
              <a:rPr lang="en-GB" sz="2400" dirty="0"/>
              <a:t> – Zone of Proximal Development</a:t>
            </a:r>
          </a:p>
          <a:p>
            <a:r>
              <a:rPr lang="en-GB" sz="2400" b="1" dirty="0"/>
              <a:t>MKO</a:t>
            </a:r>
            <a:r>
              <a:rPr lang="en-GB" sz="2400" dirty="0"/>
              <a:t> – More Knowledgeable Other</a:t>
            </a:r>
          </a:p>
          <a:p>
            <a:r>
              <a:rPr lang="en-GB" sz="2400" b="1" dirty="0"/>
              <a:t>Scaffolding</a:t>
            </a:r>
            <a:r>
              <a:rPr lang="en-GB" sz="2400" dirty="0"/>
              <a:t> for learners</a:t>
            </a:r>
          </a:p>
          <a:p>
            <a:r>
              <a:rPr lang="en-GB" sz="2400" b="1" dirty="0"/>
              <a:t>Concept of constructivism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CAEA9-D2DA-6FCD-15CD-5D4B8AE972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46" r="25016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8885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53D04FC-96EF-48FA-B1EA-43B5A4460117}">
  <we:reference id="wa104381637" version="1.0.0.0" store="en-US" storeType="OMEX"/>
  <we:alternateReferences>
    <we:reference id="wa104381637" version="1.0.0.0" store="WA104381637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561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Education Theories and Digital Technology</vt:lpstr>
      <vt:lpstr>Objectives for the Session:</vt:lpstr>
      <vt:lpstr>What does educational theory tell us about the learning process?</vt:lpstr>
      <vt:lpstr>Lev Vygotsky: Zone of Proximal Development</vt:lpstr>
      <vt:lpstr>The Zone of Proximal Development</vt:lpstr>
      <vt:lpstr>Think about your own current Zones of Proximal Development </vt:lpstr>
      <vt:lpstr>The MKO is able to provide clear Scaffolding for the development of knowledge</vt:lpstr>
      <vt:lpstr>PowerPoint Presentation</vt:lpstr>
      <vt:lpstr>Think about your own scaffolding skills </vt:lpstr>
      <vt:lpstr>Piaget’s Theory of Constructivism</vt:lpstr>
      <vt:lpstr>So, what about  technology?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Relating to Collaboration Technology</dc:title>
  <dc:creator>Marion Phillips</dc:creator>
  <cp:lastModifiedBy>Marion Phillips</cp:lastModifiedBy>
  <cp:revision>4</cp:revision>
  <dcterms:created xsi:type="dcterms:W3CDTF">2023-10-12T10:31:01Z</dcterms:created>
  <dcterms:modified xsi:type="dcterms:W3CDTF">2025-10-13T17:04:46Z</dcterms:modified>
</cp:coreProperties>
</file>