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8288000" cy="10287000"/>
  <p:notesSz cx="6858000" cy="9144000"/>
  <p:embeddedFontLst>
    <p:embeddedFont>
      <p:font typeface="Calibri" panose="020F0502020204030204" pitchFamily="34" charset="0"/>
      <p:regular r:id="rId19"/>
      <p:bold r:id="rId20"/>
      <p:italic r:id="rId21"/>
      <p:boldItalic r:id="rId22"/>
    </p:embeddedFont>
    <p:embeddedFont>
      <p:font typeface="Times Neue Roman" pitchFamily="2" charset="0"/>
      <p:regular r:id="rId23"/>
    </p:embeddedFont>
    <p:embeddedFont>
      <p:font typeface="Times Neue Roman Bold" pitchFamily="2" charset="0"/>
      <p:regular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33DC55E6-9AF9-4D9D-851F-B550FEA13DE0}">
          <p14:sldIdLst>
            <p14:sldId id="256"/>
            <p14:sldId id="257"/>
            <p14:sldId id="258"/>
            <p14:sldId id="259"/>
            <p14:sldId id="260"/>
            <p14:sldId id="261"/>
            <p14:sldId id="262"/>
            <p14:sldId id="263"/>
            <p14:sldId id="264"/>
            <p14:sldId id="265"/>
            <p14:sldId id="266"/>
            <p14:sldId id="267"/>
            <p14:sldId id="268"/>
            <p14:sldId id="269"/>
            <p14:sldId id="270"/>
            <p14:sldId id="271"/>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49" d="100"/>
          <a:sy n="49" d="100"/>
        </p:scale>
        <p:origin x="380" y="2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notesMaster" Target="notesMasters/notesMaster1.xml" /><Relationship Id="rId26" Type="http://schemas.openxmlformats.org/officeDocument/2006/relationships/viewProps" Target="viewProps.xml" /><Relationship Id="rId3" Type="http://schemas.openxmlformats.org/officeDocument/2006/relationships/slide" Target="slides/slide2.xml" /><Relationship Id="rId21" Type="http://schemas.openxmlformats.org/officeDocument/2006/relationships/font" Target="fonts/font3.fntdata"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font" Target="fonts/font2.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font" Target="fonts/font6.fntdata"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font" Target="fonts/font5.fntdata" /><Relationship Id="rId28"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font" Target="fonts/font1.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4.fntdata" /><Relationship Id="rId27"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15.08.2022</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15.08.2022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The presentation will discuss the impact that modern technology has on healthcare activities with a special focus on the National Health Service or NHS of the UK. A particular focus will be given on diagnostic and appointment systems and how they have been influenced by the introduction of modern technology. It will also discuss the lessons learnt from this case study and provide a background of the company National Health Service.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2</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15.08.2022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The adoption of modern technology has resulted in the healthcare system becoming more improved for the patients as well as the healthcare professionals. Information and the data regarding various diseases, treatment methods and difficult situations faced by other professionals have made it possible for health care professionals to ensure better communication with the patients (Kelley et al., 2018).  The introduction of technology has also helped in the process of keeping a centralised knowledge repository through integrated health records. Modern technology has also helped to improve the accessibility of healthcare advice, automated different activities and increased the mobility of healthcare services.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3</a:t>
            </a:fld>
            <a:endParaRPr lang="cs-CZ"/>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15.08.2022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Artificial intelligence has helped in the development of better drugs and diagnoses for cancer and mental health and it can effectively use the available data in this process. The healthcare system currently provides better opportunities to the patient looking for virtual appointments with the improvement of remote care (Tian et al., 2019). Currently, the availability of data and its proper management through ICT has worked as the backbone of the healthcare system and wearable IoT devices play a huge role in this development.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4</a:t>
            </a:fld>
            <a:endParaRPr lang="cs-CZ"/>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15.08.2022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Developed countries such as the UK, US, Australia and so on have developed their appointment system and patience can book appointments through online scheduling and they can also seek to get a virtual appointment from their general physician (Kerr, 2020). It not only saves time and money needed for the commute but also provides a much more convenient service to the patients. During the covid-19 pandemic, while patients across the world were not able to visit overcrowded hospitals for fear of their health, the NHS started focusing more on the development of the appointment system.</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5</a:t>
            </a:fld>
            <a:endParaRPr lang="cs-CZ"/>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15.08.2022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Over the years the Diagnostic system has developed significantly with the help of modern technology.  Currently, innovative digital technology such as handheld ultrasound and pulse oximeters can provide an effective diagnosis for improving primary care.  On the other hand, Point-of-care diagnostic testing for HIV, diabetes and malaria can make use of the available rapid testing technology for quicker diagnosis so that critical treatment can start immediately. Moreover, there is currently a variety of intelligent clinical decision support systems that can help to improve the diagnosis process in healthcare centres.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6</a:t>
            </a:fld>
            <a:endParaRPr lang="cs-CZ"/>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15.08.2022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228600" algn="just">
              <a:lnSpc>
                <a:spcPct val="150000"/>
              </a:lnSpc>
            </a:pPr>
            <a:r>
              <a:rPr lang="en-GB" sz="1800" dirty="0">
                <a:effectLst/>
                <a:latin typeface="Times New Roman" panose="02020603050405020304" pitchFamily="18" charset="0"/>
                <a:ea typeface="Times New Roman" panose="02020603050405020304" pitchFamily="18" charset="0"/>
              </a:rPr>
              <a:t>The National Health Service or NHS is a healthcare system that gets in the UK that gets its funding from public which was established in 1948 as part of a major reform post the Second World war (NHS, 2021). About 1.6 million people were working for NHS and it had a budget of </a:t>
            </a:r>
            <a:r>
              <a:rPr lang="en-GB" sz="1800" dirty="0">
                <a:solidFill>
                  <a:srgbClr val="202122"/>
                </a:solidFill>
                <a:effectLst/>
                <a:latin typeface="Times New Roman" panose="02020603050405020304" pitchFamily="18" charset="0"/>
                <a:ea typeface="Times New Roman" panose="02020603050405020304" pitchFamily="18" charset="0"/>
              </a:rPr>
              <a:t>£ 13.67 billion in 2015-16. It is estimated that the vast system sees 1 million patients and with nearly 1.7 million staff the organisation is the fifth biggest employer in the world. </a:t>
            </a:r>
            <a:endParaRPr lang="en-IN" sz="1800" dirty="0">
              <a:effectLst/>
              <a:latin typeface="Arial" panose="020B0604020202020204" pitchFamily="34" charset="0"/>
              <a:ea typeface="Arial" panose="020B0604020202020204" pitchFamily="34" charset="0"/>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7</a:t>
            </a:fld>
            <a:endParaRPr lang="cs-CZ"/>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15.08.2022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Although the NHS realises the necessity of adopting modern technology it also understands the challenges patients can face navigating through it. NHS has focused on genomics and precision medicine, remote care, data, AI and technology-supported self-management in its attempt to incorporate new technology into the healthcare system (Health Foundation, 2018). NHS Launched NHS Digital App in 2017 which included 20 apps that included categories for mental health and diabetes that were aimed to help patients get NHS-approved care facilities (NHS, 2022).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8</a:t>
            </a:fld>
            <a:endParaRPr lang="cs-CZ"/>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15.08.2022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The Covid-19 pandemic was an important driver that reshaped the internal systems of the NHS. The increased popularity of triage and remote appointments and the decreasing interest in face-to-face visits to the GP have encouraged NHS to take proper actions to improve the appointment system (Nuffield Trust, 2020). As part of its long-term plan, the NHS has decided to ensure that every patient is able to get a virtual outpatient appointment by 2024.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9</a:t>
            </a:fld>
            <a:endParaRPr lang="cs-CZ"/>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15.08.2022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GB" sz="1800" dirty="0">
                <a:effectLst/>
                <a:latin typeface="Times New Roman" panose="02020603050405020304" pitchFamily="18" charset="0"/>
                <a:ea typeface="Times New Roman" panose="02020603050405020304" pitchFamily="18" charset="0"/>
              </a:rPr>
              <a:t>Currently, the concept of digital transformation and technological innovation is now an integral part of the NHS (NAO, 2020). More self-diagnostic devices are available today and the NHS’s launch of the NHS Genomic Medicine Service in 2018 has helped to further ensure a faster and more personalised diagnosis for the patients. Diagnostic imaging networks will ensure a quick transfer of medical images between healthcare providers by the year 2023 (Sheikh et al., 2021).</a:t>
            </a: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10</a:t>
            </a:fld>
            <a:endParaRPr lang="cs-CZ"/>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15.08.2022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This case study has helped us to learn more about how NHS have adopted modern technology and the way the appointment system and Diagnostic system have developed over the years and what benefits they provide to the patients. We were also able to learn more about the process of giving a presentation and properly using Harvard referencing for our project.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11</a:t>
            </a:fld>
            <a:endParaRPr lang="cs-CZ"/>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15.08.2022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The challenges faced during this case study group presentation included working in a team setting and maintaining proper communication among all members. Other challenges in this presentation included critical problem solving and solution finding as well as information gathering and analysis of the gathered data.</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12</a:t>
            </a:fld>
            <a:endParaRPr lang="cs-CZ"/>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15.08.2022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Learning about the current adoption of modern technology will definitely help us to get better services in future from healthcare as we will be able to easily schedule appointments and we will also be able to use the currently available self-diagnosis technology. This will not only improve the chances of getting better services but also ensure that the healthcare service is faster and more accurate. Moreover, we will be able to properly show our presentation in academic or professional careers and properly use the Harvard referencing style for future projects.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13</a:t>
            </a:fld>
            <a:endParaRPr lang="cs-CZ"/>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15.08.2022</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The overall presentation has shown the impact of modern technology on the NHS and it has also provided an evaluation of the currently available appointment and admin system in healthcare in general and NHS in particular. The presentation has also highlighted the skills learnt during the case study and the challenges faced by the team. It has also discussed how these skills will be helpful for us in our future.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14</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8/15/2022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8/15/2022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8/15/2022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8/15/2022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8/15/2022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5.svg" /><Relationship Id="rId5" Type="http://schemas.openxmlformats.org/officeDocument/2006/relationships/image" Target="../media/image4.png" /><Relationship Id="rId4" Type="http://schemas.openxmlformats.org/officeDocument/2006/relationships/image" Target="../media/image3.svg" /></Relationships>
</file>

<file path=ppt/slides/_rels/slide2.xml.rels><?xml version="1.0" encoding="UTF-8" standalone="yes"?>
<Relationships xmlns="http://schemas.openxmlformats.org/package/2006/relationships"><Relationship Id="rId8" Type="http://schemas.openxmlformats.org/officeDocument/2006/relationships/image" Target="../media/image11.png" /><Relationship Id="rId13" Type="http://schemas.openxmlformats.org/officeDocument/2006/relationships/image" Target="../media/image16.svg" /><Relationship Id="rId3" Type="http://schemas.openxmlformats.org/officeDocument/2006/relationships/image" Target="../media/image6.jpeg" /><Relationship Id="rId7" Type="http://schemas.openxmlformats.org/officeDocument/2006/relationships/image" Target="../media/image10.svg" /><Relationship Id="rId12" Type="http://schemas.openxmlformats.org/officeDocument/2006/relationships/image" Target="../media/image15.png" /><Relationship Id="rId2" Type="http://schemas.openxmlformats.org/officeDocument/2006/relationships/notesSlide" Target="../notesSlides/notesSlide1.xml" /><Relationship Id="rId1" Type="http://schemas.openxmlformats.org/officeDocument/2006/relationships/slideLayout" Target="../slideLayouts/slideLayout7.xml" /><Relationship Id="rId6" Type="http://schemas.openxmlformats.org/officeDocument/2006/relationships/image" Target="../media/image9.png" /><Relationship Id="rId11" Type="http://schemas.openxmlformats.org/officeDocument/2006/relationships/image" Target="../media/image14.svg" /><Relationship Id="rId5" Type="http://schemas.openxmlformats.org/officeDocument/2006/relationships/image" Target="../media/image8.svg" /><Relationship Id="rId10" Type="http://schemas.openxmlformats.org/officeDocument/2006/relationships/image" Target="../media/image13.png" /><Relationship Id="rId4" Type="http://schemas.openxmlformats.org/officeDocument/2006/relationships/image" Target="../media/image7.png" /><Relationship Id="rId9" Type="http://schemas.openxmlformats.org/officeDocument/2006/relationships/image" Target="../media/image12.svg" /></Relationships>
</file>

<file path=ppt/slides/_rels/slide3.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3" Type="http://schemas.openxmlformats.org/officeDocument/2006/relationships/image" Target="../media/image18.jpeg" /><Relationship Id="rId2" Type="http://schemas.openxmlformats.org/officeDocument/2006/relationships/notesSlide" Target="../notesSlides/notesSlide3.xml" /><Relationship Id="rId1" Type="http://schemas.openxmlformats.org/officeDocument/2006/relationships/slideLayout" Target="../slideLayouts/slideLayout7.xml" /><Relationship Id="rId5" Type="http://schemas.openxmlformats.org/officeDocument/2006/relationships/image" Target="../media/image20.svg" /><Relationship Id="rId4" Type="http://schemas.openxmlformats.org/officeDocument/2006/relationships/image" Target="../media/image19.png" /></Relationships>
</file>

<file path=ppt/slides/_rels/slide5.xml.rels><?xml version="1.0" encoding="UTF-8" standalone="yes"?>
<Relationships xmlns="http://schemas.openxmlformats.org/package/2006/relationships"><Relationship Id="rId3" Type="http://schemas.openxmlformats.org/officeDocument/2006/relationships/image" Target="../media/image21.jpeg" /><Relationship Id="rId2" Type="http://schemas.openxmlformats.org/officeDocument/2006/relationships/notesSlide" Target="../notesSlides/notesSlide4.xml" /><Relationship Id="rId1" Type="http://schemas.openxmlformats.org/officeDocument/2006/relationships/slideLayout" Target="../slideLayouts/slideLayout7.xml" /><Relationship Id="rId4" Type="http://schemas.openxmlformats.org/officeDocument/2006/relationships/image" Target="../media/image22.jpeg" /></Relationships>
</file>

<file path=ppt/slides/_rels/slide6.xml.rels><?xml version="1.0" encoding="UTF-8" standalone="yes"?>
<Relationships xmlns="http://schemas.openxmlformats.org/package/2006/relationships"><Relationship Id="rId3" Type="http://schemas.openxmlformats.org/officeDocument/2006/relationships/image" Target="../media/image23.jpeg" /><Relationship Id="rId2" Type="http://schemas.openxmlformats.org/officeDocument/2006/relationships/notesSlide" Target="../notesSlides/notesSlide5.xml"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3" Type="http://schemas.openxmlformats.org/officeDocument/2006/relationships/image" Target="../media/image24.png" /><Relationship Id="rId2" Type="http://schemas.openxmlformats.org/officeDocument/2006/relationships/notesSlide" Target="../notesSlides/notesSlide6.xml"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3" Type="http://schemas.openxmlformats.org/officeDocument/2006/relationships/image" Target="../media/image25.jpeg" /><Relationship Id="rId2" Type="http://schemas.openxmlformats.org/officeDocument/2006/relationships/notesSlide" Target="../notesSlides/notesSlide7.xml" /><Relationship Id="rId1" Type="http://schemas.openxmlformats.org/officeDocument/2006/relationships/slideLayout" Target="../slideLayouts/slideLayout7.xml" /><Relationship Id="rId5" Type="http://schemas.openxmlformats.org/officeDocument/2006/relationships/image" Target="../media/image8.svg" /><Relationship Id="rId4" Type="http://schemas.openxmlformats.org/officeDocument/2006/relationships/image" Target="../media/image7.png" /></Relationships>
</file>

<file path=ppt/slides/_rels/slide9.xml.rels><?xml version="1.0" encoding="UTF-8" standalone="yes"?>
<Relationships xmlns="http://schemas.openxmlformats.org/package/2006/relationships"><Relationship Id="rId3" Type="http://schemas.openxmlformats.org/officeDocument/2006/relationships/image" Target="../media/image26.jpeg" /><Relationship Id="rId2" Type="http://schemas.openxmlformats.org/officeDocument/2006/relationships/notesSlide" Target="../notesSlides/notesSlide8.xml" /><Relationship Id="rId1" Type="http://schemas.openxmlformats.org/officeDocument/2006/relationships/slideLayout" Target="../slideLayouts/slideLayout7.xml" /><Relationship Id="rId4" Type="http://schemas.openxmlformats.org/officeDocument/2006/relationships/image" Target="../media/image27.png" /></Relationships>
</file>

<file path=ppt/slides/_rels/slide10.xml.rels><?xml version="1.0" encoding="UTF-8" standalone="yes"?>
<Relationships xmlns="http://schemas.openxmlformats.org/package/2006/relationships"><Relationship Id="rId3" Type="http://schemas.openxmlformats.org/officeDocument/2006/relationships/image" Target="../media/image28.jpeg" /><Relationship Id="rId2" Type="http://schemas.openxmlformats.org/officeDocument/2006/relationships/notesSlide" Target="../notesSlides/notesSlide9.xml"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3" Type="http://schemas.openxmlformats.org/officeDocument/2006/relationships/image" Target="../media/image29.png" /><Relationship Id="rId2" Type="http://schemas.openxmlformats.org/officeDocument/2006/relationships/notesSlide" Target="../notesSlides/notesSlide10.xml" /><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3" Type="http://schemas.openxmlformats.org/officeDocument/2006/relationships/image" Target="../media/image30.png" /><Relationship Id="rId2" Type="http://schemas.openxmlformats.org/officeDocument/2006/relationships/notesSlide" Target="../notesSlides/notesSlide11.xml" /><Relationship Id="rId1" Type="http://schemas.openxmlformats.org/officeDocument/2006/relationships/slideLayout" Target="../slideLayouts/slideLayout7.xml" /><Relationship Id="rId5" Type="http://schemas.openxmlformats.org/officeDocument/2006/relationships/image" Target="../media/image8.svg" /><Relationship Id="rId4" Type="http://schemas.openxmlformats.org/officeDocument/2006/relationships/image" Target="../media/image7.png" /></Relationships>
</file>

<file path=ppt/slides/_rels/slide13.xml.rels><?xml version="1.0" encoding="UTF-8" standalone="yes"?>
<Relationships xmlns="http://schemas.openxmlformats.org/package/2006/relationships"><Relationship Id="rId3" Type="http://schemas.openxmlformats.org/officeDocument/2006/relationships/image" Target="../media/image31.jpeg" /><Relationship Id="rId2" Type="http://schemas.openxmlformats.org/officeDocument/2006/relationships/notesSlide" Target="../notesSlides/notesSlide12.xml" /><Relationship Id="rId1" Type="http://schemas.openxmlformats.org/officeDocument/2006/relationships/slideLayout" Target="../slideLayouts/slideLayout7.xml" /></Relationships>
</file>

<file path=ppt/slides/_rels/slide14.xml.rels><?xml version="1.0" encoding="UTF-8" standalone="yes"?>
<Relationships xmlns="http://schemas.openxmlformats.org/package/2006/relationships"><Relationship Id="rId3" Type="http://schemas.openxmlformats.org/officeDocument/2006/relationships/image" Target="../media/image21.jpeg" /><Relationship Id="rId2" Type="http://schemas.openxmlformats.org/officeDocument/2006/relationships/notesSlide" Target="../notesSlides/notesSlide13.xml" /><Relationship Id="rId1" Type="http://schemas.openxmlformats.org/officeDocument/2006/relationships/slideLayout" Target="../slideLayouts/slideLayout7.xml" /><Relationship Id="rId4" Type="http://schemas.openxmlformats.org/officeDocument/2006/relationships/image" Target="../media/image22.jpeg" /></Relationships>
</file>

<file path=ppt/slides/_rels/slide15.xml.rels><?xml version="1.0" encoding="UTF-8" standalone="yes"?>
<Relationships xmlns="http://schemas.openxmlformats.org/package/2006/relationships"><Relationship Id="rId2" Type="http://schemas.openxmlformats.org/officeDocument/2006/relationships/image" Target="../media/image32.jpeg" /><Relationship Id="rId1" Type="http://schemas.openxmlformats.org/officeDocument/2006/relationships/slideLayout" Target="../slideLayouts/slideLayout7.xml" /></Relationships>
</file>

<file path=ppt/slides/_rels/slide16.xml.rels><?xml version="1.0" encoding="UTF-8" standalone="yes"?>
<Relationships xmlns="http://schemas.openxmlformats.org/package/2006/relationships"><Relationship Id="rId2" Type="http://schemas.openxmlformats.org/officeDocument/2006/relationships/image" Target="../media/image33.jpeg"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7812" b="7812"/>
          <a:stretch>
            <a:fillRect/>
          </a:stretch>
        </p:blipFill>
        <p:spPr>
          <a:xfrm>
            <a:off x="0" y="0"/>
            <a:ext cx="18288000" cy="10287000"/>
          </a:xfrm>
          <a:prstGeom prst="rect">
            <a:avLst/>
          </a:prstGeom>
        </p:spPr>
      </p:pic>
      <p:pic>
        <p:nvPicPr>
          <p:cNvPr id="3" name="Picture 3"/>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0" y="0"/>
            <a:ext cx="10415023" cy="10415023"/>
          </a:xfrm>
          <a:prstGeom prst="rect">
            <a:avLst/>
          </a:prstGeom>
        </p:spPr>
      </p:pic>
      <p:sp>
        <p:nvSpPr>
          <p:cNvPr id="4" name="TextBox 4"/>
          <p:cNvSpPr txBox="1"/>
          <p:nvPr/>
        </p:nvSpPr>
        <p:spPr>
          <a:xfrm>
            <a:off x="2895600" y="2171700"/>
            <a:ext cx="13099962" cy="8251939"/>
          </a:xfrm>
          <a:prstGeom prst="rect">
            <a:avLst/>
          </a:prstGeom>
        </p:spPr>
        <p:txBody>
          <a:bodyPr wrap="square" lIns="0" tIns="0" rIns="0" bIns="0" rtlCol="0" anchor="t">
            <a:spAutoFit/>
          </a:bodyPr>
          <a:lstStyle/>
          <a:p>
            <a:pPr>
              <a:lnSpc>
                <a:spcPts val="5444"/>
              </a:lnSpc>
            </a:pPr>
            <a:r>
              <a:rPr lang="en-US" sz="5499" dirty="0">
                <a:solidFill>
                  <a:srgbClr val="000000"/>
                </a:solidFill>
                <a:latin typeface="Times Neue Roman Bold"/>
              </a:rPr>
              <a:t>Digital skills And Research Methods (BMSW4003,LCHS4002 LON)</a:t>
            </a:r>
          </a:p>
          <a:p>
            <a:pPr>
              <a:lnSpc>
                <a:spcPts val="5444"/>
              </a:lnSpc>
            </a:pPr>
            <a:endParaRPr lang="en-US" sz="5499" dirty="0">
              <a:solidFill>
                <a:srgbClr val="000000"/>
              </a:solidFill>
              <a:latin typeface="Times Neue Roman Bold"/>
            </a:endParaRPr>
          </a:p>
          <a:p>
            <a:pPr>
              <a:lnSpc>
                <a:spcPts val="5444"/>
              </a:lnSpc>
            </a:pPr>
            <a:r>
              <a:rPr lang="en-US" sz="5499" dirty="0">
                <a:solidFill>
                  <a:srgbClr val="000000"/>
                </a:solidFill>
                <a:latin typeface="Times Neue Roman Bold"/>
              </a:rPr>
              <a:t>Impact of Modern Technology on NHS (Appointment and Diagnostic System)</a:t>
            </a:r>
          </a:p>
          <a:p>
            <a:pPr>
              <a:lnSpc>
                <a:spcPts val="5444"/>
              </a:lnSpc>
            </a:pPr>
            <a:endParaRPr lang="en-US" sz="5499" dirty="0">
              <a:solidFill>
                <a:srgbClr val="000000"/>
              </a:solidFill>
              <a:latin typeface="Times Neue Roman Bold"/>
            </a:endParaRPr>
          </a:p>
          <a:p>
            <a:pPr>
              <a:lnSpc>
                <a:spcPts val="5444"/>
              </a:lnSpc>
            </a:pPr>
            <a:r>
              <a:rPr lang="en-US" sz="5499" dirty="0">
                <a:solidFill>
                  <a:srgbClr val="000000"/>
                </a:solidFill>
                <a:latin typeface="Times Neue Roman Bold"/>
              </a:rPr>
              <a:t>Group </a:t>
            </a:r>
            <a:r>
              <a:rPr lang="en-US" sz="5499">
                <a:solidFill>
                  <a:srgbClr val="000000"/>
                </a:solidFill>
                <a:latin typeface="Times Neue Roman Bold"/>
              </a:rPr>
              <a:t>5 -Members</a:t>
            </a:r>
            <a:r>
              <a:rPr lang="en-US" sz="5499" dirty="0">
                <a:solidFill>
                  <a:srgbClr val="000000"/>
                </a:solidFill>
                <a:latin typeface="Times Neue Roman Bold"/>
              </a:rPr>
              <a:t>:</a:t>
            </a:r>
          </a:p>
          <a:p>
            <a:pPr>
              <a:lnSpc>
                <a:spcPts val="5444"/>
              </a:lnSpc>
            </a:pPr>
            <a:endParaRPr lang="en-US" sz="5499" dirty="0">
              <a:solidFill>
                <a:srgbClr val="000000"/>
              </a:solidFill>
              <a:latin typeface="Times Neue Roman Bold"/>
            </a:endParaRPr>
          </a:p>
          <a:p>
            <a:pPr marL="514350" indent="-514350">
              <a:lnSpc>
                <a:spcPts val="5444"/>
              </a:lnSpc>
              <a:buAutoNum type="arabicPeriod"/>
            </a:pPr>
            <a:r>
              <a:rPr lang="en-US" sz="3200" dirty="0" err="1">
                <a:solidFill>
                  <a:srgbClr val="000000"/>
                </a:solidFill>
                <a:latin typeface="Times Neue Roman Bold"/>
              </a:rPr>
              <a:t>Andreea</a:t>
            </a:r>
            <a:r>
              <a:rPr lang="en-US" sz="3200" dirty="0">
                <a:solidFill>
                  <a:srgbClr val="000000"/>
                </a:solidFill>
                <a:latin typeface="Times Neue Roman Bold"/>
              </a:rPr>
              <a:t> </a:t>
            </a:r>
            <a:r>
              <a:rPr lang="en-US" sz="3200" dirty="0" err="1">
                <a:solidFill>
                  <a:srgbClr val="000000"/>
                </a:solidFill>
                <a:latin typeface="Times Neue Roman Bold"/>
              </a:rPr>
              <a:t>Burdujel</a:t>
            </a:r>
            <a:r>
              <a:rPr lang="en-US" sz="3200" dirty="0">
                <a:solidFill>
                  <a:srgbClr val="000000"/>
                </a:solidFill>
                <a:latin typeface="Times Neue Roman Bold"/>
              </a:rPr>
              <a:t>-id 2133989</a:t>
            </a:r>
          </a:p>
          <a:p>
            <a:pPr marL="514350" indent="-514350">
              <a:lnSpc>
                <a:spcPts val="5444"/>
              </a:lnSpc>
              <a:buAutoNum type="arabicPeriod"/>
            </a:pPr>
            <a:r>
              <a:rPr lang="en-US" sz="3200" dirty="0" err="1">
                <a:solidFill>
                  <a:srgbClr val="000000"/>
                </a:solidFill>
                <a:latin typeface="Times Neue Roman Bold"/>
              </a:rPr>
              <a:t>Geani</a:t>
            </a:r>
            <a:r>
              <a:rPr lang="en-US" sz="3200" dirty="0">
                <a:solidFill>
                  <a:srgbClr val="000000"/>
                </a:solidFill>
                <a:latin typeface="Times Neue Roman Bold"/>
              </a:rPr>
              <a:t> Paul  </a:t>
            </a:r>
            <a:r>
              <a:rPr lang="en-US" sz="3200" dirty="0" err="1">
                <a:solidFill>
                  <a:srgbClr val="000000"/>
                </a:solidFill>
                <a:latin typeface="Times Neue Roman Bold"/>
              </a:rPr>
              <a:t>Matei</a:t>
            </a:r>
            <a:r>
              <a:rPr lang="en-US" sz="3200" dirty="0">
                <a:solidFill>
                  <a:srgbClr val="000000"/>
                </a:solidFill>
                <a:latin typeface="Times Neue Roman Bold"/>
              </a:rPr>
              <a:t> –id 2133988</a:t>
            </a:r>
          </a:p>
          <a:p>
            <a:pPr marL="514350" indent="-514350">
              <a:lnSpc>
                <a:spcPts val="5444"/>
              </a:lnSpc>
              <a:buAutoNum type="arabicPeriod"/>
            </a:pPr>
            <a:r>
              <a:rPr lang="en-US" sz="3200" dirty="0">
                <a:solidFill>
                  <a:srgbClr val="000000"/>
                </a:solidFill>
                <a:latin typeface="Times Neue Roman Bold"/>
              </a:rPr>
              <a:t>Elena Alina  </a:t>
            </a:r>
            <a:r>
              <a:rPr lang="en-US" sz="3200" dirty="0" err="1">
                <a:solidFill>
                  <a:srgbClr val="000000"/>
                </a:solidFill>
                <a:latin typeface="Times Neue Roman Bold"/>
              </a:rPr>
              <a:t>Matei</a:t>
            </a:r>
            <a:r>
              <a:rPr lang="en-US" sz="3200" dirty="0">
                <a:solidFill>
                  <a:srgbClr val="000000"/>
                </a:solidFill>
                <a:latin typeface="Times Neue Roman Bold"/>
              </a:rPr>
              <a:t>–id 2124304 </a:t>
            </a:r>
          </a:p>
          <a:p>
            <a:pPr marL="514350" indent="-514350">
              <a:lnSpc>
                <a:spcPts val="5444"/>
              </a:lnSpc>
              <a:buAutoNum type="arabicPeriod"/>
            </a:pPr>
            <a:endParaRPr lang="en-US" sz="3200" dirty="0">
              <a:solidFill>
                <a:srgbClr val="000000"/>
              </a:solidFill>
              <a:latin typeface="Times Neue Roman Bold"/>
            </a:endParaRPr>
          </a:p>
        </p:txBody>
      </p:sp>
      <p:pic>
        <p:nvPicPr>
          <p:cNvPr id="5" name="Picture 5"/>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a:off x="317824" y="188275"/>
            <a:ext cx="1421752" cy="1680849"/>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8288000" cy="10287000"/>
            <a:chOff x="0" y="0"/>
            <a:chExt cx="24384000" cy="13716000"/>
          </a:xfrm>
        </p:grpSpPr>
        <p:pic>
          <p:nvPicPr>
            <p:cNvPr id="3" name="Picture 3"/>
            <p:cNvPicPr>
              <a:picLocks noChangeAspect="1"/>
            </p:cNvPicPr>
            <p:nvPr/>
          </p:nvPicPr>
          <p:blipFill>
            <a:blip r:embed="rId3">
              <a:alphaModFix amt="38000"/>
            </a:blip>
            <a:srcRect t="7812" b="7812"/>
            <a:stretch>
              <a:fillRect/>
            </a:stretch>
          </p:blipFill>
          <p:spPr>
            <a:xfrm>
              <a:off x="0" y="0"/>
              <a:ext cx="24384000" cy="13716000"/>
            </a:xfrm>
            <a:prstGeom prst="rect">
              <a:avLst/>
            </a:prstGeom>
          </p:spPr>
        </p:pic>
      </p:grpSp>
      <p:pic>
        <p:nvPicPr>
          <p:cNvPr id="4" name="Picture 4"/>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028700" y="709125"/>
            <a:ext cx="1421752" cy="1680849"/>
          </a:xfrm>
          <a:prstGeom prst="rect">
            <a:avLst/>
          </a:prstGeom>
        </p:spPr>
      </p:pic>
      <p:pic>
        <p:nvPicPr>
          <p:cNvPr id="5" name="Picture 5"/>
          <p:cNvPicPr>
            <a:picLocks noChangeAspect="1"/>
          </p:cNvPicPr>
          <p:nvPr/>
        </p:nvPicPr>
        <p:blipFill>
          <a:blip r:embed="rId6" cstate="print">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4418286" y="313937"/>
            <a:ext cx="837675" cy="989868"/>
          </a:xfrm>
          <a:prstGeom prst="rect">
            <a:avLst/>
          </a:prstGeom>
        </p:spPr>
      </p:pic>
      <p:pic>
        <p:nvPicPr>
          <p:cNvPr id="6" name="Picture 6"/>
          <p:cNvPicPr>
            <a:picLocks noChangeAspect="1"/>
          </p:cNvPicPr>
          <p:nvPr/>
        </p:nvPicPr>
        <p:blipFill>
          <a:blip r:embed="rId8" cstate="print">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12520236" y="477520"/>
            <a:ext cx="670684" cy="551180"/>
          </a:xfrm>
          <a:prstGeom prst="rect">
            <a:avLst/>
          </a:prstGeom>
        </p:spPr>
      </p:pic>
      <p:pic>
        <p:nvPicPr>
          <p:cNvPr id="7" name="Picture 7"/>
          <p:cNvPicPr>
            <a:picLocks noChangeAspect="1"/>
          </p:cNvPicPr>
          <p:nvPr/>
        </p:nvPicPr>
        <p:blipFill>
          <a:blip r:embed="rId10" cstate="print">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13190920" y="9047721"/>
            <a:ext cx="610512" cy="851270"/>
          </a:xfrm>
          <a:prstGeom prst="rect">
            <a:avLst/>
          </a:prstGeom>
        </p:spPr>
      </p:pic>
      <p:sp>
        <p:nvSpPr>
          <p:cNvPr id="8" name="TextBox 8"/>
          <p:cNvSpPr txBox="1"/>
          <p:nvPr/>
        </p:nvSpPr>
        <p:spPr>
          <a:xfrm>
            <a:off x="7231573" y="1482874"/>
            <a:ext cx="3824855" cy="677545"/>
          </a:xfrm>
          <a:prstGeom prst="rect">
            <a:avLst/>
          </a:prstGeom>
        </p:spPr>
        <p:txBody>
          <a:bodyPr lIns="0" tIns="0" rIns="0" bIns="0" rtlCol="0" anchor="t">
            <a:spAutoFit/>
          </a:bodyPr>
          <a:lstStyle/>
          <a:p>
            <a:pPr algn="ctr">
              <a:lnSpc>
                <a:spcPts val="5599"/>
              </a:lnSpc>
            </a:pPr>
            <a:r>
              <a:rPr lang="en-US" sz="3999">
                <a:solidFill>
                  <a:srgbClr val="000000"/>
                </a:solidFill>
                <a:latin typeface="Times Neue Roman Bold"/>
              </a:rPr>
              <a:t>Introduction</a:t>
            </a:r>
          </a:p>
        </p:txBody>
      </p:sp>
      <p:sp>
        <p:nvSpPr>
          <p:cNvPr id="9" name="TextBox 9"/>
          <p:cNvSpPr txBox="1"/>
          <p:nvPr/>
        </p:nvSpPr>
        <p:spPr>
          <a:xfrm>
            <a:off x="3500754" y="3545890"/>
            <a:ext cx="11596050" cy="2613875"/>
          </a:xfrm>
          <a:prstGeom prst="rect">
            <a:avLst/>
          </a:prstGeom>
        </p:spPr>
        <p:txBody>
          <a:bodyPr lIns="0" tIns="0" rIns="0" bIns="0" rtlCol="0" anchor="t">
            <a:spAutoFit/>
          </a:bodyPr>
          <a:lstStyle/>
          <a:p>
            <a:pPr marL="802275" lvl="1" indent="-401137">
              <a:lnSpc>
                <a:spcPts val="5202"/>
              </a:lnSpc>
              <a:buFont typeface="Arial"/>
              <a:buChar char="•"/>
            </a:pPr>
            <a:r>
              <a:rPr lang="en-US" sz="3715">
                <a:solidFill>
                  <a:srgbClr val="000000"/>
                </a:solidFill>
                <a:latin typeface="Times Neue Roman"/>
              </a:rPr>
              <a:t>Impact of modern technology on NHS activities</a:t>
            </a:r>
          </a:p>
          <a:p>
            <a:pPr marL="802275" lvl="1" indent="-401137">
              <a:lnSpc>
                <a:spcPts val="5202"/>
              </a:lnSpc>
              <a:buFont typeface="Arial"/>
              <a:buChar char="•"/>
            </a:pPr>
            <a:r>
              <a:rPr lang="en-US" sz="3715">
                <a:solidFill>
                  <a:srgbClr val="000000"/>
                </a:solidFill>
                <a:latin typeface="Times Neue Roman"/>
              </a:rPr>
              <a:t>Focus on appointment and diagnostic systems</a:t>
            </a:r>
          </a:p>
          <a:p>
            <a:pPr marL="802275" lvl="1" indent="-401137">
              <a:lnSpc>
                <a:spcPts val="5202"/>
              </a:lnSpc>
              <a:buFont typeface="Arial"/>
              <a:buChar char="•"/>
            </a:pPr>
            <a:r>
              <a:rPr lang="en-US" sz="3715">
                <a:solidFill>
                  <a:srgbClr val="000000"/>
                </a:solidFill>
                <a:latin typeface="Times Neue Roman"/>
              </a:rPr>
              <a:t>Highlights of the lessons learned from this case study</a:t>
            </a:r>
          </a:p>
          <a:p>
            <a:pPr marL="802275" lvl="1" indent="-401137">
              <a:lnSpc>
                <a:spcPts val="5202"/>
              </a:lnSpc>
              <a:buFont typeface="Arial"/>
              <a:buChar char="•"/>
            </a:pPr>
            <a:r>
              <a:rPr lang="en-US" sz="3715">
                <a:solidFill>
                  <a:srgbClr val="000000"/>
                </a:solidFill>
                <a:latin typeface="Times Neue Roman"/>
              </a:rPr>
              <a:t>Background of the National Health Service</a:t>
            </a:r>
          </a:p>
        </p:txBody>
      </p:sp>
      <p:pic>
        <p:nvPicPr>
          <p:cNvPr id="10" name="Picture 10"/>
          <p:cNvPicPr>
            <a:picLocks noChangeAspect="1"/>
          </p:cNvPicPr>
          <p:nvPr/>
        </p:nvPicPr>
        <p:blipFill>
          <a:blip r:embed="rId12" cstate="print">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a:off x="4530968" y="9473356"/>
            <a:ext cx="612311" cy="601178"/>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alphaModFix amt="42000"/>
          </a:blip>
          <a:srcRect l="27" r="27"/>
          <a:stretch>
            <a:fillRect/>
          </a:stretch>
        </p:blipFill>
        <p:spPr>
          <a:xfrm>
            <a:off x="0" y="0"/>
            <a:ext cx="18288000" cy="10287000"/>
          </a:xfrm>
          <a:prstGeom prst="rect">
            <a:avLst/>
          </a:prstGeom>
        </p:spPr>
      </p:pic>
      <p:sp>
        <p:nvSpPr>
          <p:cNvPr id="3" name="TextBox 3"/>
          <p:cNvSpPr txBox="1"/>
          <p:nvPr/>
        </p:nvSpPr>
        <p:spPr>
          <a:xfrm>
            <a:off x="5539284" y="962025"/>
            <a:ext cx="6786923" cy="677545"/>
          </a:xfrm>
          <a:prstGeom prst="rect">
            <a:avLst/>
          </a:prstGeom>
        </p:spPr>
        <p:txBody>
          <a:bodyPr lIns="0" tIns="0" rIns="0" bIns="0" rtlCol="0" anchor="t">
            <a:spAutoFit/>
          </a:bodyPr>
          <a:lstStyle/>
          <a:p>
            <a:pPr algn="just">
              <a:lnSpc>
                <a:spcPts val="5599"/>
              </a:lnSpc>
            </a:pPr>
            <a:r>
              <a:rPr lang="en-US" sz="3999">
                <a:solidFill>
                  <a:srgbClr val="000000"/>
                </a:solidFill>
                <a:latin typeface="Times Neue Roman Bold"/>
              </a:rPr>
              <a:t>Impact of Modern Technology </a:t>
            </a:r>
          </a:p>
        </p:txBody>
      </p:sp>
      <p:sp>
        <p:nvSpPr>
          <p:cNvPr id="4" name="TextBox 4"/>
          <p:cNvSpPr txBox="1"/>
          <p:nvPr/>
        </p:nvSpPr>
        <p:spPr>
          <a:xfrm>
            <a:off x="2586340" y="2967390"/>
            <a:ext cx="12143936" cy="4713040"/>
          </a:xfrm>
          <a:prstGeom prst="rect">
            <a:avLst/>
          </a:prstGeom>
        </p:spPr>
        <p:txBody>
          <a:bodyPr lIns="0" tIns="0" rIns="0" bIns="0" rtlCol="0" anchor="t">
            <a:spAutoFit/>
          </a:bodyPr>
          <a:lstStyle/>
          <a:p>
            <a:pPr marL="971567" lvl="1" indent="-485783">
              <a:lnSpc>
                <a:spcPts val="6300"/>
              </a:lnSpc>
              <a:buFont typeface="Arial"/>
              <a:buChar char="•"/>
            </a:pPr>
            <a:r>
              <a:rPr lang="en-US" sz="4500">
                <a:solidFill>
                  <a:srgbClr val="000000"/>
                </a:solidFill>
                <a:latin typeface="Times Neue Roman"/>
              </a:rPr>
              <a:t>Availability of information and data for better communication</a:t>
            </a:r>
          </a:p>
          <a:p>
            <a:pPr marL="971567" lvl="1" indent="-485783">
              <a:lnSpc>
                <a:spcPts val="6300"/>
              </a:lnSpc>
              <a:buFont typeface="Arial"/>
              <a:buChar char="•"/>
            </a:pPr>
            <a:r>
              <a:rPr lang="en-US" sz="4500">
                <a:solidFill>
                  <a:srgbClr val="000000"/>
                </a:solidFill>
                <a:latin typeface="Times Neue Roman"/>
              </a:rPr>
              <a:t>Increased efficiency of keeping health records and centralised knowledge repository</a:t>
            </a:r>
          </a:p>
          <a:p>
            <a:pPr marL="971567" lvl="1" indent="-485783">
              <a:lnSpc>
                <a:spcPts val="6300"/>
              </a:lnSpc>
              <a:buFont typeface="Arial"/>
              <a:buChar char="•"/>
            </a:pPr>
            <a:r>
              <a:rPr lang="en-US" sz="4500">
                <a:solidFill>
                  <a:srgbClr val="000000"/>
                </a:solidFill>
                <a:latin typeface="Times Neue Roman"/>
              </a:rPr>
              <a:t>Automated process, better accessibility of healthcare advice and increased mobility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alphaModFix amt="65000"/>
          </a:blip>
          <a:srcRect t="10632" b="4992"/>
          <a:stretch>
            <a:fillRect/>
          </a:stretch>
        </p:blipFill>
        <p:spPr>
          <a:xfrm>
            <a:off x="0" y="0"/>
            <a:ext cx="18288000" cy="10287000"/>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46070" y="-128023"/>
            <a:ext cx="10415023" cy="10415023"/>
          </a:xfrm>
          <a:prstGeom prst="rect">
            <a:avLst/>
          </a:prstGeom>
        </p:spPr>
      </p:pic>
      <p:sp>
        <p:nvSpPr>
          <p:cNvPr id="4" name="TextBox 4"/>
          <p:cNvSpPr txBox="1"/>
          <p:nvPr/>
        </p:nvSpPr>
        <p:spPr>
          <a:xfrm>
            <a:off x="2046910" y="351155"/>
            <a:ext cx="9045586" cy="677545"/>
          </a:xfrm>
          <a:prstGeom prst="rect">
            <a:avLst/>
          </a:prstGeom>
        </p:spPr>
        <p:txBody>
          <a:bodyPr lIns="0" tIns="0" rIns="0" bIns="0" rtlCol="0" anchor="t">
            <a:spAutoFit/>
          </a:bodyPr>
          <a:lstStyle/>
          <a:p>
            <a:pPr>
              <a:lnSpc>
                <a:spcPts val="5599"/>
              </a:lnSpc>
            </a:pPr>
            <a:r>
              <a:rPr lang="en-US" sz="3999">
                <a:solidFill>
                  <a:srgbClr val="000000"/>
                </a:solidFill>
                <a:latin typeface="Times Neue Roman Bold"/>
              </a:rPr>
              <a:t>Impact of Modern Technology (Cont…)</a:t>
            </a:r>
          </a:p>
        </p:txBody>
      </p:sp>
      <p:sp>
        <p:nvSpPr>
          <p:cNvPr id="5" name="TextBox 5"/>
          <p:cNvSpPr txBox="1"/>
          <p:nvPr/>
        </p:nvSpPr>
        <p:spPr>
          <a:xfrm>
            <a:off x="1787002" y="2955763"/>
            <a:ext cx="9866496" cy="4194175"/>
          </a:xfrm>
          <a:prstGeom prst="rect">
            <a:avLst/>
          </a:prstGeom>
        </p:spPr>
        <p:txBody>
          <a:bodyPr lIns="0" tIns="0" rIns="0" bIns="0" rtlCol="0" anchor="t">
            <a:spAutoFit/>
          </a:bodyPr>
          <a:lstStyle/>
          <a:p>
            <a:pPr marL="863599" lvl="1" indent="-431800">
              <a:lnSpc>
                <a:spcPts val="5599"/>
              </a:lnSpc>
              <a:buFont typeface="Arial"/>
              <a:buChar char="•"/>
            </a:pPr>
            <a:r>
              <a:rPr lang="en-US" sz="3999">
                <a:solidFill>
                  <a:srgbClr val="000000"/>
                </a:solidFill>
                <a:latin typeface="Times Neue Roman"/>
              </a:rPr>
              <a:t>Use of Artificial Intelligence in diagnosis and treatment </a:t>
            </a:r>
          </a:p>
          <a:p>
            <a:pPr marL="863599" lvl="1" indent="-431800">
              <a:lnSpc>
                <a:spcPts val="5599"/>
              </a:lnSpc>
              <a:buFont typeface="Arial"/>
              <a:buChar char="•"/>
            </a:pPr>
            <a:r>
              <a:rPr lang="en-US" sz="3999">
                <a:solidFill>
                  <a:srgbClr val="000000"/>
                </a:solidFill>
                <a:latin typeface="Times Neue Roman"/>
              </a:rPr>
              <a:t>Telemedicine and the development of remote care </a:t>
            </a:r>
          </a:p>
          <a:p>
            <a:pPr marL="863599" lvl="1" indent="-431800">
              <a:lnSpc>
                <a:spcPts val="5599"/>
              </a:lnSpc>
              <a:buFont typeface="Arial"/>
              <a:buChar char="•"/>
            </a:pPr>
            <a:r>
              <a:rPr lang="en-US" sz="3999">
                <a:solidFill>
                  <a:srgbClr val="000000"/>
                </a:solidFill>
                <a:latin typeface="Times Neue Roman"/>
              </a:rPr>
              <a:t>Healthcare data and IoT wearable healthcare gadgets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169007"/>
            <a:ext cx="18288000" cy="2463507"/>
            <a:chOff x="0" y="0"/>
            <a:chExt cx="2691397" cy="362548"/>
          </a:xfrm>
        </p:grpSpPr>
        <p:sp>
          <p:nvSpPr>
            <p:cNvPr id="3" name="Freeform 3"/>
            <p:cNvSpPr/>
            <p:nvPr/>
          </p:nvSpPr>
          <p:spPr>
            <a:xfrm>
              <a:off x="0" y="0"/>
              <a:ext cx="2691397" cy="362548"/>
            </a:xfrm>
            <a:custGeom>
              <a:avLst/>
              <a:gdLst/>
              <a:ahLst/>
              <a:cxnLst/>
              <a:rect l="l" t="t" r="r" b="b"/>
              <a:pathLst>
                <a:path w="2691397" h="362548">
                  <a:moveTo>
                    <a:pt x="0" y="0"/>
                  </a:moveTo>
                  <a:lnTo>
                    <a:pt x="2691397" y="0"/>
                  </a:lnTo>
                  <a:lnTo>
                    <a:pt x="2691397" y="362548"/>
                  </a:lnTo>
                  <a:lnTo>
                    <a:pt x="0" y="362548"/>
                  </a:lnTo>
                  <a:close/>
                </a:path>
              </a:pathLst>
            </a:custGeom>
            <a:solidFill>
              <a:srgbClr val="48B4BB"/>
            </a:solidFill>
          </p:spPr>
        </p:sp>
      </p:grpSp>
      <p:grpSp>
        <p:nvGrpSpPr>
          <p:cNvPr id="4" name="Group 4"/>
          <p:cNvGrpSpPr/>
          <p:nvPr/>
        </p:nvGrpSpPr>
        <p:grpSpPr>
          <a:xfrm>
            <a:off x="0" y="2294500"/>
            <a:ext cx="18288000" cy="7992500"/>
            <a:chOff x="0" y="0"/>
            <a:chExt cx="24384000" cy="10656666"/>
          </a:xfrm>
        </p:grpSpPr>
        <p:pic>
          <p:nvPicPr>
            <p:cNvPr id="5" name="Picture 5"/>
            <p:cNvPicPr>
              <a:picLocks noChangeAspect="1"/>
            </p:cNvPicPr>
            <p:nvPr/>
          </p:nvPicPr>
          <p:blipFill>
            <a:blip r:embed="rId3">
              <a:alphaModFix amt="28000"/>
            </a:blip>
            <a:srcRect t="17835" b="4469"/>
            <a:stretch>
              <a:fillRect/>
            </a:stretch>
          </p:blipFill>
          <p:spPr>
            <a:xfrm>
              <a:off x="0" y="0"/>
              <a:ext cx="24384000" cy="10656666"/>
            </a:xfrm>
            <a:prstGeom prst="rect">
              <a:avLst/>
            </a:prstGeom>
          </p:spPr>
        </p:pic>
      </p:grpSp>
      <p:grpSp>
        <p:nvGrpSpPr>
          <p:cNvPr id="6" name="Group 6"/>
          <p:cNvGrpSpPr>
            <a:grpSpLocks noChangeAspect="1"/>
          </p:cNvGrpSpPr>
          <p:nvPr/>
        </p:nvGrpSpPr>
        <p:grpSpPr>
          <a:xfrm>
            <a:off x="15423980" y="2825946"/>
            <a:ext cx="2651460" cy="5246370"/>
            <a:chOff x="0" y="0"/>
            <a:chExt cx="2620010" cy="5184140"/>
          </a:xfrm>
        </p:grpSpPr>
        <p:sp>
          <p:nvSpPr>
            <p:cNvPr id="7" name="Freeform 7"/>
            <p:cNvSpPr/>
            <p:nvPr/>
          </p:nvSpPr>
          <p:spPr>
            <a:xfrm>
              <a:off x="53340" y="25400"/>
              <a:ext cx="2513330" cy="5132070"/>
            </a:xfrm>
            <a:custGeom>
              <a:avLst/>
              <a:gdLst/>
              <a:ahLst/>
              <a:cxnLst/>
              <a:rect l="l" t="t" r="r" b="b"/>
              <a:pathLst>
                <a:path w="2513330" h="5132070">
                  <a:moveTo>
                    <a:pt x="2159000" y="0"/>
                  </a:moveTo>
                  <a:lnTo>
                    <a:pt x="354330" y="0"/>
                  </a:lnTo>
                  <a:cubicBezTo>
                    <a:pt x="158750" y="0"/>
                    <a:pt x="0" y="158750"/>
                    <a:pt x="0" y="354330"/>
                  </a:cubicBezTo>
                  <a:lnTo>
                    <a:pt x="0" y="4777740"/>
                  </a:lnTo>
                  <a:cubicBezTo>
                    <a:pt x="0" y="4973320"/>
                    <a:pt x="158750" y="5132070"/>
                    <a:pt x="354330" y="5132070"/>
                  </a:cubicBezTo>
                  <a:lnTo>
                    <a:pt x="2159000" y="5132070"/>
                  </a:lnTo>
                  <a:cubicBezTo>
                    <a:pt x="2354580" y="5132070"/>
                    <a:pt x="2513330" y="4973320"/>
                    <a:pt x="2513330" y="4777740"/>
                  </a:cubicBezTo>
                  <a:lnTo>
                    <a:pt x="2513330" y="354330"/>
                  </a:lnTo>
                  <a:cubicBezTo>
                    <a:pt x="2513330" y="158750"/>
                    <a:pt x="2354580" y="0"/>
                    <a:pt x="2159000" y="0"/>
                  </a:cubicBezTo>
                  <a:close/>
                  <a:moveTo>
                    <a:pt x="1558290" y="162560"/>
                  </a:moveTo>
                  <a:cubicBezTo>
                    <a:pt x="1576070" y="162560"/>
                    <a:pt x="1590040" y="176530"/>
                    <a:pt x="1590040" y="194310"/>
                  </a:cubicBezTo>
                  <a:cubicBezTo>
                    <a:pt x="1590040" y="212090"/>
                    <a:pt x="1576070" y="226060"/>
                    <a:pt x="1558290" y="226060"/>
                  </a:cubicBezTo>
                  <a:cubicBezTo>
                    <a:pt x="1540510" y="226060"/>
                    <a:pt x="1526540" y="212090"/>
                    <a:pt x="1526540" y="194310"/>
                  </a:cubicBezTo>
                  <a:cubicBezTo>
                    <a:pt x="1526540" y="176530"/>
                    <a:pt x="1541780" y="162560"/>
                    <a:pt x="1558290" y="162560"/>
                  </a:cubicBezTo>
                  <a:close/>
                  <a:moveTo>
                    <a:pt x="1089660" y="172720"/>
                  </a:moveTo>
                  <a:lnTo>
                    <a:pt x="1394460" y="172720"/>
                  </a:lnTo>
                  <a:cubicBezTo>
                    <a:pt x="1405890" y="172720"/>
                    <a:pt x="1416050" y="181610"/>
                    <a:pt x="1416050" y="194310"/>
                  </a:cubicBezTo>
                  <a:cubicBezTo>
                    <a:pt x="1416050" y="207010"/>
                    <a:pt x="1405890" y="215900"/>
                    <a:pt x="1394460" y="215900"/>
                  </a:cubicBezTo>
                  <a:lnTo>
                    <a:pt x="1089660" y="215900"/>
                  </a:lnTo>
                  <a:cubicBezTo>
                    <a:pt x="1078230" y="215900"/>
                    <a:pt x="1068070" y="207010"/>
                    <a:pt x="1068070" y="194310"/>
                  </a:cubicBezTo>
                  <a:cubicBezTo>
                    <a:pt x="1068070" y="181610"/>
                    <a:pt x="1078230" y="172720"/>
                    <a:pt x="1089660" y="172720"/>
                  </a:cubicBezTo>
                  <a:close/>
                  <a:moveTo>
                    <a:pt x="2383790" y="4798060"/>
                  </a:moveTo>
                  <a:cubicBezTo>
                    <a:pt x="2383790" y="4913630"/>
                    <a:pt x="2289810" y="5007610"/>
                    <a:pt x="2174240" y="5007610"/>
                  </a:cubicBezTo>
                  <a:lnTo>
                    <a:pt x="341630" y="5007610"/>
                  </a:lnTo>
                  <a:cubicBezTo>
                    <a:pt x="226060" y="5007610"/>
                    <a:pt x="132080" y="4913630"/>
                    <a:pt x="132080" y="4798060"/>
                  </a:cubicBezTo>
                  <a:lnTo>
                    <a:pt x="132080" y="340360"/>
                  </a:lnTo>
                  <a:cubicBezTo>
                    <a:pt x="132080" y="224790"/>
                    <a:pt x="226060" y="130810"/>
                    <a:pt x="341630" y="130810"/>
                  </a:cubicBezTo>
                  <a:lnTo>
                    <a:pt x="614680" y="130810"/>
                  </a:lnTo>
                  <a:lnTo>
                    <a:pt x="614680" y="187960"/>
                  </a:lnTo>
                  <a:cubicBezTo>
                    <a:pt x="614680" y="252730"/>
                    <a:pt x="668020" y="306070"/>
                    <a:pt x="732790" y="306070"/>
                  </a:cubicBezTo>
                  <a:lnTo>
                    <a:pt x="1783080" y="306070"/>
                  </a:lnTo>
                  <a:cubicBezTo>
                    <a:pt x="1847850" y="306070"/>
                    <a:pt x="1901190" y="252730"/>
                    <a:pt x="1901190" y="187960"/>
                  </a:cubicBezTo>
                  <a:lnTo>
                    <a:pt x="1901190" y="130810"/>
                  </a:lnTo>
                  <a:lnTo>
                    <a:pt x="2172970" y="130810"/>
                  </a:lnTo>
                  <a:cubicBezTo>
                    <a:pt x="2288540" y="130810"/>
                    <a:pt x="2382520" y="224790"/>
                    <a:pt x="2382520" y="340360"/>
                  </a:cubicBezTo>
                  <a:lnTo>
                    <a:pt x="2382520" y="4798060"/>
                  </a:lnTo>
                  <a:close/>
                </a:path>
              </a:pathLst>
            </a:custGeom>
            <a:solidFill>
              <a:srgbClr val="000000"/>
            </a:solidFill>
          </p:spPr>
        </p:sp>
        <p:sp>
          <p:nvSpPr>
            <p:cNvPr id="8" name="Freeform 8"/>
            <p:cNvSpPr/>
            <p:nvPr/>
          </p:nvSpPr>
          <p:spPr>
            <a:xfrm>
              <a:off x="185420" y="156210"/>
              <a:ext cx="2251710" cy="4876800"/>
            </a:xfrm>
            <a:custGeom>
              <a:avLst/>
              <a:gdLst/>
              <a:ahLst/>
              <a:cxnLst/>
              <a:rect l="l" t="t" r="r" b="b"/>
              <a:pathLst>
                <a:path w="2251710" h="4876800">
                  <a:moveTo>
                    <a:pt x="2040890" y="0"/>
                  </a:moveTo>
                  <a:lnTo>
                    <a:pt x="1769110" y="0"/>
                  </a:lnTo>
                  <a:lnTo>
                    <a:pt x="1769110" y="57150"/>
                  </a:lnTo>
                  <a:cubicBezTo>
                    <a:pt x="1769110" y="121920"/>
                    <a:pt x="1715770" y="175260"/>
                    <a:pt x="1651000" y="175260"/>
                  </a:cubicBezTo>
                  <a:lnTo>
                    <a:pt x="601980" y="175260"/>
                  </a:lnTo>
                  <a:cubicBezTo>
                    <a:pt x="537210" y="175260"/>
                    <a:pt x="483870" y="121920"/>
                    <a:pt x="483870" y="57150"/>
                  </a:cubicBezTo>
                  <a:lnTo>
                    <a:pt x="483870" y="0"/>
                  </a:lnTo>
                  <a:lnTo>
                    <a:pt x="209550" y="0"/>
                  </a:lnTo>
                  <a:cubicBezTo>
                    <a:pt x="93980" y="0"/>
                    <a:pt x="0" y="93980"/>
                    <a:pt x="0" y="209550"/>
                  </a:cubicBezTo>
                  <a:lnTo>
                    <a:pt x="0" y="4667250"/>
                  </a:lnTo>
                  <a:cubicBezTo>
                    <a:pt x="0" y="4782820"/>
                    <a:pt x="93980" y="4876800"/>
                    <a:pt x="209550" y="4876800"/>
                  </a:cubicBezTo>
                  <a:lnTo>
                    <a:pt x="2040890" y="4876800"/>
                  </a:lnTo>
                  <a:cubicBezTo>
                    <a:pt x="2156460" y="4876800"/>
                    <a:pt x="2250440" y="4782820"/>
                    <a:pt x="2250440" y="4667250"/>
                  </a:cubicBezTo>
                  <a:lnTo>
                    <a:pt x="2250440" y="209550"/>
                  </a:lnTo>
                  <a:cubicBezTo>
                    <a:pt x="2251710" y="93980"/>
                    <a:pt x="2157730" y="0"/>
                    <a:pt x="2040890" y="0"/>
                  </a:cubicBezTo>
                  <a:close/>
                </a:path>
              </a:pathLst>
            </a:custGeom>
            <a:blipFill>
              <a:blip r:embed="rId4"/>
              <a:stretch>
                <a:fillRect l="-133658" r="-91395"/>
              </a:stretch>
            </a:blipFill>
          </p:spPr>
        </p:sp>
        <p:sp>
          <p:nvSpPr>
            <p:cNvPr id="9" name="Freeform 9"/>
            <p:cNvSpPr/>
            <p:nvPr/>
          </p:nvSpPr>
          <p:spPr>
            <a:xfrm>
              <a:off x="1121410" y="198120"/>
              <a:ext cx="347980" cy="43180"/>
            </a:xfrm>
            <a:custGeom>
              <a:avLst/>
              <a:gdLst/>
              <a:ahLst/>
              <a:cxnLst/>
              <a:rect l="l" t="t" r="r" b="b"/>
              <a:pathLst>
                <a:path w="347980" h="43180">
                  <a:moveTo>
                    <a:pt x="326390" y="0"/>
                  </a:moveTo>
                  <a:lnTo>
                    <a:pt x="21590" y="0"/>
                  </a:lnTo>
                  <a:cubicBezTo>
                    <a:pt x="10160" y="0"/>
                    <a:pt x="0" y="8890"/>
                    <a:pt x="0" y="21590"/>
                  </a:cubicBezTo>
                  <a:cubicBezTo>
                    <a:pt x="0" y="34290"/>
                    <a:pt x="10160" y="43180"/>
                    <a:pt x="21590" y="43180"/>
                  </a:cubicBezTo>
                  <a:lnTo>
                    <a:pt x="326390" y="43180"/>
                  </a:lnTo>
                  <a:cubicBezTo>
                    <a:pt x="337820" y="43180"/>
                    <a:pt x="347980" y="34290"/>
                    <a:pt x="347980" y="21590"/>
                  </a:cubicBezTo>
                  <a:cubicBezTo>
                    <a:pt x="347980" y="8890"/>
                    <a:pt x="337820" y="0"/>
                    <a:pt x="326390" y="0"/>
                  </a:cubicBezTo>
                  <a:close/>
                </a:path>
              </a:pathLst>
            </a:custGeom>
            <a:solidFill>
              <a:srgbClr val="555555"/>
            </a:solidFill>
          </p:spPr>
        </p:sp>
        <p:sp>
          <p:nvSpPr>
            <p:cNvPr id="10" name="Freeform 10"/>
            <p:cNvSpPr/>
            <p:nvPr/>
          </p:nvSpPr>
          <p:spPr>
            <a:xfrm>
              <a:off x="1578312" y="187909"/>
              <a:ext cx="66636" cy="63602"/>
            </a:xfrm>
            <a:custGeom>
              <a:avLst/>
              <a:gdLst/>
              <a:ahLst/>
              <a:cxnLst/>
              <a:rect l="l" t="t" r="r" b="b"/>
              <a:pathLst>
                <a:path w="66636" h="63602">
                  <a:moveTo>
                    <a:pt x="33318" y="51"/>
                  </a:moveTo>
                  <a:cubicBezTo>
                    <a:pt x="21941" y="0"/>
                    <a:pt x="11406" y="6040"/>
                    <a:pt x="5703" y="15885"/>
                  </a:cubicBezTo>
                  <a:cubicBezTo>
                    <a:pt x="0" y="25729"/>
                    <a:pt x="0" y="37873"/>
                    <a:pt x="5703" y="47717"/>
                  </a:cubicBezTo>
                  <a:cubicBezTo>
                    <a:pt x="11406" y="57562"/>
                    <a:pt x="21941" y="63602"/>
                    <a:pt x="33318" y="63551"/>
                  </a:cubicBezTo>
                  <a:cubicBezTo>
                    <a:pt x="44695" y="63602"/>
                    <a:pt x="55230" y="57562"/>
                    <a:pt x="60933" y="47717"/>
                  </a:cubicBezTo>
                  <a:cubicBezTo>
                    <a:pt x="66636" y="37873"/>
                    <a:pt x="66636" y="25729"/>
                    <a:pt x="60933" y="15885"/>
                  </a:cubicBezTo>
                  <a:cubicBezTo>
                    <a:pt x="55230" y="6040"/>
                    <a:pt x="44695" y="0"/>
                    <a:pt x="33318" y="51"/>
                  </a:cubicBezTo>
                  <a:close/>
                </a:path>
              </a:pathLst>
            </a:custGeom>
            <a:solidFill>
              <a:srgbClr val="555555"/>
            </a:solidFill>
          </p:spPr>
        </p:sp>
        <p:sp>
          <p:nvSpPr>
            <p:cNvPr id="11" name="Freeform 11"/>
            <p:cNvSpPr/>
            <p:nvPr/>
          </p:nvSpPr>
          <p:spPr>
            <a:xfrm>
              <a:off x="0" y="685800"/>
              <a:ext cx="27940" cy="213360"/>
            </a:xfrm>
            <a:custGeom>
              <a:avLst/>
              <a:gdLst/>
              <a:ahLst/>
              <a:cxnLst/>
              <a:rect l="l" t="t" r="r" b="b"/>
              <a:pathLst>
                <a:path w="27940" h="213360">
                  <a:moveTo>
                    <a:pt x="0" y="26670"/>
                  </a:moveTo>
                  <a:lnTo>
                    <a:pt x="0" y="185420"/>
                  </a:lnTo>
                  <a:cubicBezTo>
                    <a:pt x="0" y="200660"/>
                    <a:pt x="12700" y="213360"/>
                    <a:pt x="27940" y="213360"/>
                  </a:cubicBezTo>
                  <a:lnTo>
                    <a:pt x="27940" y="0"/>
                  </a:lnTo>
                  <a:cubicBezTo>
                    <a:pt x="12700" y="0"/>
                    <a:pt x="0" y="11430"/>
                    <a:pt x="0" y="26670"/>
                  </a:cubicBezTo>
                  <a:close/>
                </a:path>
              </a:pathLst>
            </a:custGeom>
            <a:solidFill>
              <a:srgbClr val="2E2E2E"/>
            </a:solidFill>
          </p:spPr>
        </p:sp>
        <p:sp>
          <p:nvSpPr>
            <p:cNvPr id="12" name="Freeform 12"/>
            <p:cNvSpPr/>
            <p:nvPr/>
          </p:nvSpPr>
          <p:spPr>
            <a:xfrm>
              <a:off x="0" y="1057910"/>
              <a:ext cx="27940" cy="384810"/>
            </a:xfrm>
            <a:custGeom>
              <a:avLst/>
              <a:gdLst/>
              <a:ahLst/>
              <a:cxnLst/>
              <a:rect l="l" t="t" r="r" b="b"/>
              <a:pathLst>
                <a:path w="27940" h="384810">
                  <a:moveTo>
                    <a:pt x="0" y="26670"/>
                  </a:moveTo>
                  <a:lnTo>
                    <a:pt x="0" y="356870"/>
                  </a:lnTo>
                  <a:cubicBezTo>
                    <a:pt x="0" y="372110"/>
                    <a:pt x="12700" y="384810"/>
                    <a:pt x="27940" y="384810"/>
                  </a:cubicBezTo>
                  <a:lnTo>
                    <a:pt x="27940" y="0"/>
                  </a:lnTo>
                  <a:cubicBezTo>
                    <a:pt x="12700" y="0"/>
                    <a:pt x="0" y="11430"/>
                    <a:pt x="0" y="26670"/>
                  </a:cubicBezTo>
                  <a:close/>
                </a:path>
              </a:pathLst>
            </a:custGeom>
            <a:solidFill>
              <a:srgbClr val="2E2E2E"/>
            </a:solidFill>
          </p:spPr>
        </p:sp>
        <p:sp>
          <p:nvSpPr>
            <p:cNvPr id="13" name="Freeform 13"/>
            <p:cNvSpPr/>
            <p:nvPr/>
          </p:nvSpPr>
          <p:spPr>
            <a:xfrm>
              <a:off x="0" y="1526540"/>
              <a:ext cx="27940" cy="386080"/>
            </a:xfrm>
            <a:custGeom>
              <a:avLst/>
              <a:gdLst/>
              <a:ahLst/>
              <a:cxnLst/>
              <a:rect l="l" t="t" r="r" b="b"/>
              <a:pathLst>
                <a:path w="27940" h="386080">
                  <a:moveTo>
                    <a:pt x="0" y="27940"/>
                  </a:moveTo>
                  <a:lnTo>
                    <a:pt x="0" y="358140"/>
                  </a:lnTo>
                  <a:cubicBezTo>
                    <a:pt x="0" y="373380"/>
                    <a:pt x="12700" y="386080"/>
                    <a:pt x="27940" y="386080"/>
                  </a:cubicBezTo>
                  <a:lnTo>
                    <a:pt x="27940" y="0"/>
                  </a:lnTo>
                  <a:cubicBezTo>
                    <a:pt x="12700" y="0"/>
                    <a:pt x="0" y="12700"/>
                    <a:pt x="0" y="27940"/>
                  </a:cubicBezTo>
                  <a:close/>
                </a:path>
              </a:pathLst>
            </a:custGeom>
            <a:solidFill>
              <a:srgbClr val="2E2E2E"/>
            </a:solidFill>
          </p:spPr>
        </p:sp>
        <p:sp>
          <p:nvSpPr>
            <p:cNvPr id="14" name="Freeform 14"/>
            <p:cNvSpPr/>
            <p:nvPr/>
          </p:nvSpPr>
          <p:spPr>
            <a:xfrm>
              <a:off x="2592070" y="1184910"/>
              <a:ext cx="27940" cy="618490"/>
            </a:xfrm>
            <a:custGeom>
              <a:avLst/>
              <a:gdLst/>
              <a:ahLst/>
              <a:cxnLst/>
              <a:rect l="l" t="t" r="r" b="b"/>
              <a:pathLst>
                <a:path w="27940" h="618490">
                  <a:moveTo>
                    <a:pt x="0" y="0"/>
                  </a:moveTo>
                  <a:lnTo>
                    <a:pt x="0" y="618490"/>
                  </a:lnTo>
                  <a:cubicBezTo>
                    <a:pt x="15240" y="618490"/>
                    <a:pt x="27940" y="605790"/>
                    <a:pt x="27940" y="590550"/>
                  </a:cubicBezTo>
                  <a:lnTo>
                    <a:pt x="27940" y="27940"/>
                  </a:lnTo>
                  <a:cubicBezTo>
                    <a:pt x="27940" y="12700"/>
                    <a:pt x="15240" y="0"/>
                    <a:pt x="0" y="0"/>
                  </a:cubicBezTo>
                  <a:close/>
                </a:path>
              </a:pathLst>
            </a:custGeom>
            <a:solidFill>
              <a:srgbClr val="2E2E2E"/>
            </a:solidFill>
          </p:spPr>
        </p:sp>
        <p:sp>
          <p:nvSpPr>
            <p:cNvPr id="15" name="Freeform 15"/>
            <p:cNvSpPr/>
            <p:nvPr/>
          </p:nvSpPr>
          <p:spPr>
            <a:xfrm>
              <a:off x="27940" y="0"/>
              <a:ext cx="2564130" cy="5182870"/>
            </a:xfrm>
            <a:custGeom>
              <a:avLst/>
              <a:gdLst/>
              <a:ahLst/>
              <a:cxnLst/>
              <a:rect l="l" t="t" r="r" b="b"/>
              <a:pathLst>
                <a:path w="2564130" h="5182870">
                  <a:moveTo>
                    <a:pt x="2564130" y="1184910"/>
                  </a:moveTo>
                  <a:lnTo>
                    <a:pt x="2564130" y="379730"/>
                  </a:lnTo>
                  <a:cubicBezTo>
                    <a:pt x="2564130" y="353060"/>
                    <a:pt x="2561590" y="327660"/>
                    <a:pt x="2556510" y="303530"/>
                  </a:cubicBezTo>
                  <a:cubicBezTo>
                    <a:pt x="2553970" y="290830"/>
                    <a:pt x="2551430" y="279400"/>
                    <a:pt x="2547620" y="266700"/>
                  </a:cubicBezTo>
                  <a:cubicBezTo>
                    <a:pt x="2542540" y="248920"/>
                    <a:pt x="2534920" y="231140"/>
                    <a:pt x="2527300" y="214630"/>
                  </a:cubicBezTo>
                  <a:cubicBezTo>
                    <a:pt x="2522220" y="203200"/>
                    <a:pt x="2515870" y="193040"/>
                    <a:pt x="2509520" y="182880"/>
                  </a:cubicBezTo>
                  <a:cubicBezTo>
                    <a:pt x="2503170" y="172720"/>
                    <a:pt x="2496820" y="162560"/>
                    <a:pt x="2489200" y="152400"/>
                  </a:cubicBezTo>
                  <a:cubicBezTo>
                    <a:pt x="2477770" y="137160"/>
                    <a:pt x="2466340" y="124460"/>
                    <a:pt x="2453640" y="110490"/>
                  </a:cubicBezTo>
                  <a:cubicBezTo>
                    <a:pt x="2444750" y="101600"/>
                    <a:pt x="2435860" y="93980"/>
                    <a:pt x="2426970" y="86360"/>
                  </a:cubicBezTo>
                  <a:cubicBezTo>
                    <a:pt x="2360930" y="31750"/>
                    <a:pt x="2277110" y="0"/>
                    <a:pt x="2185670" y="0"/>
                  </a:cubicBezTo>
                  <a:lnTo>
                    <a:pt x="379730" y="0"/>
                  </a:lnTo>
                  <a:cubicBezTo>
                    <a:pt x="288290" y="0"/>
                    <a:pt x="203200" y="33020"/>
                    <a:pt x="138430" y="86360"/>
                  </a:cubicBezTo>
                  <a:cubicBezTo>
                    <a:pt x="129540" y="93980"/>
                    <a:pt x="120650" y="102870"/>
                    <a:pt x="111760" y="110490"/>
                  </a:cubicBezTo>
                  <a:cubicBezTo>
                    <a:pt x="99060" y="123190"/>
                    <a:pt x="86360" y="137160"/>
                    <a:pt x="76200" y="152400"/>
                  </a:cubicBezTo>
                  <a:cubicBezTo>
                    <a:pt x="68580" y="162560"/>
                    <a:pt x="62230" y="172720"/>
                    <a:pt x="55880" y="182880"/>
                  </a:cubicBezTo>
                  <a:cubicBezTo>
                    <a:pt x="49530" y="193040"/>
                    <a:pt x="43180" y="204470"/>
                    <a:pt x="38100" y="214630"/>
                  </a:cubicBezTo>
                  <a:cubicBezTo>
                    <a:pt x="29210" y="232410"/>
                    <a:pt x="22860" y="248920"/>
                    <a:pt x="16510" y="266700"/>
                  </a:cubicBezTo>
                  <a:cubicBezTo>
                    <a:pt x="12700" y="279400"/>
                    <a:pt x="10160" y="290830"/>
                    <a:pt x="7620" y="303530"/>
                  </a:cubicBezTo>
                  <a:cubicBezTo>
                    <a:pt x="2540" y="327660"/>
                    <a:pt x="0" y="354330"/>
                    <a:pt x="0" y="379730"/>
                  </a:cubicBezTo>
                  <a:lnTo>
                    <a:pt x="0" y="4803140"/>
                  </a:lnTo>
                  <a:cubicBezTo>
                    <a:pt x="0" y="5012690"/>
                    <a:pt x="170180" y="5182870"/>
                    <a:pt x="379730" y="5182870"/>
                  </a:cubicBezTo>
                  <a:lnTo>
                    <a:pt x="2184400" y="5182870"/>
                  </a:lnTo>
                  <a:cubicBezTo>
                    <a:pt x="2393950" y="5182870"/>
                    <a:pt x="2564130" y="5012690"/>
                    <a:pt x="2564130" y="4803140"/>
                  </a:cubicBezTo>
                  <a:lnTo>
                    <a:pt x="2564130" y="1184910"/>
                  </a:lnTo>
                  <a:close/>
                  <a:moveTo>
                    <a:pt x="2538730" y="1184910"/>
                  </a:moveTo>
                  <a:lnTo>
                    <a:pt x="2538730" y="4804410"/>
                  </a:lnTo>
                  <a:cubicBezTo>
                    <a:pt x="2538730" y="4999990"/>
                    <a:pt x="2379980" y="5158740"/>
                    <a:pt x="2184400" y="5158740"/>
                  </a:cubicBezTo>
                  <a:lnTo>
                    <a:pt x="379730" y="5158740"/>
                  </a:lnTo>
                  <a:cubicBezTo>
                    <a:pt x="184150" y="5158740"/>
                    <a:pt x="25400" y="4999990"/>
                    <a:pt x="25400" y="4804410"/>
                  </a:cubicBezTo>
                  <a:lnTo>
                    <a:pt x="25400" y="381000"/>
                  </a:lnTo>
                  <a:cubicBezTo>
                    <a:pt x="25400" y="184150"/>
                    <a:pt x="184150" y="25400"/>
                    <a:pt x="379730" y="25400"/>
                  </a:cubicBezTo>
                  <a:lnTo>
                    <a:pt x="2184400" y="25400"/>
                  </a:lnTo>
                  <a:cubicBezTo>
                    <a:pt x="2379980" y="25400"/>
                    <a:pt x="2538730" y="184150"/>
                    <a:pt x="2538730" y="379730"/>
                  </a:cubicBezTo>
                  <a:lnTo>
                    <a:pt x="2538730" y="1184910"/>
                  </a:lnTo>
                  <a:close/>
                </a:path>
              </a:pathLst>
            </a:custGeom>
            <a:solidFill>
              <a:srgbClr val="555555"/>
            </a:solidFill>
          </p:spPr>
        </p:sp>
      </p:grpSp>
      <p:sp>
        <p:nvSpPr>
          <p:cNvPr id="16" name="TextBox 16"/>
          <p:cNvSpPr txBox="1"/>
          <p:nvPr/>
        </p:nvSpPr>
        <p:spPr>
          <a:xfrm>
            <a:off x="3431692" y="3245463"/>
            <a:ext cx="10449679" cy="4340662"/>
          </a:xfrm>
          <a:prstGeom prst="rect">
            <a:avLst/>
          </a:prstGeom>
        </p:spPr>
        <p:txBody>
          <a:bodyPr lIns="0" tIns="0" rIns="0" bIns="0" rtlCol="0" anchor="t">
            <a:spAutoFit/>
          </a:bodyPr>
          <a:lstStyle/>
          <a:p>
            <a:pPr marL="768054" lvl="1" indent="-384027">
              <a:lnSpc>
                <a:spcPts val="4980"/>
              </a:lnSpc>
              <a:buFont typeface="Arial"/>
              <a:buChar char="•"/>
            </a:pPr>
            <a:r>
              <a:rPr lang="en-US" sz="3557">
                <a:solidFill>
                  <a:srgbClr val="000000"/>
                </a:solidFill>
                <a:latin typeface="Times Neue Roman"/>
              </a:rPr>
              <a:t>The appointment system in developed countries has improved significantly</a:t>
            </a:r>
          </a:p>
          <a:p>
            <a:pPr marL="768054" lvl="1" indent="-384027">
              <a:lnSpc>
                <a:spcPts val="4980"/>
              </a:lnSpc>
              <a:buFont typeface="Arial"/>
              <a:buChar char="•"/>
            </a:pPr>
            <a:r>
              <a:rPr lang="en-US" sz="3557">
                <a:solidFill>
                  <a:srgbClr val="000000"/>
                </a:solidFill>
                <a:latin typeface="Times Neue Roman"/>
              </a:rPr>
              <a:t>Online appointment booking system and the availability of virtual appointment</a:t>
            </a:r>
          </a:p>
          <a:p>
            <a:pPr marL="768054" lvl="1" indent="-384027">
              <a:lnSpc>
                <a:spcPts val="4980"/>
              </a:lnSpc>
              <a:buFont typeface="Arial"/>
              <a:buChar char="•"/>
            </a:pPr>
            <a:r>
              <a:rPr lang="en-US" sz="3557">
                <a:solidFill>
                  <a:srgbClr val="000000"/>
                </a:solidFill>
                <a:latin typeface="Times Neue Roman"/>
              </a:rPr>
              <a:t>Several benefits of this developed system</a:t>
            </a:r>
          </a:p>
          <a:p>
            <a:pPr marL="768054" lvl="1" indent="-384027">
              <a:lnSpc>
                <a:spcPts val="4980"/>
              </a:lnSpc>
              <a:buFont typeface="Arial"/>
              <a:buChar char="•"/>
            </a:pPr>
            <a:r>
              <a:rPr lang="en-US" sz="3557">
                <a:solidFill>
                  <a:srgbClr val="000000"/>
                </a:solidFill>
                <a:latin typeface="Times Neue Roman"/>
              </a:rPr>
              <a:t>The NHS has especially focused on the development of the appointment system since the coronavirus</a:t>
            </a:r>
          </a:p>
        </p:txBody>
      </p:sp>
      <p:sp>
        <p:nvSpPr>
          <p:cNvPr id="17" name="TextBox 17"/>
          <p:cNvSpPr txBox="1"/>
          <p:nvPr/>
        </p:nvSpPr>
        <p:spPr>
          <a:xfrm>
            <a:off x="5094298" y="772207"/>
            <a:ext cx="7467852" cy="1390016"/>
          </a:xfrm>
          <a:prstGeom prst="rect">
            <a:avLst/>
          </a:prstGeom>
        </p:spPr>
        <p:txBody>
          <a:bodyPr lIns="0" tIns="0" rIns="0" bIns="0" rtlCol="0" anchor="t">
            <a:spAutoFit/>
          </a:bodyPr>
          <a:lstStyle/>
          <a:p>
            <a:pPr algn="ctr">
              <a:lnSpc>
                <a:spcPts val="5599"/>
              </a:lnSpc>
            </a:pPr>
            <a:r>
              <a:rPr lang="en-US" sz="3999">
                <a:solidFill>
                  <a:srgbClr val="000000"/>
                </a:solidFill>
                <a:latin typeface="Times Neue Roman Bold"/>
              </a:rPr>
              <a:t>Impact of Modern Technology on Appointment System</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t="31250" b="31250"/>
          <a:stretch>
            <a:fillRect/>
          </a:stretch>
        </p:blipFill>
        <p:spPr>
          <a:xfrm>
            <a:off x="0" y="0"/>
            <a:ext cx="18288000" cy="10287000"/>
          </a:xfrm>
          <a:prstGeom prst="rect">
            <a:avLst/>
          </a:prstGeom>
        </p:spPr>
      </p:pic>
      <p:sp>
        <p:nvSpPr>
          <p:cNvPr id="3" name="TextBox 3"/>
          <p:cNvSpPr txBox="1"/>
          <p:nvPr/>
        </p:nvSpPr>
        <p:spPr>
          <a:xfrm>
            <a:off x="3113140" y="656590"/>
            <a:ext cx="11372016" cy="677545"/>
          </a:xfrm>
          <a:prstGeom prst="rect">
            <a:avLst/>
          </a:prstGeom>
        </p:spPr>
        <p:txBody>
          <a:bodyPr lIns="0" tIns="0" rIns="0" bIns="0" rtlCol="0" anchor="t">
            <a:spAutoFit/>
          </a:bodyPr>
          <a:lstStyle/>
          <a:p>
            <a:pPr>
              <a:lnSpc>
                <a:spcPts val="5599"/>
              </a:lnSpc>
            </a:pPr>
            <a:r>
              <a:rPr lang="en-US" sz="3999">
                <a:solidFill>
                  <a:srgbClr val="000000"/>
                </a:solidFill>
                <a:latin typeface="Times Neue Roman Bold"/>
              </a:rPr>
              <a:t>Impact of Modern Technology on Diagnostic System</a:t>
            </a:r>
          </a:p>
        </p:txBody>
      </p:sp>
      <p:sp>
        <p:nvSpPr>
          <p:cNvPr id="4" name="TextBox 4"/>
          <p:cNvSpPr txBox="1"/>
          <p:nvPr/>
        </p:nvSpPr>
        <p:spPr>
          <a:xfrm>
            <a:off x="2315024" y="1972633"/>
            <a:ext cx="11798351" cy="5603875"/>
          </a:xfrm>
          <a:prstGeom prst="rect">
            <a:avLst/>
          </a:prstGeom>
        </p:spPr>
        <p:txBody>
          <a:bodyPr lIns="0" tIns="0" rIns="0" bIns="0" rtlCol="0" anchor="t">
            <a:spAutoFit/>
          </a:bodyPr>
          <a:lstStyle/>
          <a:p>
            <a:pPr marL="863599" lvl="1" indent="-431800">
              <a:lnSpc>
                <a:spcPts val="5599"/>
              </a:lnSpc>
              <a:buFont typeface="Arial"/>
              <a:buChar char="•"/>
            </a:pPr>
            <a:r>
              <a:rPr lang="en-US" sz="3999">
                <a:solidFill>
                  <a:srgbClr val="000000"/>
                </a:solidFill>
                <a:latin typeface="Times Neue Roman"/>
              </a:rPr>
              <a:t>Improvement of diagnostic systems with the help of modern technology</a:t>
            </a:r>
          </a:p>
          <a:p>
            <a:pPr marL="863599" lvl="1" indent="-431800">
              <a:lnSpc>
                <a:spcPts val="5599"/>
              </a:lnSpc>
              <a:buFont typeface="Arial"/>
              <a:buChar char="•"/>
            </a:pPr>
            <a:r>
              <a:rPr lang="en-US" sz="3999">
                <a:solidFill>
                  <a:srgbClr val="000000"/>
                </a:solidFill>
                <a:latin typeface="Times Neue Roman"/>
              </a:rPr>
              <a:t>Innovative digital technology such as hand-held ultrasound and pulse oximeters.</a:t>
            </a:r>
          </a:p>
          <a:p>
            <a:pPr marL="863599" lvl="1" indent="-431800">
              <a:lnSpc>
                <a:spcPts val="5599"/>
              </a:lnSpc>
              <a:buFont typeface="Arial"/>
              <a:buChar char="•"/>
            </a:pPr>
            <a:r>
              <a:rPr lang="en-US" sz="3999">
                <a:solidFill>
                  <a:srgbClr val="000000"/>
                </a:solidFill>
                <a:latin typeface="Times Neue Roman"/>
              </a:rPr>
              <a:t>Better point-of-care testing system for malaria, HIV and diabetes for rapid analysis</a:t>
            </a:r>
          </a:p>
          <a:p>
            <a:pPr marL="863599" lvl="1" indent="-431800">
              <a:lnSpc>
                <a:spcPts val="5599"/>
              </a:lnSpc>
              <a:buFont typeface="Arial"/>
              <a:buChar char="•"/>
            </a:pPr>
            <a:r>
              <a:rPr lang="en-US" sz="3999">
                <a:solidFill>
                  <a:srgbClr val="000000"/>
                </a:solidFill>
                <a:latin typeface="Times Neue Roman"/>
              </a:rPr>
              <a:t>Various clinical decision support systems for helping to improve diagnosis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a:stretch>
            <a:fillRect/>
          </a:stretch>
        </p:blipFill>
        <p:spPr>
          <a:xfrm>
            <a:off x="0" y="0"/>
            <a:ext cx="18288000" cy="10287000"/>
          </a:xfrm>
          <a:prstGeom prst="rect">
            <a:avLst/>
          </a:prstGeom>
        </p:spPr>
      </p:pic>
      <p:sp>
        <p:nvSpPr>
          <p:cNvPr id="3" name="TextBox 3"/>
          <p:cNvSpPr txBox="1"/>
          <p:nvPr/>
        </p:nvSpPr>
        <p:spPr>
          <a:xfrm>
            <a:off x="3471721" y="2439385"/>
            <a:ext cx="11890235" cy="7385996"/>
          </a:xfrm>
          <a:prstGeom prst="rect">
            <a:avLst/>
          </a:prstGeom>
        </p:spPr>
        <p:txBody>
          <a:bodyPr lIns="0" tIns="0" rIns="0" bIns="0" rtlCol="0" anchor="t">
            <a:spAutoFit/>
          </a:bodyPr>
          <a:lstStyle/>
          <a:p>
            <a:pPr marL="342900" lvl="0" indent="-342900" algn="just">
              <a:lnSpc>
                <a:spcPct val="150000"/>
              </a:lnSpc>
              <a:buFont typeface="Symbol" panose="05050102010706020507" pitchFamily="18" charset="2"/>
              <a:buChar char=""/>
            </a:pPr>
            <a:r>
              <a:rPr lang="en-GB" sz="3600" dirty="0">
                <a:effectLst/>
                <a:latin typeface="Times New Roman" panose="02020603050405020304" pitchFamily="18" charset="0"/>
                <a:ea typeface="Times New Roman" panose="02020603050405020304" pitchFamily="18" charset="0"/>
              </a:rPr>
              <a:t>The National Health Service or NHS is a healthcare system that gets in the UK that gets its funding from public.</a:t>
            </a:r>
            <a:endParaRPr lang="en-IN" sz="3200" dirty="0">
              <a:effectLst/>
              <a:latin typeface="Arial" panose="020B0604020202020204" pitchFamily="34" charset="0"/>
              <a:ea typeface="Arial" panose="020B0604020202020204" pitchFamily="34" charset="0"/>
            </a:endParaRPr>
          </a:p>
          <a:p>
            <a:pPr marL="342900" lvl="0" indent="-342900" algn="just">
              <a:lnSpc>
                <a:spcPct val="150000"/>
              </a:lnSpc>
              <a:buFont typeface="Symbol" panose="05050102010706020507" pitchFamily="18" charset="2"/>
              <a:buChar char=""/>
            </a:pPr>
            <a:r>
              <a:rPr lang="en-GB" sz="3600" dirty="0">
                <a:effectLst/>
                <a:latin typeface="Times New Roman" panose="02020603050405020304" pitchFamily="18" charset="0"/>
                <a:ea typeface="Times New Roman" panose="02020603050405020304" pitchFamily="18" charset="0"/>
              </a:rPr>
              <a:t>It was established in 1948 as part of a major reform post the Second World War.</a:t>
            </a:r>
            <a:endParaRPr lang="en-IN" sz="3200" dirty="0">
              <a:effectLst/>
              <a:latin typeface="Arial" panose="020B0604020202020204" pitchFamily="34" charset="0"/>
              <a:ea typeface="Arial" panose="020B0604020202020204" pitchFamily="34" charset="0"/>
            </a:endParaRPr>
          </a:p>
          <a:p>
            <a:pPr marL="342900" lvl="0" indent="-342900" algn="just">
              <a:lnSpc>
                <a:spcPct val="150000"/>
              </a:lnSpc>
              <a:buFont typeface="Symbol" panose="05050102010706020507" pitchFamily="18" charset="2"/>
              <a:buChar char=""/>
            </a:pPr>
            <a:r>
              <a:rPr lang="en-GB" sz="3600" dirty="0">
                <a:effectLst/>
                <a:latin typeface="Times New Roman" panose="02020603050405020304" pitchFamily="18" charset="0"/>
                <a:ea typeface="Times New Roman" panose="02020603050405020304" pitchFamily="18" charset="0"/>
              </a:rPr>
              <a:t>About1.6 million people were working for NHS and it had a budget of </a:t>
            </a:r>
            <a:r>
              <a:rPr lang="en-GB" sz="3600" dirty="0">
                <a:solidFill>
                  <a:srgbClr val="202122"/>
                </a:solidFill>
                <a:effectLst/>
                <a:latin typeface="Times New Roman" panose="02020603050405020304" pitchFamily="18" charset="0"/>
                <a:ea typeface="Times New Roman" panose="02020603050405020304" pitchFamily="18" charset="0"/>
              </a:rPr>
              <a:t>£ 13.67 billion in 2015-16.</a:t>
            </a:r>
            <a:endParaRPr lang="en-IN" sz="3200" dirty="0">
              <a:latin typeface="Arial" panose="020B0604020202020204" pitchFamily="34" charset="0"/>
              <a:ea typeface="Times New Roman" panose="02020603050405020304" pitchFamily="18" charset="0"/>
            </a:endParaRPr>
          </a:p>
          <a:p>
            <a:pPr marL="342900" lvl="0" indent="-342900" algn="just">
              <a:lnSpc>
                <a:spcPct val="150000"/>
              </a:lnSpc>
              <a:buFont typeface="Symbol" panose="05050102010706020507" pitchFamily="18" charset="2"/>
              <a:buChar char=""/>
            </a:pPr>
            <a:r>
              <a:rPr lang="en-GB" sz="3600" dirty="0">
                <a:solidFill>
                  <a:srgbClr val="202122"/>
                </a:solidFill>
                <a:effectLst/>
                <a:latin typeface="Times New Roman" panose="02020603050405020304" pitchFamily="18" charset="0"/>
                <a:ea typeface="Times New Roman" panose="02020603050405020304" pitchFamily="18" charset="0"/>
              </a:rPr>
              <a:t>The vast system sees 1 million patients and with nearly 1.7 million staff the organisation is the fifth biggest employer in the world</a:t>
            </a:r>
            <a:endParaRPr lang="en-US" sz="3600" dirty="0">
              <a:solidFill>
                <a:srgbClr val="000000"/>
              </a:solidFill>
              <a:latin typeface="Times Neue Roman"/>
            </a:endParaRPr>
          </a:p>
        </p:txBody>
      </p:sp>
      <p:sp>
        <p:nvSpPr>
          <p:cNvPr id="4" name="TextBox 4"/>
          <p:cNvSpPr txBox="1"/>
          <p:nvPr/>
        </p:nvSpPr>
        <p:spPr>
          <a:xfrm>
            <a:off x="4937445" y="659584"/>
            <a:ext cx="7498651" cy="1382395"/>
          </a:xfrm>
          <a:prstGeom prst="rect">
            <a:avLst/>
          </a:prstGeom>
        </p:spPr>
        <p:txBody>
          <a:bodyPr lIns="0" tIns="0" rIns="0" bIns="0" rtlCol="0" anchor="t">
            <a:spAutoFit/>
          </a:bodyPr>
          <a:lstStyle/>
          <a:p>
            <a:pPr algn="ctr">
              <a:lnSpc>
                <a:spcPts val="5599"/>
              </a:lnSpc>
            </a:pPr>
            <a:r>
              <a:rPr lang="en-US" sz="3999" dirty="0">
                <a:solidFill>
                  <a:srgbClr val="000000"/>
                </a:solidFill>
                <a:latin typeface="Times Neue Roman Bold"/>
              </a:rPr>
              <a:t>Background of the Company NHS</a:t>
            </a:r>
          </a:p>
          <a:p>
            <a:pPr algn="ctr">
              <a:lnSpc>
                <a:spcPts val="5599"/>
              </a:lnSpc>
            </a:pPr>
            <a:endParaRPr lang="en-US" sz="3999" dirty="0">
              <a:solidFill>
                <a:srgbClr val="000000"/>
              </a:solidFill>
              <a:latin typeface="Times Neue Roman Bold"/>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alphaModFix amt="40000"/>
          </a:blip>
          <a:srcRect t="7812" b="7812"/>
          <a:stretch>
            <a:fillRect/>
          </a:stretch>
        </p:blipFill>
        <p:spPr>
          <a:xfrm>
            <a:off x="0" y="0"/>
            <a:ext cx="18288000" cy="10287000"/>
          </a:xfrm>
          <a:prstGeom prst="rect">
            <a:avLst/>
          </a:prstGeom>
        </p:spPr>
      </p:pic>
      <p:sp>
        <p:nvSpPr>
          <p:cNvPr id="3" name="TextBox 3"/>
          <p:cNvSpPr txBox="1"/>
          <p:nvPr/>
        </p:nvSpPr>
        <p:spPr>
          <a:xfrm>
            <a:off x="2997232" y="642450"/>
            <a:ext cx="11726941" cy="1382395"/>
          </a:xfrm>
          <a:prstGeom prst="rect">
            <a:avLst/>
          </a:prstGeom>
        </p:spPr>
        <p:txBody>
          <a:bodyPr lIns="0" tIns="0" rIns="0" bIns="0" rtlCol="0" anchor="t">
            <a:spAutoFit/>
          </a:bodyPr>
          <a:lstStyle/>
          <a:p>
            <a:pPr algn="ctr">
              <a:lnSpc>
                <a:spcPts val="5599"/>
              </a:lnSpc>
            </a:pPr>
            <a:r>
              <a:rPr lang="en-US" sz="3999">
                <a:solidFill>
                  <a:srgbClr val="000000"/>
                </a:solidFill>
                <a:latin typeface="Times Neue Roman Bold"/>
              </a:rPr>
              <a:t>NHS and Adoption of Modern Technology</a:t>
            </a:r>
          </a:p>
          <a:p>
            <a:pPr algn="ctr">
              <a:lnSpc>
                <a:spcPts val="5599"/>
              </a:lnSpc>
            </a:pPr>
            <a:endParaRPr lang="en-US" sz="3999">
              <a:solidFill>
                <a:srgbClr val="000000"/>
              </a:solidFill>
              <a:latin typeface="Times Neue Roman Bold"/>
            </a:endParaRPr>
          </a:p>
        </p:txBody>
      </p:sp>
      <p:sp>
        <p:nvSpPr>
          <p:cNvPr id="4" name="TextBox 4"/>
          <p:cNvSpPr txBox="1"/>
          <p:nvPr/>
        </p:nvSpPr>
        <p:spPr>
          <a:xfrm>
            <a:off x="1301278" y="2754784"/>
            <a:ext cx="14015709" cy="5534655"/>
          </a:xfrm>
          <a:prstGeom prst="rect">
            <a:avLst/>
          </a:prstGeom>
        </p:spPr>
        <p:txBody>
          <a:bodyPr lIns="0" tIns="0" rIns="0" bIns="0" rtlCol="0" anchor="t">
            <a:spAutoFit/>
          </a:bodyPr>
          <a:lstStyle/>
          <a:p>
            <a:pPr marL="854254" lvl="1" indent="-427127">
              <a:lnSpc>
                <a:spcPts val="5539"/>
              </a:lnSpc>
              <a:buFont typeface="Arial"/>
              <a:buChar char="•"/>
            </a:pPr>
            <a:r>
              <a:rPr lang="en-US" sz="3956">
                <a:solidFill>
                  <a:srgbClr val="000000"/>
                </a:solidFill>
                <a:latin typeface="Times Neue Roman"/>
              </a:rPr>
              <a:t>NHS realises both the necessity of adopting modern technology and the challenges patients can face navigating through it. </a:t>
            </a:r>
          </a:p>
          <a:p>
            <a:pPr marL="854254" lvl="1" indent="-427127">
              <a:lnSpc>
                <a:spcPts val="5539"/>
              </a:lnSpc>
              <a:buFont typeface="Arial"/>
              <a:buChar char="•"/>
            </a:pPr>
            <a:r>
              <a:rPr lang="en-US" sz="3956">
                <a:solidFill>
                  <a:srgbClr val="000000"/>
                </a:solidFill>
                <a:latin typeface="Times Neue Roman"/>
              </a:rPr>
              <a:t>It has improved its regulations regarding the incorporation of new technology</a:t>
            </a:r>
          </a:p>
          <a:p>
            <a:pPr marL="854254" lvl="1" indent="-427127">
              <a:lnSpc>
                <a:spcPts val="5539"/>
              </a:lnSpc>
              <a:buFont typeface="Arial"/>
              <a:buChar char="•"/>
            </a:pPr>
            <a:r>
              <a:rPr lang="en-US" sz="3956">
                <a:solidFill>
                  <a:srgbClr val="000000"/>
                </a:solidFill>
                <a:latin typeface="Times Neue Roman"/>
              </a:rPr>
              <a:t>Genomics and precision medicine, remote care, data, AI and technology-supported self-management </a:t>
            </a:r>
          </a:p>
          <a:p>
            <a:pPr marL="854254" lvl="1" indent="-427127">
              <a:lnSpc>
                <a:spcPts val="5539"/>
              </a:lnSpc>
              <a:buFont typeface="Arial"/>
              <a:buChar char="•"/>
            </a:pPr>
            <a:r>
              <a:rPr lang="en-US" sz="3956">
                <a:solidFill>
                  <a:srgbClr val="000000"/>
                </a:solidFill>
                <a:latin typeface="Times Neue Roman"/>
              </a:rPr>
              <a:t>NHS Digital App Library was launched in 2017 for providing various services</a:t>
            </a:r>
          </a:p>
        </p:txBody>
      </p:sp>
      <p:pic>
        <p:nvPicPr>
          <p:cNvPr id="5" name="Picture 5"/>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590402" y="709125"/>
            <a:ext cx="1421752" cy="1680849"/>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b="15625"/>
          <a:stretch>
            <a:fillRect/>
          </a:stretch>
        </p:blipFill>
        <p:spPr>
          <a:xfrm>
            <a:off x="0" y="0"/>
            <a:ext cx="18288000" cy="10287000"/>
          </a:xfrm>
          <a:prstGeom prst="rect">
            <a:avLst/>
          </a:prstGeom>
        </p:spPr>
      </p:pic>
      <p:pic>
        <p:nvPicPr>
          <p:cNvPr id="3" name="Picture 3"/>
          <p:cNvPicPr>
            <a:picLocks noChangeAspect="1"/>
          </p:cNvPicPr>
          <p:nvPr/>
        </p:nvPicPr>
        <p:blipFill>
          <a:blip r:embed="rId4"/>
          <a:srcRect/>
          <a:stretch>
            <a:fillRect/>
          </a:stretch>
        </p:blipFill>
        <p:spPr>
          <a:xfrm>
            <a:off x="9556516" y="2978755"/>
            <a:ext cx="8576324" cy="5093017"/>
          </a:xfrm>
          <a:prstGeom prst="rect">
            <a:avLst/>
          </a:prstGeom>
        </p:spPr>
      </p:pic>
      <p:sp>
        <p:nvSpPr>
          <p:cNvPr id="4" name="TextBox 4"/>
          <p:cNvSpPr txBox="1"/>
          <p:nvPr/>
        </p:nvSpPr>
        <p:spPr>
          <a:xfrm>
            <a:off x="6219254" y="1400283"/>
            <a:ext cx="6674525" cy="677545"/>
          </a:xfrm>
          <a:prstGeom prst="rect">
            <a:avLst/>
          </a:prstGeom>
        </p:spPr>
        <p:txBody>
          <a:bodyPr lIns="0" tIns="0" rIns="0" bIns="0" rtlCol="0" anchor="t">
            <a:spAutoFit/>
          </a:bodyPr>
          <a:lstStyle/>
          <a:p>
            <a:pPr algn="ctr">
              <a:lnSpc>
                <a:spcPts val="5599"/>
              </a:lnSpc>
            </a:pPr>
            <a:r>
              <a:rPr lang="en-US" sz="3999">
                <a:solidFill>
                  <a:srgbClr val="000000"/>
                </a:solidFill>
                <a:latin typeface="Times Neue Roman Bold"/>
              </a:rPr>
              <a:t>NHS and Appointment System</a:t>
            </a:r>
          </a:p>
        </p:txBody>
      </p:sp>
      <p:sp>
        <p:nvSpPr>
          <p:cNvPr id="5" name="TextBox 5"/>
          <p:cNvSpPr txBox="1"/>
          <p:nvPr/>
        </p:nvSpPr>
        <p:spPr>
          <a:xfrm>
            <a:off x="421217" y="2801432"/>
            <a:ext cx="8929041" cy="5380990"/>
          </a:xfrm>
          <a:prstGeom prst="rect">
            <a:avLst/>
          </a:prstGeom>
        </p:spPr>
        <p:txBody>
          <a:bodyPr lIns="0" tIns="0" rIns="0" bIns="0" rtlCol="0" anchor="t">
            <a:spAutoFit/>
          </a:bodyPr>
          <a:lstStyle/>
          <a:p>
            <a:pPr marL="734059" lvl="1" indent="-367030">
              <a:lnSpc>
                <a:spcPts val="4759"/>
              </a:lnSpc>
              <a:buFont typeface="Arial"/>
              <a:buChar char="•"/>
            </a:pPr>
            <a:r>
              <a:rPr lang="en-US" sz="3399">
                <a:solidFill>
                  <a:srgbClr val="000000"/>
                </a:solidFill>
                <a:latin typeface="Times Neue Roman"/>
              </a:rPr>
              <a:t>Covid-19 was an important driver in reshaping the internal systems of the NHS</a:t>
            </a:r>
          </a:p>
          <a:p>
            <a:pPr marL="734059" lvl="1" indent="-367030">
              <a:lnSpc>
                <a:spcPts val="4759"/>
              </a:lnSpc>
              <a:buFont typeface="Arial"/>
              <a:buChar char="•"/>
            </a:pPr>
            <a:r>
              <a:rPr lang="en-US" sz="3399">
                <a:solidFill>
                  <a:srgbClr val="000000"/>
                </a:solidFill>
                <a:latin typeface="Times Neue Roman"/>
              </a:rPr>
              <a:t>The increased popularity of triage and remote appointments </a:t>
            </a:r>
          </a:p>
          <a:p>
            <a:pPr marL="734059" lvl="1" indent="-367030">
              <a:lnSpc>
                <a:spcPts val="4759"/>
              </a:lnSpc>
              <a:buFont typeface="Arial"/>
              <a:buChar char="•"/>
            </a:pPr>
            <a:r>
              <a:rPr lang="en-US" sz="3399">
                <a:solidFill>
                  <a:srgbClr val="000000"/>
                </a:solidFill>
                <a:latin typeface="Times Neue Roman"/>
              </a:rPr>
              <a:t>Decreased interest in face-to-face visits to the GP</a:t>
            </a:r>
          </a:p>
          <a:p>
            <a:pPr marL="734059" lvl="1" indent="-367030">
              <a:lnSpc>
                <a:spcPts val="4759"/>
              </a:lnSpc>
              <a:buFont typeface="Arial"/>
              <a:buChar char="•"/>
            </a:pPr>
            <a:r>
              <a:rPr lang="en-US" sz="3399">
                <a:solidFill>
                  <a:srgbClr val="000000"/>
                </a:solidFill>
                <a:latin typeface="Times Neue Roman"/>
              </a:rPr>
              <a:t>NHS’s long-term plan includes ensuring every patient is able to get a virtual outpatient appointment by 2024</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alphaModFix amt="29000"/>
          </a:blip>
          <a:srcRect t="7812" b="7812"/>
          <a:stretch>
            <a:fillRect/>
          </a:stretch>
        </p:blipFill>
        <p:spPr>
          <a:xfrm>
            <a:off x="0" y="0"/>
            <a:ext cx="18288000" cy="10287000"/>
          </a:xfrm>
          <a:prstGeom prst="rect">
            <a:avLst/>
          </a:prstGeom>
        </p:spPr>
      </p:pic>
      <p:sp>
        <p:nvSpPr>
          <p:cNvPr id="3" name="TextBox 3"/>
          <p:cNvSpPr txBox="1"/>
          <p:nvPr/>
        </p:nvSpPr>
        <p:spPr>
          <a:xfrm>
            <a:off x="5426103" y="351155"/>
            <a:ext cx="8478376" cy="677545"/>
          </a:xfrm>
          <a:prstGeom prst="rect">
            <a:avLst/>
          </a:prstGeom>
        </p:spPr>
        <p:txBody>
          <a:bodyPr lIns="0" tIns="0" rIns="0" bIns="0" rtlCol="0" anchor="t">
            <a:spAutoFit/>
          </a:bodyPr>
          <a:lstStyle/>
          <a:p>
            <a:pPr algn="ctr">
              <a:lnSpc>
                <a:spcPts val="5599"/>
              </a:lnSpc>
            </a:pPr>
            <a:r>
              <a:rPr lang="en-US" sz="3999">
                <a:solidFill>
                  <a:srgbClr val="000000"/>
                </a:solidFill>
                <a:latin typeface="Times Neue Roman Bold"/>
              </a:rPr>
              <a:t>NHS and Diagnosis System</a:t>
            </a:r>
          </a:p>
        </p:txBody>
      </p:sp>
      <p:sp>
        <p:nvSpPr>
          <p:cNvPr id="4" name="TextBox 4"/>
          <p:cNvSpPr txBox="1"/>
          <p:nvPr/>
        </p:nvSpPr>
        <p:spPr>
          <a:xfrm>
            <a:off x="2816449" y="2199573"/>
            <a:ext cx="13383188" cy="5695021"/>
          </a:xfrm>
          <a:prstGeom prst="rect">
            <a:avLst/>
          </a:prstGeom>
        </p:spPr>
        <p:txBody>
          <a:bodyPr lIns="0" tIns="0" rIns="0" bIns="0" rtlCol="0" anchor="t">
            <a:spAutoFit/>
          </a:bodyPr>
          <a:lstStyle/>
          <a:p>
            <a:pPr marL="863596" lvl="1" indent="-431798" algn="just">
              <a:lnSpc>
                <a:spcPts val="5599"/>
              </a:lnSpc>
              <a:buFont typeface="Arial"/>
              <a:buChar char="•"/>
            </a:pPr>
            <a:r>
              <a:rPr lang="en-US" sz="3999" dirty="0">
                <a:solidFill>
                  <a:srgbClr val="000000"/>
                </a:solidFill>
                <a:latin typeface="Times Neue Roman"/>
              </a:rPr>
              <a:t>Digital transformation and technological innovation are now an integral part of the NHS</a:t>
            </a:r>
          </a:p>
          <a:p>
            <a:pPr marL="863596" lvl="1" indent="-431798" algn="just">
              <a:lnSpc>
                <a:spcPts val="5599"/>
              </a:lnSpc>
              <a:buFont typeface="Arial"/>
              <a:buChar char="•"/>
            </a:pPr>
            <a:r>
              <a:rPr lang="en-US" sz="3999" dirty="0">
                <a:solidFill>
                  <a:srgbClr val="000000"/>
                </a:solidFill>
                <a:latin typeface="Times Neue Roman"/>
              </a:rPr>
              <a:t>The use of self-diagnostic and analytical tools has become a reality today</a:t>
            </a:r>
          </a:p>
          <a:p>
            <a:pPr marL="863596" lvl="1" indent="-431798" algn="just">
              <a:lnSpc>
                <a:spcPts val="5599"/>
              </a:lnSpc>
              <a:buFont typeface="Arial"/>
              <a:buChar char="•"/>
            </a:pPr>
            <a:r>
              <a:rPr lang="en-US" sz="3999" dirty="0">
                <a:solidFill>
                  <a:srgbClr val="000000"/>
                </a:solidFill>
                <a:latin typeface="Times Neue Roman"/>
              </a:rPr>
              <a:t>NHS’s launch of NHS Genomic Medicine Service in 2018 has ensured faster and more </a:t>
            </a:r>
            <a:r>
              <a:rPr lang="en-US" sz="3999" dirty="0" err="1">
                <a:solidFill>
                  <a:srgbClr val="000000"/>
                </a:solidFill>
                <a:latin typeface="Times Neue Roman"/>
              </a:rPr>
              <a:t>personalised</a:t>
            </a:r>
            <a:r>
              <a:rPr lang="en-US" sz="3999" dirty="0">
                <a:solidFill>
                  <a:srgbClr val="000000"/>
                </a:solidFill>
                <a:latin typeface="Times Neue Roman"/>
              </a:rPr>
              <a:t> diagnosis</a:t>
            </a:r>
          </a:p>
          <a:p>
            <a:pPr marL="863596" lvl="1" indent="-431798" algn="just">
              <a:lnSpc>
                <a:spcPts val="5599"/>
              </a:lnSpc>
              <a:buFont typeface="Arial"/>
              <a:buChar char="•"/>
            </a:pPr>
            <a:r>
              <a:rPr lang="en-US" sz="3999" dirty="0">
                <a:solidFill>
                  <a:srgbClr val="000000"/>
                </a:solidFill>
                <a:latin typeface="Times Neue Roman"/>
              </a:rPr>
              <a:t>Diagnostic imaging networks will ensure a quick transfer of medical images between healthcare providers by 2023</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alphaModFix amt="41000"/>
          </a:blip>
          <a:srcRect l="2861" r="2861"/>
          <a:stretch>
            <a:fillRect/>
          </a:stretch>
        </p:blipFill>
        <p:spPr>
          <a:xfrm>
            <a:off x="0" y="0"/>
            <a:ext cx="18288000" cy="10287000"/>
          </a:xfrm>
          <a:prstGeom prst="rect">
            <a:avLst/>
          </a:prstGeom>
        </p:spPr>
      </p:pic>
      <p:sp>
        <p:nvSpPr>
          <p:cNvPr id="3" name="TextBox 3"/>
          <p:cNvSpPr txBox="1"/>
          <p:nvPr/>
        </p:nvSpPr>
        <p:spPr>
          <a:xfrm>
            <a:off x="3657601" y="2671290"/>
            <a:ext cx="10537014" cy="4976875"/>
          </a:xfrm>
          <a:prstGeom prst="rect">
            <a:avLst/>
          </a:prstGeom>
        </p:spPr>
        <p:txBody>
          <a:bodyPr wrap="square" lIns="0" tIns="0" rIns="0" bIns="0" rtlCol="0" anchor="t">
            <a:spAutoFit/>
          </a:bodyPr>
          <a:lstStyle/>
          <a:p>
            <a:pPr marL="863599" lvl="1" indent="-431800">
              <a:lnSpc>
                <a:spcPts val="5599"/>
              </a:lnSpc>
              <a:buFont typeface="Arial"/>
              <a:buChar char="•"/>
            </a:pPr>
            <a:r>
              <a:rPr lang="en-US" sz="3999" dirty="0">
                <a:solidFill>
                  <a:srgbClr val="000000"/>
                </a:solidFill>
                <a:latin typeface="Times Neue Roman"/>
              </a:rPr>
              <a:t>Learning about the current adoption of modern technology by NHS</a:t>
            </a:r>
          </a:p>
          <a:p>
            <a:pPr marL="863599" lvl="1" indent="-431800">
              <a:lnSpc>
                <a:spcPts val="5599"/>
              </a:lnSpc>
              <a:buFont typeface="Arial"/>
              <a:buChar char="•"/>
            </a:pPr>
            <a:r>
              <a:rPr lang="en-US" sz="3999" dirty="0">
                <a:solidFill>
                  <a:srgbClr val="000000"/>
                </a:solidFill>
                <a:latin typeface="Times Neue Roman"/>
              </a:rPr>
              <a:t>The way the appointment system has developed </a:t>
            </a:r>
          </a:p>
          <a:p>
            <a:pPr marL="863599" lvl="1" indent="-431800">
              <a:lnSpc>
                <a:spcPts val="5599"/>
              </a:lnSpc>
              <a:buFont typeface="Arial"/>
              <a:buChar char="•"/>
            </a:pPr>
            <a:r>
              <a:rPr lang="en-US" sz="3999" dirty="0">
                <a:solidFill>
                  <a:srgbClr val="000000"/>
                </a:solidFill>
                <a:latin typeface="Times Neue Roman"/>
              </a:rPr>
              <a:t>The current diagnostic system and its benefits</a:t>
            </a:r>
          </a:p>
          <a:p>
            <a:pPr marL="863599" lvl="1" indent="-431800">
              <a:lnSpc>
                <a:spcPts val="5599"/>
              </a:lnSpc>
              <a:buFont typeface="Arial"/>
              <a:buChar char="•"/>
            </a:pPr>
            <a:r>
              <a:rPr lang="en-US" sz="3999" dirty="0">
                <a:solidFill>
                  <a:srgbClr val="000000"/>
                </a:solidFill>
                <a:latin typeface="Times Neue Roman"/>
              </a:rPr>
              <a:t>Learning the process of presentation and using Harvard referencing</a:t>
            </a:r>
          </a:p>
        </p:txBody>
      </p:sp>
      <p:sp>
        <p:nvSpPr>
          <p:cNvPr id="4" name="TextBox 4"/>
          <p:cNvSpPr txBox="1"/>
          <p:nvPr/>
        </p:nvSpPr>
        <p:spPr>
          <a:xfrm>
            <a:off x="5000997" y="406769"/>
            <a:ext cx="7782255" cy="2094865"/>
          </a:xfrm>
          <a:prstGeom prst="rect">
            <a:avLst/>
          </a:prstGeom>
        </p:spPr>
        <p:txBody>
          <a:bodyPr lIns="0" tIns="0" rIns="0" bIns="0" rtlCol="0" anchor="t">
            <a:spAutoFit/>
          </a:bodyPr>
          <a:lstStyle/>
          <a:p>
            <a:pPr algn="ctr">
              <a:lnSpc>
                <a:spcPts val="5599"/>
              </a:lnSpc>
            </a:pPr>
            <a:r>
              <a:rPr lang="en-US" sz="3999">
                <a:solidFill>
                  <a:srgbClr val="000000"/>
                </a:solidFill>
                <a:latin typeface="Times Neue Roman Bold"/>
              </a:rPr>
              <a:t>Lesson Learned from This Case Study: Skills Learned</a:t>
            </a:r>
          </a:p>
          <a:p>
            <a:pPr algn="ctr">
              <a:lnSpc>
                <a:spcPts val="5599"/>
              </a:lnSpc>
            </a:pPr>
            <a:endParaRPr lang="en-US" sz="3999">
              <a:solidFill>
                <a:srgbClr val="000000"/>
              </a:solidFill>
              <a:latin typeface="Times Neue Roman Bold"/>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alphaModFix amt="36000"/>
          </a:blip>
          <a:srcRect l="13888" r="13888"/>
          <a:stretch>
            <a:fillRect/>
          </a:stretch>
        </p:blipFill>
        <p:spPr>
          <a:xfrm>
            <a:off x="0" y="0"/>
            <a:ext cx="18288000" cy="10287000"/>
          </a:xfrm>
          <a:prstGeom prst="rect">
            <a:avLst/>
          </a:prstGeom>
        </p:spPr>
      </p:pic>
      <p:pic>
        <p:nvPicPr>
          <p:cNvPr id="3" name="Picture 3"/>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657801" y="188275"/>
            <a:ext cx="1421752" cy="1680849"/>
          </a:xfrm>
          <a:prstGeom prst="rect">
            <a:avLst/>
          </a:prstGeom>
        </p:spPr>
      </p:pic>
      <p:sp>
        <p:nvSpPr>
          <p:cNvPr id="4" name="TextBox 4"/>
          <p:cNvSpPr txBox="1"/>
          <p:nvPr/>
        </p:nvSpPr>
        <p:spPr>
          <a:xfrm>
            <a:off x="4038600" y="2628900"/>
            <a:ext cx="9771985" cy="4194175"/>
          </a:xfrm>
          <a:prstGeom prst="rect">
            <a:avLst/>
          </a:prstGeom>
        </p:spPr>
        <p:txBody>
          <a:bodyPr lIns="0" tIns="0" rIns="0" bIns="0" rtlCol="0" anchor="t">
            <a:spAutoFit/>
          </a:bodyPr>
          <a:lstStyle/>
          <a:p>
            <a:pPr marL="863599" lvl="1" indent="-431800">
              <a:lnSpc>
                <a:spcPts val="5599"/>
              </a:lnSpc>
              <a:buFont typeface="Arial"/>
              <a:buChar char="•"/>
            </a:pPr>
            <a:r>
              <a:rPr lang="en-US" sz="3999" dirty="0">
                <a:solidFill>
                  <a:srgbClr val="000000"/>
                </a:solidFill>
                <a:latin typeface="Times Neue Roman"/>
              </a:rPr>
              <a:t>Working in a team setting</a:t>
            </a:r>
          </a:p>
          <a:p>
            <a:pPr marL="863599" lvl="1" indent="-431800">
              <a:lnSpc>
                <a:spcPts val="5599"/>
              </a:lnSpc>
              <a:buFont typeface="Arial"/>
              <a:buChar char="•"/>
            </a:pPr>
            <a:r>
              <a:rPr lang="en-US" sz="3999" dirty="0">
                <a:solidFill>
                  <a:srgbClr val="000000"/>
                </a:solidFill>
                <a:latin typeface="Times Neue Roman"/>
              </a:rPr>
              <a:t>Maintaining proper communication among the members</a:t>
            </a:r>
          </a:p>
          <a:p>
            <a:pPr marL="863599" lvl="1" indent="-431800">
              <a:lnSpc>
                <a:spcPts val="5599"/>
              </a:lnSpc>
              <a:buFont typeface="Arial"/>
              <a:buChar char="•"/>
            </a:pPr>
            <a:r>
              <a:rPr lang="en-US" sz="3999" dirty="0">
                <a:solidFill>
                  <a:srgbClr val="000000"/>
                </a:solidFill>
                <a:latin typeface="Times Neue Roman"/>
              </a:rPr>
              <a:t>Critical problem solving and solution finding</a:t>
            </a:r>
          </a:p>
          <a:p>
            <a:pPr marL="863599" lvl="1" indent="-431800">
              <a:lnSpc>
                <a:spcPts val="5599"/>
              </a:lnSpc>
              <a:buFont typeface="Arial"/>
              <a:buChar char="•"/>
            </a:pPr>
            <a:r>
              <a:rPr lang="en-US" sz="3999" dirty="0">
                <a:solidFill>
                  <a:srgbClr val="000000"/>
                </a:solidFill>
                <a:latin typeface="Times Neue Roman"/>
              </a:rPr>
              <a:t>Information gathering and analysis</a:t>
            </a:r>
          </a:p>
        </p:txBody>
      </p:sp>
      <p:sp>
        <p:nvSpPr>
          <p:cNvPr id="5" name="TextBox 5"/>
          <p:cNvSpPr txBox="1"/>
          <p:nvPr/>
        </p:nvSpPr>
        <p:spPr>
          <a:xfrm>
            <a:off x="2971800" y="975678"/>
            <a:ext cx="12951774" cy="677545"/>
          </a:xfrm>
          <a:prstGeom prst="rect">
            <a:avLst/>
          </a:prstGeom>
        </p:spPr>
        <p:txBody>
          <a:bodyPr lIns="0" tIns="0" rIns="0" bIns="0" rtlCol="0" anchor="t">
            <a:spAutoFit/>
          </a:bodyPr>
          <a:lstStyle/>
          <a:p>
            <a:pPr algn="ctr">
              <a:lnSpc>
                <a:spcPts val="5599"/>
              </a:lnSpc>
            </a:pPr>
            <a:r>
              <a:rPr lang="en-US" sz="3999" dirty="0">
                <a:solidFill>
                  <a:srgbClr val="000000"/>
                </a:solidFill>
                <a:latin typeface="Times Neue Roman Bold"/>
              </a:rPr>
              <a:t>Lesson Learned from This Case Study: Challenges Faced</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alphaModFix amt="30000"/>
          </a:blip>
          <a:srcRect t="52960" b="9539"/>
          <a:stretch>
            <a:fillRect/>
          </a:stretch>
        </p:blipFill>
        <p:spPr>
          <a:xfrm>
            <a:off x="0" y="0"/>
            <a:ext cx="18288000" cy="10287000"/>
          </a:xfrm>
          <a:prstGeom prst="rect">
            <a:avLst/>
          </a:prstGeom>
        </p:spPr>
      </p:pic>
      <p:sp>
        <p:nvSpPr>
          <p:cNvPr id="3" name="TextBox 3"/>
          <p:cNvSpPr txBox="1"/>
          <p:nvPr/>
        </p:nvSpPr>
        <p:spPr>
          <a:xfrm>
            <a:off x="1621443" y="962025"/>
            <a:ext cx="16127968" cy="677545"/>
          </a:xfrm>
          <a:prstGeom prst="rect">
            <a:avLst/>
          </a:prstGeom>
        </p:spPr>
        <p:txBody>
          <a:bodyPr lIns="0" tIns="0" rIns="0" bIns="0" rtlCol="0" anchor="t">
            <a:spAutoFit/>
          </a:bodyPr>
          <a:lstStyle/>
          <a:p>
            <a:pPr algn="ctr">
              <a:lnSpc>
                <a:spcPts val="5599"/>
              </a:lnSpc>
            </a:pPr>
            <a:r>
              <a:rPr lang="en-US" sz="3999">
                <a:solidFill>
                  <a:srgbClr val="000000"/>
                </a:solidFill>
                <a:latin typeface="Times Neue Roman Bold"/>
              </a:rPr>
              <a:t>Lesson Learned from This Case Study: Skills for helping in Future Career</a:t>
            </a:r>
          </a:p>
        </p:txBody>
      </p:sp>
      <p:sp>
        <p:nvSpPr>
          <p:cNvPr id="4" name="TextBox 4"/>
          <p:cNvSpPr txBox="1"/>
          <p:nvPr/>
        </p:nvSpPr>
        <p:spPr>
          <a:xfrm>
            <a:off x="2678516" y="2244725"/>
            <a:ext cx="12241709" cy="6308725"/>
          </a:xfrm>
          <a:prstGeom prst="rect">
            <a:avLst/>
          </a:prstGeom>
        </p:spPr>
        <p:txBody>
          <a:bodyPr lIns="0" tIns="0" rIns="0" bIns="0" rtlCol="0" anchor="t">
            <a:spAutoFit/>
          </a:bodyPr>
          <a:lstStyle/>
          <a:p>
            <a:pPr marL="863599" lvl="1" indent="-431800" algn="just">
              <a:lnSpc>
                <a:spcPts val="5599"/>
              </a:lnSpc>
              <a:buFont typeface="Arial"/>
              <a:buChar char="•"/>
            </a:pPr>
            <a:r>
              <a:rPr lang="en-US" sz="3999">
                <a:solidFill>
                  <a:srgbClr val="000000"/>
                </a:solidFill>
                <a:latin typeface="Times Neue Roman"/>
              </a:rPr>
              <a:t>Learning about the current adoption of modern technology will help to get better service in future</a:t>
            </a:r>
          </a:p>
          <a:p>
            <a:pPr marL="863599" lvl="1" indent="-431800" algn="just">
              <a:lnSpc>
                <a:spcPts val="5599"/>
              </a:lnSpc>
              <a:buFont typeface="Arial"/>
              <a:buChar char="•"/>
            </a:pPr>
            <a:r>
              <a:rPr lang="en-US" sz="3999">
                <a:solidFill>
                  <a:srgbClr val="000000"/>
                </a:solidFill>
                <a:latin typeface="Times Neue Roman"/>
              </a:rPr>
              <a:t>The appointment scheduling task will be easier for us in future</a:t>
            </a:r>
          </a:p>
          <a:p>
            <a:pPr marL="863599" lvl="1" indent="-431800" algn="just">
              <a:lnSpc>
                <a:spcPts val="5599"/>
              </a:lnSpc>
              <a:buFont typeface="Arial"/>
              <a:buChar char="•"/>
            </a:pPr>
            <a:r>
              <a:rPr lang="en-US" sz="3999">
                <a:solidFill>
                  <a:srgbClr val="000000"/>
                </a:solidFill>
                <a:latin typeface="Times Neue Roman"/>
              </a:rPr>
              <a:t>Self-diagnosis will be possible for us with the help of currently available technology</a:t>
            </a:r>
          </a:p>
          <a:p>
            <a:pPr marL="863599" lvl="1" indent="-431800" algn="just">
              <a:lnSpc>
                <a:spcPts val="5599"/>
              </a:lnSpc>
              <a:buFont typeface="Arial"/>
              <a:buChar char="•"/>
            </a:pPr>
            <a:r>
              <a:rPr lang="en-US" sz="3999">
                <a:solidFill>
                  <a:srgbClr val="000000"/>
                </a:solidFill>
                <a:latin typeface="Times Neue Roman"/>
              </a:rPr>
              <a:t>We will be able to properly show our presentation in academic or professional careers and properly use the Harvard referencing style for future projects.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169007"/>
            <a:ext cx="18288000" cy="2463507"/>
            <a:chOff x="0" y="0"/>
            <a:chExt cx="2691397" cy="362548"/>
          </a:xfrm>
        </p:grpSpPr>
        <p:sp>
          <p:nvSpPr>
            <p:cNvPr id="3" name="Freeform 3"/>
            <p:cNvSpPr/>
            <p:nvPr/>
          </p:nvSpPr>
          <p:spPr>
            <a:xfrm>
              <a:off x="0" y="0"/>
              <a:ext cx="2691397" cy="362548"/>
            </a:xfrm>
            <a:custGeom>
              <a:avLst/>
              <a:gdLst/>
              <a:ahLst/>
              <a:cxnLst/>
              <a:rect l="l" t="t" r="r" b="b"/>
              <a:pathLst>
                <a:path w="2691397" h="362548">
                  <a:moveTo>
                    <a:pt x="0" y="0"/>
                  </a:moveTo>
                  <a:lnTo>
                    <a:pt x="2691397" y="0"/>
                  </a:lnTo>
                  <a:lnTo>
                    <a:pt x="2691397" y="362548"/>
                  </a:lnTo>
                  <a:lnTo>
                    <a:pt x="0" y="362548"/>
                  </a:lnTo>
                  <a:close/>
                </a:path>
              </a:pathLst>
            </a:custGeom>
            <a:solidFill>
              <a:srgbClr val="48B4BB"/>
            </a:solidFill>
          </p:spPr>
        </p:sp>
      </p:grpSp>
      <p:grpSp>
        <p:nvGrpSpPr>
          <p:cNvPr id="4" name="Group 4"/>
          <p:cNvGrpSpPr/>
          <p:nvPr/>
        </p:nvGrpSpPr>
        <p:grpSpPr>
          <a:xfrm>
            <a:off x="0" y="2294500"/>
            <a:ext cx="18288000" cy="7992500"/>
            <a:chOff x="0" y="0"/>
            <a:chExt cx="24384000" cy="10656666"/>
          </a:xfrm>
        </p:grpSpPr>
        <p:pic>
          <p:nvPicPr>
            <p:cNvPr id="5" name="Picture 5"/>
            <p:cNvPicPr>
              <a:picLocks noChangeAspect="1"/>
            </p:cNvPicPr>
            <p:nvPr/>
          </p:nvPicPr>
          <p:blipFill>
            <a:blip r:embed="rId3">
              <a:alphaModFix amt="28000"/>
            </a:blip>
            <a:srcRect t="17835" b="4469"/>
            <a:stretch>
              <a:fillRect/>
            </a:stretch>
          </p:blipFill>
          <p:spPr>
            <a:xfrm>
              <a:off x="0" y="0"/>
              <a:ext cx="24384000" cy="10656666"/>
            </a:xfrm>
            <a:prstGeom prst="rect">
              <a:avLst/>
            </a:prstGeom>
          </p:spPr>
        </p:pic>
      </p:grpSp>
      <p:grpSp>
        <p:nvGrpSpPr>
          <p:cNvPr id="6" name="Group 6"/>
          <p:cNvGrpSpPr>
            <a:grpSpLocks noChangeAspect="1"/>
          </p:cNvGrpSpPr>
          <p:nvPr/>
        </p:nvGrpSpPr>
        <p:grpSpPr>
          <a:xfrm>
            <a:off x="15423980" y="2825946"/>
            <a:ext cx="2651460" cy="5246370"/>
            <a:chOff x="0" y="0"/>
            <a:chExt cx="2620010" cy="5184140"/>
          </a:xfrm>
        </p:grpSpPr>
        <p:sp>
          <p:nvSpPr>
            <p:cNvPr id="7" name="Freeform 7"/>
            <p:cNvSpPr/>
            <p:nvPr/>
          </p:nvSpPr>
          <p:spPr>
            <a:xfrm>
              <a:off x="53340" y="25400"/>
              <a:ext cx="2513330" cy="5132070"/>
            </a:xfrm>
            <a:custGeom>
              <a:avLst/>
              <a:gdLst/>
              <a:ahLst/>
              <a:cxnLst/>
              <a:rect l="l" t="t" r="r" b="b"/>
              <a:pathLst>
                <a:path w="2513330" h="5132070">
                  <a:moveTo>
                    <a:pt x="2159000" y="0"/>
                  </a:moveTo>
                  <a:lnTo>
                    <a:pt x="354330" y="0"/>
                  </a:lnTo>
                  <a:cubicBezTo>
                    <a:pt x="158750" y="0"/>
                    <a:pt x="0" y="158750"/>
                    <a:pt x="0" y="354330"/>
                  </a:cubicBezTo>
                  <a:lnTo>
                    <a:pt x="0" y="4777740"/>
                  </a:lnTo>
                  <a:cubicBezTo>
                    <a:pt x="0" y="4973320"/>
                    <a:pt x="158750" y="5132070"/>
                    <a:pt x="354330" y="5132070"/>
                  </a:cubicBezTo>
                  <a:lnTo>
                    <a:pt x="2159000" y="5132070"/>
                  </a:lnTo>
                  <a:cubicBezTo>
                    <a:pt x="2354580" y="5132070"/>
                    <a:pt x="2513330" y="4973320"/>
                    <a:pt x="2513330" y="4777740"/>
                  </a:cubicBezTo>
                  <a:lnTo>
                    <a:pt x="2513330" y="354330"/>
                  </a:lnTo>
                  <a:cubicBezTo>
                    <a:pt x="2513330" y="158750"/>
                    <a:pt x="2354580" y="0"/>
                    <a:pt x="2159000" y="0"/>
                  </a:cubicBezTo>
                  <a:close/>
                  <a:moveTo>
                    <a:pt x="1558290" y="162560"/>
                  </a:moveTo>
                  <a:cubicBezTo>
                    <a:pt x="1576070" y="162560"/>
                    <a:pt x="1590040" y="176530"/>
                    <a:pt x="1590040" y="194310"/>
                  </a:cubicBezTo>
                  <a:cubicBezTo>
                    <a:pt x="1590040" y="212090"/>
                    <a:pt x="1576070" y="226060"/>
                    <a:pt x="1558290" y="226060"/>
                  </a:cubicBezTo>
                  <a:cubicBezTo>
                    <a:pt x="1540510" y="226060"/>
                    <a:pt x="1526540" y="212090"/>
                    <a:pt x="1526540" y="194310"/>
                  </a:cubicBezTo>
                  <a:cubicBezTo>
                    <a:pt x="1526540" y="176530"/>
                    <a:pt x="1541780" y="162560"/>
                    <a:pt x="1558290" y="162560"/>
                  </a:cubicBezTo>
                  <a:close/>
                  <a:moveTo>
                    <a:pt x="1089660" y="172720"/>
                  </a:moveTo>
                  <a:lnTo>
                    <a:pt x="1394460" y="172720"/>
                  </a:lnTo>
                  <a:cubicBezTo>
                    <a:pt x="1405890" y="172720"/>
                    <a:pt x="1416050" y="181610"/>
                    <a:pt x="1416050" y="194310"/>
                  </a:cubicBezTo>
                  <a:cubicBezTo>
                    <a:pt x="1416050" y="207010"/>
                    <a:pt x="1405890" y="215900"/>
                    <a:pt x="1394460" y="215900"/>
                  </a:cubicBezTo>
                  <a:lnTo>
                    <a:pt x="1089660" y="215900"/>
                  </a:lnTo>
                  <a:cubicBezTo>
                    <a:pt x="1078230" y="215900"/>
                    <a:pt x="1068070" y="207010"/>
                    <a:pt x="1068070" y="194310"/>
                  </a:cubicBezTo>
                  <a:cubicBezTo>
                    <a:pt x="1068070" y="181610"/>
                    <a:pt x="1078230" y="172720"/>
                    <a:pt x="1089660" y="172720"/>
                  </a:cubicBezTo>
                  <a:close/>
                  <a:moveTo>
                    <a:pt x="2383790" y="4798060"/>
                  </a:moveTo>
                  <a:cubicBezTo>
                    <a:pt x="2383790" y="4913630"/>
                    <a:pt x="2289810" y="5007610"/>
                    <a:pt x="2174240" y="5007610"/>
                  </a:cubicBezTo>
                  <a:lnTo>
                    <a:pt x="341630" y="5007610"/>
                  </a:lnTo>
                  <a:cubicBezTo>
                    <a:pt x="226060" y="5007610"/>
                    <a:pt x="132080" y="4913630"/>
                    <a:pt x="132080" y="4798060"/>
                  </a:cubicBezTo>
                  <a:lnTo>
                    <a:pt x="132080" y="340360"/>
                  </a:lnTo>
                  <a:cubicBezTo>
                    <a:pt x="132080" y="224790"/>
                    <a:pt x="226060" y="130810"/>
                    <a:pt x="341630" y="130810"/>
                  </a:cubicBezTo>
                  <a:lnTo>
                    <a:pt x="614680" y="130810"/>
                  </a:lnTo>
                  <a:lnTo>
                    <a:pt x="614680" y="187960"/>
                  </a:lnTo>
                  <a:cubicBezTo>
                    <a:pt x="614680" y="252730"/>
                    <a:pt x="668020" y="306070"/>
                    <a:pt x="732790" y="306070"/>
                  </a:cubicBezTo>
                  <a:lnTo>
                    <a:pt x="1783080" y="306070"/>
                  </a:lnTo>
                  <a:cubicBezTo>
                    <a:pt x="1847850" y="306070"/>
                    <a:pt x="1901190" y="252730"/>
                    <a:pt x="1901190" y="187960"/>
                  </a:cubicBezTo>
                  <a:lnTo>
                    <a:pt x="1901190" y="130810"/>
                  </a:lnTo>
                  <a:lnTo>
                    <a:pt x="2172970" y="130810"/>
                  </a:lnTo>
                  <a:cubicBezTo>
                    <a:pt x="2288540" y="130810"/>
                    <a:pt x="2382520" y="224790"/>
                    <a:pt x="2382520" y="340360"/>
                  </a:cubicBezTo>
                  <a:lnTo>
                    <a:pt x="2382520" y="4798060"/>
                  </a:lnTo>
                  <a:close/>
                </a:path>
              </a:pathLst>
            </a:custGeom>
            <a:solidFill>
              <a:srgbClr val="000000"/>
            </a:solidFill>
          </p:spPr>
        </p:sp>
        <p:sp>
          <p:nvSpPr>
            <p:cNvPr id="8" name="Freeform 8"/>
            <p:cNvSpPr/>
            <p:nvPr/>
          </p:nvSpPr>
          <p:spPr>
            <a:xfrm>
              <a:off x="185420" y="156210"/>
              <a:ext cx="2251710" cy="4876800"/>
            </a:xfrm>
            <a:custGeom>
              <a:avLst/>
              <a:gdLst/>
              <a:ahLst/>
              <a:cxnLst/>
              <a:rect l="l" t="t" r="r" b="b"/>
              <a:pathLst>
                <a:path w="2251710" h="4876800">
                  <a:moveTo>
                    <a:pt x="2040890" y="0"/>
                  </a:moveTo>
                  <a:lnTo>
                    <a:pt x="1769110" y="0"/>
                  </a:lnTo>
                  <a:lnTo>
                    <a:pt x="1769110" y="57150"/>
                  </a:lnTo>
                  <a:cubicBezTo>
                    <a:pt x="1769110" y="121920"/>
                    <a:pt x="1715770" y="175260"/>
                    <a:pt x="1651000" y="175260"/>
                  </a:cubicBezTo>
                  <a:lnTo>
                    <a:pt x="601980" y="175260"/>
                  </a:lnTo>
                  <a:cubicBezTo>
                    <a:pt x="537210" y="175260"/>
                    <a:pt x="483870" y="121920"/>
                    <a:pt x="483870" y="57150"/>
                  </a:cubicBezTo>
                  <a:lnTo>
                    <a:pt x="483870" y="0"/>
                  </a:lnTo>
                  <a:lnTo>
                    <a:pt x="209550" y="0"/>
                  </a:lnTo>
                  <a:cubicBezTo>
                    <a:pt x="93980" y="0"/>
                    <a:pt x="0" y="93980"/>
                    <a:pt x="0" y="209550"/>
                  </a:cubicBezTo>
                  <a:lnTo>
                    <a:pt x="0" y="4667250"/>
                  </a:lnTo>
                  <a:cubicBezTo>
                    <a:pt x="0" y="4782820"/>
                    <a:pt x="93980" y="4876800"/>
                    <a:pt x="209550" y="4876800"/>
                  </a:cubicBezTo>
                  <a:lnTo>
                    <a:pt x="2040890" y="4876800"/>
                  </a:lnTo>
                  <a:cubicBezTo>
                    <a:pt x="2156460" y="4876800"/>
                    <a:pt x="2250440" y="4782820"/>
                    <a:pt x="2250440" y="4667250"/>
                  </a:cubicBezTo>
                  <a:lnTo>
                    <a:pt x="2250440" y="209550"/>
                  </a:lnTo>
                  <a:cubicBezTo>
                    <a:pt x="2251710" y="93980"/>
                    <a:pt x="2157730" y="0"/>
                    <a:pt x="2040890" y="0"/>
                  </a:cubicBezTo>
                  <a:close/>
                </a:path>
              </a:pathLst>
            </a:custGeom>
            <a:blipFill>
              <a:blip r:embed="rId4"/>
              <a:stretch>
                <a:fillRect l="-133658" r="-91395"/>
              </a:stretch>
            </a:blipFill>
          </p:spPr>
        </p:sp>
        <p:sp>
          <p:nvSpPr>
            <p:cNvPr id="9" name="Freeform 9"/>
            <p:cNvSpPr/>
            <p:nvPr/>
          </p:nvSpPr>
          <p:spPr>
            <a:xfrm>
              <a:off x="1121410" y="198120"/>
              <a:ext cx="347980" cy="43180"/>
            </a:xfrm>
            <a:custGeom>
              <a:avLst/>
              <a:gdLst/>
              <a:ahLst/>
              <a:cxnLst/>
              <a:rect l="l" t="t" r="r" b="b"/>
              <a:pathLst>
                <a:path w="347980" h="43180">
                  <a:moveTo>
                    <a:pt x="326390" y="0"/>
                  </a:moveTo>
                  <a:lnTo>
                    <a:pt x="21590" y="0"/>
                  </a:lnTo>
                  <a:cubicBezTo>
                    <a:pt x="10160" y="0"/>
                    <a:pt x="0" y="8890"/>
                    <a:pt x="0" y="21590"/>
                  </a:cubicBezTo>
                  <a:cubicBezTo>
                    <a:pt x="0" y="34290"/>
                    <a:pt x="10160" y="43180"/>
                    <a:pt x="21590" y="43180"/>
                  </a:cubicBezTo>
                  <a:lnTo>
                    <a:pt x="326390" y="43180"/>
                  </a:lnTo>
                  <a:cubicBezTo>
                    <a:pt x="337820" y="43180"/>
                    <a:pt x="347980" y="34290"/>
                    <a:pt x="347980" y="21590"/>
                  </a:cubicBezTo>
                  <a:cubicBezTo>
                    <a:pt x="347980" y="8890"/>
                    <a:pt x="337820" y="0"/>
                    <a:pt x="326390" y="0"/>
                  </a:cubicBezTo>
                  <a:close/>
                </a:path>
              </a:pathLst>
            </a:custGeom>
            <a:solidFill>
              <a:srgbClr val="555555"/>
            </a:solidFill>
          </p:spPr>
        </p:sp>
        <p:sp>
          <p:nvSpPr>
            <p:cNvPr id="10" name="Freeform 10"/>
            <p:cNvSpPr/>
            <p:nvPr/>
          </p:nvSpPr>
          <p:spPr>
            <a:xfrm>
              <a:off x="1578312" y="187909"/>
              <a:ext cx="66636" cy="63602"/>
            </a:xfrm>
            <a:custGeom>
              <a:avLst/>
              <a:gdLst/>
              <a:ahLst/>
              <a:cxnLst/>
              <a:rect l="l" t="t" r="r" b="b"/>
              <a:pathLst>
                <a:path w="66636" h="63602">
                  <a:moveTo>
                    <a:pt x="33318" y="51"/>
                  </a:moveTo>
                  <a:cubicBezTo>
                    <a:pt x="21941" y="0"/>
                    <a:pt x="11406" y="6040"/>
                    <a:pt x="5703" y="15885"/>
                  </a:cubicBezTo>
                  <a:cubicBezTo>
                    <a:pt x="0" y="25729"/>
                    <a:pt x="0" y="37873"/>
                    <a:pt x="5703" y="47717"/>
                  </a:cubicBezTo>
                  <a:cubicBezTo>
                    <a:pt x="11406" y="57562"/>
                    <a:pt x="21941" y="63602"/>
                    <a:pt x="33318" y="63551"/>
                  </a:cubicBezTo>
                  <a:cubicBezTo>
                    <a:pt x="44695" y="63602"/>
                    <a:pt x="55230" y="57562"/>
                    <a:pt x="60933" y="47717"/>
                  </a:cubicBezTo>
                  <a:cubicBezTo>
                    <a:pt x="66636" y="37873"/>
                    <a:pt x="66636" y="25729"/>
                    <a:pt x="60933" y="15885"/>
                  </a:cubicBezTo>
                  <a:cubicBezTo>
                    <a:pt x="55230" y="6040"/>
                    <a:pt x="44695" y="0"/>
                    <a:pt x="33318" y="51"/>
                  </a:cubicBezTo>
                  <a:close/>
                </a:path>
              </a:pathLst>
            </a:custGeom>
            <a:solidFill>
              <a:srgbClr val="555555"/>
            </a:solidFill>
          </p:spPr>
        </p:sp>
        <p:sp>
          <p:nvSpPr>
            <p:cNvPr id="11" name="Freeform 11"/>
            <p:cNvSpPr/>
            <p:nvPr/>
          </p:nvSpPr>
          <p:spPr>
            <a:xfrm>
              <a:off x="0" y="685800"/>
              <a:ext cx="27940" cy="213360"/>
            </a:xfrm>
            <a:custGeom>
              <a:avLst/>
              <a:gdLst/>
              <a:ahLst/>
              <a:cxnLst/>
              <a:rect l="l" t="t" r="r" b="b"/>
              <a:pathLst>
                <a:path w="27940" h="213360">
                  <a:moveTo>
                    <a:pt x="0" y="26670"/>
                  </a:moveTo>
                  <a:lnTo>
                    <a:pt x="0" y="185420"/>
                  </a:lnTo>
                  <a:cubicBezTo>
                    <a:pt x="0" y="200660"/>
                    <a:pt x="12700" y="213360"/>
                    <a:pt x="27940" y="213360"/>
                  </a:cubicBezTo>
                  <a:lnTo>
                    <a:pt x="27940" y="0"/>
                  </a:lnTo>
                  <a:cubicBezTo>
                    <a:pt x="12700" y="0"/>
                    <a:pt x="0" y="11430"/>
                    <a:pt x="0" y="26670"/>
                  </a:cubicBezTo>
                  <a:close/>
                </a:path>
              </a:pathLst>
            </a:custGeom>
            <a:solidFill>
              <a:srgbClr val="2E2E2E"/>
            </a:solidFill>
          </p:spPr>
        </p:sp>
        <p:sp>
          <p:nvSpPr>
            <p:cNvPr id="12" name="Freeform 12"/>
            <p:cNvSpPr/>
            <p:nvPr/>
          </p:nvSpPr>
          <p:spPr>
            <a:xfrm>
              <a:off x="0" y="1057910"/>
              <a:ext cx="27940" cy="384810"/>
            </a:xfrm>
            <a:custGeom>
              <a:avLst/>
              <a:gdLst/>
              <a:ahLst/>
              <a:cxnLst/>
              <a:rect l="l" t="t" r="r" b="b"/>
              <a:pathLst>
                <a:path w="27940" h="384810">
                  <a:moveTo>
                    <a:pt x="0" y="26670"/>
                  </a:moveTo>
                  <a:lnTo>
                    <a:pt x="0" y="356870"/>
                  </a:lnTo>
                  <a:cubicBezTo>
                    <a:pt x="0" y="372110"/>
                    <a:pt x="12700" y="384810"/>
                    <a:pt x="27940" y="384810"/>
                  </a:cubicBezTo>
                  <a:lnTo>
                    <a:pt x="27940" y="0"/>
                  </a:lnTo>
                  <a:cubicBezTo>
                    <a:pt x="12700" y="0"/>
                    <a:pt x="0" y="11430"/>
                    <a:pt x="0" y="26670"/>
                  </a:cubicBezTo>
                  <a:close/>
                </a:path>
              </a:pathLst>
            </a:custGeom>
            <a:solidFill>
              <a:srgbClr val="2E2E2E"/>
            </a:solidFill>
          </p:spPr>
        </p:sp>
        <p:sp>
          <p:nvSpPr>
            <p:cNvPr id="13" name="Freeform 13"/>
            <p:cNvSpPr/>
            <p:nvPr/>
          </p:nvSpPr>
          <p:spPr>
            <a:xfrm>
              <a:off x="0" y="1526540"/>
              <a:ext cx="27940" cy="386080"/>
            </a:xfrm>
            <a:custGeom>
              <a:avLst/>
              <a:gdLst/>
              <a:ahLst/>
              <a:cxnLst/>
              <a:rect l="l" t="t" r="r" b="b"/>
              <a:pathLst>
                <a:path w="27940" h="386080">
                  <a:moveTo>
                    <a:pt x="0" y="27940"/>
                  </a:moveTo>
                  <a:lnTo>
                    <a:pt x="0" y="358140"/>
                  </a:lnTo>
                  <a:cubicBezTo>
                    <a:pt x="0" y="373380"/>
                    <a:pt x="12700" y="386080"/>
                    <a:pt x="27940" y="386080"/>
                  </a:cubicBezTo>
                  <a:lnTo>
                    <a:pt x="27940" y="0"/>
                  </a:lnTo>
                  <a:cubicBezTo>
                    <a:pt x="12700" y="0"/>
                    <a:pt x="0" y="12700"/>
                    <a:pt x="0" y="27940"/>
                  </a:cubicBezTo>
                  <a:close/>
                </a:path>
              </a:pathLst>
            </a:custGeom>
            <a:solidFill>
              <a:srgbClr val="2E2E2E"/>
            </a:solidFill>
          </p:spPr>
        </p:sp>
        <p:sp>
          <p:nvSpPr>
            <p:cNvPr id="14" name="Freeform 14"/>
            <p:cNvSpPr/>
            <p:nvPr/>
          </p:nvSpPr>
          <p:spPr>
            <a:xfrm>
              <a:off x="2592070" y="1184910"/>
              <a:ext cx="27940" cy="618490"/>
            </a:xfrm>
            <a:custGeom>
              <a:avLst/>
              <a:gdLst/>
              <a:ahLst/>
              <a:cxnLst/>
              <a:rect l="l" t="t" r="r" b="b"/>
              <a:pathLst>
                <a:path w="27940" h="618490">
                  <a:moveTo>
                    <a:pt x="0" y="0"/>
                  </a:moveTo>
                  <a:lnTo>
                    <a:pt x="0" y="618490"/>
                  </a:lnTo>
                  <a:cubicBezTo>
                    <a:pt x="15240" y="618490"/>
                    <a:pt x="27940" y="605790"/>
                    <a:pt x="27940" y="590550"/>
                  </a:cubicBezTo>
                  <a:lnTo>
                    <a:pt x="27940" y="27940"/>
                  </a:lnTo>
                  <a:cubicBezTo>
                    <a:pt x="27940" y="12700"/>
                    <a:pt x="15240" y="0"/>
                    <a:pt x="0" y="0"/>
                  </a:cubicBezTo>
                  <a:close/>
                </a:path>
              </a:pathLst>
            </a:custGeom>
            <a:solidFill>
              <a:srgbClr val="2E2E2E"/>
            </a:solidFill>
          </p:spPr>
        </p:sp>
        <p:sp>
          <p:nvSpPr>
            <p:cNvPr id="15" name="Freeform 15"/>
            <p:cNvSpPr/>
            <p:nvPr/>
          </p:nvSpPr>
          <p:spPr>
            <a:xfrm>
              <a:off x="27940" y="0"/>
              <a:ext cx="2564130" cy="5182870"/>
            </a:xfrm>
            <a:custGeom>
              <a:avLst/>
              <a:gdLst/>
              <a:ahLst/>
              <a:cxnLst/>
              <a:rect l="l" t="t" r="r" b="b"/>
              <a:pathLst>
                <a:path w="2564130" h="5182870">
                  <a:moveTo>
                    <a:pt x="2564130" y="1184910"/>
                  </a:moveTo>
                  <a:lnTo>
                    <a:pt x="2564130" y="379730"/>
                  </a:lnTo>
                  <a:cubicBezTo>
                    <a:pt x="2564130" y="353060"/>
                    <a:pt x="2561590" y="327660"/>
                    <a:pt x="2556510" y="303530"/>
                  </a:cubicBezTo>
                  <a:cubicBezTo>
                    <a:pt x="2553970" y="290830"/>
                    <a:pt x="2551430" y="279400"/>
                    <a:pt x="2547620" y="266700"/>
                  </a:cubicBezTo>
                  <a:cubicBezTo>
                    <a:pt x="2542540" y="248920"/>
                    <a:pt x="2534920" y="231140"/>
                    <a:pt x="2527300" y="214630"/>
                  </a:cubicBezTo>
                  <a:cubicBezTo>
                    <a:pt x="2522220" y="203200"/>
                    <a:pt x="2515870" y="193040"/>
                    <a:pt x="2509520" y="182880"/>
                  </a:cubicBezTo>
                  <a:cubicBezTo>
                    <a:pt x="2503170" y="172720"/>
                    <a:pt x="2496820" y="162560"/>
                    <a:pt x="2489200" y="152400"/>
                  </a:cubicBezTo>
                  <a:cubicBezTo>
                    <a:pt x="2477770" y="137160"/>
                    <a:pt x="2466340" y="124460"/>
                    <a:pt x="2453640" y="110490"/>
                  </a:cubicBezTo>
                  <a:cubicBezTo>
                    <a:pt x="2444750" y="101600"/>
                    <a:pt x="2435860" y="93980"/>
                    <a:pt x="2426970" y="86360"/>
                  </a:cubicBezTo>
                  <a:cubicBezTo>
                    <a:pt x="2360930" y="31750"/>
                    <a:pt x="2277110" y="0"/>
                    <a:pt x="2185670" y="0"/>
                  </a:cubicBezTo>
                  <a:lnTo>
                    <a:pt x="379730" y="0"/>
                  </a:lnTo>
                  <a:cubicBezTo>
                    <a:pt x="288290" y="0"/>
                    <a:pt x="203200" y="33020"/>
                    <a:pt x="138430" y="86360"/>
                  </a:cubicBezTo>
                  <a:cubicBezTo>
                    <a:pt x="129540" y="93980"/>
                    <a:pt x="120650" y="102870"/>
                    <a:pt x="111760" y="110490"/>
                  </a:cubicBezTo>
                  <a:cubicBezTo>
                    <a:pt x="99060" y="123190"/>
                    <a:pt x="86360" y="137160"/>
                    <a:pt x="76200" y="152400"/>
                  </a:cubicBezTo>
                  <a:cubicBezTo>
                    <a:pt x="68580" y="162560"/>
                    <a:pt x="62230" y="172720"/>
                    <a:pt x="55880" y="182880"/>
                  </a:cubicBezTo>
                  <a:cubicBezTo>
                    <a:pt x="49530" y="193040"/>
                    <a:pt x="43180" y="204470"/>
                    <a:pt x="38100" y="214630"/>
                  </a:cubicBezTo>
                  <a:cubicBezTo>
                    <a:pt x="29210" y="232410"/>
                    <a:pt x="22860" y="248920"/>
                    <a:pt x="16510" y="266700"/>
                  </a:cubicBezTo>
                  <a:cubicBezTo>
                    <a:pt x="12700" y="279400"/>
                    <a:pt x="10160" y="290830"/>
                    <a:pt x="7620" y="303530"/>
                  </a:cubicBezTo>
                  <a:cubicBezTo>
                    <a:pt x="2540" y="327660"/>
                    <a:pt x="0" y="354330"/>
                    <a:pt x="0" y="379730"/>
                  </a:cubicBezTo>
                  <a:lnTo>
                    <a:pt x="0" y="4803140"/>
                  </a:lnTo>
                  <a:cubicBezTo>
                    <a:pt x="0" y="5012690"/>
                    <a:pt x="170180" y="5182870"/>
                    <a:pt x="379730" y="5182870"/>
                  </a:cubicBezTo>
                  <a:lnTo>
                    <a:pt x="2184400" y="5182870"/>
                  </a:lnTo>
                  <a:cubicBezTo>
                    <a:pt x="2393950" y="5182870"/>
                    <a:pt x="2564130" y="5012690"/>
                    <a:pt x="2564130" y="4803140"/>
                  </a:cubicBezTo>
                  <a:lnTo>
                    <a:pt x="2564130" y="1184910"/>
                  </a:lnTo>
                  <a:close/>
                  <a:moveTo>
                    <a:pt x="2538730" y="1184910"/>
                  </a:moveTo>
                  <a:lnTo>
                    <a:pt x="2538730" y="4804410"/>
                  </a:lnTo>
                  <a:cubicBezTo>
                    <a:pt x="2538730" y="4999990"/>
                    <a:pt x="2379980" y="5158740"/>
                    <a:pt x="2184400" y="5158740"/>
                  </a:cubicBezTo>
                  <a:lnTo>
                    <a:pt x="379730" y="5158740"/>
                  </a:lnTo>
                  <a:cubicBezTo>
                    <a:pt x="184150" y="5158740"/>
                    <a:pt x="25400" y="4999990"/>
                    <a:pt x="25400" y="4804410"/>
                  </a:cubicBezTo>
                  <a:lnTo>
                    <a:pt x="25400" y="381000"/>
                  </a:lnTo>
                  <a:cubicBezTo>
                    <a:pt x="25400" y="184150"/>
                    <a:pt x="184150" y="25400"/>
                    <a:pt x="379730" y="25400"/>
                  </a:cubicBezTo>
                  <a:lnTo>
                    <a:pt x="2184400" y="25400"/>
                  </a:lnTo>
                  <a:cubicBezTo>
                    <a:pt x="2379980" y="25400"/>
                    <a:pt x="2538730" y="184150"/>
                    <a:pt x="2538730" y="379730"/>
                  </a:cubicBezTo>
                  <a:lnTo>
                    <a:pt x="2538730" y="1184910"/>
                  </a:lnTo>
                  <a:close/>
                </a:path>
              </a:pathLst>
            </a:custGeom>
            <a:solidFill>
              <a:srgbClr val="555555"/>
            </a:solidFill>
          </p:spPr>
        </p:sp>
      </p:grpSp>
      <p:sp>
        <p:nvSpPr>
          <p:cNvPr id="16" name="TextBox 16"/>
          <p:cNvSpPr txBox="1"/>
          <p:nvPr/>
        </p:nvSpPr>
        <p:spPr>
          <a:xfrm>
            <a:off x="3431692" y="3245463"/>
            <a:ext cx="10449679" cy="4964140"/>
          </a:xfrm>
          <a:prstGeom prst="rect">
            <a:avLst/>
          </a:prstGeom>
        </p:spPr>
        <p:txBody>
          <a:bodyPr lIns="0" tIns="0" rIns="0" bIns="0" rtlCol="0" anchor="t">
            <a:spAutoFit/>
          </a:bodyPr>
          <a:lstStyle/>
          <a:p>
            <a:pPr marL="768054" lvl="1" indent="-384027">
              <a:lnSpc>
                <a:spcPts val="4980"/>
              </a:lnSpc>
              <a:buFont typeface="Arial"/>
              <a:buChar char="•"/>
            </a:pPr>
            <a:r>
              <a:rPr lang="en-US" sz="3557">
                <a:solidFill>
                  <a:srgbClr val="000000"/>
                </a:solidFill>
                <a:latin typeface="Times Neue Roman"/>
              </a:rPr>
              <a:t>The overall presentation of the impact of modern technology on the NHS</a:t>
            </a:r>
          </a:p>
          <a:p>
            <a:pPr marL="768054" lvl="1" indent="-384027">
              <a:lnSpc>
                <a:spcPts val="4980"/>
              </a:lnSpc>
              <a:buFont typeface="Arial"/>
              <a:buChar char="•"/>
            </a:pPr>
            <a:r>
              <a:rPr lang="en-US" sz="3557">
                <a:solidFill>
                  <a:srgbClr val="000000"/>
                </a:solidFill>
                <a:latin typeface="Times Neue Roman"/>
              </a:rPr>
              <a:t>Current evaluation of appointment and diagnostic systems in healthcare in general and the NHS in particular</a:t>
            </a:r>
          </a:p>
          <a:p>
            <a:pPr marL="768054" lvl="1" indent="-384027">
              <a:lnSpc>
                <a:spcPts val="4980"/>
              </a:lnSpc>
              <a:buFont typeface="Arial"/>
              <a:buChar char="•"/>
            </a:pPr>
            <a:r>
              <a:rPr lang="en-US" sz="3557">
                <a:solidFill>
                  <a:srgbClr val="000000"/>
                </a:solidFill>
                <a:latin typeface="Times Neue Roman"/>
              </a:rPr>
              <a:t>Highlights of the skills learned, their use in future and the challenges faced during this case study presentation</a:t>
            </a:r>
          </a:p>
        </p:txBody>
      </p:sp>
      <p:sp>
        <p:nvSpPr>
          <p:cNvPr id="17" name="TextBox 17"/>
          <p:cNvSpPr txBox="1"/>
          <p:nvPr/>
        </p:nvSpPr>
        <p:spPr>
          <a:xfrm>
            <a:off x="5094298" y="772207"/>
            <a:ext cx="7467852" cy="677546"/>
          </a:xfrm>
          <a:prstGeom prst="rect">
            <a:avLst/>
          </a:prstGeom>
        </p:spPr>
        <p:txBody>
          <a:bodyPr lIns="0" tIns="0" rIns="0" bIns="0" rtlCol="0" anchor="t">
            <a:spAutoFit/>
          </a:bodyPr>
          <a:lstStyle/>
          <a:p>
            <a:pPr algn="ctr">
              <a:lnSpc>
                <a:spcPts val="5599"/>
              </a:lnSpc>
            </a:pPr>
            <a:r>
              <a:rPr lang="en-US" sz="3999">
                <a:solidFill>
                  <a:srgbClr val="000000"/>
                </a:solidFill>
                <a:latin typeface="Times Neue Roman Bold"/>
              </a:rPr>
              <a:t>Conclusion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alphaModFix amt="31000"/>
          </a:blip>
          <a:srcRect t="31250" b="31250"/>
          <a:stretch>
            <a:fillRect/>
          </a:stretch>
        </p:blipFill>
        <p:spPr>
          <a:xfrm>
            <a:off x="0" y="0"/>
            <a:ext cx="18288000" cy="10287000"/>
          </a:xfrm>
          <a:prstGeom prst="rect">
            <a:avLst/>
          </a:prstGeom>
        </p:spPr>
      </p:pic>
      <p:sp>
        <p:nvSpPr>
          <p:cNvPr id="3" name="TextBox 3"/>
          <p:cNvSpPr txBox="1"/>
          <p:nvPr/>
        </p:nvSpPr>
        <p:spPr>
          <a:xfrm>
            <a:off x="7843695" y="174625"/>
            <a:ext cx="2961561" cy="854075"/>
          </a:xfrm>
          <a:prstGeom prst="rect">
            <a:avLst/>
          </a:prstGeom>
        </p:spPr>
        <p:txBody>
          <a:bodyPr lIns="0" tIns="0" rIns="0" bIns="0" rtlCol="0" anchor="t">
            <a:spAutoFit/>
          </a:bodyPr>
          <a:lstStyle/>
          <a:p>
            <a:pPr algn="ctr">
              <a:lnSpc>
                <a:spcPts val="7000"/>
              </a:lnSpc>
            </a:pPr>
            <a:r>
              <a:rPr lang="en-US" sz="5000">
                <a:solidFill>
                  <a:srgbClr val="000000"/>
                </a:solidFill>
                <a:latin typeface="Times Neue Roman Bold"/>
              </a:rPr>
              <a:t>References</a:t>
            </a:r>
          </a:p>
        </p:txBody>
      </p:sp>
      <p:sp>
        <p:nvSpPr>
          <p:cNvPr id="4" name="TextBox 4"/>
          <p:cNvSpPr txBox="1"/>
          <p:nvPr/>
        </p:nvSpPr>
        <p:spPr>
          <a:xfrm>
            <a:off x="1166078" y="1424474"/>
            <a:ext cx="15942084" cy="8553998"/>
          </a:xfrm>
          <a:prstGeom prst="rect">
            <a:avLst/>
          </a:prstGeom>
        </p:spPr>
        <p:txBody>
          <a:bodyPr lIns="0" tIns="0" rIns="0" bIns="0" rtlCol="0" anchor="t">
            <a:spAutoFit/>
          </a:bodyPr>
          <a:lstStyle/>
          <a:p>
            <a:pPr marL="496044" lvl="1" indent="-248022" algn="just">
              <a:lnSpc>
                <a:spcPts val="3216"/>
              </a:lnSpc>
              <a:buFont typeface="Arial"/>
              <a:buChar char="•"/>
            </a:pPr>
            <a:r>
              <a:rPr lang="en-US" sz="2297">
                <a:solidFill>
                  <a:srgbClr val="000000"/>
                </a:solidFill>
                <a:latin typeface="Times Neue Roman"/>
              </a:rPr>
              <a:t>Health Foundation, 2018. What will new technology mean for the NHS and its patients?. [Online] Available at: https://www.health.org.uk/sites/default/files/NHS-70-What-will-new-technology-mean-for-the-NHS.pdf [Accessed 15 August 2022].</a:t>
            </a:r>
          </a:p>
          <a:p>
            <a:pPr marL="496044" lvl="1" indent="-248022" algn="just">
              <a:lnSpc>
                <a:spcPts val="3216"/>
              </a:lnSpc>
              <a:buFont typeface="Arial"/>
              <a:buChar char="•"/>
            </a:pPr>
            <a:r>
              <a:rPr lang="en-US" sz="2297">
                <a:solidFill>
                  <a:srgbClr val="000000"/>
                </a:solidFill>
                <a:latin typeface="Times Neue Roman"/>
              </a:rPr>
              <a:t>Kelley, E., Kluge, H. &amp; Ganesh, V., 2018. Digital technologies: shaping the future of primary health care. [Online] Available at: https://www.who.int/docs/default-source/primary-health-care-conference/digital-technologies.pdf [Accessed 14 August 2022].</a:t>
            </a:r>
          </a:p>
          <a:p>
            <a:pPr marL="496044" lvl="1" indent="-248022" algn="just">
              <a:lnSpc>
                <a:spcPts val="3216"/>
              </a:lnSpc>
              <a:buFont typeface="Arial"/>
              <a:buChar char="•"/>
            </a:pPr>
            <a:r>
              <a:rPr lang="en-US" sz="2297">
                <a:solidFill>
                  <a:srgbClr val="000000"/>
                </a:solidFill>
                <a:latin typeface="Times Neue Roman"/>
              </a:rPr>
              <a:t>Kerr, R.S., 2020. Surgery in the 2020s: Implications of advancing technology for patients and the workforce. Future healthcare journal, 7(1), p.46.</a:t>
            </a:r>
          </a:p>
          <a:p>
            <a:pPr marL="496044" lvl="1" indent="-248022" algn="just">
              <a:lnSpc>
                <a:spcPts val="3216"/>
              </a:lnSpc>
              <a:buFont typeface="Arial"/>
              <a:buChar char="•"/>
            </a:pPr>
            <a:r>
              <a:rPr lang="en-US" sz="2297">
                <a:solidFill>
                  <a:srgbClr val="000000"/>
                </a:solidFill>
                <a:latin typeface="Times Neue Roman"/>
              </a:rPr>
              <a:t>NAO, 2020. Digital transformation in the NHS (pdf. [Online] Available at: https://www.nao.org.uk/wp-content/uploads/2019/05/Digital-transformation-in-the-NHS.pdf [Accessed 15 August 2022].</a:t>
            </a:r>
          </a:p>
          <a:p>
            <a:pPr marL="496044" lvl="1" indent="-248022" algn="just">
              <a:lnSpc>
                <a:spcPts val="3216"/>
              </a:lnSpc>
              <a:buFont typeface="Arial"/>
              <a:buChar char="•"/>
            </a:pPr>
            <a:r>
              <a:rPr lang="en-US" sz="2297">
                <a:solidFill>
                  <a:srgbClr val="000000"/>
                </a:solidFill>
                <a:latin typeface="Times Neue Roman"/>
              </a:rPr>
              <a:t>NHS, 2021. NHS Identity Guidelines | NHS logo. [Online] Available at: https://www.england.nhs.uk/nhsidentity/identity-guidelines/nhs-logo/ [Accessed 15 August 2022].</a:t>
            </a:r>
          </a:p>
          <a:p>
            <a:pPr marL="496044" lvl="1" indent="-248022" algn="just">
              <a:lnSpc>
                <a:spcPts val="3216"/>
              </a:lnSpc>
              <a:buFont typeface="Arial"/>
              <a:buChar char="•"/>
            </a:pPr>
            <a:r>
              <a:rPr lang="en-US" sz="2297">
                <a:solidFill>
                  <a:srgbClr val="000000"/>
                </a:solidFill>
                <a:latin typeface="Times Neue Roman"/>
              </a:rPr>
              <a:t>NHS, 2022. NHS England » Harnessing technology and innovation. [Online] Available at: https://www.england.nhs.uk/five-year-forward-view/next-steps-on-the-nhs-five-year-forward-view/harnessing-technology-and-innovation/ [Accessed 15 August 2022].</a:t>
            </a:r>
          </a:p>
          <a:p>
            <a:pPr marL="496044" lvl="1" indent="-248022" algn="just">
              <a:lnSpc>
                <a:spcPts val="3216"/>
              </a:lnSpc>
              <a:buFont typeface="Arial"/>
              <a:buChar char="•"/>
            </a:pPr>
            <a:r>
              <a:rPr lang="en-US" sz="2297">
                <a:solidFill>
                  <a:srgbClr val="000000"/>
                </a:solidFill>
                <a:latin typeface="Times Neue Roman"/>
              </a:rPr>
              <a:t>Nuffield Trust, 2020. The impact of Covid-19 on the use of digital technology in the NHS. [Online] Available at: https://www.nuffieldtrust.org.uk/files/2020-08/the-impact-of-covid-19-on-the-use-of-digital-technology-in-the-nhs-web-2.pdf [Accessed 15 August 2022].</a:t>
            </a:r>
          </a:p>
          <a:p>
            <a:pPr marL="496044" lvl="1" indent="-248022" algn="just">
              <a:lnSpc>
                <a:spcPts val="3216"/>
              </a:lnSpc>
              <a:buFont typeface="Arial"/>
              <a:buChar char="•"/>
            </a:pPr>
            <a:r>
              <a:rPr lang="en-US" sz="2297">
                <a:solidFill>
                  <a:srgbClr val="000000"/>
                </a:solidFill>
                <a:latin typeface="Times Neue Roman"/>
              </a:rPr>
              <a:t>Sheikh, A., Anderson, M., Albala, S., Casadei, B., Franklin, B.D., Richards, M., Taylor, D., Tibble, H. and Mossialos, E., 2021. Health information technology and digital innovation for national learning health and care systems. The Lancet Digital Health, 3(6), pp.e383-e396.</a:t>
            </a:r>
          </a:p>
          <a:p>
            <a:pPr marL="496044" lvl="1" indent="-248022" algn="just">
              <a:lnSpc>
                <a:spcPts val="3216"/>
              </a:lnSpc>
              <a:buFont typeface="Arial"/>
              <a:buChar char="•"/>
            </a:pPr>
            <a:r>
              <a:rPr lang="en-US" sz="2297">
                <a:solidFill>
                  <a:srgbClr val="000000"/>
                </a:solidFill>
                <a:latin typeface="Times Neue Roman"/>
              </a:rPr>
              <a:t>Tian, S., Yang, W., Le Grange, J.M., Wang, P., Huang, W. and Ye, Z., 2019. Smart healthcare: making medical care more intelligent. Global Health Journal, 3(3), pp.62-65.</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alphaModFix amt="35000"/>
          </a:blip>
          <a:srcRect t="7812" b="7812"/>
          <a:stretch>
            <a:fillRect/>
          </a:stretch>
        </p:blipFill>
        <p:spPr>
          <a:xfrm>
            <a:off x="0" y="0"/>
            <a:ext cx="18288000" cy="10287000"/>
          </a:xfrm>
          <a:prstGeom prst="rect">
            <a:avLst/>
          </a:prstGeom>
        </p:spPr>
      </p:pic>
      <p:sp>
        <p:nvSpPr>
          <p:cNvPr id="3" name="TextBox 3"/>
          <p:cNvSpPr txBox="1"/>
          <p:nvPr/>
        </p:nvSpPr>
        <p:spPr>
          <a:xfrm>
            <a:off x="6364784" y="4286250"/>
            <a:ext cx="5558433" cy="1543050"/>
          </a:xfrm>
          <a:prstGeom prst="rect">
            <a:avLst/>
          </a:prstGeom>
        </p:spPr>
        <p:txBody>
          <a:bodyPr lIns="0" tIns="0" rIns="0" bIns="0" rtlCol="0" anchor="t">
            <a:spAutoFit/>
          </a:bodyPr>
          <a:lstStyle/>
          <a:p>
            <a:pPr algn="ctr">
              <a:lnSpc>
                <a:spcPts val="12599"/>
              </a:lnSpc>
            </a:pPr>
            <a:r>
              <a:rPr lang="en-US" sz="9000">
                <a:solidFill>
                  <a:srgbClr val="000000"/>
                </a:solidFill>
                <a:latin typeface="Times Neue Roman Bold"/>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TotalTime>
  <Words>2228</Words>
  <Application>Microsoft Office PowerPoint</Application>
  <PresentationFormat>Particularizare</PresentationFormat>
  <Paragraphs>121</Paragraphs>
  <Slides>16</Slides>
  <Notes>13</Notes>
  <HiddenSlides>0</HiddenSlides>
  <MMClips>0</MMClips>
  <ScaleCrop>false</ScaleCrop>
  <HeadingPairs>
    <vt:vector size="4" baseType="variant">
      <vt:variant>
        <vt:lpstr>Temă</vt:lpstr>
      </vt:variant>
      <vt:variant>
        <vt:i4>1</vt:i4>
      </vt:variant>
      <vt:variant>
        <vt:lpstr>Titluri diapozitive</vt:lpstr>
      </vt:variant>
      <vt:variant>
        <vt:i4>16</vt:i4>
      </vt:variant>
    </vt:vector>
  </HeadingPairs>
  <TitlesOfParts>
    <vt:vector size="17" baseType="lpstr">
      <vt:lpstr>Office Theme</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Impact of Modern Technology on NHS (Appointment and Diagnostic System)</dc:title>
  <dc:creator/>
  <cp:lastModifiedBy>Andreeaburdujel906@gmail.com</cp:lastModifiedBy>
  <cp:revision>9</cp:revision>
  <dcterms:created xsi:type="dcterms:W3CDTF">2006-08-16T00:00:00Z</dcterms:created>
  <dcterms:modified xsi:type="dcterms:W3CDTF">2022-08-15T14:29:44Z</dcterms:modified>
  <dc:identifier>DAFJU5-lgq4</dc:identifier>
</cp:coreProperties>
</file>