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1"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9" autoAdjust="0"/>
    <p:restoredTop sz="94660"/>
  </p:normalViewPr>
  <p:slideViewPr>
    <p:cSldViewPr snapToGrid="0">
      <p:cViewPr varScale="1">
        <p:scale>
          <a:sx n="110" d="100"/>
          <a:sy n="110" d="100"/>
        </p:scale>
        <p:origin x="55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Serial 1</c:v>
                </c:pt>
              </c:strCache>
            </c:strRef>
          </c:tx>
          <c:spPr>
            <a:ln w="28575" cap="rnd">
              <a:solidFill>
                <a:schemeClr val="accent1"/>
              </a:solidFill>
              <a:round/>
            </a:ln>
            <a:effectLst/>
          </c:spPr>
          <c:marker>
            <c:symbol val="none"/>
          </c:marker>
          <c:cat>
            <c:strRef>
              <c:f>Sheet1!$A$2:$A$16</c:f>
              <c:strCache>
                <c:ptCount val="15"/>
                <c:pt idx="0">
                  <c:v>Firing 1</c:v>
                </c:pt>
                <c:pt idx="1">
                  <c:v>Firing 3</c:v>
                </c:pt>
                <c:pt idx="2">
                  <c:v>Firing 4</c:v>
                </c:pt>
                <c:pt idx="3">
                  <c:v>Firing 5</c:v>
                </c:pt>
                <c:pt idx="4">
                  <c:v>Firing 6</c:v>
                </c:pt>
                <c:pt idx="5">
                  <c:v>Firing 1 </c:v>
                </c:pt>
                <c:pt idx="6">
                  <c:v>Firing 3</c:v>
                </c:pt>
                <c:pt idx="7">
                  <c:v>Firing 4</c:v>
                </c:pt>
                <c:pt idx="8">
                  <c:v>Firing 5</c:v>
                </c:pt>
                <c:pt idx="9">
                  <c:v>Firing 6</c:v>
                </c:pt>
                <c:pt idx="10">
                  <c:v>Firing 1</c:v>
                </c:pt>
                <c:pt idx="11">
                  <c:v>Firing 3</c:v>
                </c:pt>
                <c:pt idx="12">
                  <c:v>Firing 4</c:v>
                </c:pt>
                <c:pt idx="13">
                  <c:v>Firing 5</c:v>
                </c:pt>
                <c:pt idx="14">
                  <c:v>Firing 6</c:v>
                </c:pt>
              </c:strCache>
            </c:strRef>
          </c:cat>
          <c:val>
            <c:numRef>
              <c:f>Sheet1!$B$2:$B$16</c:f>
              <c:numCache>
                <c:formatCode>General</c:formatCode>
                <c:ptCount val="15"/>
                <c:pt idx="0">
                  <c:v>822</c:v>
                </c:pt>
                <c:pt idx="1">
                  <c:v>830</c:v>
                </c:pt>
                <c:pt idx="2">
                  <c:v>835</c:v>
                </c:pt>
                <c:pt idx="3">
                  <c:v>842</c:v>
                </c:pt>
                <c:pt idx="4">
                  <c:v>827</c:v>
                </c:pt>
              </c:numCache>
            </c:numRef>
          </c:val>
          <c:smooth val="0"/>
          <c:extLst>
            <c:ext xmlns:c16="http://schemas.microsoft.com/office/drawing/2014/chart" uri="{C3380CC4-5D6E-409C-BE32-E72D297353CC}">
              <c16:uniqueId val="{00000000-9ABA-462A-9A9F-05CDCBC3E0F1}"/>
            </c:ext>
          </c:extLst>
        </c:ser>
        <c:ser>
          <c:idx val="1"/>
          <c:order val="1"/>
          <c:tx>
            <c:strRef>
              <c:f>Sheet1!$C$1</c:f>
              <c:strCache>
                <c:ptCount val="1"/>
                <c:pt idx="0">
                  <c:v>Serial 2</c:v>
                </c:pt>
              </c:strCache>
            </c:strRef>
          </c:tx>
          <c:spPr>
            <a:ln w="28575" cap="rnd">
              <a:solidFill>
                <a:schemeClr val="accent2"/>
              </a:solidFill>
              <a:round/>
            </a:ln>
            <a:effectLst/>
          </c:spPr>
          <c:marker>
            <c:symbol val="none"/>
          </c:marker>
          <c:cat>
            <c:strRef>
              <c:f>Sheet1!$A$2:$A$16</c:f>
              <c:strCache>
                <c:ptCount val="15"/>
                <c:pt idx="0">
                  <c:v>Firing 1</c:v>
                </c:pt>
                <c:pt idx="1">
                  <c:v>Firing 3</c:v>
                </c:pt>
                <c:pt idx="2">
                  <c:v>Firing 4</c:v>
                </c:pt>
                <c:pt idx="3">
                  <c:v>Firing 5</c:v>
                </c:pt>
                <c:pt idx="4">
                  <c:v>Firing 6</c:v>
                </c:pt>
                <c:pt idx="5">
                  <c:v>Firing 1 </c:v>
                </c:pt>
                <c:pt idx="6">
                  <c:v>Firing 3</c:v>
                </c:pt>
                <c:pt idx="7">
                  <c:v>Firing 4</c:v>
                </c:pt>
                <c:pt idx="8">
                  <c:v>Firing 5</c:v>
                </c:pt>
                <c:pt idx="9">
                  <c:v>Firing 6</c:v>
                </c:pt>
                <c:pt idx="10">
                  <c:v>Firing 1</c:v>
                </c:pt>
                <c:pt idx="11">
                  <c:v>Firing 3</c:v>
                </c:pt>
                <c:pt idx="12">
                  <c:v>Firing 4</c:v>
                </c:pt>
                <c:pt idx="13">
                  <c:v>Firing 5</c:v>
                </c:pt>
                <c:pt idx="14">
                  <c:v>Firing 6</c:v>
                </c:pt>
              </c:strCache>
            </c:strRef>
          </c:cat>
          <c:val>
            <c:numRef>
              <c:f>Sheet1!$C$2:$C$16</c:f>
              <c:numCache>
                <c:formatCode>General</c:formatCode>
                <c:ptCount val="15"/>
                <c:pt idx="5">
                  <c:v>835</c:v>
                </c:pt>
                <c:pt idx="6">
                  <c:v>840</c:v>
                </c:pt>
                <c:pt idx="7">
                  <c:v>849</c:v>
                </c:pt>
                <c:pt idx="8">
                  <c:v>832</c:v>
                </c:pt>
                <c:pt idx="9">
                  <c:v>839</c:v>
                </c:pt>
              </c:numCache>
            </c:numRef>
          </c:val>
          <c:smooth val="0"/>
          <c:extLst>
            <c:ext xmlns:c16="http://schemas.microsoft.com/office/drawing/2014/chart" uri="{C3380CC4-5D6E-409C-BE32-E72D297353CC}">
              <c16:uniqueId val="{0000001F-9ABA-462A-9A9F-05CDCBC3E0F1}"/>
            </c:ext>
          </c:extLst>
        </c:ser>
        <c:ser>
          <c:idx val="2"/>
          <c:order val="2"/>
          <c:tx>
            <c:strRef>
              <c:f>Sheet1!$D$1</c:f>
              <c:strCache>
                <c:ptCount val="1"/>
                <c:pt idx="0">
                  <c:v>Serial 3</c:v>
                </c:pt>
              </c:strCache>
            </c:strRef>
          </c:tx>
          <c:spPr>
            <a:ln w="28575" cap="rnd">
              <a:solidFill>
                <a:schemeClr val="accent3"/>
              </a:solidFill>
              <a:round/>
            </a:ln>
            <a:effectLst/>
          </c:spPr>
          <c:marker>
            <c:symbol val="none"/>
          </c:marker>
          <c:cat>
            <c:strRef>
              <c:f>Sheet1!$A$2:$A$16</c:f>
              <c:strCache>
                <c:ptCount val="15"/>
                <c:pt idx="0">
                  <c:v>Firing 1</c:v>
                </c:pt>
                <c:pt idx="1">
                  <c:v>Firing 3</c:v>
                </c:pt>
                <c:pt idx="2">
                  <c:v>Firing 4</c:v>
                </c:pt>
                <c:pt idx="3">
                  <c:v>Firing 5</c:v>
                </c:pt>
                <c:pt idx="4">
                  <c:v>Firing 6</c:v>
                </c:pt>
                <c:pt idx="5">
                  <c:v>Firing 1 </c:v>
                </c:pt>
                <c:pt idx="6">
                  <c:v>Firing 3</c:v>
                </c:pt>
                <c:pt idx="7">
                  <c:v>Firing 4</c:v>
                </c:pt>
                <c:pt idx="8">
                  <c:v>Firing 5</c:v>
                </c:pt>
                <c:pt idx="9">
                  <c:v>Firing 6</c:v>
                </c:pt>
                <c:pt idx="10">
                  <c:v>Firing 1</c:v>
                </c:pt>
                <c:pt idx="11">
                  <c:v>Firing 3</c:v>
                </c:pt>
                <c:pt idx="12">
                  <c:v>Firing 4</c:v>
                </c:pt>
                <c:pt idx="13">
                  <c:v>Firing 5</c:v>
                </c:pt>
                <c:pt idx="14">
                  <c:v>Firing 6</c:v>
                </c:pt>
              </c:strCache>
            </c:strRef>
          </c:cat>
          <c:val>
            <c:numRef>
              <c:f>Sheet1!$D$2:$D$16</c:f>
              <c:numCache>
                <c:formatCode>General</c:formatCode>
                <c:ptCount val="15"/>
                <c:pt idx="10">
                  <c:v>845</c:v>
                </c:pt>
                <c:pt idx="11">
                  <c:v>850</c:v>
                </c:pt>
                <c:pt idx="12">
                  <c:v>857</c:v>
                </c:pt>
                <c:pt idx="13">
                  <c:v>867</c:v>
                </c:pt>
                <c:pt idx="14">
                  <c:v>832</c:v>
                </c:pt>
              </c:numCache>
            </c:numRef>
          </c:val>
          <c:smooth val="0"/>
          <c:extLst>
            <c:ext xmlns:c16="http://schemas.microsoft.com/office/drawing/2014/chart" uri="{C3380CC4-5D6E-409C-BE32-E72D297353CC}">
              <c16:uniqueId val="{00000020-9ABA-462A-9A9F-05CDCBC3E0F1}"/>
            </c:ext>
          </c:extLst>
        </c:ser>
        <c:dLbls>
          <c:showLegendKey val="0"/>
          <c:showVal val="0"/>
          <c:showCatName val="0"/>
          <c:showSerName val="0"/>
          <c:showPercent val="0"/>
          <c:showBubbleSize val="0"/>
        </c:dLbls>
        <c:smooth val="0"/>
        <c:axId val="1122894431"/>
        <c:axId val="1016526847"/>
      </c:lineChart>
      <c:catAx>
        <c:axId val="112289443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16526847"/>
        <c:crosses val="autoZero"/>
        <c:auto val="1"/>
        <c:lblAlgn val="ctr"/>
        <c:lblOffset val="100"/>
        <c:noMultiLvlLbl val="0"/>
      </c:catAx>
      <c:valAx>
        <c:axId val="1016526847"/>
        <c:scaling>
          <c:orientation val="minMax"/>
        </c:scaling>
        <c:delete val="0"/>
        <c:axPos val="l"/>
        <c:majorGridlines>
          <c:spPr>
            <a:ln w="9525" cap="flat" cmpd="sng" algn="ctr">
              <a:solidFill>
                <a:schemeClr val="tx1">
                  <a:lumMod val="15000"/>
                  <a:lumOff val="85000"/>
                </a:schemeClr>
              </a:solidFill>
              <a:round/>
            </a:ln>
            <a:effectLst/>
          </c:spPr>
        </c:majorGridlines>
        <c:title>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22894431"/>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3693430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234563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1657760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A61469-F98D-46E6-8DFA-0B189191638C}" type="datetimeFigureOut">
              <a:rPr lang="en-GB" smtClean="0"/>
              <a:t>20/11/2023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266802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A61469-F98D-46E6-8DFA-0B189191638C}" type="datetimeFigureOut">
              <a:rPr lang="en-GB" smtClean="0"/>
              <a:t>20/11/2023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1801094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1266906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3472847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803252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A61469-F98D-46E6-8DFA-0B189191638C}" type="datetimeFigureOut">
              <a:rPr lang="en-GB" smtClean="0"/>
              <a:t>20/11/2023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247534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A61469-F98D-46E6-8DFA-0B189191638C}" type="datetimeFigureOut">
              <a:rPr lang="en-GB" smtClean="0"/>
              <a:t>20/11/2023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3212998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6445962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049681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4183720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34921246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3252582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38015519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A61469-F98D-46E6-8DFA-0B189191638C}" type="datetimeFigureOut">
              <a:rPr lang="en-GB" smtClean="0"/>
              <a:t>20/11/2023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E10B26-29B3-40A4-A194-FBC1E1FE0DFE}" type="slidenum">
              <a:rPr lang="en-GB" smtClean="0"/>
              <a:t>‹#›</a:t>
            </a:fld>
            <a:endParaRPr lang="en-GB"/>
          </a:p>
        </p:txBody>
      </p:sp>
    </p:spTree>
    <p:extLst>
      <p:ext uri="{BB962C8B-B14F-4D97-AF65-F5344CB8AC3E}">
        <p14:creationId xmlns:p14="http://schemas.microsoft.com/office/powerpoint/2010/main" val="2652644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1A61469-F98D-46E6-8DFA-0B189191638C}" type="datetimeFigureOut">
              <a:rPr lang="en-GB" smtClean="0"/>
              <a:t>20/11/2023</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DE10B26-29B3-40A4-A194-FBC1E1FE0DFE}" type="slidenum">
              <a:rPr lang="en-GB" smtClean="0"/>
              <a:t>‹#›</a:t>
            </a:fld>
            <a:endParaRPr lang="en-GB"/>
          </a:p>
        </p:txBody>
      </p:sp>
    </p:spTree>
    <p:extLst>
      <p:ext uri="{BB962C8B-B14F-4D97-AF65-F5344CB8AC3E}">
        <p14:creationId xmlns:p14="http://schemas.microsoft.com/office/powerpoint/2010/main" val="157568048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5BD11-99B6-0BC7-B4B0-54881F12E89D}"/>
              </a:ext>
            </a:extLst>
          </p:cNvPr>
          <p:cNvSpPr>
            <a:spLocks noGrp="1"/>
          </p:cNvSpPr>
          <p:nvPr>
            <p:ph type="ctrTitle"/>
          </p:nvPr>
        </p:nvSpPr>
        <p:spPr/>
        <p:txBody>
          <a:bodyPr/>
          <a:lstStyle/>
          <a:p>
            <a:r>
              <a:rPr lang="en-GB" dirty="0"/>
              <a:t>Real Life Issues</a:t>
            </a:r>
          </a:p>
        </p:txBody>
      </p:sp>
      <p:sp>
        <p:nvSpPr>
          <p:cNvPr id="3" name="Subtitle 2">
            <a:extLst>
              <a:ext uri="{FF2B5EF4-FFF2-40B4-BE49-F238E27FC236}">
                <a16:creationId xmlns:a16="http://schemas.microsoft.com/office/drawing/2014/main" id="{8B580CEF-51BC-F776-B7B2-FADAEBC45CA0}"/>
              </a:ext>
            </a:extLst>
          </p:cNvPr>
          <p:cNvSpPr>
            <a:spLocks noGrp="1"/>
          </p:cNvSpPr>
          <p:nvPr>
            <p:ph type="subTitle" idx="1"/>
          </p:nvPr>
        </p:nvSpPr>
        <p:spPr/>
        <p:txBody>
          <a:bodyPr/>
          <a:lstStyle/>
          <a:p>
            <a:r>
              <a:rPr lang="en-GB" dirty="0"/>
              <a:t>These SLIDES PROVIDE THE SOLUTIONS TO THE QUESTIONS – THIS IS NOT EXAMINABLE</a:t>
            </a:r>
          </a:p>
        </p:txBody>
      </p:sp>
    </p:spTree>
    <p:extLst>
      <p:ext uri="{BB962C8B-B14F-4D97-AF65-F5344CB8AC3E}">
        <p14:creationId xmlns:p14="http://schemas.microsoft.com/office/powerpoint/2010/main" val="983332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12126-F0B3-19EC-606E-EB9669282680}"/>
              </a:ext>
            </a:extLst>
          </p:cNvPr>
          <p:cNvSpPr>
            <a:spLocks noGrp="1"/>
          </p:cNvSpPr>
          <p:nvPr>
            <p:ph type="title"/>
          </p:nvPr>
        </p:nvSpPr>
        <p:spPr/>
        <p:txBody>
          <a:bodyPr/>
          <a:lstStyle/>
          <a:p>
            <a:r>
              <a:rPr lang="en-GB" dirty="0"/>
              <a:t>Over-range Projectile</a:t>
            </a:r>
          </a:p>
        </p:txBody>
      </p:sp>
      <p:sp>
        <p:nvSpPr>
          <p:cNvPr id="3" name="Content Placeholder 2">
            <a:extLst>
              <a:ext uri="{FF2B5EF4-FFF2-40B4-BE49-F238E27FC236}">
                <a16:creationId xmlns:a16="http://schemas.microsoft.com/office/drawing/2014/main" id="{48C5C05D-E4F5-294F-20F7-A45081F0A4E0}"/>
              </a:ext>
            </a:extLst>
          </p:cNvPr>
          <p:cNvSpPr>
            <a:spLocks noGrp="1"/>
          </p:cNvSpPr>
          <p:nvPr>
            <p:ph idx="1"/>
          </p:nvPr>
        </p:nvSpPr>
        <p:spPr>
          <a:xfrm>
            <a:off x="431804" y="1622095"/>
            <a:ext cx="11464188" cy="4195481"/>
          </a:xfrm>
        </p:spPr>
        <p:txBody>
          <a:bodyPr/>
          <a:lstStyle/>
          <a:p>
            <a:r>
              <a:rPr lang="en-GB" dirty="0"/>
              <a:t>Problem :-</a:t>
            </a:r>
          </a:p>
          <a:p>
            <a:pPr lvl="1"/>
            <a:r>
              <a:rPr lang="en-GB" dirty="0"/>
              <a:t>During practice with 105mm ammunition from the Larkhill battery one projectile missed the impact area and left the range boundary, narrowly missing the Paddington to Penzance railway line. A total of 5 miles off course.</a:t>
            </a:r>
          </a:p>
          <a:p>
            <a:r>
              <a:rPr lang="en-GB" dirty="0"/>
              <a:t>Cause</a:t>
            </a:r>
          </a:p>
          <a:p>
            <a:pPr lvl="1"/>
            <a:r>
              <a:rPr lang="en-GB" dirty="0"/>
              <a:t>The incident was attributed to the incorrect charge increments being used by the gun crew</a:t>
            </a:r>
          </a:p>
          <a:p>
            <a:pPr lvl="1"/>
            <a:endParaRPr lang="en-GB" dirty="0"/>
          </a:p>
          <a:p>
            <a:r>
              <a:rPr lang="en-GB" dirty="0"/>
              <a:t>Solution</a:t>
            </a:r>
          </a:p>
          <a:p>
            <a:pPr lvl="1"/>
            <a:r>
              <a:rPr lang="en-GB" dirty="0"/>
              <a:t>105mm practice charge re-introduced. Charge contains only increments 1, 2, and 3. </a:t>
            </a:r>
          </a:p>
          <a:p>
            <a:pPr lvl="1"/>
            <a:endParaRPr lang="en-GB" dirty="0"/>
          </a:p>
          <a:p>
            <a:endParaRPr lang="en-GB" dirty="0"/>
          </a:p>
          <a:p>
            <a:endParaRPr lang="en-GB" dirty="0"/>
          </a:p>
        </p:txBody>
      </p:sp>
    </p:spTree>
    <p:extLst>
      <p:ext uri="{BB962C8B-B14F-4D97-AF65-F5344CB8AC3E}">
        <p14:creationId xmlns:p14="http://schemas.microsoft.com/office/powerpoint/2010/main" val="3501951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DC64C-61EE-F19B-29F6-4D1D183EF9AB}"/>
              </a:ext>
            </a:extLst>
          </p:cNvPr>
          <p:cNvSpPr>
            <a:spLocks noGrp="1"/>
          </p:cNvSpPr>
          <p:nvPr>
            <p:ph type="title"/>
          </p:nvPr>
        </p:nvSpPr>
        <p:spPr>
          <a:xfrm>
            <a:off x="278466" y="188767"/>
            <a:ext cx="9404723" cy="1400530"/>
          </a:xfrm>
        </p:spPr>
        <p:txBody>
          <a:bodyPr/>
          <a:lstStyle/>
          <a:p>
            <a:r>
              <a:rPr lang="en-GB" dirty="0" err="1"/>
              <a:t>Sawtoothing</a:t>
            </a:r>
            <a:r>
              <a:rPr lang="en-GB" dirty="0"/>
              <a:t> of pressure readings.</a:t>
            </a:r>
          </a:p>
        </p:txBody>
      </p:sp>
      <p:graphicFrame>
        <p:nvGraphicFramePr>
          <p:cNvPr id="6" name="Content Placeholder 5">
            <a:extLst>
              <a:ext uri="{FF2B5EF4-FFF2-40B4-BE49-F238E27FC236}">
                <a16:creationId xmlns:a16="http://schemas.microsoft.com/office/drawing/2014/main" id="{AA870620-30AC-2CF7-9D4A-3C64E41533C0}"/>
              </a:ext>
            </a:extLst>
          </p:cNvPr>
          <p:cNvGraphicFramePr>
            <a:graphicFrameLocks noGrp="1"/>
          </p:cNvGraphicFramePr>
          <p:nvPr>
            <p:ph idx="1"/>
            <p:extLst>
              <p:ext uri="{D42A27DB-BD31-4B8C-83A1-F6EECF244321}">
                <p14:modId xmlns:p14="http://schemas.microsoft.com/office/powerpoint/2010/main" val="2865932753"/>
              </p:ext>
            </p:extLst>
          </p:nvPr>
        </p:nvGraphicFramePr>
        <p:xfrm>
          <a:off x="2167003" y="1734533"/>
          <a:ext cx="8493550" cy="270392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a:extLst>
              <a:ext uri="{FF2B5EF4-FFF2-40B4-BE49-F238E27FC236}">
                <a16:creationId xmlns:a16="http://schemas.microsoft.com/office/drawing/2014/main" id="{DFEE47E5-7221-3631-A328-903F424058A7}"/>
              </a:ext>
            </a:extLst>
          </p:cNvPr>
          <p:cNvSpPr txBox="1"/>
          <p:nvPr/>
        </p:nvSpPr>
        <p:spPr>
          <a:xfrm>
            <a:off x="1055801" y="1265412"/>
            <a:ext cx="1111202" cy="369332"/>
          </a:xfrm>
          <a:prstGeom prst="rect">
            <a:avLst/>
          </a:prstGeom>
          <a:noFill/>
        </p:spPr>
        <p:txBody>
          <a:bodyPr wrap="none" rtlCol="0">
            <a:spAutoFit/>
          </a:bodyPr>
          <a:lstStyle/>
          <a:p>
            <a:r>
              <a:rPr lang="en-GB" dirty="0"/>
              <a:t>Problem</a:t>
            </a:r>
          </a:p>
        </p:txBody>
      </p:sp>
      <p:sp>
        <p:nvSpPr>
          <p:cNvPr id="8" name="TextBox 7">
            <a:extLst>
              <a:ext uri="{FF2B5EF4-FFF2-40B4-BE49-F238E27FC236}">
                <a16:creationId xmlns:a16="http://schemas.microsoft.com/office/drawing/2014/main" id="{38B625CD-2BD2-5D24-1494-F929BEC50495}"/>
              </a:ext>
            </a:extLst>
          </p:cNvPr>
          <p:cNvSpPr txBox="1"/>
          <p:nvPr/>
        </p:nvSpPr>
        <p:spPr>
          <a:xfrm>
            <a:off x="961533" y="4303718"/>
            <a:ext cx="11019935" cy="1477328"/>
          </a:xfrm>
          <a:prstGeom prst="rect">
            <a:avLst/>
          </a:prstGeom>
          <a:noFill/>
        </p:spPr>
        <p:txBody>
          <a:bodyPr wrap="square" rtlCol="0">
            <a:spAutoFit/>
          </a:bodyPr>
          <a:lstStyle/>
          <a:p>
            <a:r>
              <a:rPr lang="en-GB" dirty="0"/>
              <a:t>Cause. </a:t>
            </a:r>
          </a:p>
          <a:p>
            <a:r>
              <a:rPr lang="en-GB" dirty="0"/>
              <a:t>Main cause is de-coppering. Build-up of driving band material on the barrel which then clears. Series are either subject to ballistic creep or the early stages of ballistic hump. (Barrel surface crazes and expands then wears classically to give crash)</a:t>
            </a:r>
          </a:p>
          <a:p>
            <a:r>
              <a:rPr lang="en-GB" dirty="0"/>
              <a:t> </a:t>
            </a:r>
          </a:p>
        </p:txBody>
      </p:sp>
      <p:sp>
        <p:nvSpPr>
          <p:cNvPr id="9" name="TextBox 8">
            <a:extLst>
              <a:ext uri="{FF2B5EF4-FFF2-40B4-BE49-F238E27FC236}">
                <a16:creationId xmlns:a16="http://schemas.microsoft.com/office/drawing/2014/main" id="{D4636B65-2072-E95E-4212-58E3FEEABED0}"/>
              </a:ext>
            </a:extLst>
          </p:cNvPr>
          <p:cNvSpPr txBox="1"/>
          <p:nvPr/>
        </p:nvSpPr>
        <p:spPr>
          <a:xfrm>
            <a:off x="961533" y="5613857"/>
            <a:ext cx="7467109" cy="923330"/>
          </a:xfrm>
          <a:prstGeom prst="rect">
            <a:avLst/>
          </a:prstGeom>
          <a:noFill/>
        </p:spPr>
        <p:txBody>
          <a:bodyPr wrap="none" rtlCol="0">
            <a:spAutoFit/>
          </a:bodyPr>
          <a:lstStyle/>
          <a:p>
            <a:r>
              <a:rPr lang="en-GB" dirty="0"/>
              <a:t>Solution.</a:t>
            </a:r>
          </a:p>
          <a:p>
            <a:r>
              <a:rPr lang="en-GB" dirty="0"/>
              <a:t> Be aware of gun condition (Prefer to use gun in second quarter.)</a:t>
            </a:r>
          </a:p>
          <a:p>
            <a:r>
              <a:rPr lang="en-GB" dirty="0"/>
              <a:t>Fire sufficient “warmers” on trials.</a:t>
            </a:r>
          </a:p>
        </p:txBody>
      </p:sp>
    </p:spTree>
    <p:extLst>
      <p:ext uri="{BB962C8B-B14F-4D97-AF65-F5344CB8AC3E}">
        <p14:creationId xmlns:p14="http://schemas.microsoft.com/office/powerpoint/2010/main" val="2593354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617A8-A9FA-12B1-7516-E3EE6AF690AF}"/>
              </a:ext>
            </a:extLst>
          </p:cNvPr>
          <p:cNvSpPr>
            <a:spLocks noGrp="1"/>
          </p:cNvSpPr>
          <p:nvPr>
            <p:ph type="title"/>
          </p:nvPr>
        </p:nvSpPr>
        <p:spPr/>
        <p:txBody>
          <a:bodyPr/>
          <a:lstStyle/>
          <a:p>
            <a:r>
              <a:rPr lang="en-GB" dirty="0"/>
              <a:t>Tin Coating Barrel</a:t>
            </a:r>
          </a:p>
        </p:txBody>
      </p:sp>
      <p:sp>
        <p:nvSpPr>
          <p:cNvPr id="3" name="Content Placeholder 2">
            <a:extLst>
              <a:ext uri="{FF2B5EF4-FFF2-40B4-BE49-F238E27FC236}">
                <a16:creationId xmlns:a16="http://schemas.microsoft.com/office/drawing/2014/main" id="{BBC0B989-78F1-9037-8E67-2DD7634A57F0}"/>
              </a:ext>
            </a:extLst>
          </p:cNvPr>
          <p:cNvSpPr>
            <a:spLocks noGrp="1"/>
          </p:cNvSpPr>
          <p:nvPr>
            <p:ph idx="1"/>
          </p:nvPr>
        </p:nvSpPr>
        <p:spPr>
          <a:xfrm>
            <a:off x="1103312" y="2052918"/>
            <a:ext cx="9963756" cy="4195481"/>
          </a:xfrm>
        </p:spPr>
        <p:txBody>
          <a:bodyPr>
            <a:normAutofit/>
          </a:bodyPr>
          <a:lstStyle/>
          <a:p>
            <a:r>
              <a:rPr lang="en-GB" dirty="0"/>
              <a:t>Problem.</a:t>
            </a:r>
          </a:p>
          <a:p>
            <a:pPr lvl="1"/>
            <a:r>
              <a:rPr lang="en-GB" dirty="0"/>
              <a:t>Globules of tin found inside a 4.5 inch naval gun after experimental firings.</a:t>
            </a:r>
          </a:p>
          <a:p>
            <a:endParaRPr lang="en-GB" dirty="0"/>
          </a:p>
          <a:p>
            <a:r>
              <a:rPr lang="en-GB" dirty="0"/>
              <a:t>Cause.</a:t>
            </a:r>
          </a:p>
          <a:p>
            <a:pPr lvl="1"/>
            <a:r>
              <a:rPr lang="en-GB" dirty="0"/>
              <a:t>Triple base propellant in 4.5 inch ammunition nor hot enough to vaporise tin and achieve effective de-coppering.</a:t>
            </a:r>
          </a:p>
          <a:p>
            <a:pPr marL="457200" lvl="1" indent="0">
              <a:buNone/>
            </a:pPr>
            <a:endParaRPr lang="en-GB" dirty="0"/>
          </a:p>
          <a:p>
            <a:r>
              <a:rPr lang="en-GB" dirty="0"/>
              <a:t>Solution</a:t>
            </a:r>
          </a:p>
          <a:p>
            <a:pPr lvl="1"/>
            <a:r>
              <a:rPr lang="en-GB" dirty="0"/>
              <a:t>Continue to use lead.</a:t>
            </a:r>
          </a:p>
          <a:p>
            <a:pPr lvl="1"/>
            <a:endParaRPr lang="en-GB" dirty="0"/>
          </a:p>
          <a:p>
            <a:pPr marL="457200" lvl="1" indent="0">
              <a:buNone/>
            </a:pPr>
            <a:endParaRPr lang="en-GB" dirty="0"/>
          </a:p>
          <a:p>
            <a:pPr marL="0" indent="0">
              <a:buNone/>
            </a:pPr>
            <a:endParaRPr lang="en-GB" dirty="0"/>
          </a:p>
          <a:p>
            <a:endParaRPr lang="en-GB" dirty="0"/>
          </a:p>
        </p:txBody>
      </p:sp>
    </p:spTree>
    <p:extLst>
      <p:ext uri="{BB962C8B-B14F-4D97-AF65-F5344CB8AC3E}">
        <p14:creationId xmlns:p14="http://schemas.microsoft.com/office/powerpoint/2010/main" val="151979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0D233-B123-2FAC-A46B-43A8685FCEE7}"/>
              </a:ext>
            </a:extLst>
          </p:cNvPr>
          <p:cNvSpPr>
            <a:spLocks noGrp="1"/>
          </p:cNvSpPr>
          <p:nvPr>
            <p:ph type="title"/>
          </p:nvPr>
        </p:nvSpPr>
        <p:spPr>
          <a:xfrm>
            <a:off x="0" y="122780"/>
            <a:ext cx="9404723" cy="1400530"/>
          </a:xfrm>
        </p:spPr>
        <p:txBody>
          <a:bodyPr/>
          <a:lstStyle/>
          <a:p>
            <a:r>
              <a:rPr lang="en-GB" dirty="0"/>
              <a:t>Strange result at low temperatures</a:t>
            </a:r>
          </a:p>
        </p:txBody>
      </p:sp>
      <p:sp>
        <p:nvSpPr>
          <p:cNvPr id="3" name="Content Placeholder 2">
            <a:extLst>
              <a:ext uri="{FF2B5EF4-FFF2-40B4-BE49-F238E27FC236}">
                <a16:creationId xmlns:a16="http://schemas.microsoft.com/office/drawing/2014/main" id="{8790CC18-44F7-37AE-9C7D-5BD25EDBF538}"/>
              </a:ext>
            </a:extLst>
          </p:cNvPr>
          <p:cNvSpPr>
            <a:spLocks noGrp="1"/>
          </p:cNvSpPr>
          <p:nvPr>
            <p:ph idx="1"/>
          </p:nvPr>
        </p:nvSpPr>
        <p:spPr>
          <a:xfrm>
            <a:off x="829935" y="1421322"/>
            <a:ext cx="10783888" cy="5026612"/>
          </a:xfrm>
          <a:ln>
            <a:noFill/>
          </a:ln>
        </p:spPr>
        <p:txBody>
          <a:bodyPr>
            <a:normAutofit fontScale="85000" lnSpcReduction="20000"/>
          </a:bodyPr>
          <a:lstStyle/>
          <a:p>
            <a:r>
              <a:rPr lang="en-GB" dirty="0"/>
              <a:t>Problem</a:t>
            </a:r>
          </a:p>
          <a:p>
            <a:pPr lvl="1"/>
            <a:r>
              <a:rPr lang="en-GB" dirty="0"/>
              <a:t>Higher than expected pressure during low temperature firings.</a:t>
            </a:r>
          </a:p>
          <a:p>
            <a:pPr lvl="1"/>
            <a:endParaRPr lang="en-GB" dirty="0"/>
          </a:p>
          <a:p>
            <a:pPr lvl="1"/>
            <a:endParaRPr lang="en-GB" dirty="0"/>
          </a:p>
          <a:p>
            <a:pPr lvl="1"/>
            <a:endParaRPr lang="en-GB" dirty="0"/>
          </a:p>
          <a:p>
            <a:pPr lvl="1"/>
            <a:endParaRPr lang="en-GB" dirty="0"/>
          </a:p>
          <a:p>
            <a:pPr lvl="1"/>
            <a:endParaRPr lang="en-GB" dirty="0"/>
          </a:p>
          <a:p>
            <a:pPr lvl="1"/>
            <a:endParaRPr lang="en-GB" dirty="0"/>
          </a:p>
          <a:p>
            <a:pPr marL="457200" lvl="1" indent="0">
              <a:buNone/>
            </a:pPr>
            <a:endParaRPr lang="en-GB" dirty="0"/>
          </a:p>
          <a:p>
            <a:pPr lvl="1"/>
            <a:endParaRPr lang="en-GB" dirty="0"/>
          </a:p>
          <a:p>
            <a:r>
              <a:rPr lang="en-GB" dirty="0"/>
              <a:t>Cause</a:t>
            </a:r>
          </a:p>
          <a:p>
            <a:pPr lvl="1"/>
            <a:r>
              <a:rPr lang="en-GB" dirty="0"/>
              <a:t>Propellant shatter due to incorrect quantities of plasticiser. Surface area increase. Pressure goes up!</a:t>
            </a:r>
          </a:p>
          <a:p>
            <a:pPr lvl="1"/>
            <a:endParaRPr lang="en-GB" dirty="0"/>
          </a:p>
          <a:p>
            <a:r>
              <a:rPr lang="en-GB" dirty="0"/>
              <a:t>Solution</a:t>
            </a:r>
          </a:p>
          <a:p>
            <a:pPr lvl="1"/>
            <a:r>
              <a:rPr lang="en-GB" dirty="0"/>
              <a:t>Investigate manufacturing process. REACH banned use of Di-Butyl Phthalate. Di-Octyl </a:t>
            </a:r>
            <a:r>
              <a:rPr lang="en-GB" dirty="0" err="1"/>
              <a:t>Sebacate</a:t>
            </a:r>
            <a:r>
              <a:rPr lang="en-GB" dirty="0"/>
              <a:t> and Di-Octyl Adipate were not “Plug and play” replacements!</a:t>
            </a:r>
          </a:p>
        </p:txBody>
      </p:sp>
      <p:cxnSp>
        <p:nvCxnSpPr>
          <p:cNvPr id="5" name="Straight Connector 4">
            <a:extLst>
              <a:ext uri="{FF2B5EF4-FFF2-40B4-BE49-F238E27FC236}">
                <a16:creationId xmlns:a16="http://schemas.microsoft.com/office/drawing/2014/main" id="{A852FEBE-DD08-43E2-AA72-7B28D7D5A661}"/>
              </a:ext>
            </a:extLst>
          </p:cNvPr>
          <p:cNvCxnSpPr/>
          <p:nvPr/>
        </p:nvCxnSpPr>
        <p:spPr>
          <a:xfrm>
            <a:off x="2743200" y="2356701"/>
            <a:ext cx="0" cy="1828800"/>
          </a:xfrm>
          <a:prstGeom prst="line">
            <a:avLst/>
          </a:prstGeom>
        </p:spPr>
        <p:style>
          <a:lnRef idx="1">
            <a:schemeClr val="accent3"/>
          </a:lnRef>
          <a:fillRef idx="0">
            <a:schemeClr val="accent3"/>
          </a:fillRef>
          <a:effectRef idx="0">
            <a:schemeClr val="accent3"/>
          </a:effectRef>
          <a:fontRef idx="minor">
            <a:schemeClr val="tx1"/>
          </a:fontRef>
        </p:style>
      </p:cxnSp>
      <p:cxnSp>
        <p:nvCxnSpPr>
          <p:cNvPr id="6" name="Straight Connector 5">
            <a:extLst>
              <a:ext uri="{FF2B5EF4-FFF2-40B4-BE49-F238E27FC236}">
                <a16:creationId xmlns:a16="http://schemas.microsoft.com/office/drawing/2014/main" id="{A629042A-EA86-ACC3-2A03-3D4E33033C94}"/>
              </a:ext>
            </a:extLst>
          </p:cNvPr>
          <p:cNvCxnSpPr>
            <a:cxnSpLocks/>
          </p:cNvCxnSpPr>
          <p:nvPr/>
        </p:nvCxnSpPr>
        <p:spPr>
          <a:xfrm>
            <a:off x="2743200" y="4177645"/>
            <a:ext cx="3949831" cy="0"/>
          </a:xfrm>
          <a:prstGeom prst="line">
            <a:avLst/>
          </a:prstGeom>
        </p:spPr>
        <p:style>
          <a:lnRef idx="1">
            <a:schemeClr val="accent3"/>
          </a:lnRef>
          <a:fillRef idx="0">
            <a:schemeClr val="accent3"/>
          </a:fillRef>
          <a:effectRef idx="0">
            <a:schemeClr val="accent3"/>
          </a:effectRef>
          <a:fontRef idx="minor">
            <a:schemeClr val="tx1"/>
          </a:fontRef>
        </p:style>
      </p:cxnSp>
      <p:sp>
        <p:nvSpPr>
          <p:cNvPr id="9" name="TextBox 8">
            <a:extLst>
              <a:ext uri="{FF2B5EF4-FFF2-40B4-BE49-F238E27FC236}">
                <a16:creationId xmlns:a16="http://schemas.microsoft.com/office/drawing/2014/main" id="{7A6DF8E5-F4AF-93C7-668B-37FF79BBF99D}"/>
              </a:ext>
            </a:extLst>
          </p:cNvPr>
          <p:cNvSpPr txBox="1"/>
          <p:nvPr/>
        </p:nvSpPr>
        <p:spPr>
          <a:xfrm>
            <a:off x="2015116" y="2392916"/>
            <a:ext cx="728084" cy="261610"/>
          </a:xfrm>
          <a:prstGeom prst="rect">
            <a:avLst/>
          </a:prstGeom>
          <a:noFill/>
        </p:spPr>
        <p:txBody>
          <a:bodyPr wrap="none" rtlCol="0">
            <a:spAutoFit/>
          </a:bodyPr>
          <a:lstStyle/>
          <a:p>
            <a:r>
              <a:rPr lang="en-GB" sz="1050" dirty="0"/>
              <a:t>Pressure</a:t>
            </a:r>
          </a:p>
        </p:txBody>
      </p:sp>
      <p:sp>
        <p:nvSpPr>
          <p:cNvPr id="10" name="TextBox 9">
            <a:extLst>
              <a:ext uri="{FF2B5EF4-FFF2-40B4-BE49-F238E27FC236}">
                <a16:creationId xmlns:a16="http://schemas.microsoft.com/office/drawing/2014/main" id="{CAEE6DEE-D40F-2593-F983-A6C7B3CC01D0}"/>
              </a:ext>
            </a:extLst>
          </p:cNvPr>
          <p:cNvSpPr txBox="1"/>
          <p:nvPr/>
        </p:nvSpPr>
        <p:spPr>
          <a:xfrm>
            <a:off x="6048679" y="4185501"/>
            <a:ext cx="1023037" cy="253916"/>
          </a:xfrm>
          <a:prstGeom prst="rect">
            <a:avLst/>
          </a:prstGeom>
          <a:noFill/>
        </p:spPr>
        <p:txBody>
          <a:bodyPr wrap="none" rtlCol="0">
            <a:spAutoFit/>
          </a:bodyPr>
          <a:lstStyle/>
          <a:p>
            <a:r>
              <a:rPr lang="en-GB" sz="1050" dirty="0"/>
              <a:t>Temperature</a:t>
            </a:r>
          </a:p>
        </p:txBody>
      </p:sp>
      <p:grpSp>
        <p:nvGrpSpPr>
          <p:cNvPr id="19" name="Group 18">
            <a:extLst>
              <a:ext uri="{FF2B5EF4-FFF2-40B4-BE49-F238E27FC236}">
                <a16:creationId xmlns:a16="http://schemas.microsoft.com/office/drawing/2014/main" id="{9CB2A889-A1DB-4AD2-0E79-AC89B8BC2FD8}"/>
              </a:ext>
            </a:extLst>
          </p:cNvPr>
          <p:cNvGrpSpPr/>
          <p:nvPr/>
        </p:nvGrpSpPr>
        <p:grpSpPr>
          <a:xfrm>
            <a:off x="6279386" y="2612593"/>
            <a:ext cx="290483" cy="270734"/>
            <a:chOff x="6279386" y="2612593"/>
            <a:chExt cx="290483" cy="270734"/>
          </a:xfrm>
        </p:grpSpPr>
        <p:sp>
          <p:nvSpPr>
            <p:cNvPr id="11" name="Oval 10">
              <a:extLst>
                <a:ext uri="{FF2B5EF4-FFF2-40B4-BE49-F238E27FC236}">
                  <a16:creationId xmlns:a16="http://schemas.microsoft.com/office/drawing/2014/main" id="{334093FC-CF38-EAAB-0E6C-819A129CF2D1}"/>
                </a:ext>
              </a:extLst>
            </p:cNvPr>
            <p:cNvSpPr/>
            <p:nvPr/>
          </p:nvSpPr>
          <p:spPr>
            <a:xfrm>
              <a:off x="6397728" y="2672499"/>
              <a:ext cx="114761" cy="80415"/>
            </a:xfrm>
            <a:prstGeom prst="ellips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687FEC8-B41D-6804-D458-356485CEB75C}"/>
                </a:ext>
              </a:extLst>
            </p:cNvPr>
            <p:cNvSpPr/>
            <p:nvPr/>
          </p:nvSpPr>
          <p:spPr>
            <a:xfrm>
              <a:off x="6397728" y="2802912"/>
              <a:ext cx="114761" cy="80415"/>
            </a:xfrm>
            <a:prstGeom prst="ellips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4D67AF9E-46C7-EF05-C4E0-691D216760A1}"/>
                </a:ext>
              </a:extLst>
            </p:cNvPr>
            <p:cNvSpPr/>
            <p:nvPr/>
          </p:nvSpPr>
          <p:spPr>
            <a:xfrm>
              <a:off x="6279386" y="2714642"/>
              <a:ext cx="114761" cy="80415"/>
            </a:xfrm>
            <a:prstGeom prst="ellips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201DBFF3-3379-C823-8C7B-4098820281DE}"/>
                </a:ext>
              </a:extLst>
            </p:cNvPr>
            <p:cNvSpPr/>
            <p:nvPr/>
          </p:nvSpPr>
          <p:spPr>
            <a:xfrm>
              <a:off x="6455108" y="2754849"/>
              <a:ext cx="114761" cy="80415"/>
            </a:xfrm>
            <a:prstGeom prst="ellips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F7CAFD47-805D-CECA-B112-462EC743B4E3}"/>
                </a:ext>
              </a:extLst>
            </p:cNvPr>
            <p:cNvSpPr/>
            <p:nvPr/>
          </p:nvSpPr>
          <p:spPr>
            <a:xfrm>
              <a:off x="6336766" y="2612593"/>
              <a:ext cx="114761" cy="80415"/>
            </a:xfrm>
            <a:prstGeom prst="ellips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F4639062-78DA-7D47-76D0-181DC8F4FC0B}"/>
              </a:ext>
            </a:extLst>
          </p:cNvPr>
          <p:cNvGrpSpPr/>
          <p:nvPr/>
        </p:nvGrpSpPr>
        <p:grpSpPr>
          <a:xfrm>
            <a:off x="4856563" y="3057038"/>
            <a:ext cx="290483" cy="270734"/>
            <a:chOff x="6279386" y="2612593"/>
            <a:chExt cx="290483" cy="270734"/>
          </a:xfrm>
          <a:solidFill>
            <a:schemeClr val="accent3">
              <a:lumMod val="60000"/>
              <a:lumOff val="40000"/>
            </a:schemeClr>
          </a:solidFill>
        </p:grpSpPr>
        <p:sp>
          <p:nvSpPr>
            <p:cNvPr id="27" name="Oval 26">
              <a:extLst>
                <a:ext uri="{FF2B5EF4-FFF2-40B4-BE49-F238E27FC236}">
                  <a16:creationId xmlns:a16="http://schemas.microsoft.com/office/drawing/2014/main" id="{FFF2639B-DB43-3BA2-EB0A-03D1CC43DE45}"/>
                </a:ext>
              </a:extLst>
            </p:cNvPr>
            <p:cNvSpPr/>
            <p:nvPr/>
          </p:nvSpPr>
          <p:spPr>
            <a:xfrm>
              <a:off x="6397728" y="2672499"/>
              <a:ext cx="114761" cy="80415"/>
            </a:xfrm>
            <a:prstGeom prst="ellipse">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FDC6E52D-54B5-C59D-F275-FB4F1EC55C46}"/>
                </a:ext>
              </a:extLst>
            </p:cNvPr>
            <p:cNvSpPr/>
            <p:nvPr/>
          </p:nvSpPr>
          <p:spPr>
            <a:xfrm>
              <a:off x="6397728" y="2802912"/>
              <a:ext cx="114761" cy="80415"/>
            </a:xfrm>
            <a:prstGeom prst="ellipse">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AEC1B99-AB3A-AE97-C9F1-6BAB53F66386}"/>
                </a:ext>
              </a:extLst>
            </p:cNvPr>
            <p:cNvSpPr/>
            <p:nvPr/>
          </p:nvSpPr>
          <p:spPr>
            <a:xfrm>
              <a:off x="6279386" y="2714642"/>
              <a:ext cx="114761" cy="80415"/>
            </a:xfrm>
            <a:prstGeom prst="ellipse">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C9475D3C-59B0-B107-D36E-92EF68CB6A0E}"/>
                </a:ext>
              </a:extLst>
            </p:cNvPr>
            <p:cNvSpPr/>
            <p:nvPr/>
          </p:nvSpPr>
          <p:spPr>
            <a:xfrm>
              <a:off x="6455108" y="2754849"/>
              <a:ext cx="114761" cy="80415"/>
            </a:xfrm>
            <a:prstGeom prst="ellipse">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B6D1F0A9-2B5D-E4AE-9B71-610103DBBA40}"/>
                </a:ext>
              </a:extLst>
            </p:cNvPr>
            <p:cNvSpPr/>
            <p:nvPr/>
          </p:nvSpPr>
          <p:spPr>
            <a:xfrm>
              <a:off x="6336766" y="2612593"/>
              <a:ext cx="114761" cy="80415"/>
            </a:xfrm>
            <a:prstGeom prst="ellipse">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 name="Group 31">
            <a:extLst>
              <a:ext uri="{FF2B5EF4-FFF2-40B4-BE49-F238E27FC236}">
                <a16:creationId xmlns:a16="http://schemas.microsoft.com/office/drawing/2014/main" id="{A72EFB9D-C329-F110-E896-3037E2E3BBD5}"/>
              </a:ext>
            </a:extLst>
          </p:cNvPr>
          <p:cNvGrpSpPr/>
          <p:nvPr/>
        </p:nvGrpSpPr>
        <p:grpSpPr>
          <a:xfrm>
            <a:off x="3597259" y="2981577"/>
            <a:ext cx="290483" cy="270734"/>
            <a:chOff x="6279386" y="2612593"/>
            <a:chExt cx="290483" cy="270734"/>
          </a:xfrm>
          <a:solidFill>
            <a:schemeClr val="bg2">
              <a:lumMod val="75000"/>
            </a:schemeClr>
          </a:solidFill>
        </p:grpSpPr>
        <p:sp>
          <p:nvSpPr>
            <p:cNvPr id="33" name="Oval 32">
              <a:extLst>
                <a:ext uri="{FF2B5EF4-FFF2-40B4-BE49-F238E27FC236}">
                  <a16:creationId xmlns:a16="http://schemas.microsoft.com/office/drawing/2014/main" id="{35BD3A2E-2BF3-46EA-4B9D-6E05D7671E32}"/>
                </a:ext>
              </a:extLst>
            </p:cNvPr>
            <p:cNvSpPr/>
            <p:nvPr/>
          </p:nvSpPr>
          <p:spPr>
            <a:xfrm>
              <a:off x="6397728" y="2672499"/>
              <a:ext cx="114761" cy="80415"/>
            </a:xfrm>
            <a:prstGeom prst="ellipse">
              <a:avLst/>
            </a:prstGeom>
            <a:grpFill/>
            <a:ln>
              <a:solidFill>
                <a:schemeClr val="bg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BE434901-6F5E-930D-2A7C-640B6EB451B3}"/>
                </a:ext>
              </a:extLst>
            </p:cNvPr>
            <p:cNvSpPr/>
            <p:nvPr/>
          </p:nvSpPr>
          <p:spPr>
            <a:xfrm>
              <a:off x="6397728" y="2802912"/>
              <a:ext cx="114761" cy="80415"/>
            </a:xfrm>
            <a:prstGeom prst="ellipse">
              <a:avLst/>
            </a:prstGeom>
            <a:grpFill/>
            <a:ln>
              <a:solidFill>
                <a:schemeClr val="bg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3EBCFFC8-1A17-FC59-A702-7BE2711ED8F2}"/>
                </a:ext>
              </a:extLst>
            </p:cNvPr>
            <p:cNvSpPr/>
            <p:nvPr/>
          </p:nvSpPr>
          <p:spPr>
            <a:xfrm>
              <a:off x="6279386" y="2714642"/>
              <a:ext cx="114761" cy="80415"/>
            </a:xfrm>
            <a:prstGeom prst="ellipse">
              <a:avLst/>
            </a:prstGeom>
            <a:grpFill/>
            <a:ln>
              <a:solidFill>
                <a:schemeClr val="bg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8640C89C-EA1C-C939-03A7-BE47F98C53AC}"/>
                </a:ext>
              </a:extLst>
            </p:cNvPr>
            <p:cNvSpPr/>
            <p:nvPr/>
          </p:nvSpPr>
          <p:spPr>
            <a:xfrm>
              <a:off x="6455108" y="2754849"/>
              <a:ext cx="114761" cy="80415"/>
            </a:xfrm>
            <a:prstGeom prst="ellipse">
              <a:avLst/>
            </a:prstGeom>
            <a:grpFill/>
            <a:ln>
              <a:solidFill>
                <a:schemeClr val="bg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6674A8D0-6E23-8BE1-D71F-9F50F1DA7B2B}"/>
                </a:ext>
              </a:extLst>
            </p:cNvPr>
            <p:cNvSpPr/>
            <p:nvPr/>
          </p:nvSpPr>
          <p:spPr>
            <a:xfrm>
              <a:off x="6336766" y="2612593"/>
              <a:ext cx="114761" cy="80415"/>
            </a:xfrm>
            <a:prstGeom prst="ellipse">
              <a:avLst/>
            </a:prstGeom>
            <a:grpFill/>
            <a:ln>
              <a:solidFill>
                <a:schemeClr val="bg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38" name="Straight Connector 37">
            <a:extLst>
              <a:ext uri="{FF2B5EF4-FFF2-40B4-BE49-F238E27FC236}">
                <a16:creationId xmlns:a16="http://schemas.microsoft.com/office/drawing/2014/main" id="{4D0BD9AB-55CD-90F0-2801-B4E9B07EA3DD}"/>
              </a:ext>
            </a:extLst>
          </p:cNvPr>
          <p:cNvCxnSpPr>
            <a:cxnSpLocks/>
            <a:stCxn id="13" idx="7"/>
            <a:endCxn id="30" idx="3"/>
          </p:cNvCxnSpPr>
          <p:nvPr/>
        </p:nvCxnSpPr>
        <p:spPr>
          <a:xfrm flipH="1">
            <a:off x="5049091" y="2726419"/>
            <a:ext cx="1328250" cy="541513"/>
          </a:xfrm>
          <a:prstGeom prst="line">
            <a:avLst/>
          </a:prstGeom>
          <a:ln>
            <a:solidFill>
              <a:schemeClr val="tx1"/>
            </a:solidFill>
          </a:ln>
        </p:spPr>
        <p:style>
          <a:lnRef idx="1">
            <a:schemeClr val="accent3"/>
          </a:lnRef>
          <a:fillRef idx="0">
            <a:schemeClr val="accent3"/>
          </a:fillRef>
          <a:effectRef idx="0">
            <a:schemeClr val="accent3"/>
          </a:effectRef>
          <a:fontRef idx="minor">
            <a:schemeClr val="tx1"/>
          </a:fontRef>
        </p:style>
      </p:cxnSp>
      <p:cxnSp>
        <p:nvCxnSpPr>
          <p:cNvPr id="42" name="Straight Connector 41">
            <a:extLst>
              <a:ext uri="{FF2B5EF4-FFF2-40B4-BE49-F238E27FC236}">
                <a16:creationId xmlns:a16="http://schemas.microsoft.com/office/drawing/2014/main" id="{6D2AB706-A5DE-D1B1-8D8B-DA14DBECB4BE}"/>
              </a:ext>
            </a:extLst>
          </p:cNvPr>
          <p:cNvCxnSpPr>
            <a:cxnSpLocks/>
          </p:cNvCxnSpPr>
          <p:nvPr/>
        </p:nvCxnSpPr>
        <p:spPr>
          <a:xfrm flipH="1">
            <a:off x="3597259" y="3317127"/>
            <a:ext cx="1328250" cy="541513"/>
          </a:xfrm>
          <a:prstGeom prst="line">
            <a:avLst/>
          </a:prstGeom>
          <a:ln w="9525" cap="flat" cmpd="sng" algn="ctr">
            <a:solidFill>
              <a:schemeClr val="tx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3" name="Straight Connector 42">
            <a:extLst>
              <a:ext uri="{FF2B5EF4-FFF2-40B4-BE49-F238E27FC236}">
                <a16:creationId xmlns:a16="http://schemas.microsoft.com/office/drawing/2014/main" id="{F6CE9353-C8A4-9CF3-25B1-DC88C63299C1}"/>
              </a:ext>
            </a:extLst>
          </p:cNvPr>
          <p:cNvCxnSpPr>
            <a:cxnSpLocks/>
          </p:cNvCxnSpPr>
          <p:nvPr/>
        </p:nvCxnSpPr>
        <p:spPr>
          <a:xfrm flipH="1" flipV="1">
            <a:off x="3906339" y="3171896"/>
            <a:ext cx="1013388" cy="12916"/>
          </a:xfrm>
          <a:prstGeom prst="line">
            <a:avLst/>
          </a:prstGeom>
          <a:ln>
            <a:solidFill>
              <a:schemeClr val="tx1"/>
            </a:solidFill>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672341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765F-DB2C-2306-3B3F-353DF1803AEA}"/>
              </a:ext>
            </a:extLst>
          </p:cNvPr>
          <p:cNvSpPr>
            <a:spLocks noGrp="1"/>
          </p:cNvSpPr>
          <p:nvPr>
            <p:ph type="title"/>
          </p:nvPr>
        </p:nvSpPr>
        <p:spPr/>
        <p:txBody>
          <a:bodyPr/>
          <a:lstStyle/>
          <a:p>
            <a:r>
              <a:rPr lang="en-GB" dirty="0"/>
              <a:t>Increased Pressure 1 </a:t>
            </a:r>
          </a:p>
        </p:txBody>
      </p:sp>
      <p:sp>
        <p:nvSpPr>
          <p:cNvPr id="3" name="Content Placeholder 2">
            <a:extLst>
              <a:ext uri="{FF2B5EF4-FFF2-40B4-BE49-F238E27FC236}">
                <a16:creationId xmlns:a16="http://schemas.microsoft.com/office/drawing/2014/main" id="{1C5F434A-9EA5-FFB0-13BC-A40529CC5C7B}"/>
              </a:ext>
            </a:extLst>
          </p:cNvPr>
          <p:cNvSpPr>
            <a:spLocks noGrp="1"/>
          </p:cNvSpPr>
          <p:nvPr>
            <p:ph idx="1"/>
          </p:nvPr>
        </p:nvSpPr>
        <p:spPr>
          <a:xfrm>
            <a:off x="722312" y="1595718"/>
            <a:ext cx="10145713" cy="4195481"/>
          </a:xfrm>
        </p:spPr>
        <p:txBody>
          <a:bodyPr>
            <a:normAutofit fontScale="92500" lnSpcReduction="20000"/>
          </a:bodyPr>
          <a:lstStyle/>
          <a:p>
            <a:r>
              <a:rPr lang="en-GB" dirty="0"/>
              <a:t>Problem</a:t>
            </a:r>
          </a:p>
          <a:p>
            <a:pPr lvl="1"/>
            <a:r>
              <a:rPr lang="en-GB" dirty="0"/>
              <a:t>Whilst firing a standard proof of 155mm Charges a firing of increment four gave a higher than anticipated pressure and MV.</a:t>
            </a:r>
          </a:p>
          <a:p>
            <a:pPr lvl="1"/>
            <a:endParaRPr lang="en-GB" dirty="0"/>
          </a:p>
          <a:p>
            <a:r>
              <a:rPr lang="en-GB" dirty="0"/>
              <a:t>Cause</a:t>
            </a:r>
          </a:p>
          <a:p>
            <a:pPr lvl="1"/>
            <a:r>
              <a:rPr lang="en-GB" dirty="0"/>
              <a:t>After an investigation calculating the degree of the effect (Which did not exceed system design parameters but was a statistical outlier) and counting back through the disposal / firing records it was concluded that an extra increment 2 was included in the firing.</a:t>
            </a:r>
          </a:p>
          <a:p>
            <a:pPr lvl="1"/>
            <a:endParaRPr lang="en-GB" dirty="0"/>
          </a:p>
          <a:p>
            <a:r>
              <a:rPr lang="en-GB" dirty="0"/>
              <a:t>Solution</a:t>
            </a:r>
          </a:p>
          <a:p>
            <a:pPr lvl="1"/>
            <a:r>
              <a:rPr lang="en-GB" dirty="0"/>
              <a:t>Increased training for proof range staff.</a:t>
            </a:r>
          </a:p>
          <a:p>
            <a:pPr lvl="1"/>
            <a:r>
              <a:rPr lang="en-GB" dirty="0"/>
              <a:t>Increased supervision during firing trials.</a:t>
            </a:r>
          </a:p>
          <a:p>
            <a:endParaRPr lang="en-GB" dirty="0"/>
          </a:p>
          <a:p>
            <a:endParaRPr lang="en-GB" dirty="0"/>
          </a:p>
        </p:txBody>
      </p:sp>
    </p:spTree>
    <p:extLst>
      <p:ext uri="{BB962C8B-B14F-4D97-AF65-F5344CB8AC3E}">
        <p14:creationId xmlns:p14="http://schemas.microsoft.com/office/powerpoint/2010/main" val="3403918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4FB5D-7079-6D79-7694-9A613210334B}"/>
              </a:ext>
            </a:extLst>
          </p:cNvPr>
          <p:cNvSpPr>
            <a:spLocks noGrp="1"/>
          </p:cNvSpPr>
          <p:nvPr>
            <p:ph type="title"/>
          </p:nvPr>
        </p:nvSpPr>
        <p:spPr/>
        <p:txBody>
          <a:bodyPr/>
          <a:lstStyle/>
          <a:p>
            <a:r>
              <a:rPr lang="en-GB" dirty="0"/>
              <a:t>Increased Pressure 2</a:t>
            </a:r>
          </a:p>
        </p:txBody>
      </p:sp>
      <p:sp>
        <p:nvSpPr>
          <p:cNvPr id="3" name="Content Placeholder 2">
            <a:extLst>
              <a:ext uri="{FF2B5EF4-FFF2-40B4-BE49-F238E27FC236}">
                <a16:creationId xmlns:a16="http://schemas.microsoft.com/office/drawing/2014/main" id="{F01ABFE7-299A-4E2D-FD9C-C85C368FA395}"/>
              </a:ext>
            </a:extLst>
          </p:cNvPr>
          <p:cNvSpPr>
            <a:spLocks noGrp="1"/>
          </p:cNvSpPr>
          <p:nvPr>
            <p:ph idx="1"/>
          </p:nvPr>
        </p:nvSpPr>
        <p:spPr>
          <a:xfrm>
            <a:off x="875201" y="1557618"/>
            <a:ext cx="10670688" cy="4995582"/>
          </a:xfrm>
        </p:spPr>
        <p:txBody>
          <a:bodyPr>
            <a:normAutofit fontScale="77500" lnSpcReduction="20000"/>
          </a:bodyPr>
          <a:lstStyle/>
          <a:p>
            <a:r>
              <a:rPr lang="en-GB" dirty="0"/>
              <a:t>Problem.</a:t>
            </a:r>
          </a:p>
          <a:p>
            <a:pPr lvl="1"/>
            <a:r>
              <a:rPr lang="en-GB" dirty="0"/>
              <a:t>During strength of design trials for 105mm ammunition a high-pressure proof charge gave a result which exceeded the design pressure for the gun (The gun was rendered US after the firing) </a:t>
            </a:r>
          </a:p>
          <a:p>
            <a:pPr lvl="1"/>
            <a:r>
              <a:rPr lang="en-GB" dirty="0"/>
              <a:t>The design pressure for the ammunition was also exceeded. However, the round fired was inert filled. Thus, potential consequences were not as severe.</a:t>
            </a:r>
          </a:p>
          <a:p>
            <a:r>
              <a:rPr lang="en-GB" dirty="0"/>
              <a:t>Cause.</a:t>
            </a:r>
          </a:p>
          <a:p>
            <a:pPr lvl="1"/>
            <a:r>
              <a:rPr lang="en-GB" dirty="0"/>
              <a:t>The proof charges had to be specially built for the trials and were assembled in a shop which normally handles tank charges, The tank charge propellant, whist similar in size (0.6mm OD difference) uses a formulation with a much higher force constant. Both propellants are white slotted sticks.  In the past the tank propellant would have been made with a coloured dye.</a:t>
            </a:r>
          </a:p>
          <a:p>
            <a:pPr lvl="1"/>
            <a:r>
              <a:rPr lang="en-GB" dirty="0"/>
              <a:t>The charges are manufactured at the factory then extra propellant is added to the charge on the trials site to adjust the pressure according to the needs of the trial. It is believed the extra propellant supplied was of the more vigorous type and that sticks were inserted in error.</a:t>
            </a:r>
          </a:p>
          <a:p>
            <a:pPr lvl="1"/>
            <a:endParaRPr lang="en-GB" dirty="0"/>
          </a:p>
          <a:p>
            <a:r>
              <a:rPr lang="en-GB" dirty="0"/>
              <a:t>Solutions</a:t>
            </a:r>
          </a:p>
          <a:p>
            <a:pPr lvl="1"/>
            <a:r>
              <a:rPr lang="en-GB" dirty="0"/>
              <a:t>Housekeeping improvements on the factory shop floor.</a:t>
            </a:r>
          </a:p>
          <a:p>
            <a:pPr lvl="1"/>
            <a:r>
              <a:rPr lang="en-GB" dirty="0"/>
              <a:t>Better segregation of propellant in magazines</a:t>
            </a:r>
          </a:p>
          <a:p>
            <a:pPr lvl="1"/>
            <a:r>
              <a:rPr lang="en-GB" dirty="0"/>
              <a:t>Pre-cutting of propelling sticks at the manufacturer to add an additional differentiator.</a:t>
            </a:r>
          </a:p>
          <a:p>
            <a:pPr lvl="1"/>
            <a:r>
              <a:rPr lang="en-GB" dirty="0"/>
              <a:t>Education and training of proof staff.</a:t>
            </a:r>
          </a:p>
          <a:p>
            <a:pPr lvl="1"/>
            <a:endParaRPr lang="en-GB" dirty="0"/>
          </a:p>
          <a:p>
            <a:pPr lvl="1"/>
            <a:endParaRPr lang="en-GB" dirty="0"/>
          </a:p>
          <a:p>
            <a:endParaRPr lang="en-GB" dirty="0"/>
          </a:p>
        </p:txBody>
      </p:sp>
    </p:spTree>
    <p:extLst>
      <p:ext uri="{BB962C8B-B14F-4D97-AF65-F5344CB8AC3E}">
        <p14:creationId xmlns:p14="http://schemas.microsoft.com/office/powerpoint/2010/main" val="9960451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103</TotalTime>
  <Words>589</Words>
  <Application>Microsoft Macintosh PowerPoint</Application>
  <PresentationFormat>Widescreen</PresentationFormat>
  <Paragraphs>73</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Wingdings 3</vt:lpstr>
      <vt:lpstr>Ion</vt:lpstr>
      <vt:lpstr>Real Life Issues</vt:lpstr>
      <vt:lpstr>Over-range Projectile</vt:lpstr>
      <vt:lpstr>Sawtoothing of pressure readings.</vt:lpstr>
      <vt:lpstr>Tin Coating Barrel</vt:lpstr>
      <vt:lpstr>Strange result at low temperatures</vt:lpstr>
      <vt:lpstr>Increased Pressure 1 </vt:lpstr>
      <vt:lpstr>Increased Pressure 2</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Life Issues</dc:title>
  <dc:creator>David Holley</dc:creator>
  <cp:lastModifiedBy>Gareth Collett</cp:lastModifiedBy>
  <cp:revision>2</cp:revision>
  <dcterms:created xsi:type="dcterms:W3CDTF">2023-11-14T09:10:25Z</dcterms:created>
  <dcterms:modified xsi:type="dcterms:W3CDTF">2023-11-20T09:41:29Z</dcterms:modified>
</cp:coreProperties>
</file>