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7"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20" d="100"/>
          <a:sy n="20" d="100"/>
        </p:scale>
        <p:origin x="284" y="-48"/>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5/4/2020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5/4/2020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5/4/2020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5/4/2020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Valorisation of spent coffee grounds produced by the restaurant industry</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Timothy Jones </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Supervisor - Andrew Thorn </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Energy &amp; Environmental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440292" y="6379664"/>
            <a:ext cx="6415087" cy="64747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Introduction</a:t>
            </a:r>
          </a:p>
          <a:p>
            <a:pPr algn="just">
              <a:spcBef>
                <a:spcPct val="50000"/>
              </a:spcBef>
            </a:pPr>
            <a:r>
              <a:rPr lang="en-US" altLang="en-US" sz="2800" dirty="0"/>
              <a:t>Coffee is arguably the worlds most exported agricultural commodities. However, when it comes to their disposal they are often neglected, ending up in landfills where they can produce harmful greenhouse gases. To aid in the better waste management, several alternative applications such as biofuels and bioplastics could serve as a suitable form of attaining value or energy from this waste product.  </a:t>
            </a:r>
          </a:p>
        </p:txBody>
      </p:sp>
      <p:sp>
        <p:nvSpPr>
          <p:cNvPr id="23" name="Text Box 11"/>
          <p:cNvSpPr txBox="1">
            <a:spLocks noChangeArrowheads="1"/>
          </p:cNvSpPr>
          <p:nvPr/>
        </p:nvSpPr>
        <p:spPr bwMode="auto">
          <a:xfrm>
            <a:off x="14579260" y="23741858"/>
            <a:ext cx="6415087" cy="4274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marL="0" indent="0">
              <a:spcBef>
                <a:spcPct val="50000"/>
              </a:spcBef>
            </a:pPr>
            <a:r>
              <a:rPr lang="en-AU" altLang="en-US" sz="1800" dirty="0">
                <a:ea typeface="Arial" charset="0"/>
                <a:cs typeface="Arial" charset="0"/>
              </a:rPr>
              <a:t>[1] </a:t>
            </a:r>
            <a:r>
              <a:rPr lang="en-GB" sz="1800" dirty="0" err="1"/>
              <a:t>Blinova</a:t>
            </a:r>
            <a:r>
              <a:rPr lang="en-GB" sz="1800" dirty="0"/>
              <a:t>, L., </a:t>
            </a:r>
            <a:r>
              <a:rPr lang="en-GB" sz="1800" dirty="0" err="1"/>
              <a:t>Bartosova</a:t>
            </a:r>
            <a:r>
              <a:rPr lang="en-GB" sz="1800" dirty="0"/>
              <a:t>, A. &amp; </a:t>
            </a:r>
            <a:r>
              <a:rPr lang="en-GB" sz="1800" dirty="0" err="1"/>
              <a:t>Sirotiak</a:t>
            </a:r>
            <a:r>
              <a:rPr lang="en-GB" sz="1800" dirty="0"/>
              <a:t>, M., 2017. BIODIESEL PRODUCTION FROM SPENT COFFEE GROUNDS. </a:t>
            </a:r>
            <a:r>
              <a:rPr lang="en-GB" sz="1800" i="1" dirty="0"/>
              <a:t>RESEARCH PAPERS FACULTY OF MATERIALS SCIENCE AND TECHNOLOGY IN TRNAVA, </a:t>
            </a:r>
            <a:r>
              <a:rPr lang="en-GB" sz="1800" dirty="0"/>
              <a:t>Volume 25.</a:t>
            </a:r>
          </a:p>
          <a:p>
            <a:pPr marL="0" indent="0">
              <a:spcBef>
                <a:spcPct val="50000"/>
              </a:spcBef>
            </a:pPr>
            <a:r>
              <a:rPr lang="en-US" altLang="en-US" sz="1800" dirty="0">
                <a:ea typeface="Arial" charset="0"/>
                <a:cs typeface="Arial" charset="0"/>
              </a:rPr>
              <a:t>[2]</a:t>
            </a:r>
            <a:r>
              <a:rPr lang="en-GB" sz="1800" dirty="0"/>
              <a:t> Bio-Bean, 2020. </a:t>
            </a:r>
            <a:r>
              <a:rPr lang="en-GB" sz="1800" i="1" dirty="0"/>
              <a:t>Dried Grounds. </a:t>
            </a:r>
            <a:r>
              <a:rPr lang="en-GB" sz="1800" dirty="0"/>
              <a:t>[Online] </a:t>
            </a:r>
            <a:br>
              <a:rPr lang="en-GB" sz="1800" dirty="0"/>
            </a:br>
            <a:r>
              <a:rPr lang="en-GB" sz="1800" dirty="0"/>
              <a:t>Available at: </a:t>
            </a:r>
            <a:r>
              <a:rPr lang="en-GB" sz="1800" u="sng" dirty="0"/>
              <a:t>https://www.bio-bean.com/renewals/dried-grounds/</a:t>
            </a:r>
            <a:br>
              <a:rPr lang="en-GB" sz="1800" dirty="0"/>
            </a:br>
            <a:r>
              <a:rPr lang="en-GB" sz="1800" dirty="0"/>
              <a:t>[Accessed March 2020].</a:t>
            </a:r>
          </a:p>
          <a:p>
            <a:pPr marL="0" indent="0">
              <a:spcBef>
                <a:spcPct val="50000"/>
              </a:spcBef>
            </a:pPr>
            <a:endParaRPr lang="en-US" altLang="en-US" sz="1800" dirty="0">
              <a:ea typeface="Arial" charset="0"/>
              <a:cs typeface="Arial" charset="0"/>
            </a:endParaRP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44" name="Text Box 6"/>
          <p:cNvSpPr txBox="1">
            <a:spLocks noChangeArrowheads="1"/>
          </p:cNvSpPr>
          <p:nvPr/>
        </p:nvSpPr>
        <p:spPr bwMode="auto">
          <a:xfrm>
            <a:off x="613432" y="13272418"/>
            <a:ext cx="6415087" cy="66901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Project Aims</a:t>
            </a:r>
          </a:p>
          <a:p>
            <a:pPr algn="just">
              <a:spcBef>
                <a:spcPct val="50000"/>
              </a:spcBef>
            </a:pPr>
            <a:r>
              <a:rPr lang="en-GB" altLang="en-US" sz="2800" dirty="0"/>
              <a:t>-To investigate current waste management techniques used in the restaurant industry</a:t>
            </a:r>
          </a:p>
          <a:p>
            <a:pPr algn="just">
              <a:spcBef>
                <a:spcPct val="50000"/>
              </a:spcBef>
            </a:pPr>
            <a:r>
              <a:rPr lang="en-GB" altLang="en-US" sz="2800" dirty="0"/>
              <a:t>-Research the applicable legal and environmental requirements</a:t>
            </a:r>
          </a:p>
          <a:p>
            <a:pPr algn="just">
              <a:spcBef>
                <a:spcPct val="50000"/>
              </a:spcBef>
            </a:pPr>
            <a:r>
              <a:rPr lang="en-GB" altLang="en-US" sz="2800" dirty="0"/>
              <a:t>-Evaluate the necessity and processes of alternative applications of spent coffee grounds</a:t>
            </a:r>
          </a:p>
          <a:p>
            <a:pPr algn="just">
              <a:spcBef>
                <a:spcPct val="50000"/>
              </a:spcBef>
            </a:pPr>
            <a:r>
              <a:rPr lang="en-GB" altLang="en-US" sz="2800" dirty="0"/>
              <a:t>-To record the spent coffee grounds wasted in order to quantify their potential</a:t>
            </a:r>
          </a:p>
        </p:txBody>
      </p:sp>
      <p:sp>
        <p:nvSpPr>
          <p:cNvPr id="46" name="Text Box 6"/>
          <p:cNvSpPr txBox="1">
            <a:spLocks noChangeArrowheads="1"/>
          </p:cNvSpPr>
          <p:nvPr/>
        </p:nvSpPr>
        <p:spPr bwMode="auto">
          <a:xfrm>
            <a:off x="525818" y="20637149"/>
            <a:ext cx="6415087" cy="66901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Research</a:t>
            </a:r>
          </a:p>
          <a:p>
            <a:pPr algn="just"/>
            <a:r>
              <a:rPr lang="en-GB" sz="2800" dirty="0"/>
              <a:t>The main ideology of this project was based on evaluating the alternative applications of spent coffee grounds. These ranged from producing biofuels from the natural oils present. The oils underwent transesterification and esterification to convert triglycerides and free fatty acids, respectively, into biofuels[1].</a:t>
            </a:r>
          </a:p>
          <a:p>
            <a:pPr algn="just"/>
            <a:r>
              <a:rPr lang="en-GB" sz="2800" dirty="0"/>
              <a:t>Bioplastics were produced by bacterial fermentation, prompting PHA to form under an oxygen and nitrogen depleted environment.</a:t>
            </a:r>
          </a:p>
        </p:txBody>
      </p:sp>
      <p:sp>
        <p:nvSpPr>
          <p:cNvPr id="47" name="Text Box 6"/>
          <p:cNvSpPr txBox="1">
            <a:spLocks noChangeArrowheads="1"/>
          </p:cNvSpPr>
          <p:nvPr/>
        </p:nvSpPr>
        <p:spPr bwMode="auto">
          <a:xfrm>
            <a:off x="7391223" y="17694731"/>
            <a:ext cx="6415087" cy="45357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Results</a:t>
            </a:r>
          </a:p>
          <a:p>
            <a:pPr>
              <a:spcBef>
                <a:spcPct val="50000"/>
              </a:spcBef>
            </a:pPr>
            <a:r>
              <a:rPr lang="en-US" altLang="en-US" sz="2800" dirty="0"/>
              <a:t>The data recorded estimated that 30.72 kg of spent coffee grounds were produced daily and produced 11,182.08 Kg annually.</a:t>
            </a:r>
          </a:p>
          <a:p>
            <a:pPr>
              <a:spcBef>
                <a:spcPct val="50000"/>
              </a:spcBef>
            </a:pPr>
            <a:r>
              <a:rPr lang="en-US" altLang="en-US" sz="2800" dirty="0"/>
              <a:t>Annually, the store could produce 13,353 coffee logs or 534 litres of biofuel.</a:t>
            </a:r>
          </a:p>
        </p:txBody>
      </p:sp>
      <p:sp>
        <p:nvSpPr>
          <p:cNvPr id="48" name="Text Box 6"/>
          <p:cNvSpPr txBox="1">
            <a:spLocks noChangeArrowheads="1"/>
          </p:cNvSpPr>
          <p:nvPr/>
        </p:nvSpPr>
        <p:spPr bwMode="auto">
          <a:xfrm>
            <a:off x="14465963" y="13022947"/>
            <a:ext cx="6415087" cy="51820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Conclusions</a:t>
            </a:r>
          </a:p>
          <a:p>
            <a:pPr>
              <a:spcBef>
                <a:spcPct val="50000"/>
              </a:spcBef>
            </a:pPr>
            <a:r>
              <a:rPr lang="en-US" altLang="en-US" sz="2800" dirty="0"/>
              <a:t>In Conclusion, spent coffee grounds need to be given more attention development to dispose of appropriately in the future. Any of the applications evaluated would be suitable to extract value from the spent coffee grounds compared to being disposed of at EFW plants or landfill sites.</a:t>
            </a:r>
          </a:p>
        </p:txBody>
      </p:sp>
      <p:sp>
        <p:nvSpPr>
          <p:cNvPr id="49" name="Text Box 6"/>
          <p:cNvSpPr txBox="1">
            <a:spLocks noChangeArrowheads="1"/>
          </p:cNvSpPr>
          <p:nvPr/>
        </p:nvSpPr>
        <p:spPr bwMode="auto">
          <a:xfrm>
            <a:off x="7319132" y="6900046"/>
            <a:ext cx="6415087" cy="52744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r>
              <a:rPr lang="en-GB" sz="2800" dirty="0"/>
              <a:t>Coffee logs can be manufactured using purely spent coffee grounds or by adding them to wood sources. And can be up to 20% more effective than regular coffee logs[2]. </a:t>
            </a:r>
          </a:p>
          <a:p>
            <a:pPr algn="just"/>
            <a:r>
              <a:rPr lang="en-GB" sz="2800" dirty="0"/>
              <a:t>Anaerobic digestion can accommodate coffee grounds under co-digestion, where other feedstocks are added to neutralise the C:N ratio to within a suitable range that doesn’t limit the bacteria's growth.</a:t>
            </a:r>
          </a:p>
        </p:txBody>
      </p:sp>
      <p:sp>
        <p:nvSpPr>
          <p:cNvPr id="53" name="Text Box 19"/>
          <p:cNvSpPr txBox="1">
            <a:spLocks noChangeArrowheads="1"/>
          </p:cNvSpPr>
          <p:nvPr/>
        </p:nvSpPr>
        <p:spPr bwMode="auto">
          <a:xfrm>
            <a:off x="7377109" y="26177127"/>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000" i="1" dirty="0">
                <a:latin typeface="Times New Roman" charset="0"/>
              </a:rPr>
              <a:t>(A weekly representation of spent coffee grounds data collection in McDonald’s, Cwmdu, Swansea)</a:t>
            </a:r>
            <a:endParaRPr lang="en-AU" altLang="en-US" sz="2000" i="1" dirty="0">
              <a:latin typeface="Times New Roman" charset="0"/>
            </a:endParaRPr>
          </a:p>
        </p:txBody>
      </p:sp>
      <p:sp>
        <p:nvSpPr>
          <p:cNvPr id="54" name="Text Box 16"/>
          <p:cNvSpPr txBox="1">
            <a:spLocks noChangeArrowheads="1"/>
          </p:cNvSpPr>
          <p:nvPr/>
        </p:nvSpPr>
        <p:spPr bwMode="auto">
          <a:xfrm>
            <a:off x="7851631" y="15628309"/>
            <a:ext cx="5638800" cy="1498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(Biofuel process(a) Spent coffee grounds after brewing,(b) Spent coffee grounds after drying process removing moisture,(c) the defatted grounds after oil extraction.</a:t>
            </a:r>
          </a:p>
        </p:txBody>
      </p:sp>
      <p:sp>
        <p:nvSpPr>
          <p:cNvPr id="60" name="Text Box 25"/>
          <p:cNvSpPr txBox="1">
            <a:spLocks noChangeArrowheads="1"/>
          </p:cNvSpPr>
          <p:nvPr/>
        </p:nvSpPr>
        <p:spPr bwMode="auto">
          <a:xfrm>
            <a:off x="14728156" y="11688566"/>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Graph displaying the total amount of coffee grounds produced during the duration of the project.</a:t>
            </a:r>
          </a:p>
        </p:txBody>
      </p:sp>
      <p:pic>
        <p:nvPicPr>
          <p:cNvPr id="11" name="Picture 10">
            <a:extLst>
              <a:ext uri="{FF2B5EF4-FFF2-40B4-BE49-F238E27FC236}">
                <a16:creationId xmlns:a16="http://schemas.microsoft.com/office/drawing/2014/main" id="{9822116E-56C8-4AE4-B2C9-8658D988DA71}"/>
              </a:ext>
            </a:extLst>
          </p:cNvPr>
          <p:cNvPicPr>
            <a:picLocks noChangeAspect="1"/>
          </p:cNvPicPr>
          <p:nvPr/>
        </p:nvPicPr>
        <p:blipFill rotWithShape="1">
          <a:blip r:embed="rId4"/>
          <a:srcRect l="42251" t="48747" r="48106" b="29460"/>
          <a:stretch/>
        </p:blipFill>
        <p:spPr>
          <a:xfrm>
            <a:off x="348597" y="2180033"/>
            <a:ext cx="2721044" cy="3459094"/>
          </a:xfrm>
          <a:prstGeom prst="rect">
            <a:avLst/>
          </a:prstGeom>
        </p:spPr>
      </p:pic>
      <p:pic>
        <p:nvPicPr>
          <p:cNvPr id="12" name="Picture 11">
            <a:extLst>
              <a:ext uri="{FF2B5EF4-FFF2-40B4-BE49-F238E27FC236}">
                <a16:creationId xmlns:a16="http://schemas.microsoft.com/office/drawing/2014/main" id="{94E014E1-FB9A-408E-8BB9-B9D1A94E883C}"/>
              </a:ext>
            </a:extLst>
          </p:cNvPr>
          <p:cNvPicPr>
            <a:picLocks noChangeAspect="1"/>
          </p:cNvPicPr>
          <p:nvPr/>
        </p:nvPicPr>
        <p:blipFill>
          <a:blip r:embed="rId5"/>
          <a:stretch>
            <a:fillRect/>
          </a:stretch>
        </p:blipFill>
        <p:spPr>
          <a:xfrm>
            <a:off x="7201659" y="12488240"/>
            <a:ext cx="7053881" cy="2417341"/>
          </a:xfrm>
          <a:prstGeom prst="rect">
            <a:avLst/>
          </a:prstGeom>
        </p:spPr>
      </p:pic>
      <p:pic>
        <p:nvPicPr>
          <p:cNvPr id="14" name="Picture 13">
            <a:extLst>
              <a:ext uri="{FF2B5EF4-FFF2-40B4-BE49-F238E27FC236}">
                <a16:creationId xmlns:a16="http://schemas.microsoft.com/office/drawing/2014/main" id="{6963528D-4542-4ACC-97A5-E5446904801A}"/>
              </a:ext>
            </a:extLst>
          </p:cNvPr>
          <p:cNvPicPr>
            <a:picLocks noChangeAspect="1"/>
          </p:cNvPicPr>
          <p:nvPr/>
        </p:nvPicPr>
        <p:blipFill>
          <a:blip r:embed="rId6"/>
          <a:stretch>
            <a:fillRect/>
          </a:stretch>
        </p:blipFill>
        <p:spPr>
          <a:xfrm>
            <a:off x="7391223" y="22601660"/>
            <a:ext cx="6017481" cy="3391790"/>
          </a:xfrm>
          <a:prstGeom prst="rect">
            <a:avLst/>
          </a:prstGeom>
        </p:spPr>
      </p:pic>
      <p:pic>
        <p:nvPicPr>
          <p:cNvPr id="15" name="Picture 14">
            <a:extLst>
              <a:ext uri="{FF2B5EF4-FFF2-40B4-BE49-F238E27FC236}">
                <a16:creationId xmlns:a16="http://schemas.microsoft.com/office/drawing/2014/main" id="{E9D1F672-C8E5-4F77-8F9D-C1D9CA807DFE}"/>
              </a:ext>
            </a:extLst>
          </p:cNvPr>
          <p:cNvPicPr>
            <a:picLocks noChangeAspect="1"/>
          </p:cNvPicPr>
          <p:nvPr/>
        </p:nvPicPr>
        <p:blipFill>
          <a:blip r:embed="rId7"/>
          <a:stretch>
            <a:fillRect/>
          </a:stretch>
        </p:blipFill>
        <p:spPr>
          <a:xfrm>
            <a:off x="14216068" y="7059419"/>
            <a:ext cx="6415088" cy="4412926"/>
          </a:xfrm>
          <a:prstGeom prst="rect">
            <a:avLst/>
          </a:prstGeom>
        </p:spPr>
      </p:pic>
      <p:sp>
        <p:nvSpPr>
          <p:cNvPr id="39" name="Text Box 10">
            <a:extLst>
              <a:ext uri="{FF2B5EF4-FFF2-40B4-BE49-F238E27FC236}">
                <a16:creationId xmlns:a16="http://schemas.microsoft.com/office/drawing/2014/main" id="{C30B2327-D5FF-40F9-A951-4F0345394C58}"/>
              </a:ext>
            </a:extLst>
          </p:cNvPr>
          <p:cNvSpPr txBox="1">
            <a:spLocks noChangeArrowheads="1"/>
          </p:cNvSpPr>
          <p:nvPr/>
        </p:nvSpPr>
        <p:spPr bwMode="auto">
          <a:xfrm>
            <a:off x="14454312" y="18648864"/>
            <a:ext cx="6415088" cy="38894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p>
          <a:p>
            <a:pPr algn="just">
              <a:spcBef>
                <a:spcPct val="50000"/>
              </a:spcBef>
            </a:pPr>
            <a:r>
              <a:rPr lang="en-AU" altLang="en-US" sz="2800" dirty="0"/>
              <a:t>I would like to thank Belinda Brown, business manager of </a:t>
            </a:r>
            <a:r>
              <a:rPr lang="en-AU" altLang="en-US" sz="2800" dirty="0" err="1"/>
              <a:t>Cwmdu</a:t>
            </a:r>
            <a:r>
              <a:rPr lang="en-AU" altLang="en-US" sz="2800" dirty="0"/>
              <a:t> McDonald’s for providing me access with e companies records and allowing the spent coffee grounds to be recorded in the store.</a:t>
            </a:r>
            <a:endParaRPr lang="en-US" altLang="en-US" dirty="0"/>
          </a:p>
        </p:txBody>
      </p:sp>
      <p:pic>
        <p:nvPicPr>
          <p:cNvPr id="17" name="Picture 16" descr="A picture containing drawing&#10;&#10;Description automatically generated">
            <a:extLst>
              <a:ext uri="{FF2B5EF4-FFF2-40B4-BE49-F238E27FC236}">
                <a16:creationId xmlns:a16="http://schemas.microsoft.com/office/drawing/2014/main" id="{A8E8CFD5-E0E5-493E-B243-89ADCEACF2EF}"/>
              </a:ext>
            </a:extLst>
          </p:cNvPr>
          <p:cNvPicPr>
            <a:picLocks noChangeAspect="1"/>
          </p:cNvPicPr>
          <p:nvPr/>
        </p:nvPicPr>
        <p:blipFill>
          <a:blip r:embed="rId8"/>
          <a:stretch>
            <a:fillRect/>
          </a:stretch>
        </p:blipFill>
        <p:spPr>
          <a:xfrm>
            <a:off x="1136337" y="29022784"/>
            <a:ext cx="2084643" cy="1164274"/>
          </a:xfrm>
          <a:prstGeom prst="rect">
            <a:avLst/>
          </a:prstGeom>
        </p:spPr>
      </p:pic>
    </p:spTree>
    <p:extLst>
      <p:ext uri="{BB962C8B-B14F-4D97-AF65-F5344CB8AC3E}">
        <p14:creationId xmlns:p14="http://schemas.microsoft.com/office/powerpoint/2010/main" val="39247740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394</TotalTime>
  <Words>545</Words>
  <Application>Microsoft Office PowerPoint</Application>
  <PresentationFormat>Custom</PresentationFormat>
  <Paragraphs>32</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Georgia</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Timothy Jones</cp:lastModifiedBy>
  <cp:revision>36</cp:revision>
  <dcterms:created xsi:type="dcterms:W3CDTF">2016-02-25T08:27:32Z</dcterms:created>
  <dcterms:modified xsi:type="dcterms:W3CDTF">2020-05-04T03:45:24Z</dcterms:modified>
</cp:coreProperties>
</file>