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0" r:id="rId1"/>
  </p:sldMasterIdLst>
  <p:sldIdLst>
    <p:sldId id="256" r:id="rId2"/>
    <p:sldId id="257" r:id="rId3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83FF"/>
    <a:srgbClr val="941651"/>
    <a:srgbClr val="C4688A"/>
    <a:srgbClr val="FF71ED"/>
    <a:srgbClr val="FF22CB"/>
    <a:srgbClr val="FF85FA"/>
    <a:srgbClr val="FF40FF"/>
    <a:srgbClr val="FF94A0"/>
    <a:srgbClr val="A4D7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854"/>
    <p:restoredTop sz="93742"/>
  </p:normalViewPr>
  <p:slideViewPr>
    <p:cSldViewPr snapToGrid="0" snapToObjects="1">
      <p:cViewPr>
        <p:scale>
          <a:sx n="100" d="100"/>
          <a:sy n="100" d="100"/>
        </p:scale>
        <p:origin x="1368" y="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4B4A6-D1F5-A449-89C2-718FFDA3F45E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F1973-063E-5448-9133-CF879227B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025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4B4A6-D1F5-A449-89C2-718FFDA3F45E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F1973-063E-5448-9133-CF879227B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852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4B4A6-D1F5-A449-89C2-718FFDA3F45E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F1973-063E-5448-9133-CF879227B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820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4B4A6-D1F5-A449-89C2-718FFDA3F45E}" type="datetimeFigureOut">
              <a:rPr lang="en-US" smtClean="0"/>
              <a:t>2/2/20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F1973-063E-5448-9133-CF879227B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568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4B4A6-D1F5-A449-89C2-718FFDA3F45E}" type="datetimeFigureOut">
              <a:rPr lang="en-US" smtClean="0"/>
              <a:t>2/2/20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F1973-063E-5448-9133-CF879227B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537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4B4A6-D1F5-A449-89C2-718FFDA3F45E}" type="datetimeFigureOut">
              <a:rPr lang="en-US" smtClean="0"/>
              <a:t>2/2/20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F1973-063E-5448-9133-CF879227B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0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4B4A6-D1F5-A449-89C2-718FFDA3F45E}" type="datetimeFigureOut">
              <a:rPr lang="en-US" smtClean="0"/>
              <a:t>2/2/20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F1973-063E-5448-9133-CF879227B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298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4B4A6-D1F5-A449-89C2-718FFDA3F45E}" type="datetimeFigureOut">
              <a:rPr lang="en-US" smtClean="0"/>
              <a:t>2/2/20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F1973-063E-5448-9133-CF879227B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294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4B4A6-D1F5-A449-89C2-718FFDA3F45E}" type="datetimeFigureOut">
              <a:rPr lang="en-US" smtClean="0"/>
              <a:t>2/2/20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F1973-063E-5448-9133-CF879227B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108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4B4A6-D1F5-A449-89C2-718FFDA3F45E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F1973-063E-5448-9133-CF879227B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148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4B4A6-D1F5-A449-89C2-718FFDA3F45E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F1973-063E-5448-9133-CF879227B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45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54B4A6-D1F5-A449-89C2-718FFDA3F45E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CF1973-063E-5448-9133-CF879227B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83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tiff"/><Relationship Id="rId5" Type="http://schemas.openxmlformats.org/officeDocument/2006/relationships/image" Target="../media/image4.tiff"/><Relationship Id="rId4" Type="http://schemas.openxmlformats.org/officeDocument/2006/relationships/image" Target="../media/image3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Urdd_Gobaith_Cymru" TargetMode="External"/><Relationship Id="rId2" Type="http://schemas.openxmlformats.org/officeDocument/2006/relationships/hyperlink" Target="https://www.psychologynoteshq.com/bronfenbrenner-ecological-theor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eilosant.ysgolccc.cymru/cartref" TargetMode="External"/><Relationship Id="rId5" Type="http://schemas.openxmlformats.org/officeDocument/2006/relationships/hyperlink" Target="https://www.firstdiscoverers.co.uk/lev-vygotsky-child-development-theories/" TargetMode="External"/><Relationship Id="rId4" Type="http://schemas.openxmlformats.org/officeDocument/2006/relationships/hyperlink" Target="https://www.researchgate.net/figure/The-Crucial-Role-of-Parents-Community-and-School-in-Creating-Safe-Environments-for_fig1_28417209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4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Rounded Rectangle 62">
            <a:extLst>
              <a:ext uri="{FF2B5EF4-FFF2-40B4-BE49-F238E27FC236}">
                <a16:creationId xmlns:a16="http://schemas.microsoft.com/office/drawing/2014/main" id="{B01CB2DD-4D9C-3943-8723-05B4679D7F09}"/>
              </a:ext>
            </a:extLst>
          </p:cNvPr>
          <p:cNvSpPr/>
          <p:nvPr/>
        </p:nvSpPr>
        <p:spPr>
          <a:xfrm>
            <a:off x="3417632" y="6131762"/>
            <a:ext cx="3172503" cy="1494375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2223" dirty="0"/>
          </a:p>
        </p:txBody>
      </p:sp>
      <p:sp>
        <p:nvSpPr>
          <p:cNvPr id="62" name="Rounded Rectangle 61">
            <a:extLst>
              <a:ext uri="{FF2B5EF4-FFF2-40B4-BE49-F238E27FC236}">
                <a16:creationId xmlns:a16="http://schemas.microsoft.com/office/drawing/2014/main" id="{200809C2-9935-6B43-9EDE-51F7C113A159}"/>
              </a:ext>
            </a:extLst>
          </p:cNvPr>
          <p:cNvSpPr/>
          <p:nvPr/>
        </p:nvSpPr>
        <p:spPr>
          <a:xfrm>
            <a:off x="6920881" y="6566192"/>
            <a:ext cx="3851922" cy="2119890"/>
          </a:xfrm>
          <a:prstGeom prst="roundRect">
            <a:avLst/>
          </a:prstGeom>
          <a:solidFill>
            <a:srgbClr val="FF71E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2223" dirty="0"/>
          </a:p>
        </p:txBody>
      </p:sp>
      <p:sp>
        <p:nvSpPr>
          <p:cNvPr id="51" name="Rounded Rectangle 50">
            <a:extLst>
              <a:ext uri="{FF2B5EF4-FFF2-40B4-BE49-F238E27FC236}">
                <a16:creationId xmlns:a16="http://schemas.microsoft.com/office/drawing/2014/main" id="{85E34AA7-6CFF-8F41-9BA6-931CF6F77B91}"/>
              </a:ext>
            </a:extLst>
          </p:cNvPr>
          <p:cNvSpPr/>
          <p:nvPr/>
        </p:nvSpPr>
        <p:spPr>
          <a:xfrm>
            <a:off x="84516" y="6243320"/>
            <a:ext cx="1551401" cy="3125792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2223" dirty="0">
              <a:highlight>
                <a:srgbClr val="FFFF00"/>
              </a:highlight>
            </a:endParaRP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E1233D92-7FA7-8E44-A923-84F79D9AD5F4}"/>
              </a:ext>
            </a:extLst>
          </p:cNvPr>
          <p:cNvSpPr/>
          <p:nvPr/>
        </p:nvSpPr>
        <p:spPr>
          <a:xfrm>
            <a:off x="3062764" y="7806216"/>
            <a:ext cx="3379705" cy="154241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2223" dirty="0"/>
          </a:p>
        </p:txBody>
      </p:sp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21CFC1EC-F2E0-6240-B814-15F377F9A64A}"/>
              </a:ext>
            </a:extLst>
          </p:cNvPr>
          <p:cNvSpPr/>
          <p:nvPr/>
        </p:nvSpPr>
        <p:spPr>
          <a:xfrm>
            <a:off x="1690929" y="6027069"/>
            <a:ext cx="1318052" cy="3342043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2223" dirty="0"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F196E683-E8D5-E04A-9D8D-5A486EF41F69}"/>
              </a:ext>
            </a:extLst>
          </p:cNvPr>
          <p:cNvSpPr/>
          <p:nvPr/>
        </p:nvSpPr>
        <p:spPr>
          <a:xfrm>
            <a:off x="4445605" y="2089828"/>
            <a:ext cx="1949095" cy="1081267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2223" dirty="0"/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AA6CDF5C-B250-C749-A60B-15D436A84D0A}"/>
              </a:ext>
            </a:extLst>
          </p:cNvPr>
          <p:cNvSpPr/>
          <p:nvPr/>
        </p:nvSpPr>
        <p:spPr>
          <a:xfrm>
            <a:off x="-18533" y="1250219"/>
            <a:ext cx="4424338" cy="4565339"/>
          </a:xfrm>
          <a:prstGeom prst="roundRect">
            <a:avLst/>
          </a:prstGeom>
          <a:solidFill>
            <a:srgbClr val="D88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2223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03AF24F-33E1-7F46-92E8-E0732BDE0FFD}"/>
              </a:ext>
            </a:extLst>
          </p:cNvPr>
          <p:cNvSpPr/>
          <p:nvPr/>
        </p:nvSpPr>
        <p:spPr>
          <a:xfrm>
            <a:off x="4151807" y="228365"/>
            <a:ext cx="3651202" cy="1328056"/>
          </a:xfrm>
          <a:prstGeom prst="rect">
            <a:avLst/>
          </a:prstGeom>
          <a:noFill/>
        </p:spPr>
        <p:txBody>
          <a:bodyPr wrap="square" lIns="96012" tIns="48006" rIns="96012" bIns="48006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4000" b="1" dirty="0" err="1">
                <a:ln/>
                <a:solidFill>
                  <a:srgbClr val="FF0000"/>
                </a:solidFill>
              </a:rPr>
              <a:t>Dechrau</a:t>
            </a:r>
            <a:r>
              <a:rPr lang="en-US" sz="4000" b="1" dirty="0">
                <a:ln/>
                <a:solidFill>
                  <a:srgbClr val="FF0000"/>
                </a:solidFill>
              </a:rPr>
              <a:t> </a:t>
            </a:r>
            <a:r>
              <a:rPr lang="en-US" sz="4000" b="1" dirty="0" err="1">
                <a:ln/>
                <a:solidFill>
                  <a:srgbClr val="FF0000"/>
                </a:solidFill>
              </a:rPr>
              <a:t>wrth</a:t>
            </a:r>
            <a:r>
              <a:rPr lang="en-US" sz="4000" b="1" dirty="0">
                <a:ln/>
                <a:solidFill>
                  <a:srgbClr val="FF0000"/>
                </a:solidFill>
              </a:rPr>
              <a:t> </a:t>
            </a:r>
            <a:r>
              <a:rPr lang="en-US" sz="4000" b="1" dirty="0" err="1">
                <a:ln/>
                <a:solidFill>
                  <a:srgbClr val="FF0000"/>
                </a:solidFill>
              </a:rPr>
              <a:t>fy</a:t>
            </a:r>
            <a:r>
              <a:rPr lang="en-US" sz="4000" b="1" dirty="0">
                <a:ln/>
                <a:solidFill>
                  <a:srgbClr val="FF0000"/>
                </a:solidFill>
              </a:rPr>
              <a:t> </a:t>
            </a:r>
            <a:r>
              <a:rPr lang="en-US" sz="4000" b="1" dirty="0" err="1">
                <a:ln/>
                <a:solidFill>
                  <a:srgbClr val="FF0000"/>
                </a:solidFill>
              </a:rPr>
              <a:t>Nhraed</a:t>
            </a:r>
            <a:endParaRPr lang="en-US" sz="4000" b="1" dirty="0">
              <a:ln/>
              <a:solidFill>
                <a:srgbClr val="FF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6C2DFF2-4F65-9A46-BC48-6D13DA5C84D1}"/>
              </a:ext>
            </a:extLst>
          </p:cNvPr>
          <p:cNvSpPr txBox="1"/>
          <p:nvPr/>
        </p:nvSpPr>
        <p:spPr>
          <a:xfrm>
            <a:off x="161669" y="1436175"/>
            <a:ext cx="4214144" cy="51350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u="sng" dirty="0" err="1"/>
              <a:t>Cyd-destun</a:t>
            </a:r>
            <a:r>
              <a:rPr lang="en-US" sz="900" b="1" u="sng" dirty="0"/>
              <a:t> </a:t>
            </a:r>
            <a:r>
              <a:rPr lang="en-US" sz="900" b="1" u="sng" dirty="0" err="1"/>
              <a:t>yr</a:t>
            </a:r>
            <a:r>
              <a:rPr lang="en-US" sz="900" b="1" u="sng" dirty="0"/>
              <a:t> </a:t>
            </a:r>
            <a:r>
              <a:rPr lang="en-US" sz="900" b="1" u="sng" dirty="0" err="1"/>
              <a:t>ysgol</a:t>
            </a:r>
            <a:r>
              <a:rPr lang="en-US" sz="900" b="1" u="sng" dirty="0"/>
              <a:t> </a:t>
            </a:r>
            <a:r>
              <a:rPr lang="en-US" sz="900" b="1" u="sng" dirty="0" err="1"/>
              <a:t>a’r</a:t>
            </a:r>
            <a:r>
              <a:rPr lang="en-US" sz="900" b="1" u="sng" dirty="0"/>
              <a:t> </a:t>
            </a:r>
            <a:r>
              <a:rPr lang="en-US" sz="900" b="1" u="sng" dirty="0" err="1"/>
              <a:t>gymuned</a:t>
            </a:r>
            <a:endParaRPr lang="en-US" sz="900" b="1" u="sng" dirty="0"/>
          </a:p>
          <a:p>
            <a:endParaRPr lang="en-US" sz="900" dirty="0"/>
          </a:p>
          <a:p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fy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</a:t>
            </a:r>
            <a:r>
              <a:rPr lang="en-US" sz="900" dirty="0" err="1"/>
              <a:t>lleoliad</a:t>
            </a:r>
            <a:r>
              <a:rPr lang="en-US" sz="900" dirty="0"/>
              <a:t> </a:t>
            </a:r>
            <a:r>
              <a:rPr lang="en-US" sz="900" dirty="0" err="1"/>
              <a:t>i</a:t>
            </a:r>
            <a:r>
              <a:rPr lang="en-US" sz="900" dirty="0"/>
              <a:t> </a:t>
            </a:r>
            <a:r>
              <a:rPr lang="en-US" sz="900" dirty="0" err="1"/>
              <a:t>mae</a:t>
            </a:r>
            <a:r>
              <a:rPr lang="en-US" sz="900" dirty="0"/>
              <a:t> 218 o </a:t>
            </a:r>
            <a:r>
              <a:rPr lang="en-US" sz="900" dirty="0" err="1"/>
              <a:t>ddisgyblion</a:t>
            </a:r>
            <a:r>
              <a:rPr lang="en-US" sz="900" dirty="0"/>
              <a:t> </a:t>
            </a:r>
            <a:r>
              <a:rPr lang="en-US" sz="900" dirty="0" err="1"/>
              <a:t>rhwng</a:t>
            </a:r>
            <a:r>
              <a:rPr lang="en-US" sz="900" dirty="0"/>
              <a:t> 3 ac 11 </a:t>
            </a:r>
            <a:r>
              <a:rPr lang="en-US" sz="900" dirty="0" err="1"/>
              <a:t>oed</a:t>
            </a:r>
            <a:r>
              <a:rPr lang="en-US" sz="900" dirty="0"/>
              <a:t>. </a:t>
            </a:r>
            <a:r>
              <a:rPr lang="en-US" sz="900" dirty="0" err="1"/>
              <a:t>Cymraeg</a:t>
            </a:r>
            <a:r>
              <a:rPr lang="en-US" sz="900" dirty="0"/>
              <a:t> </a:t>
            </a:r>
            <a:r>
              <a:rPr lang="en-US" sz="900" dirty="0" err="1"/>
              <a:t>yw</a:t>
            </a:r>
            <a:r>
              <a:rPr lang="en-US" sz="900" dirty="0"/>
              <a:t> </a:t>
            </a:r>
            <a:r>
              <a:rPr lang="en-US" sz="900" dirty="0" err="1"/>
              <a:t>prif</a:t>
            </a:r>
            <a:r>
              <a:rPr lang="en-US" sz="900" dirty="0"/>
              <a:t> </a:t>
            </a:r>
            <a:r>
              <a:rPr lang="en-US" sz="900" dirty="0" err="1"/>
              <a:t>iaith</a:t>
            </a:r>
            <a:r>
              <a:rPr lang="en-US" sz="900" dirty="0"/>
              <a:t> </a:t>
            </a:r>
            <a:r>
              <a:rPr lang="en-US" sz="900" dirty="0" err="1"/>
              <a:t>yr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a </a:t>
            </a:r>
            <a:r>
              <a:rPr lang="en-US" sz="900" dirty="0" err="1"/>
              <a:t>phrif</a:t>
            </a:r>
            <a:r>
              <a:rPr lang="en-US" sz="900" dirty="0"/>
              <a:t> </a:t>
            </a:r>
            <a:r>
              <a:rPr lang="en-US" sz="900" dirty="0" err="1"/>
              <a:t>gyfrwng</a:t>
            </a:r>
            <a:r>
              <a:rPr lang="en-US" sz="900" dirty="0"/>
              <a:t> y </a:t>
            </a:r>
            <a:r>
              <a:rPr lang="en-US" sz="900" dirty="0" err="1"/>
              <a:t>dysgu</a:t>
            </a:r>
            <a:r>
              <a:rPr lang="en-US" sz="900" dirty="0"/>
              <a:t> </a:t>
            </a:r>
            <a:r>
              <a:rPr lang="en-US" sz="900" dirty="0" err="1"/>
              <a:t>a’r</a:t>
            </a:r>
            <a:r>
              <a:rPr lang="en-US" sz="900" dirty="0"/>
              <a:t> </a:t>
            </a:r>
            <a:r>
              <a:rPr lang="en-US" sz="900" dirty="0" err="1"/>
              <a:t>addysgu</a:t>
            </a:r>
            <a:r>
              <a:rPr lang="en-US" sz="900" dirty="0"/>
              <a:t>. </a:t>
            </a:r>
            <a:r>
              <a:rPr lang="en-US" sz="900" dirty="0" err="1"/>
              <a:t>Yng</a:t>
            </a:r>
            <a:r>
              <a:rPr lang="en-US" sz="900" dirty="0"/>
              <a:t> </a:t>
            </a:r>
            <a:r>
              <a:rPr lang="en-US" sz="900" dirty="0" err="1"/>
              <a:t>nghyfnod</a:t>
            </a:r>
            <a:r>
              <a:rPr lang="en-US" sz="900" dirty="0"/>
              <a:t> </a:t>
            </a:r>
            <a:r>
              <a:rPr lang="en-US" sz="900" dirty="0" err="1"/>
              <a:t>allweddol</a:t>
            </a:r>
            <a:r>
              <a:rPr lang="en-US" sz="900" dirty="0"/>
              <a:t> 2, </a:t>
            </a:r>
            <a:r>
              <a:rPr lang="en-US" sz="900" dirty="0" err="1"/>
              <a:t>fe</a:t>
            </a:r>
            <a:r>
              <a:rPr lang="en-US" sz="900" dirty="0"/>
              <a:t> </a:t>
            </a:r>
            <a:r>
              <a:rPr lang="en-US" sz="900" dirty="0" err="1"/>
              <a:t>addysgir</a:t>
            </a:r>
            <a:r>
              <a:rPr lang="en-US" sz="900" dirty="0"/>
              <a:t> </a:t>
            </a:r>
            <a:r>
              <a:rPr lang="en-US" sz="900" dirty="0" err="1"/>
              <a:t>Saesneg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ffurfiol</a:t>
            </a:r>
            <a:r>
              <a:rPr lang="en-US" sz="900" dirty="0"/>
              <a:t>.  Mae </a:t>
            </a:r>
            <a:r>
              <a:rPr lang="en-US" sz="900" dirty="0" err="1"/>
              <a:t>tua</a:t>
            </a:r>
            <a:r>
              <a:rPr lang="en-US" sz="900" dirty="0"/>
              <a:t> 58% </a:t>
            </a:r>
            <a:r>
              <a:rPr lang="en-US" sz="900" dirty="0" err="1"/>
              <a:t>o’r</a:t>
            </a:r>
            <a:r>
              <a:rPr lang="en-US" sz="900" dirty="0"/>
              <a:t> </a:t>
            </a:r>
            <a:r>
              <a:rPr lang="en-US" sz="900" dirty="0" err="1"/>
              <a:t>disgyblion</a:t>
            </a:r>
            <a:r>
              <a:rPr lang="en-US" sz="900" dirty="0"/>
              <a:t> o </a:t>
            </a:r>
            <a:r>
              <a:rPr lang="en-US" sz="900" dirty="0" err="1"/>
              <a:t>gartrefi</a:t>
            </a:r>
            <a:r>
              <a:rPr lang="en-US" sz="900" dirty="0"/>
              <a:t> </a:t>
            </a:r>
            <a:r>
              <a:rPr lang="en-US" sz="900" dirty="0" err="1"/>
              <a:t>ble</a:t>
            </a:r>
            <a:r>
              <a:rPr lang="en-US" sz="900" dirty="0"/>
              <a:t> </a:t>
            </a:r>
            <a:r>
              <a:rPr lang="en-US" sz="900" dirty="0" err="1"/>
              <a:t>siaredir</a:t>
            </a:r>
            <a:r>
              <a:rPr lang="en-US" sz="900" dirty="0"/>
              <a:t> </a:t>
            </a:r>
            <a:r>
              <a:rPr lang="en-US" sz="900" dirty="0" err="1"/>
              <a:t>Cymraeg</a:t>
            </a:r>
            <a:r>
              <a:rPr lang="en-US" sz="900" dirty="0"/>
              <a:t>. </a:t>
            </a:r>
          </a:p>
          <a:p>
            <a:endParaRPr lang="en-US" sz="900" dirty="0"/>
          </a:p>
          <a:p>
            <a:r>
              <a:rPr lang="en-US" sz="900" b="1" u="sng" dirty="0" err="1"/>
              <a:t>Elfennau</a:t>
            </a:r>
            <a:r>
              <a:rPr lang="en-US" sz="900" b="1" u="sng" dirty="0"/>
              <a:t> </a:t>
            </a:r>
            <a:r>
              <a:rPr lang="en-US" sz="900" b="1" u="sng" dirty="0" err="1"/>
              <a:t>Cymdeithasol-economaidd</a:t>
            </a:r>
            <a:endParaRPr lang="en-US" sz="900" b="1" u="sng" dirty="0"/>
          </a:p>
          <a:p>
            <a:endParaRPr lang="en-US" sz="900" dirty="0"/>
          </a:p>
          <a:p>
            <a:r>
              <a:rPr lang="en-US" sz="900" dirty="0"/>
              <a:t>2.3% o </a:t>
            </a:r>
            <a:r>
              <a:rPr lang="en-US" sz="900" dirty="0" err="1"/>
              <a:t>ddisgyblion</a:t>
            </a:r>
            <a:r>
              <a:rPr lang="en-US" sz="900" dirty="0"/>
              <a:t> </a:t>
            </a:r>
            <a:r>
              <a:rPr lang="en-US" sz="900" dirty="0" err="1"/>
              <a:t>sy’n</a:t>
            </a:r>
            <a:r>
              <a:rPr lang="en-US" sz="900" dirty="0"/>
              <a:t> </a:t>
            </a:r>
            <a:r>
              <a:rPr lang="en-US" sz="900" dirty="0" err="1"/>
              <a:t>gymwys</a:t>
            </a:r>
            <a:r>
              <a:rPr lang="en-US" sz="900" dirty="0"/>
              <a:t> </a:t>
            </a:r>
            <a:r>
              <a:rPr lang="en-US" sz="900" dirty="0" err="1"/>
              <a:t>i</a:t>
            </a:r>
            <a:r>
              <a:rPr lang="en-US" sz="900" dirty="0"/>
              <a:t> </a:t>
            </a:r>
            <a:r>
              <a:rPr lang="en-US" sz="900" dirty="0" err="1"/>
              <a:t>dderbyn</a:t>
            </a:r>
            <a:r>
              <a:rPr lang="en-US" sz="900" dirty="0"/>
              <a:t> </a:t>
            </a:r>
            <a:r>
              <a:rPr lang="en-US" sz="900" dirty="0" err="1"/>
              <a:t>prydau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am </a:t>
            </a:r>
            <a:r>
              <a:rPr lang="en-US" sz="900" dirty="0" err="1"/>
              <a:t>ddim</a:t>
            </a:r>
            <a:r>
              <a:rPr lang="en-US" sz="900" dirty="0"/>
              <a:t>, </a:t>
            </a:r>
            <a:r>
              <a:rPr lang="en-US" sz="900" dirty="0" err="1"/>
              <a:t>sy’n</a:t>
            </a:r>
            <a:r>
              <a:rPr lang="en-US" sz="900" dirty="0"/>
              <a:t> </a:t>
            </a:r>
            <a:r>
              <a:rPr lang="en-US" sz="900" dirty="0" err="1"/>
              <a:t>sylweddol</a:t>
            </a:r>
            <a:r>
              <a:rPr lang="en-US" sz="900" dirty="0"/>
              <a:t> is </a:t>
            </a:r>
            <a:r>
              <a:rPr lang="en-US" sz="900" dirty="0" err="1"/>
              <a:t>na’r</a:t>
            </a:r>
            <a:r>
              <a:rPr lang="en-US" sz="900" dirty="0"/>
              <a:t> </a:t>
            </a:r>
            <a:r>
              <a:rPr lang="en-US" sz="900" dirty="0" err="1"/>
              <a:t>cyfartaledd</a:t>
            </a:r>
            <a:r>
              <a:rPr lang="en-US" sz="900" dirty="0"/>
              <a:t> </a:t>
            </a:r>
            <a:r>
              <a:rPr lang="en-US" sz="900" dirty="0" err="1"/>
              <a:t>cenedlaethol</a:t>
            </a:r>
            <a:r>
              <a:rPr lang="en-US" sz="900" dirty="0"/>
              <a:t>. </a:t>
            </a:r>
            <a:r>
              <a:rPr lang="en-US" sz="900" dirty="0" err="1"/>
              <a:t>Fel</a:t>
            </a:r>
            <a:r>
              <a:rPr lang="en-US" sz="900" dirty="0"/>
              <a:t> y </a:t>
            </a:r>
            <a:r>
              <a:rPr lang="en-US" sz="900" dirty="0" err="1"/>
              <a:t>gwelir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y </a:t>
            </a:r>
            <a:r>
              <a:rPr lang="en-US" sz="900" dirty="0" err="1"/>
              <a:t>tabl</a:t>
            </a:r>
            <a:r>
              <a:rPr lang="en-US" sz="900" dirty="0"/>
              <a:t> (</a:t>
            </a:r>
            <a:r>
              <a:rPr lang="en-US" sz="900" dirty="0" err="1"/>
              <a:t>dde</a:t>
            </a:r>
            <a:r>
              <a:rPr lang="en-US" sz="900" dirty="0"/>
              <a:t>) </a:t>
            </a:r>
            <a:r>
              <a:rPr lang="en-US" sz="900" dirty="0" err="1"/>
              <a:t>mae’r</a:t>
            </a:r>
            <a:r>
              <a:rPr lang="en-US" sz="900" dirty="0"/>
              <a:t> </a:t>
            </a:r>
            <a:r>
              <a:rPr lang="en-US" sz="900" dirty="0" err="1"/>
              <a:t>canran</a:t>
            </a:r>
            <a:r>
              <a:rPr lang="en-US" sz="900" dirty="0"/>
              <a:t> </a:t>
            </a:r>
            <a:r>
              <a:rPr lang="en-US" sz="900" dirty="0" err="1"/>
              <a:t>wedi</a:t>
            </a:r>
            <a:r>
              <a:rPr lang="en-US" sz="900" dirty="0"/>
              <a:t> </a:t>
            </a:r>
            <a:r>
              <a:rPr lang="en-US" sz="900" dirty="0" err="1"/>
              <a:t>cynyddu</a:t>
            </a:r>
            <a:r>
              <a:rPr lang="en-US" sz="900" dirty="0"/>
              <a:t> </a:t>
            </a:r>
            <a:r>
              <a:rPr lang="en-US" sz="900" dirty="0" err="1"/>
              <a:t>dros</a:t>
            </a:r>
            <a:r>
              <a:rPr lang="en-US" sz="900" dirty="0"/>
              <a:t> y </a:t>
            </a:r>
            <a:r>
              <a:rPr lang="en-US" sz="900" dirty="0" err="1"/>
              <a:t>chwe</a:t>
            </a:r>
            <a:r>
              <a:rPr lang="en-US" sz="900" dirty="0"/>
              <a:t> </a:t>
            </a:r>
            <a:r>
              <a:rPr lang="en-US" sz="900" dirty="0" err="1"/>
              <a:t>mlynedd</a:t>
            </a:r>
            <a:r>
              <a:rPr lang="en-US" sz="900" dirty="0"/>
              <a:t> </a:t>
            </a:r>
            <a:r>
              <a:rPr lang="en-US" sz="900" dirty="0" err="1"/>
              <a:t>diwethaf</a:t>
            </a:r>
            <a:r>
              <a:rPr lang="en-US" sz="900" dirty="0"/>
              <a:t>.</a:t>
            </a:r>
          </a:p>
          <a:p>
            <a:r>
              <a:rPr lang="en-US" sz="900" dirty="0"/>
              <a:t>       </a:t>
            </a:r>
            <a:r>
              <a:rPr lang="en-US" sz="900" dirty="0" err="1"/>
              <a:t>Ar</a:t>
            </a:r>
            <a:r>
              <a:rPr lang="en-US" sz="900" dirty="0"/>
              <a:t> </a:t>
            </a:r>
            <a:r>
              <a:rPr lang="en-US" sz="900" dirty="0" err="1"/>
              <a:t>gofrestr</a:t>
            </a:r>
            <a:r>
              <a:rPr lang="en-US" sz="900" dirty="0"/>
              <a:t> </a:t>
            </a:r>
            <a:r>
              <a:rPr lang="en-US" sz="900" dirty="0" err="1"/>
              <a:t>anghenion</a:t>
            </a:r>
            <a:r>
              <a:rPr lang="en-US" sz="900" dirty="0"/>
              <a:t> </a:t>
            </a:r>
            <a:r>
              <a:rPr lang="en-US" sz="900" dirty="0" err="1"/>
              <a:t>dysgu</a:t>
            </a:r>
            <a:r>
              <a:rPr lang="en-US" sz="900" dirty="0"/>
              <a:t> </a:t>
            </a:r>
            <a:r>
              <a:rPr lang="en-US" sz="900" dirty="0" err="1"/>
              <a:t>ychwanegol</a:t>
            </a:r>
            <a:r>
              <a:rPr lang="en-US" sz="900" dirty="0"/>
              <a:t> </a:t>
            </a:r>
            <a:r>
              <a:rPr lang="en-US" sz="900" dirty="0" err="1"/>
              <a:t>yr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</a:t>
            </a:r>
            <a:r>
              <a:rPr lang="en-US" sz="900" dirty="0" err="1"/>
              <a:t>mae</a:t>
            </a:r>
            <a:r>
              <a:rPr lang="en-US" sz="900" dirty="0"/>
              <a:t> 19% o </a:t>
            </a:r>
            <a:r>
              <a:rPr lang="en-US" sz="900" dirty="0" err="1"/>
              <a:t>ddisgyblion</a:t>
            </a:r>
            <a:r>
              <a:rPr lang="en-US" sz="900" dirty="0"/>
              <a:t>. </a:t>
            </a:r>
            <a:r>
              <a:rPr lang="en-US" sz="900" dirty="0" err="1"/>
              <a:t>Mae’r</a:t>
            </a:r>
            <a:r>
              <a:rPr lang="en-US" sz="900" dirty="0"/>
              <a:t> </a:t>
            </a:r>
            <a:r>
              <a:rPr lang="en-US" sz="900" dirty="0" err="1"/>
              <a:t>ffigur</a:t>
            </a:r>
            <a:r>
              <a:rPr lang="en-US" sz="900" dirty="0"/>
              <a:t> </a:t>
            </a:r>
            <a:r>
              <a:rPr lang="en-US" sz="900" dirty="0" err="1"/>
              <a:t>yma</a:t>
            </a:r>
            <a:r>
              <a:rPr lang="en-US" sz="900" dirty="0"/>
              <a:t> </a:t>
            </a:r>
            <a:r>
              <a:rPr lang="en-US" sz="900" dirty="0" err="1"/>
              <a:t>ychydig</a:t>
            </a:r>
            <a:r>
              <a:rPr lang="en-US" sz="900" dirty="0"/>
              <a:t> is </a:t>
            </a:r>
            <a:r>
              <a:rPr lang="en-US" sz="900" dirty="0" err="1"/>
              <a:t>na</a:t>
            </a:r>
            <a:r>
              <a:rPr lang="en-US" sz="900" dirty="0"/>
              <a:t> </a:t>
            </a:r>
            <a:r>
              <a:rPr lang="en-US" sz="900" dirty="0" err="1"/>
              <a:t>chanran</a:t>
            </a:r>
            <a:r>
              <a:rPr lang="en-US" sz="900" dirty="0"/>
              <a:t> </a:t>
            </a:r>
            <a:r>
              <a:rPr lang="en-US" sz="900" dirty="0" err="1"/>
              <a:t>Cymru</a:t>
            </a:r>
            <a:r>
              <a:rPr lang="en-US" sz="900" dirty="0"/>
              <a:t>, </a:t>
            </a:r>
            <a:r>
              <a:rPr lang="en-US" sz="900" dirty="0" err="1"/>
              <a:t>ychydig</a:t>
            </a:r>
            <a:r>
              <a:rPr lang="en-US" sz="900" dirty="0"/>
              <a:t> </a:t>
            </a:r>
            <a:r>
              <a:rPr lang="en-US" sz="900" dirty="0" err="1"/>
              <a:t>iawn</a:t>
            </a:r>
            <a:r>
              <a:rPr lang="en-US" sz="900" dirty="0"/>
              <a:t> o </a:t>
            </a:r>
            <a:r>
              <a:rPr lang="en-US" sz="900" dirty="0" err="1"/>
              <a:t>ddisgyblion</a:t>
            </a:r>
            <a:r>
              <a:rPr lang="en-US" sz="900" dirty="0"/>
              <a:t> </a:t>
            </a:r>
            <a:r>
              <a:rPr lang="en-US" sz="900" dirty="0" err="1"/>
              <a:t>sydd</a:t>
            </a:r>
            <a:r>
              <a:rPr lang="en-US" sz="900" dirty="0"/>
              <a:t> </a:t>
            </a:r>
            <a:r>
              <a:rPr lang="en-US" sz="900" dirty="0" err="1"/>
              <a:t>â</a:t>
            </a:r>
            <a:r>
              <a:rPr lang="en-US" sz="900" dirty="0"/>
              <a:t> </a:t>
            </a:r>
            <a:r>
              <a:rPr lang="en-US" sz="900" dirty="0" err="1"/>
              <a:t>datganiad</a:t>
            </a:r>
            <a:r>
              <a:rPr lang="en-US" sz="900" dirty="0"/>
              <a:t> o </a:t>
            </a:r>
            <a:r>
              <a:rPr lang="en-US" sz="900" dirty="0" err="1"/>
              <a:t>anghenion</a:t>
            </a:r>
            <a:r>
              <a:rPr lang="en-US" sz="900" dirty="0"/>
              <a:t> </a:t>
            </a:r>
            <a:r>
              <a:rPr lang="en-US" sz="900" dirty="0" err="1"/>
              <a:t>addysgol</a:t>
            </a:r>
            <a:r>
              <a:rPr lang="en-US" sz="900" dirty="0"/>
              <a:t> </a:t>
            </a:r>
            <a:r>
              <a:rPr lang="en-US" sz="900" dirty="0" err="1"/>
              <a:t>arbennig</a:t>
            </a:r>
            <a:r>
              <a:rPr lang="en-US" sz="900" dirty="0"/>
              <a:t>.</a:t>
            </a:r>
          </a:p>
          <a:p>
            <a:r>
              <a:rPr lang="en-US" sz="900" dirty="0"/>
              <a:t>       </a:t>
            </a:r>
            <a:r>
              <a:rPr lang="en-US" sz="900" dirty="0" err="1"/>
              <a:t>Yn</a:t>
            </a:r>
            <a:r>
              <a:rPr lang="en-US" sz="900" dirty="0"/>
              <a:t> 2015-2016  </a:t>
            </a:r>
            <a:r>
              <a:rPr lang="en-US" sz="900" dirty="0" err="1"/>
              <a:t>roedd</a:t>
            </a:r>
            <a:r>
              <a:rPr lang="en-US" sz="900" dirty="0"/>
              <a:t> </a:t>
            </a:r>
            <a:r>
              <a:rPr lang="en-US" sz="900" dirty="0" err="1"/>
              <a:t>cyllideb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</a:t>
            </a:r>
            <a:r>
              <a:rPr lang="en-US" sz="900" dirty="0" err="1"/>
              <a:t>unigol</a:t>
            </a:r>
            <a:r>
              <a:rPr lang="en-US" sz="900" dirty="0"/>
              <a:t>  </a:t>
            </a:r>
            <a:r>
              <a:rPr lang="en-US" sz="900" dirty="0" err="1"/>
              <a:t>fesul</a:t>
            </a:r>
            <a:r>
              <a:rPr lang="en-US" sz="900" dirty="0"/>
              <a:t> </a:t>
            </a:r>
            <a:r>
              <a:rPr lang="en-US" sz="900" dirty="0" err="1"/>
              <a:t>disgybl</a:t>
            </a:r>
            <a:r>
              <a:rPr lang="en-US" sz="900" dirty="0"/>
              <a:t>  </a:t>
            </a:r>
            <a:r>
              <a:rPr lang="en-US" sz="900" dirty="0" err="1"/>
              <a:t>ar</a:t>
            </a:r>
            <a:r>
              <a:rPr lang="en-US" sz="900" dirty="0"/>
              <a:t> </a:t>
            </a:r>
            <a:r>
              <a:rPr lang="en-US" sz="900" dirty="0" err="1"/>
              <a:t>gyfer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</a:t>
            </a:r>
            <a:r>
              <a:rPr lang="en-US" sz="900" dirty="0" err="1"/>
              <a:t>Teilo</a:t>
            </a:r>
            <a:r>
              <a:rPr lang="en-US" sz="900" dirty="0"/>
              <a:t> </a:t>
            </a:r>
            <a:r>
              <a:rPr lang="en-US" sz="900" dirty="0" err="1"/>
              <a:t>Ssnt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£3,136. </a:t>
            </a:r>
            <a:r>
              <a:rPr lang="en-US" sz="900" dirty="0" err="1"/>
              <a:t>Uchafswm</a:t>
            </a:r>
            <a:r>
              <a:rPr lang="en-US" sz="900" dirty="0"/>
              <a:t> </a:t>
            </a:r>
            <a:r>
              <a:rPr lang="en-US" sz="900" dirty="0" err="1"/>
              <a:t>fesul</a:t>
            </a:r>
            <a:r>
              <a:rPr lang="en-US" sz="900" dirty="0"/>
              <a:t> </a:t>
            </a:r>
            <a:r>
              <a:rPr lang="en-US" sz="900" dirty="0" err="1"/>
              <a:t>disgybl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ysgolion</a:t>
            </a:r>
            <a:r>
              <a:rPr lang="en-US" sz="900" dirty="0"/>
              <a:t> </a:t>
            </a:r>
            <a:r>
              <a:rPr lang="en-US" sz="900" dirty="0" err="1"/>
              <a:t>cynradd</a:t>
            </a:r>
            <a:r>
              <a:rPr lang="en-US" sz="900" dirty="0"/>
              <a:t> Sir </a:t>
            </a:r>
            <a:r>
              <a:rPr lang="en-US" sz="900" dirty="0" err="1"/>
              <a:t>Gaerfyrddin</a:t>
            </a:r>
            <a:r>
              <a:rPr lang="en-US" sz="900" dirty="0"/>
              <a:t> </a:t>
            </a:r>
            <a:r>
              <a:rPr lang="en-US" sz="900" dirty="0" err="1"/>
              <a:t>yw</a:t>
            </a:r>
            <a:r>
              <a:rPr lang="en-US" sz="900" dirty="0"/>
              <a:t> £8,382 </a:t>
            </a:r>
            <a:r>
              <a:rPr lang="en-US" sz="900" dirty="0" err="1"/>
              <a:t>a’r</a:t>
            </a:r>
            <a:r>
              <a:rPr lang="en-US" sz="900" dirty="0"/>
              <a:t> </a:t>
            </a:r>
            <a:r>
              <a:rPr lang="en-US" sz="900" dirty="0" err="1"/>
              <a:t>lleiafswm</a:t>
            </a:r>
            <a:r>
              <a:rPr lang="en-US" sz="900" dirty="0"/>
              <a:t> </a:t>
            </a:r>
            <a:r>
              <a:rPr lang="en-US" sz="900" dirty="0" err="1"/>
              <a:t>yr</a:t>
            </a:r>
            <a:r>
              <a:rPr lang="en-US" sz="900" dirty="0"/>
              <a:t> £3,111.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yr</a:t>
            </a:r>
            <a:r>
              <a:rPr lang="en-US" sz="900" dirty="0"/>
              <a:t> 100fed  </a:t>
            </a:r>
            <a:r>
              <a:rPr lang="en-US" sz="900" dirty="0" err="1"/>
              <a:t>safle</a:t>
            </a:r>
            <a:r>
              <a:rPr lang="en-US" sz="900" dirty="0"/>
              <a:t> </a:t>
            </a:r>
            <a:r>
              <a:rPr lang="en-US" sz="900" dirty="0" err="1"/>
              <a:t>mae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</a:t>
            </a:r>
            <a:r>
              <a:rPr lang="en-US" sz="900" dirty="0" err="1"/>
              <a:t>Teilo</a:t>
            </a:r>
            <a:r>
              <a:rPr lang="en-US" sz="900" dirty="0"/>
              <a:t> Sant </a:t>
            </a:r>
            <a:r>
              <a:rPr lang="en-US" sz="900" dirty="0" err="1"/>
              <a:t>allan</a:t>
            </a:r>
            <a:r>
              <a:rPr lang="en-US" sz="900" dirty="0"/>
              <a:t> </a:t>
            </a:r>
            <a:r>
              <a:rPr lang="en-US" sz="900" dirty="0" err="1"/>
              <a:t>o’r</a:t>
            </a:r>
            <a:r>
              <a:rPr lang="en-US" sz="900" dirty="0"/>
              <a:t> 101 </a:t>
            </a:r>
            <a:r>
              <a:rPr lang="en-US" sz="900" dirty="0" err="1"/>
              <a:t>ysgolion</a:t>
            </a:r>
            <a:r>
              <a:rPr lang="en-US" sz="900" dirty="0"/>
              <a:t> </a:t>
            </a:r>
            <a:r>
              <a:rPr lang="en-US" sz="900" dirty="0" err="1"/>
              <a:t>cynradd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Sir </a:t>
            </a:r>
            <a:r>
              <a:rPr lang="en-US" sz="900" dirty="0" err="1"/>
              <a:t>Gaerfyrddin</a:t>
            </a:r>
            <a:r>
              <a:rPr lang="en-US" sz="900" dirty="0"/>
              <a:t> o </a:t>
            </a:r>
            <a:r>
              <a:rPr lang="en-US" sz="900" dirty="0" err="1"/>
              <a:t>safbwnyt</a:t>
            </a:r>
            <a:r>
              <a:rPr lang="en-US" sz="900" dirty="0"/>
              <a:t> y </a:t>
            </a:r>
            <a:r>
              <a:rPr lang="en-US" sz="900" dirty="0" err="1"/>
              <a:t>gyllideb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</a:t>
            </a:r>
            <a:r>
              <a:rPr lang="en-US" sz="900" dirty="0" err="1"/>
              <a:t>fesul</a:t>
            </a:r>
            <a:r>
              <a:rPr lang="en-US" sz="900" dirty="0"/>
              <a:t> </a:t>
            </a:r>
            <a:r>
              <a:rPr lang="en-US" sz="900" dirty="0" err="1"/>
              <a:t>disgybl</a:t>
            </a:r>
            <a:r>
              <a:rPr lang="en-US" sz="900" dirty="0"/>
              <a:t>.</a:t>
            </a:r>
          </a:p>
          <a:p>
            <a:r>
              <a:rPr lang="en-US" sz="900" b="1" u="sng" dirty="0" err="1"/>
              <a:t>Diwylliant</a:t>
            </a:r>
            <a:endParaRPr lang="en-US" sz="900" b="1" u="sng" dirty="0"/>
          </a:p>
          <a:p>
            <a:endParaRPr lang="en-US" sz="900" dirty="0"/>
          </a:p>
          <a:p>
            <a:r>
              <a:rPr lang="en-US" sz="900" dirty="0"/>
              <a:t>O ran </a:t>
            </a:r>
            <a:r>
              <a:rPr lang="en-US" sz="900" dirty="0" err="1"/>
              <a:t>diwylliant</a:t>
            </a:r>
            <a:r>
              <a:rPr lang="en-US" sz="900" dirty="0"/>
              <a:t> </a:t>
            </a:r>
            <a:r>
              <a:rPr lang="en-US" sz="900" dirty="0" err="1"/>
              <a:t>yr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</a:t>
            </a:r>
            <a:r>
              <a:rPr lang="en-US" sz="900" dirty="0" err="1"/>
              <a:t>maent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dathlu</a:t>
            </a:r>
            <a:r>
              <a:rPr lang="en-US" sz="900" dirty="0"/>
              <a:t> </a:t>
            </a:r>
            <a:r>
              <a:rPr lang="en-US" sz="900" dirty="0" err="1"/>
              <a:t>dathliadau</a:t>
            </a:r>
            <a:r>
              <a:rPr lang="en-US" sz="900" dirty="0"/>
              <a:t> </a:t>
            </a:r>
            <a:r>
              <a:rPr lang="en-US" sz="900" dirty="0" err="1"/>
              <a:t>Cymreig</a:t>
            </a:r>
            <a:r>
              <a:rPr lang="en-US" sz="900" dirty="0"/>
              <a:t> </a:t>
            </a:r>
            <a:r>
              <a:rPr lang="en-US" sz="900" dirty="0" err="1"/>
              <a:t>drwy</a:t>
            </a:r>
            <a:r>
              <a:rPr lang="en-US" sz="900" dirty="0"/>
              <a:t> </a:t>
            </a:r>
            <a:r>
              <a:rPr lang="en-US" sz="900" dirty="0" err="1"/>
              <a:t>gydol</a:t>
            </a:r>
            <a:r>
              <a:rPr lang="en-US" sz="900" dirty="0"/>
              <a:t> y </a:t>
            </a:r>
            <a:r>
              <a:rPr lang="en-US" sz="900" dirty="0" err="1"/>
              <a:t>flwyddyn</a:t>
            </a:r>
            <a:r>
              <a:rPr lang="en-US" sz="900" dirty="0"/>
              <a:t>, </a:t>
            </a:r>
            <a:r>
              <a:rPr lang="en-US" sz="900" dirty="0" err="1"/>
              <a:t>er</a:t>
            </a:r>
            <a:r>
              <a:rPr lang="en-US" sz="900" dirty="0"/>
              <a:t> </a:t>
            </a:r>
            <a:r>
              <a:rPr lang="en-US" sz="900" dirty="0" err="1"/>
              <a:t>enghraifft</a:t>
            </a:r>
            <a:r>
              <a:rPr lang="en-US" sz="900" dirty="0"/>
              <a:t>; </a:t>
            </a:r>
            <a:r>
              <a:rPr lang="en-US" sz="900" dirty="0" err="1"/>
              <a:t>Dydd</a:t>
            </a:r>
            <a:r>
              <a:rPr lang="en-US" sz="900" dirty="0"/>
              <a:t> </a:t>
            </a:r>
            <a:r>
              <a:rPr lang="en-US" sz="900" dirty="0" err="1"/>
              <a:t>Gwyl</a:t>
            </a:r>
            <a:r>
              <a:rPr lang="en-US" sz="900" dirty="0"/>
              <a:t> </a:t>
            </a:r>
            <a:r>
              <a:rPr lang="en-US" sz="900" dirty="0" err="1"/>
              <a:t>Dewi</a:t>
            </a:r>
            <a:r>
              <a:rPr lang="en-US" sz="900" dirty="0"/>
              <a:t> Sant.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ychwanegol</a:t>
            </a:r>
            <a:r>
              <a:rPr lang="en-US" sz="900" dirty="0"/>
              <a:t> </a:t>
            </a:r>
            <a:r>
              <a:rPr lang="en-US" sz="900" dirty="0" err="1"/>
              <a:t>maent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dathlu</a:t>
            </a:r>
            <a:r>
              <a:rPr lang="en-US" sz="900" dirty="0"/>
              <a:t> </a:t>
            </a:r>
            <a:r>
              <a:rPr lang="en-US" sz="900" dirty="0" err="1"/>
              <a:t>dathliadau</a:t>
            </a:r>
            <a:r>
              <a:rPr lang="en-US" sz="900" dirty="0"/>
              <a:t> o </a:t>
            </a:r>
            <a:r>
              <a:rPr lang="en-US" sz="900" dirty="0" err="1"/>
              <a:t>amgylch</a:t>
            </a:r>
            <a:r>
              <a:rPr lang="en-US" sz="900" dirty="0"/>
              <a:t> y </a:t>
            </a:r>
            <a:r>
              <a:rPr lang="en-US" sz="900" dirty="0" err="1"/>
              <a:t>byd</a:t>
            </a:r>
            <a:r>
              <a:rPr lang="en-US" sz="900" dirty="0"/>
              <a:t>, </a:t>
            </a:r>
            <a:r>
              <a:rPr lang="en-US" sz="900" dirty="0" err="1"/>
              <a:t>drwy</a:t>
            </a:r>
            <a:r>
              <a:rPr lang="en-US" sz="900" dirty="0"/>
              <a:t> </a:t>
            </a:r>
            <a:r>
              <a:rPr lang="en-US" sz="900" dirty="0" err="1"/>
              <a:t>addysgu</a:t>
            </a:r>
            <a:r>
              <a:rPr lang="en-US" sz="900" dirty="0"/>
              <a:t> y </a:t>
            </a:r>
            <a:r>
              <a:rPr lang="en-US" sz="900" dirty="0" err="1"/>
              <a:t>disgyblion</a:t>
            </a:r>
            <a:r>
              <a:rPr lang="en-US" sz="900" dirty="0"/>
              <a:t> </a:t>
            </a:r>
            <a:r>
              <a:rPr lang="en-US" sz="900" dirty="0" err="1"/>
              <a:t>ar</a:t>
            </a:r>
            <a:r>
              <a:rPr lang="en-US" sz="900" dirty="0"/>
              <a:t> </a:t>
            </a:r>
            <a:r>
              <a:rPr lang="en-US" sz="900" dirty="0" err="1"/>
              <a:t>sawl</a:t>
            </a:r>
            <a:r>
              <a:rPr lang="en-US" sz="900" dirty="0"/>
              <a:t> </a:t>
            </a:r>
            <a:r>
              <a:rPr lang="en-US" sz="900" dirty="0" err="1"/>
              <a:t>ddathliad</a:t>
            </a:r>
            <a:r>
              <a:rPr lang="en-US" sz="900" dirty="0"/>
              <a:t>, </a:t>
            </a:r>
            <a:r>
              <a:rPr lang="en-US" sz="900" dirty="0" err="1"/>
              <a:t>er</a:t>
            </a:r>
            <a:r>
              <a:rPr lang="en-US" sz="900" dirty="0"/>
              <a:t> </a:t>
            </a:r>
            <a:r>
              <a:rPr lang="en-US" sz="900" dirty="0" err="1"/>
              <a:t>enghraifft</a:t>
            </a:r>
            <a:r>
              <a:rPr lang="en-US" sz="900" dirty="0"/>
              <a:t>; </a:t>
            </a:r>
            <a:r>
              <a:rPr lang="en-US" sz="900" dirty="0" err="1"/>
              <a:t>Blwyddyn</a:t>
            </a:r>
            <a:r>
              <a:rPr lang="en-US" sz="900" dirty="0"/>
              <a:t> </a:t>
            </a:r>
            <a:r>
              <a:rPr lang="en-US" sz="900" dirty="0" err="1"/>
              <a:t>Newydd</a:t>
            </a:r>
            <a:r>
              <a:rPr lang="en-US" sz="900" dirty="0"/>
              <a:t> </a:t>
            </a:r>
            <a:r>
              <a:rPr lang="en-US" sz="900" dirty="0" err="1"/>
              <a:t>Tsieineaidd</a:t>
            </a:r>
            <a:r>
              <a:rPr lang="en-US" sz="900" dirty="0"/>
              <a:t> a Diwali.</a:t>
            </a:r>
          </a:p>
          <a:p>
            <a:endParaRPr lang="en-US" sz="900" dirty="0"/>
          </a:p>
          <a:p>
            <a:r>
              <a:rPr lang="en-US" sz="900" b="1" u="sng" dirty="0" err="1"/>
              <a:t>Ethigrwydd</a:t>
            </a:r>
            <a:r>
              <a:rPr lang="en-US" sz="900" b="1" u="sng" dirty="0"/>
              <a:t> a </a:t>
            </a:r>
            <a:r>
              <a:rPr lang="en-US" sz="900" b="1" u="sng" dirty="0" err="1"/>
              <a:t>chrefydd</a:t>
            </a:r>
            <a:endParaRPr lang="en-US" sz="900" b="1" u="sng" dirty="0"/>
          </a:p>
          <a:p>
            <a:r>
              <a:rPr lang="en-US" sz="900" dirty="0" err="1"/>
              <a:t>Nid</a:t>
            </a:r>
            <a:r>
              <a:rPr lang="en-US" sz="900" dirty="0"/>
              <a:t> </a:t>
            </a:r>
            <a:r>
              <a:rPr lang="en-US" sz="900" dirty="0" err="1"/>
              <a:t>oes</a:t>
            </a:r>
            <a:r>
              <a:rPr lang="en-US" sz="900" dirty="0"/>
              <a:t> </a:t>
            </a:r>
            <a:r>
              <a:rPr lang="en-US" sz="900" dirty="0" err="1"/>
              <a:t>llawer</a:t>
            </a:r>
            <a:r>
              <a:rPr lang="en-US" sz="900" dirty="0"/>
              <a:t> o </a:t>
            </a:r>
            <a:r>
              <a:rPr lang="en-US" sz="900" dirty="0" err="1"/>
              <a:t>ddisgyblion</a:t>
            </a:r>
            <a:r>
              <a:rPr lang="en-US" sz="900" dirty="0"/>
              <a:t> </a:t>
            </a:r>
            <a:r>
              <a:rPr lang="en-US" sz="900" dirty="0" err="1"/>
              <a:t>sydd</a:t>
            </a:r>
            <a:r>
              <a:rPr lang="en-US" sz="900" dirty="0"/>
              <a:t> o </a:t>
            </a:r>
            <a:r>
              <a:rPr lang="en-US" sz="900" dirty="0" err="1"/>
              <a:t>gefndir</a:t>
            </a:r>
            <a:r>
              <a:rPr lang="en-US" sz="900" dirty="0"/>
              <a:t> </a:t>
            </a:r>
            <a:r>
              <a:rPr lang="en-US" sz="900" dirty="0" err="1"/>
              <a:t>ethnig</a:t>
            </a:r>
            <a:r>
              <a:rPr lang="en-US" sz="900" dirty="0"/>
              <a:t> </a:t>
            </a:r>
            <a:r>
              <a:rPr lang="en-US" sz="900" dirty="0" err="1"/>
              <a:t>lleiafrifol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fy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</a:t>
            </a:r>
            <a:r>
              <a:rPr lang="en-US" sz="900" dirty="0" err="1"/>
              <a:t>leoliad</a:t>
            </a:r>
            <a:r>
              <a:rPr lang="en-US" sz="900" dirty="0"/>
              <a:t> </a:t>
            </a:r>
            <a:r>
              <a:rPr lang="en-US" sz="900" dirty="0" err="1"/>
              <a:t>i</a:t>
            </a:r>
            <a:r>
              <a:rPr lang="en-US" sz="900" dirty="0"/>
              <a:t>.  Pan </a:t>
            </a:r>
            <a:r>
              <a:rPr lang="en-US" sz="900" dirty="0" err="1"/>
              <a:t>fydd</a:t>
            </a:r>
            <a:r>
              <a:rPr lang="en-US" sz="900" dirty="0"/>
              <a:t> </a:t>
            </a:r>
            <a:r>
              <a:rPr lang="en-US" sz="900" dirty="0" err="1"/>
              <a:t>yr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dathlu</a:t>
            </a:r>
            <a:r>
              <a:rPr lang="en-US" sz="900" dirty="0"/>
              <a:t> y </a:t>
            </a:r>
            <a:r>
              <a:rPr lang="en-US" sz="900" dirty="0" err="1"/>
              <a:t>Flwyddyn</a:t>
            </a:r>
            <a:r>
              <a:rPr lang="en-US" sz="900" dirty="0"/>
              <a:t> </a:t>
            </a:r>
            <a:r>
              <a:rPr lang="en-US" sz="900" dirty="0" err="1"/>
              <a:t>Newydd</a:t>
            </a:r>
            <a:r>
              <a:rPr lang="en-US" sz="900" dirty="0"/>
              <a:t> </a:t>
            </a:r>
            <a:r>
              <a:rPr lang="en-US" sz="900" dirty="0" err="1"/>
              <a:t>Tsieineaidd</a:t>
            </a:r>
            <a:r>
              <a:rPr lang="en-US" sz="900" dirty="0"/>
              <a:t> </a:t>
            </a:r>
            <a:r>
              <a:rPr lang="en-US" sz="900" dirty="0" err="1"/>
              <a:t>byddent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gofyn</a:t>
            </a:r>
            <a:r>
              <a:rPr lang="en-US" sz="900" dirty="0"/>
              <a:t> </a:t>
            </a:r>
            <a:r>
              <a:rPr lang="en-US" sz="900" dirty="0" err="1"/>
              <a:t>i</a:t>
            </a:r>
            <a:r>
              <a:rPr lang="en-US" sz="900" dirty="0"/>
              <a:t> riant </a:t>
            </a:r>
            <a:r>
              <a:rPr lang="en-US" sz="900" dirty="0" err="1"/>
              <a:t>ddod</a:t>
            </a:r>
            <a:r>
              <a:rPr lang="en-US" sz="900" dirty="0"/>
              <a:t> </a:t>
            </a:r>
            <a:r>
              <a:rPr lang="en-US" sz="900" dirty="0" err="1"/>
              <a:t>mewn</a:t>
            </a:r>
            <a:r>
              <a:rPr lang="en-US" sz="900" dirty="0"/>
              <a:t> </a:t>
            </a:r>
            <a:r>
              <a:rPr lang="en-US" sz="900" dirty="0" err="1"/>
              <a:t>fel</a:t>
            </a:r>
            <a:r>
              <a:rPr lang="en-US" sz="900" dirty="0"/>
              <a:t> </a:t>
            </a:r>
            <a:r>
              <a:rPr lang="en-US" sz="900" dirty="0" err="1"/>
              <a:t>siaradwr</a:t>
            </a:r>
            <a:r>
              <a:rPr lang="en-US" sz="900" dirty="0"/>
              <a:t> </a:t>
            </a:r>
            <a:r>
              <a:rPr lang="en-US" sz="900" dirty="0" err="1"/>
              <a:t>gwadd</a:t>
            </a:r>
            <a:r>
              <a:rPr lang="en-US" sz="900" dirty="0"/>
              <a:t>. Mae </a:t>
            </a:r>
            <a:r>
              <a:rPr lang="en-US" sz="900" dirty="0" err="1"/>
              <a:t>hyn</a:t>
            </a:r>
            <a:r>
              <a:rPr lang="en-US" sz="900" dirty="0"/>
              <a:t> </a:t>
            </a:r>
            <a:r>
              <a:rPr lang="en-US" sz="900" dirty="0" err="1"/>
              <a:t>hefyd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ffordd</a:t>
            </a:r>
            <a:r>
              <a:rPr lang="en-US" sz="900" dirty="0"/>
              <a:t> o </a:t>
            </a:r>
            <a:r>
              <a:rPr lang="en-US" sz="900" dirty="0" err="1"/>
              <a:t>gynnwys</a:t>
            </a:r>
            <a:r>
              <a:rPr lang="en-US" sz="900" dirty="0"/>
              <a:t> </a:t>
            </a:r>
            <a:r>
              <a:rPr lang="en-US" sz="900" dirty="0" err="1"/>
              <a:t>rhieni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ran </a:t>
            </a:r>
            <a:r>
              <a:rPr lang="en-US" sz="900" dirty="0" err="1"/>
              <a:t>o’r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.</a:t>
            </a:r>
          </a:p>
          <a:p>
            <a:endParaRPr lang="en-US" sz="2223" dirty="0"/>
          </a:p>
          <a:p>
            <a:endParaRPr lang="en-US" sz="2223" dirty="0"/>
          </a:p>
          <a:p>
            <a:endParaRPr lang="en-US" sz="2223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A54E797-10D1-6A4A-BD64-98A3A7F056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5254" r="575"/>
          <a:stretch/>
        </p:blipFill>
        <p:spPr>
          <a:xfrm>
            <a:off x="7150100" y="831475"/>
            <a:ext cx="1695589" cy="149902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4A09ACE-D049-6740-937F-C126839A3D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4913" y="2230441"/>
            <a:ext cx="1825213" cy="743311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1CF47BBD-34C1-D443-8951-6D7E9280EC55}"/>
              </a:ext>
            </a:extLst>
          </p:cNvPr>
          <p:cNvSpPr txBox="1"/>
          <p:nvPr/>
        </p:nvSpPr>
        <p:spPr>
          <a:xfrm>
            <a:off x="3489491" y="6159997"/>
            <a:ext cx="3057073" cy="18101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u="sng" dirty="0" err="1"/>
              <a:t>Cysylltu’r</a:t>
            </a:r>
            <a:r>
              <a:rPr lang="en-US" sz="900" b="1" u="sng" dirty="0"/>
              <a:t> </a:t>
            </a:r>
            <a:r>
              <a:rPr lang="en-US" sz="900" b="1" u="sng" dirty="0" err="1"/>
              <a:t>dysgwr</a:t>
            </a:r>
            <a:r>
              <a:rPr lang="en-US" sz="900" b="1" u="sng" dirty="0"/>
              <a:t> </a:t>
            </a:r>
            <a:r>
              <a:rPr lang="en-US" sz="900" b="1" u="sng" dirty="0" err="1"/>
              <a:t>â’r</a:t>
            </a:r>
            <a:r>
              <a:rPr lang="en-US" sz="900" b="1" u="sng" dirty="0"/>
              <a:t> </a:t>
            </a:r>
            <a:r>
              <a:rPr lang="en-US" sz="900" b="1" u="sng" dirty="0" err="1"/>
              <a:t>gymuned</a:t>
            </a:r>
            <a:endParaRPr lang="en-US" sz="900" b="1" u="sng" dirty="0"/>
          </a:p>
          <a:p>
            <a:endParaRPr lang="en-US" sz="900" b="1" u="sng" dirty="0"/>
          </a:p>
          <a:p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fy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</a:t>
            </a:r>
            <a:r>
              <a:rPr lang="en-US" sz="900" dirty="0" err="1"/>
              <a:t>lleoliad</a:t>
            </a:r>
            <a:r>
              <a:rPr lang="en-US" sz="900" dirty="0"/>
              <a:t> </a:t>
            </a:r>
            <a:r>
              <a:rPr lang="en-US" sz="900" dirty="0" err="1"/>
              <a:t>maent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ceisio</a:t>
            </a:r>
            <a:r>
              <a:rPr lang="en-US" sz="900" dirty="0"/>
              <a:t> </a:t>
            </a:r>
            <a:r>
              <a:rPr lang="en-US" sz="900" dirty="0" err="1"/>
              <a:t>gwneud</a:t>
            </a:r>
            <a:r>
              <a:rPr lang="en-US" sz="900" dirty="0"/>
              <a:t> </a:t>
            </a:r>
            <a:r>
              <a:rPr lang="en-US" sz="900" dirty="0" err="1"/>
              <a:t>amrywiaeth</a:t>
            </a:r>
            <a:r>
              <a:rPr lang="en-US" sz="900" dirty="0"/>
              <a:t> o </a:t>
            </a:r>
            <a:r>
              <a:rPr lang="en-US" sz="900" dirty="0" err="1"/>
              <a:t>ddigwyddiadau</a:t>
            </a:r>
            <a:r>
              <a:rPr lang="en-US" sz="900" dirty="0"/>
              <a:t> </a:t>
            </a:r>
            <a:r>
              <a:rPr lang="en-US" sz="900" dirty="0" err="1"/>
              <a:t>sy’n</a:t>
            </a:r>
            <a:r>
              <a:rPr lang="en-US" sz="900" dirty="0"/>
              <a:t> </a:t>
            </a:r>
            <a:r>
              <a:rPr lang="en-US" sz="900" dirty="0" err="1"/>
              <a:t>cynnwys</a:t>
            </a:r>
            <a:r>
              <a:rPr lang="en-US" sz="900" dirty="0"/>
              <a:t> y </a:t>
            </a:r>
            <a:r>
              <a:rPr lang="en-US" sz="900" dirty="0" err="1"/>
              <a:t>gymuned</a:t>
            </a:r>
            <a:r>
              <a:rPr lang="en-US" sz="900" dirty="0"/>
              <a:t>. </a:t>
            </a:r>
            <a:r>
              <a:rPr lang="en-US" sz="900" dirty="0" err="1"/>
              <a:t>Defnyddiai</a:t>
            </a:r>
            <a:r>
              <a:rPr lang="en-US" sz="900" dirty="0"/>
              <a:t> </a:t>
            </a:r>
            <a:r>
              <a:rPr lang="en-US" sz="900" dirty="0" err="1"/>
              <a:t>capel</a:t>
            </a:r>
            <a:r>
              <a:rPr lang="en-US" sz="900" dirty="0"/>
              <a:t> y </a:t>
            </a:r>
            <a:r>
              <a:rPr lang="en-US" sz="900" dirty="0" err="1"/>
              <a:t>pentref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ystod</a:t>
            </a:r>
            <a:r>
              <a:rPr lang="en-US" sz="900" dirty="0"/>
              <a:t> </a:t>
            </a:r>
            <a:r>
              <a:rPr lang="en-US" sz="900" dirty="0" err="1"/>
              <a:t>ei</a:t>
            </a:r>
            <a:r>
              <a:rPr lang="en-US" sz="900" dirty="0"/>
              <a:t> </a:t>
            </a:r>
            <a:r>
              <a:rPr lang="en-US" sz="900" dirty="0" err="1"/>
              <a:t>gwasanaethau</a:t>
            </a:r>
            <a:r>
              <a:rPr lang="en-US" sz="900" dirty="0"/>
              <a:t> </a:t>
            </a:r>
            <a:r>
              <a:rPr lang="en-US" sz="900" dirty="0" err="1"/>
              <a:t>Nadolig</a:t>
            </a:r>
            <a:r>
              <a:rPr lang="en-US" sz="900" dirty="0"/>
              <a:t>, a </a:t>
            </a:r>
            <a:r>
              <a:rPr lang="en-US" sz="900" dirty="0" err="1"/>
              <a:t>chaiff</a:t>
            </a:r>
            <a:r>
              <a:rPr lang="en-US" sz="900" dirty="0"/>
              <a:t>  </a:t>
            </a:r>
            <a:r>
              <a:rPr lang="en-US" sz="900" dirty="0" err="1"/>
              <a:t>phob</a:t>
            </a:r>
            <a:r>
              <a:rPr lang="en-US" sz="900" dirty="0"/>
              <a:t> </a:t>
            </a:r>
            <a:r>
              <a:rPr lang="en-US" sz="900" dirty="0" err="1"/>
              <a:t>aelod</a:t>
            </a:r>
            <a:r>
              <a:rPr lang="en-US" sz="900" dirty="0"/>
              <a:t> </a:t>
            </a:r>
            <a:r>
              <a:rPr lang="en-US" sz="900" dirty="0" err="1"/>
              <a:t>o’r</a:t>
            </a:r>
            <a:r>
              <a:rPr lang="en-US" sz="900" dirty="0"/>
              <a:t> </a:t>
            </a:r>
            <a:r>
              <a:rPr lang="en-US" sz="900" dirty="0" err="1"/>
              <a:t>gymuned</a:t>
            </a:r>
            <a:r>
              <a:rPr lang="en-US" sz="900" dirty="0"/>
              <a:t> </a:t>
            </a:r>
            <a:r>
              <a:rPr lang="en-US" sz="900" dirty="0" err="1"/>
              <a:t>ei</a:t>
            </a:r>
            <a:r>
              <a:rPr lang="en-US" sz="900" dirty="0"/>
              <a:t> </a:t>
            </a:r>
            <a:r>
              <a:rPr lang="en-US" sz="900" dirty="0" err="1"/>
              <a:t>gwahodd</a:t>
            </a:r>
            <a:r>
              <a:rPr lang="en-US" sz="900" dirty="0"/>
              <a:t>. </a:t>
            </a:r>
            <a:r>
              <a:rPr lang="en-US" sz="900" dirty="0" err="1"/>
              <a:t>Ceisiai</a:t>
            </a:r>
            <a:r>
              <a:rPr lang="en-US" sz="900" dirty="0"/>
              <a:t> </a:t>
            </a:r>
            <a:r>
              <a:rPr lang="en-US" sz="900" dirty="0" err="1"/>
              <a:t>yr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</a:t>
            </a:r>
            <a:r>
              <a:rPr lang="en-US" sz="900" dirty="0" err="1"/>
              <a:t>ddefnyddio</a:t>
            </a:r>
            <a:r>
              <a:rPr lang="en-US" sz="900" dirty="0"/>
              <a:t> y </a:t>
            </a:r>
            <a:r>
              <a:rPr lang="en-US" sz="900" dirty="0" err="1"/>
              <a:t>pentref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ystod</a:t>
            </a:r>
            <a:r>
              <a:rPr lang="en-US" sz="900" dirty="0"/>
              <a:t> </a:t>
            </a:r>
            <a:r>
              <a:rPr lang="en-US" sz="900" dirty="0" err="1"/>
              <a:t>ei</a:t>
            </a:r>
            <a:r>
              <a:rPr lang="en-US" sz="900" dirty="0"/>
              <a:t> </a:t>
            </a:r>
            <a:r>
              <a:rPr lang="en-US" sz="900" dirty="0" err="1"/>
              <a:t>dysgu</a:t>
            </a:r>
            <a:r>
              <a:rPr lang="en-US" sz="900" dirty="0"/>
              <a:t> </a:t>
            </a:r>
            <a:r>
              <a:rPr lang="en-US" sz="900" dirty="0" err="1"/>
              <a:t>drwy</a:t>
            </a:r>
            <a:r>
              <a:rPr lang="en-US" sz="900" dirty="0"/>
              <a:t> </a:t>
            </a:r>
            <a:r>
              <a:rPr lang="en-US" sz="900" dirty="0" err="1"/>
              <a:t>wahodd</a:t>
            </a:r>
            <a:r>
              <a:rPr lang="en-US" sz="900" dirty="0"/>
              <a:t> </a:t>
            </a:r>
            <a:r>
              <a:rPr lang="en-US" sz="900" dirty="0" err="1"/>
              <a:t>siaradwyr</a:t>
            </a:r>
            <a:r>
              <a:rPr lang="en-US" sz="900" dirty="0"/>
              <a:t> </a:t>
            </a:r>
            <a:r>
              <a:rPr lang="en-US" sz="900" dirty="0" err="1"/>
              <a:t>i</a:t>
            </a:r>
            <a:r>
              <a:rPr lang="en-US" sz="900" dirty="0"/>
              <a:t> </a:t>
            </a:r>
            <a:r>
              <a:rPr lang="en-US" sz="900" dirty="0" err="1"/>
              <a:t>mewn</a:t>
            </a:r>
            <a:r>
              <a:rPr lang="en-US" sz="900" dirty="0"/>
              <a:t>. </a:t>
            </a:r>
            <a:r>
              <a:rPr lang="en-US" sz="900" dirty="0" err="1"/>
              <a:t>Er</a:t>
            </a:r>
            <a:r>
              <a:rPr lang="en-US" sz="900" dirty="0"/>
              <a:t> </a:t>
            </a:r>
            <a:r>
              <a:rPr lang="en-US" sz="900" dirty="0" err="1"/>
              <a:t>enghraifft</a:t>
            </a:r>
            <a:r>
              <a:rPr lang="en-US" sz="900" dirty="0"/>
              <a:t>; </a:t>
            </a:r>
            <a:r>
              <a:rPr lang="en-US" sz="900" dirty="0" err="1"/>
              <a:t>caiff</a:t>
            </a:r>
            <a:r>
              <a:rPr lang="en-US" sz="900" dirty="0"/>
              <a:t> </a:t>
            </a:r>
            <a:r>
              <a:rPr lang="en-US" sz="900" dirty="0" err="1"/>
              <a:t>Cyfnod</a:t>
            </a:r>
            <a:r>
              <a:rPr lang="en-US" sz="900" dirty="0"/>
              <a:t> </a:t>
            </a:r>
            <a:r>
              <a:rPr lang="en-US" sz="900" dirty="0" err="1"/>
              <a:t>Allweddol</a:t>
            </a:r>
            <a:r>
              <a:rPr lang="en-US" sz="900" dirty="0"/>
              <a:t> 2 </a:t>
            </a:r>
            <a:r>
              <a:rPr lang="en-US" sz="900" dirty="0" err="1"/>
              <a:t>siaradwr</a:t>
            </a:r>
            <a:r>
              <a:rPr lang="en-US" sz="900" dirty="0"/>
              <a:t> </a:t>
            </a:r>
            <a:r>
              <a:rPr lang="en-US" sz="900" dirty="0" err="1"/>
              <a:t>gwadd</a:t>
            </a:r>
            <a:r>
              <a:rPr lang="en-US" sz="900" dirty="0"/>
              <a:t> a </a:t>
            </a:r>
            <a:r>
              <a:rPr lang="en-US" sz="900" dirty="0" err="1"/>
              <a:t>oedd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gweithio</a:t>
            </a:r>
            <a:r>
              <a:rPr lang="en-US" sz="900" dirty="0"/>
              <a:t> </a:t>
            </a:r>
            <a:r>
              <a:rPr lang="en-US" sz="900" dirty="0" err="1"/>
              <a:t>fel</a:t>
            </a:r>
            <a:r>
              <a:rPr lang="en-US" sz="900" dirty="0"/>
              <a:t> </a:t>
            </a:r>
            <a:r>
              <a:rPr lang="en-US" sz="900" dirty="0" err="1"/>
              <a:t>optegydd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y </a:t>
            </a:r>
            <a:r>
              <a:rPr lang="en-US" sz="900" dirty="0" err="1"/>
              <a:t>pentref</a:t>
            </a:r>
            <a:r>
              <a:rPr lang="en-US" sz="900" dirty="0"/>
              <a:t>.</a:t>
            </a:r>
          </a:p>
          <a:p>
            <a:endParaRPr lang="en-US" sz="840" b="1" u="sng" dirty="0"/>
          </a:p>
          <a:p>
            <a:endParaRPr lang="en-US" sz="2223" b="1" u="sng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09B8037-FB75-1B46-838C-0C82182C0B17}"/>
              </a:ext>
            </a:extLst>
          </p:cNvPr>
          <p:cNvSpPr txBox="1"/>
          <p:nvPr/>
        </p:nvSpPr>
        <p:spPr>
          <a:xfrm>
            <a:off x="84516" y="232088"/>
            <a:ext cx="4980623" cy="77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23" dirty="0" err="1"/>
              <a:t>Gwenlli</a:t>
            </a:r>
            <a:r>
              <a:rPr lang="en-US" sz="2223" dirty="0"/>
              <a:t> Morgan Griffith- 1900860      ECAD4009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9D6E347-B6A1-D04C-9D90-528EFB29BDD7}"/>
              </a:ext>
            </a:extLst>
          </p:cNvPr>
          <p:cNvSpPr txBox="1"/>
          <p:nvPr/>
        </p:nvSpPr>
        <p:spPr>
          <a:xfrm>
            <a:off x="4515326" y="1834338"/>
            <a:ext cx="96828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 err="1"/>
              <a:t>Estyn</a:t>
            </a:r>
            <a:r>
              <a:rPr lang="en-US" sz="900" dirty="0"/>
              <a:t>, 2019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4BB0EF2-0A1E-A243-8426-78CAB2B30A1C}"/>
              </a:ext>
            </a:extLst>
          </p:cNvPr>
          <p:cNvSpPr txBox="1"/>
          <p:nvPr/>
        </p:nvSpPr>
        <p:spPr>
          <a:xfrm>
            <a:off x="1727731" y="6128429"/>
            <a:ext cx="130000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u="sng" dirty="0" err="1"/>
              <a:t>Cyfathrebu</a:t>
            </a:r>
            <a:r>
              <a:rPr lang="en-US" sz="900" b="1" u="sng" dirty="0"/>
              <a:t> </a:t>
            </a:r>
            <a:r>
              <a:rPr lang="en-US" sz="900" b="1" u="sng" dirty="0" err="1"/>
              <a:t>effeithiol</a:t>
            </a:r>
            <a:r>
              <a:rPr lang="en-US" sz="900" b="1" u="sng" dirty="0"/>
              <a:t> </a:t>
            </a:r>
            <a:r>
              <a:rPr lang="en-US" sz="900" b="1" u="sng" dirty="0" err="1"/>
              <a:t>gyda’r</a:t>
            </a:r>
            <a:r>
              <a:rPr lang="en-US" sz="900" b="1" u="sng" dirty="0"/>
              <a:t> </a:t>
            </a:r>
            <a:r>
              <a:rPr lang="en-US" sz="900" b="1" u="sng" dirty="0" err="1"/>
              <a:t>cartref</a:t>
            </a:r>
            <a:endParaRPr lang="en-US" sz="900" b="1" u="sng" dirty="0"/>
          </a:p>
          <a:p>
            <a:endParaRPr lang="en-US" sz="900" b="1" u="sng" dirty="0"/>
          </a:p>
          <a:p>
            <a:r>
              <a:rPr lang="en-US" sz="900" dirty="0" err="1"/>
              <a:t>Er</a:t>
            </a:r>
            <a:r>
              <a:rPr lang="en-US" sz="900" dirty="0"/>
              <a:t> </a:t>
            </a:r>
            <a:r>
              <a:rPr lang="en-US" sz="900" dirty="0" err="1"/>
              <a:t>mwyn</a:t>
            </a:r>
            <a:r>
              <a:rPr lang="en-US" sz="900" dirty="0"/>
              <a:t> </a:t>
            </a:r>
            <a:r>
              <a:rPr lang="en-US" sz="900" dirty="0" err="1"/>
              <a:t>cadarnhau</a:t>
            </a:r>
            <a:r>
              <a:rPr lang="en-US" sz="900" dirty="0"/>
              <a:t> bod </a:t>
            </a:r>
            <a:r>
              <a:rPr lang="en-US" sz="900" dirty="0" err="1"/>
              <a:t>cyfathrebu</a:t>
            </a:r>
            <a:r>
              <a:rPr lang="en-US" sz="900" dirty="0"/>
              <a:t> </a:t>
            </a:r>
            <a:r>
              <a:rPr lang="en-US" sz="900" dirty="0" err="1"/>
              <a:t>effeithiol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digwydd</a:t>
            </a:r>
            <a:r>
              <a:rPr lang="en-US" sz="900" dirty="0"/>
              <a:t>, </a:t>
            </a:r>
            <a:r>
              <a:rPr lang="en-US" sz="900" dirty="0" err="1"/>
              <a:t>mae</a:t>
            </a:r>
            <a:r>
              <a:rPr lang="en-US" sz="900" dirty="0"/>
              <a:t> </a:t>
            </a:r>
            <a:r>
              <a:rPr lang="en-US" sz="900" dirty="0" err="1"/>
              <a:t>angen</a:t>
            </a:r>
            <a:r>
              <a:rPr lang="en-US" sz="900" dirty="0"/>
              <a:t> </a:t>
            </a:r>
            <a:r>
              <a:rPr lang="en-US" sz="900" dirty="0" err="1"/>
              <a:t>cadw</a:t>
            </a:r>
            <a:r>
              <a:rPr lang="en-US" sz="900" dirty="0"/>
              <a:t> </a:t>
            </a:r>
            <a:r>
              <a:rPr lang="en-US" sz="900" dirty="0" err="1"/>
              <a:t>cysylltiad</a:t>
            </a:r>
            <a:r>
              <a:rPr lang="en-US" sz="900" dirty="0"/>
              <a:t> </a:t>
            </a:r>
            <a:r>
              <a:rPr lang="en-US" sz="900" dirty="0" err="1"/>
              <a:t>rheolaidd</a:t>
            </a:r>
            <a:r>
              <a:rPr lang="en-US" sz="900" dirty="0"/>
              <a:t> </a:t>
            </a:r>
            <a:r>
              <a:rPr lang="en-US" sz="900" dirty="0" err="1"/>
              <a:t>rhwng</a:t>
            </a:r>
            <a:r>
              <a:rPr lang="en-US" sz="900" dirty="0"/>
              <a:t> </a:t>
            </a:r>
            <a:r>
              <a:rPr lang="en-US" sz="900" dirty="0" err="1"/>
              <a:t>yr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</a:t>
            </a:r>
            <a:r>
              <a:rPr lang="en-US" sz="900" dirty="0" err="1"/>
              <a:t>a’r</a:t>
            </a:r>
            <a:r>
              <a:rPr lang="en-US" sz="900" dirty="0"/>
              <a:t> </a:t>
            </a:r>
            <a:r>
              <a:rPr lang="en-US" sz="900" dirty="0" err="1"/>
              <a:t>cartref</a:t>
            </a:r>
            <a:r>
              <a:rPr lang="en-US" sz="900" dirty="0"/>
              <a:t>. </a:t>
            </a:r>
            <a:r>
              <a:rPr lang="en-US" sz="900" dirty="0" err="1"/>
              <a:t>Er</a:t>
            </a:r>
            <a:r>
              <a:rPr lang="en-US" sz="900" dirty="0"/>
              <a:t> </a:t>
            </a:r>
            <a:r>
              <a:rPr lang="en-US" sz="900" dirty="0" err="1"/>
              <a:t>mwyn</a:t>
            </a:r>
            <a:r>
              <a:rPr lang="en-US" sz="900" dirty="0"/>
              <a:t> </a:t>
            </a:r>
            <a:r>
              <a:rPr lang="en-US" sz="900" dirty="0" err="1"/>
              <a:t>sicrhau</a:t>
            </a:r>
            <a:r>
              <a:rPr lang="en-US" sz="900" dirty="0"/>
              <a:t> </a:t>
            </a:r>
            <a:r>
              <a:rPr lang="en-US" sz="900" dirty="0" err="1"/>
              <a:t>hyn</a:t>
            </a:r>
            <a:r>
              <a:rPr lang="en-US" sz="900" dirty="0"/>
              <a:t> </a:t>
            </a:r>
            <a:r>
              <a:rPr lang="en-US" sz="900" dirty="0" err="1"/>
              <a:t>mae</a:t>
            </a:r>
            <a:r>
              <a:rPr lang="en-US" sz="900" dirty="0"/>
              <a:t> </a:t>
            </a:r>
            <a:r>
              <a:rPr lang="en-US" sz="900" dirty="0" err="1"/>
              <a:t>fy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</a:t>
            </a:r>
            <a:r>
              <a:rPr lang="en-US" sz="900" dirty="0" err="1"/>
              <a:t>leoliad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anfon</a:t>
            </a:r>
            <a:r>
              <a:rPr lang="en-US" sz="900" dirty="0"/>
              <a:t> </a:t>
            </a:r>
            <a:r>
              <a:rPr lang="en-US" sz="900" dirty="0" err="1"/>
              <a:t>llythyrau</a:t>
            </a:r>
            <a:r>
              <a:rPr lang="en-US" sz="900" dirty="0"/>
              <a:t> </a:t>
            </a:r>
            <a:r>
              <a:rPr lang="en-US" sz="900" dirty="0" err="1"/>
              <a:t>adref</a:t>
            </a:r>
            <a:r>
              <a:rPr lang="en-US" sz="900" dirty="0"/>
              <a:t> a </a:t>
            </a:r>
            <a:r>
              <a:rPr lang="en-US" sz="900" dirty="0" err="1"/>
              <a:t>thrafodwyd</a:t>
            </a:r>
            <a:r>
              <a:rPr lang="en-US" sz="900" dirty="0"/>
              <a:t> </a:t>
            </a:r>
            <a:r>
              <a:rPr lang="en-US" sz="900" dirty="0" err="1"/>
              <a:t>digwyddiadau</a:t>
            </a:r>
            <a:r>
              <a:rPr lang="en-US" sz="900" dirty="0"/>
              <a:t> </a:t>
            </a:r>
            <a:r>
              <a:rPr lang="en-US" sz="900" dirty="0" err="1"/>
              <a:t>gwahanol</a:t>
            </a:r>
            <a:r>
              <a:rPr lang="en-US" sz="900" dirty="0"/>
              <a:t> </a:t>
            </a:r>
            <a:r>
              <a:rPr lang="en-US" sz="900" dirty="0" err="1"/>
              <a:t>sy’n</a:t>
            </a:r>
            <a:r>
              <a:rPr lang="en-US" sz="900" dirty="0"/>
              <a:t> </a:t>
            </a:r>
            <a:r>
              <a:rPr lang="en-US" sz="900" dirty="0" err="1"/>
              <a:t>digwydd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yr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. </a:t>
            </a:r>
            <a:r>
              <a:rPr lang="en-US" sz="900" dirty="0" err="1"/>
              <a:t>Drwy</a:t>
            </a:r>
            <a:r>
              <a:rPr lang="en-US" sz="900" dirty="0"/>
              <a:t> </a:t>
            </a:r>
            <a:r>
              <a:rPr lang="en-US" sz="900" dirty="0" err="1"/>
              <a:t>wneud</a:t>
            </a:r>
            <a:r>
              <a:rPr lang="en-US" sz="900" dirty="0"/>
              <a:t> </a:t>
            </a:r>
            <a:r>
              <a:rPr lang="en-US" sz="900" dirty="0" err="1"/>
              <a:t>hyn</a:t>
            </a:r>
            <a:r>
              <a:rPr lang="en-US" sz="900" dirty="0"/>
              <a:t> </a:t>
            </a:r>
            <a:r>
              <a:rPr lang="en-US" sz="900" dirty="0" err="1"/>
              <a:t>mae’n</a:t>
            </a:r>
            <a:r>
              <a:rPr lang="en-US" sz="900" dirty="0"/>
              <a:t> </a:t>
            </a:r>
            <a:r>
              <a:rPr lang="en-US" sz="900" dirty="0" err="1"/>
              <a:t>sicrhau</a:t>
            </a:r>
            <a:r>
              <a:rPr lang="en-US" sz="900" dirty="0"/>
              <a:t> </a:t>
            </a:r>
            <a:r>
              <a:rPr lang="en-US" sz="900" dirty="0" err="1"/>
              <a:t>fod</a:t>
            </a:r>
            <a:r>
              <a:rPr lang="en-US" sz="900" dirty="0"/>
              <a:t> y </a:t>
            </a:r>
            <a:r>
              <a:rPr lang="en-US" sz="900" dirty="0" err="1"/>
              <a:t>rhieni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ymwybodol</a:t>
            </a:r>
            <a:r>
              <a:rPr lang="en-US" sz="900" dirty="0"/>
              <a:t> o </a:t>
            </a:r>
            <a:r>
              <a:rPr lang="en-US" sz="900" dirty="0" err="1"/>
              <a:t>popeth</a:t>
            </a:r>
            <a:r>
              <a:rPr lang="en-US" sz="900" dirty="0"/>
              <a:t> </a:t>
            </a:r>
            <a:r>
              <a:rPr lang="en-US" sz="900" dirty="0" err="1"/>
              <a:t>sy’n</a:t>
            </a:r>
            <a:r>
              <a:rPr lang="en-US" sz="900" dirty="0"/>
              <a:t> </a:t>
            </a:r>
            <a:r>
              <a:rPr lang="en-US" sz="900" dirty="0" err="1"/>
              <a:t>mynd</a:t>
            </a:r>
            <a:r>
              <a:rPr lang="en-US" sz="900" dirty="0"/>
              <a:t> </a:t>
            </a:r>
            <a:r>
              <a:rPr lang="en-US" sz="900" dirty="0" err="1"/>
              <a:t>ymlaen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yr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840" dirty="0"/>
              <a:t>.</a:t>
            </a:r>
            <a:endParaRPr lang="en-US" sz="735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E0902D7-B9D7-E144-8D98-E974E45E9CEB}"/>
              </a:ext>
            </a:extLst>
          </p:cNvPr>
          <p:cNvSpPr txBox="1"/>
          <p:nvPr/>
        </p:nvSpPr>
        <p:spPr>
          <a:xfrm>
            <a:off x="112348" y="6397002"/>
            <a:ext cx="152378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u="sng" dirty="0" err="1"/>
              <a:t>Canolbwyntio</a:t>
            </a:r>
            <a:r>
              <a:rPr lang="en-US" sz="900" b="1" u="sng" dirty="0"/>
              <a:t> </a:t>
            </a:r>
            <a:r>
              <a:rPr lang="en-US" sz="900" b="1" u="sng" dirty="0" err="1"/>
              <a:t>ar</a:t>
            </a:r>
            <a:r>
              <a:rPr lang="en-US" sz="900" b="1" u="sng" dirty="0"/>
              <a:t> </a:t>
            </a:r>
            <a:r>
              <a:rPr lang="en-US" sz="900" b="1" u="sng" dirty="0" err="1"/>
              <a:t>hawliau</a:t>
            </a:r>
            <a:r>
              <a:rPr lang="en-US" sz="900" b="1" u="sng" dirty="0"/>
              <a:t> plant</a:t>
            </a:r>
          </a:p>
          <a:p>
            <a:endParaRPr lang="en-US" sz="1000" dirty="0"/>
          </a:p>
          <a:p>
            <a:r>
              <a:rPr lang="en-US" sz="1000" dirty="0" err="1"/>
              <a:t>Yn</a:t>
            </a:r>
            <a:r>
              <a:rPr lang="en-US" sz="1000" dirty="0"/>
              <a:t> </a:t>
            </a:r>
            <a:r>
              <a:rPr lang="en-US" sz="1000" dirty="0" err="1"/>
              <a:t>fy</a:t>
            </a:r>
            <a:r>
              <a:rPr lang="en-US" sz="1000" dirty="0"/>
              <a:t> </a:t>
            </a:r>
            <a:r>
              <a:rPr lang="en-US" sz="1000" dirty="0" err="1"/>
              <a:t>ysgol</a:t>
            </a:r>
            <a:r>
              <a:rPr lang="en-US" sz="1000" dirty="0"/>
              <a:t> </a:t>
            </a:r>
            <a:r>
              <a:rPr lang="en-US" sz="1000" dirty="0" err="1"/>
              <a:t>lleoliad</a:t>
            </a:r>
            <a:r>
              <a:rPr lang="en-US" sz="1000" dirty="0"/>
              <a:t> </a:t>
            </a:r>
            <a:r>
              <a:rPr lang="en-US" sz="1000" dirty="0" err="1"/>
              <a:t>i</a:t>
            </a:r>
            <a:r>
              <a:rPr lang="en-US" sz="1000" dirty="0"/>
              <a:t> </a:t>
            </a:r>
            <a:r>
              <a:rPr lang="en-US" sz="1000" dirty="0" err="1"/>
              <a:t>mae</a:t>
            </a:r>
            <a:r>
              <a:rPr lang="en-US" sz="1000" dirty="0"/>
              <a:t> </a:t>
            </a:r>
            <a:r>
              <a:rPr lang="en-US" sz="1000" dirty="0" err="1"/>
              <a:t>pwyslais</a:t>
            </a:r>
            <a:r>
              <a:rPr lang="en-US" sz="1000" dirty="0"/>
              <a:t> </a:t>
            </a:r>
            <a:r>
              <a:rPr lang="en-US" sz="1000" dirty="0" err="1"/>
              <a:t>ar</a:t>
            </a:r>
            <a:r>
              <a:rPr lang="en-US" sz="1000" dirty="0"/>
              <a:t> </a:t>
            </a:r>
            <a:r>
              <a:rPr lang="en-US" sz="1000" dirty="0" err="1"/>
              <a:t>sicrhau</a:t>
            </a:r>
            <a:r>
              <a:rPr lang="en-US" sz="1000" dirty="0"/>
              <a:t> </a:t>
            </a:r>
            <a:r>
              <a:rPr lang="en-US" sz="1000" dirty="0" err="1"/>
              <a:t>cyfle</a:t>
            </a:r>
            <a:r>
              <a:rPr lang="en-US" sz="1000" dirty="0"/>
              <a:t> </a:t>
            </a:r>
            <a:r>
              <a:rPr lang="en-US" sz="1000" dirty="0" err="1"/>
              <a:t>cyfartal</a:t>
            </a:r>
            <a:r>
              <a:rPr lang="en-US" sz="1000" dirty="0"/>
              <a:t> a </a:t>
            </a:r>
            <a:r>
              <a:rPr lang="en-US" sz="1000" dirty="0" err="1"/>
              <a:t>mynediad</a:t>
            </a:r>
            <a:r>
              <a:rPr lang="en-US" sz="1000" dirty="0"/>
              <a:t> </a:t>
            </a:r>
            <a:r>
              <a:rPr lang="en-US" sz="1000" dirty="0" err="1"/>
              <a:t>llawn</a:t>
            </a:r>
            <a:r>
              <a:rPr lang="en-US" sz="1000" dirty="0"/>
              <a:t> </a:t>
            </a:r>
            <a:r>
              <a:rPr lang="en-US" sz="1000" dirty="0" err="1"/>
              <a:t>i’r</a:t>
            </a:r>
            <a:r>
              <a:rPr lang="en-US" sz="1000" dirty="0"/>
              <a:t> </a:t>
            </a:r>
            <a:r>
              <a:rPr lang="en-US" sz="1000" dirty="0" err="1"/>
              <a:t>cwricwlwm</a:t>
            </a:r>
            <a:r>
              <a:rPr lang="en-US" sz="1000" dirty="0"/>
              <a:t> </a:t>
            </a:r>
            <a:r>
              <a:rPr lang="en-US" sz="1000" dirty="0" err="1"/>
              <a:t>eang</a:t>
            </a:r>
            <a:r>
              <a:rPr lang="en-US" sz="1000" dirty="0"/>
              <a:t> </a:t>
            </a:r>
            <a:r>
              <a:rPr lang="en-US" sz="1000" dirty="0" err="1"/>
              <a:t>i’r</a:t>
            </a:r>
            <a:r>
              <a:rPr lang="en-US" sz="1000" dirty="0"/>
              <a:t> </a:t>
            </a:r>
            <a:r>
              <a:rPr lang="en-US" sz="1000" dirty="0" err="1"/>
              <a:t>holl</a:t>
            </a:r>
            <a:r>
              <a:rPr lang="en-US" sz="1000" dirty="0"/>
              <a:t> </a:t>
            </a:r>
            <a:r>
              <a:rPr lang="en-US" sz="1000" dirty="0" err="1"/>
              <a:t>ddisgyblion</a:t>
            </a:r>
            <a:r>
              <a:rPr lang="en-US" sz="1000" dirty="0"/>
              <a:t>. [</a:t>
            </a:r>
            <a:r>
              <a:rPr lang="en-US" sz="1000" dirty="0" err="1"/>
              <a:t>Estyn</a:t>
            </a:r>
            <a:r>
              <a:rPr lang="en-US" sz="1000" dirty="0"/>
              <a:t>, 2016]. Mae </a:t>
            </a:r>
            <a:r>
              <a:rPr lang="en-US" sz="1000" dirty="0" err="1"/>
              <a:t>gan</a:t>
            </a:r>
            <a:r>
              <a:rPr lang="en-US" sz="1000" dirty="0"/>
              <a:t> bob </a:t>
            </a:r>
            <a:r>
              <a:rPr lang="en-US" sz="1000" dirty="0" err="1"/>
              <a:t>plentyn</a:t>
            </a:r>
            <a:r>
              <a:rPr lang="en-US" sz="1000" dirty="0"/>
              <a:t> 42 </a:t>
            </a:r>
            <a:r>
              <a:rPr lang="en-US" sz="1000" dirty="0" err="1"/>
              <a:t>hawl</a:t>
            </a:r>
            <a:r>
              <a:rPr lang="en-US" sz="1000" dirty="0"/>
              <a:t> o </a:t>
            </a:r>
            <a:r>
              <a:rPr lang="en-US" sz="1000" dirty="0" err="1"/>
              <a:t>dan</a:t>
            </a:r>
            <a:r>
              <a:rPr lang="en-US" sz="1000" dirty="0"/>
              <a:t> </a:t>
            </a:r>
            <a:r>
              <a:rPr lang="en-US" sz="1000" dirty="0" err="1"/>
              <a:t>Gonfensiwn</a:t>
            </a:r>
            <a:r>
              <a:rPr lang="en-US" sz="1000" dirty="0"/>
              <a:t> y </a:t>
            </a:r>
            <a:r>
              <a:rPr lang="en-US" sz="1000" dirty="0" err="1"/>
              <a:t>Cenhedloedd</a:t>
            </a:r>
            <a:r>
              <a:rPr lang="en-US" sz="1000" dirty="0"/>
              <a:t> </a:t>
            </a:r>
            <a:r>
              <a:rPr lang="en-US" sz="1000" dirty="0" err="1"/>
              <a:t>Unedig</a:t>
            </a:r>
            <a:r>
              <a:rPr lang="en-US" sz="1000" dirty="0"/>
              <a:t> </a:t>
            </a:r>
            <a:r>
              <a:rPr lang="en-US" sz="1000" dirty="0" err="1"/>
              <a:t>ar</a:t>
            </a:r>
            <a:r>
              <a:rPr lang="en-US" sz="1000" dirty="0"/>
              <a:t> </a:t>
            </a:r>
            <a:r>
              <a:rPr lang="en-US" sz="1000" dirty="0" err="1"/>
              <a:t>Hawliau’r</a:t>
            </a:r>
            <a:r>
              <a:rPr lang="en-US" sz="1000" dirty="0"/>
              <a:t> </a:t>
            </a:r>
            <a:r>
              <a:rPr lang="en-US" sz="1000" dirty="0" err="1"/>
              <a:t>Plentyn</a:t>
            </a:r>
            <a:r>
              <a:rPr lang="en-US" sz="1000" dirty="0"/>
              <a:t>. </a:t>
            </a:r>
            <a:r>
              <a:rPr lang="en-US" sz="1000" dirty="0" err="1"/>
              <a:t>Ceisiai</a:t>
            </a:r>
            <a:r>
              <a:rPr lang="en-US" sz="1000" dirty="0"/>
              <a:t> </a:t>
            </a:r>
            <a:r>
              <a:rPr lang="en-US" sz="1000" dirty="0" err="1"/>
              <a:t>fy</a:t>
            </a:r>
            <a:r>
              <a:rPr lang="en-US" sz="1000" dirty="0"/>
              <a:t> </a:t>
            </a:r>
            <a:r>
              <a:rPr lang="en-US" sz="1000" dirty="0" err="1"/>
              <a:t>ysgol</a:t>
            </a:r>
            <a:r>
              <a:rPr lang="en-US" sz="1000" dirty="0"/>
              <a:t> </a:t>
            </a:r>
            <a:r>
              <a:rPr lang="en-US" sz="1000" dirty="0" err="1"/>
              <a:t>leol</a:t>
            </a:r>
            <a:r>
              <a:rPr lang="en-US" sz="1000" dirty="0"/>
              <a:t> </a:t>
            </a:r>
            <a:r>
              <a:rPr lang="en-US" sz="1000" dirty="0" err="1"/>
              <a:t>gynnwys</a:t>
            </a:r>
            <a:r>
              <a:rPr lang="en-US" sz="1000" dirty="0"/>
              <a:t> </a:t>
            </a:r>
            <a:r>
              <a:rPr lang="en-US" sz="1000" dirty="0" err="1"/>
              <a:t>yr</a:t>
            </a:r>
            <a:r>
              <a:rPr lang="en-US" sz="1000" dirty="0"/>
              <a:t> </a:t>
            </a:r>
            <a:r>
              <a:rPr lang="en-US" sz="1000" dirty="0" err="1"/>
              <a:t>hawliau</a:t>
            </a:r>
            <a:r>
              <a:rPr lang="en-US" sz="1000" dirty="0"/>
              <a:t> </a:t>
            </a:r>
            <a:r>
              <a:rPr lang="en-US" sz="1000" dirty="0" err="1"/>
              <a:t>hyn</a:t>
            </a:r>
            <a:r>
              <a:rPr lang="en-US" sz="1000" dirty="0"/>
              <a:t> </a:t>
            </a:r>
            <a:r>
              <a:rPr lang="en-US" sz="1000" dirty="0" err="1"/>
              <a:t>yn</a:t>
            </a:r>
            <a:r>
              <a:rPr lang="en-US" sz="1000" dirty="0"/>
              <a:t> </a:t>
            </a:r>
            <a:r>
              <a:rPr lang="en-US" sz="1000" dirty="0" err="1"/>
              <a:t>yr</a:t>
            </a:r>
            <a:r>
              <a:rPr lang="en-US" sz="1000" dirty="0"/>
              <a:t> </a:t>
            </a:r>
            <a:r>
              <a:rPr lang="en-US" sz="1000" dirty="0" err="1"/>
              <a:t>ysgol</a:t>
            </a:r>
            <a:r>
              <a:rPr lang="en-US" sz="1000" dirty="0"/>
              <a:t> </a:t>
            </a:r>
            <a:r>
              <a:rPr lang="en-US" sz="1000" dirty="0" err="1"/>
              <a:t>drwy</a:t>
            </a:r>
            <a:r>
              <a:rPr lang="en-US" sz="1000" dirty="0"/>
              <a:t> </a:t>
            </a:r>
            <a:r>
              <a:rPr lang="en-US" sz="1000" dirty="0" err="1"/>
              <a:t>ei</a:t>
            </a:r>
            <a:r>
              <a:rPr lang="en-US" sz="1000" dirty="0"/>
              <a:t> </a:t>
            </a:r>
            <a:r>
              <a:rPr lang="en-US" sz="1000" dirty="0" err="1"/>
              <a:t>rhoi</a:t>
            </a:r>
            <a:r>
              <a:rPr lang="en-US" sz="1000" dirty="0"/>
              <a:t> </a:t>
            </a:r>
            <a:r>
              <a:rPr lang="en-US" sz="1000" dirty="0" err="1"/>
              <a:t>ar</a:t>
            </a:r>
            <a:r>
              <a:rPr lang="en-US" sz="1000" dirty="0"/>
              <a:t> </a:t>
            </a:r>
            <a:r>
              <a:rPr lang="en-US" sz="1000" dirty="0" err="1"/>
              <a:t>posteri</a:t>
            </a:r>
            <a:r>
              <a:rPr lang="en-US" sz="1000" dirty="0"/>
              <a:t> o </a:t>
            </a:r>
            <a:r>
              <a:rPr lang="en-US" sz="1000" dirty="0" err="1"/>
              <a:t>amgylch</a:t>
            </a:r>
            <a:r>
              <a:rPr lang="en-US" sz="1000" dirty="0"/>
              <a:t> </a:t>
            </a:r>
            <a:r>
              <a:rPr lang="en-US" sz="1000" dirty="0" err="1"/>
              <a:t>yr</a:t>
            </a:r>
            <a:r>
              <a:rPr lang="en-US" sz="1000" dirty="0"/>
              <a:t> </a:t>
            </a:r>
            <a:r>
              <a:rPr lang="en-US" sz="1000" dirty="0" err="1"/>
              <a:t>ysgol</a:t>
            </a:r>
            <a:r>
              <a:rPr lang="en-US" sz="1000" dirty="0"/>
              <a:t>.</a:t>
            </a: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D77F442F-3689-CE44-B8BC-F3FEEF2A80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7493" y="8594120"/>
            <a:ext cx="692717" cy="904442"/>
          </a:xfrm>
          <a:prstGeom prst="rect">
            <a:avLst/>
          </a:prstGeom>
        </p:spPr>
      </p:pic>
      <p:sp>
        <p:nvSpPr>
          <p:cNvPr id="39" name="Rounded Rectangle 38">
            <a:extLst>
              <a:ext uri="{FF2B5EF4-FFF2-40B4-BE49-F238E27FC236}">
                <a16:creationId xmlns:a16="http://schemas.microsoft.com/office/drawing/2014/main" id="{A9DD0EE9-A479-0949-8923-9CF58F336CB4}"/>
              </a:ext>
            </a:extLst>
          </p:cNvPr>
          <p:cNvSpPr/>
          <p:nvPr/>
        </p:nvSpPr>
        <p:spPr>
          <a:xfrm>
            <a:off x="8926409" y="58329"/>
            <a:ext cx="3805493" cy="5830845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2223" dirty="0"/>
          </a:p>
          <a:p>
            <a:pPr algn="ctr"/>
            <a:endParaRPr lang="en-US" sz="2223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A86FA407-B842-E443-83E9-1850244AE153}"/>
              </a:ext>
            </a:extLst>
          </p:cNvPr>
          <p:cNvSpPr txBox="1"/>
          <p:nvPr/>
        </p:nvSpPr>
        <p:spPr>
          <a:xfrm>
            <a:off x="9087851" y="323064"/>
            <a:ext cx="3567132" cy="5516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u="sng" dirty="0" err="1"/>
              <a:t>Damcaniaeth</a:t>
            </a:r>
            <a:r>
              <a:rPr lang="en-US" sz="900" b="1" u="sng" dirty="0"/>
              <a:t> Bronfenbrenner</a:t>
            </a:r>
          </a:p>
          <a:p>
            <a:endParaRPr lang="en-US" sz="900" dirty="0"/>
          </a:p>
          <a:p>
            <a:r>
              <a:rPr lang="en-US" sz="900" dirty="0"/>
              <a:t>Mae </a:t>
            </a:r>
            <a:r>
              <a:rPr lang="en-US" sz="900" dirty="0" err="1"/>
              <a:t>damcaniaeth</a:t>
            </a:r>
            <a:r>
              <a:rPr lang="en-US" sz="900" dirty="0"/>
              <a:t> Bronfenbrenner, </a:t>
            </a:r>
            <a:r>
              <a:rPr lang="en-US" sz="900" dirty="0" err="1"/>
              <a:t>sef</a:t>
            </a:r>
            <a:r>
              <a:rPr lang="en-US" sz="900" dirty="0"/>
              <a:t> </a:t>
            </a:r>
            <a:r>
              <a:rPr lang="en-US" sz="900" dirty="0" err="1"/>
              <a:t>damcaniaeth</a:t>
            </a:r>
            <a:r>
              <a:rPr lang="en-US" sz="900" dirty="0"/>
              <a:t> </a:t>
            </a:r>
            <a:r>
              <a:rPr lang="en-US" sz="900" dirty="0" err="1"/>
              <a:t>ecolegol</a:t>
            </a:r>
            <a:r>
              <a:rPr lang="en-US" sz="900" dirty="0"/>
              <a:t> Bronfenbrenner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cyd-fynd</a:t>
            </a:r>
            <a:r>
              <a:rPr lang="en-US" sz="900" dirty="0"/>
              <a:t> </a:t>
            </a:r>
            <a:r>
              <a:rPr lang="en-US" sz="900" dirty="0" err="1"/>
              <a:t>gyda’r</a:t>
            </a:r>
            <a:r>
              <a:rPr lang="en-US" sz="900" dirty="0"/>
              <a:t> </a:t>
            </a:r>
            <a:r>
              <a:rPr lang="en-US" sz="900" dirty="0" err="1"/>
              <a:t>syniad</a:t>
            </a:r>
            <a:r>
              <a:rPr lang="en-US" sz="900" dirty="0"/>
              <a:t> o </a:t>
            </a:r>
            <a:r>
              <a:rPr lang="en-US" sz="900" dirty="0" err="1"/>
              <a:t>roi</a:t>
            </a:r>
            <a:r>
              <a:rPr lang="en-US" sz="900" dirty="0"/>
              <a:t> </a:t>
            </a:r>
            <a:r>
              <a:rPr lang="en-US" sz="900" dirty="0" err="1"/>
              <a:t>profiadau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y </a:t>
            </a:r>
            <a:r>
              <a:rPr lang="en-US" sz="900" dirty="0" err="1"/>
              <a:t>gymuned</a:t>
            </a:r>
            <a:r>
              <a:rPr lang="en-US" sz="900" dirty="0"/>
              <a:t> </a:t>
            </a:r>
            <a:r>
              <a:rPr lang="en-US" sz="900" dirty="0" err="1"/>
              <a:t>i’r</a:t>
            </a:r>
            <a:r>
              <a:rPr lang="en-US" sz="900" dirty="0"/>
              <a:t> </a:t>
            </a:r>
            <a:r>
              <a:rPr lang="en-US" sz="900" dirty="0" err="1"/>
              <a:t>dysgwr</a:t>
            </a:r>
            <a:r>
              <a:rPr lang="en-US" sz="900" dirty="0"/>
              <a:t>.  </a:t>
            </a:r>
            <a:r>
              <a:rPr lang="en-US" sz="900" dirty="0" err="1"/>
              <a:t>Esboniai</a:t>
            </a:r>
            <a:r>
              <a:rPr lang="en-US" sz="900" dirty="0"/>
              <a:t> y </a:t>
            </a:r>
            <a:r>
              <a:rPr lang="en-US" sz="900" dirty="0" err="1"/>
              <a:t>damcaniaeth</a:t>
            </a:r>
            <a:r>
              <a:rPr lang="en-US" sz="900" dirty="0"/>
              <a:t> </a:t>
            </a:r>
            <a:r>
              <a:rPr lang="en-US" sz="900" dirty="0" err="1"/>
              <a:t>sut</a:t>
            </a:r>
            <a:r>
              <a:rPr lang="en-US" sz="900" dirty="0"/>
              <a:t> </a:t>
            </a:r>
            <a:r>
              <a:rPr lang="en-US" sz="900" dirty="0" err="1"/>
              <a:t>mae</a:t>
            </a:r>
            <a:r>
              <a:rPr lang="en-US" sz="900" dirty="0"/>
              <a:t> </a:t>
            </a:r>
            <a:r>
              <a:rPr lang="en-US" sz="900" dirty="0" err="1"/>
              <a:t>rhinweddau</a:t>
            </a:r>
            <a:r>
              <a:rPr lang="en-US" sz="900" dirty="0"/>
              <a:t> </a:t>
            </a:r>
            <a:r>
              <a:rPr lang="en-US" sz="900" dirty="0" err="1"/>
              <a:t>cynhenid</a:t>
            </a:r>
            <a:r>
              <a:rPr lang="en-US" sz="900" dirty="0"/>
              <a:t> </a:t>
            </a:r>
            <a:r>
              <a:rPr lang="en-US" sz="900" dirty="0" err="1"/>
              <a:t>plentyn</a:t>
            </a:r>
            <a:r>
              <a:rPr lang="en-US" sz="900" dirty="0"/>
              <a:t> ac </a:t>
            </a:r>
            <a:r>
              <a:rPr lang="en-US" sz="900" dirty="0" err="1"/>
              <a:t>ei</a:t>
            </a:r>
            <a:r>
              <a:rPr lang="en-US" sz="900" dirty="0"/>
              <a:t> </a:t>
            </a:r>
            <a:r>
              <a:rPr lang="en-US" sz="900" dirty="0" err="1"/>
              <a:t>amgylchedd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dylanwadu</a:t>
            </a:r>
            <a:r>
              <a:rPr lang="en-US" sz="900" dirty="0"/>
              <a:t> </a:t>
            </a:r>
            <a:r>
              <a:rPr lang="en-US" sz="900" dirty="0" err="1"/>
              <a:t>ar</a:t>
            </a:r>
            <a:r>
              <a:rPr lang="en-US" sz="900" dirty="0"/>
              <a:t> y </a:t>
            </a:r>
            <a:r>
              <a:rPr lang="en-US" sz="900" dirty="0" err="1"/>
              <a:t>ffordd</a:t>
            </a:r>
            <a:r>
              <a:rPr lang="en-US" sz="900" dirty="0"/>
              <a:t> </a:t>
            </a:r>
            <a:r>
              <a:rPr lang="en-US" sz="900" dirty="0" err="1"/>
              <a:t>maent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datblygu</a:t>
            </a:r>
            <a:r>
              <a:rPr lang="en-US" sz="900" dirty="0"/>
              <a:t> ac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tyfu</a:t>
            </a:r>
            <a:r>
              <a:rPr lang="en-US" sz="900" dirty="0"/>
              <a:t>. </a:t>
            </a:r>
            <a:r>
              <a:rPr lang="en-US" sz="900" dirty="0" err="1"/>
              <a:t>Mae’n</a:t>
            </a:r>
            <a:r>
              <a:rPr lang="en-US" sz="900" dirty="0"/>
              <a:t> </a:t>
            </a:r>
            <a:r>
              <a:rPr lang="en-US" sz="900" dirty="0" err="1"/>
              <a:t>pwysleisio</a:t>
            </a:r>
            <a:r>
              <a:rPr lang="en-US" sz="900" dirty="0"/>
              <a:t> y </a:t>
            </a:r>
            <a:r>
              <a:rPr lang="en-US" sz="900" dirty="0" err="1"/>
              <a:t>pwysigrwydd</a:t>
            </a:r>
            <a:r>
              <a:rPr lang="en-US" sz="900" dirty="0"/>
              <a:t> o </a:t>
            </a:r>
            <a:r>
              <a:rPr lang="en-US" sz="900" dirty="0" err="1"/>
              <a:t>astudio</a:t>
            </a:r>
            <a:r>
              <a:rPr lang="en-US" sz="900" dirty="0"/>
              <a:t> plant </a:t>
            </a:r>
            <a:r>
              <a:rPr lang="en-US" sz="900" dirty="0" err="1"/>
              <a:t>mewn</a:t>
            </a:r>
            <a:r>
              <a:rPr lang="en-US" sz="900" dirty="0"/>
              <a:t> </a:t>
            </a:r>
            <a:r>
              <a:rPr lang="en-US" sz="900" dirty="0" err="1"/>
              <a:t>nifer</a:t>
            </a:r>
            <a:r>
              <a:rPr lang="en-US" sz="900" dirty="0"/>
              <a:t> o </a:t>
            </a:r>
            <a:r>
              <a:rPr lang="en-US" sz="900" dirty="0" err="1"/>
              <a:t>amgylcheddau</a:t>
            </a:r>
            <a:r>
              <a:rPr lang="en-US" sz="900" dirty="0"/>
              <a:t> </a:t>
            </a:r>
            <a:r>
              <a:rPr lang="en-US" sz="900" dirty="0" err="1"/>
              <a:t>gwahanol</a:t>
            </a:r>
            <a:r>
              <a:rPr lang="en-US" sz="900" dirty="0"/>
              <a:t>.</a:t>
            </a:r>
          </a:p>
          <a:p>
            <a:r>
              <a:rPr lang="en-US" sz="900" dirty="0" err="1"/>
              <a:t>Caiff</a:t>
            </a:r>
            <a:r>
              <a:rPr lang="en-US" sz="900" dirty="0"/>
              <a:t> </a:t>
            </a:r>
            <a:r>
              <a:rPr lang="en-US" sz="900" dirty="0" err="1"/>
              <a:t>damcaniaeth</a:t>
            </a:r>
            <a:r>
              <a:rPr lang="en-US" sz="900" dirty="0"/>
              <a:t> </a:t>
            </a:r>
            <a:r>
              <a:rPr lang="en-US" sz="900" dirty="0" err="1"/>
              <a:t>ecolegol</a:t>
            </a:r>
            <a:r>
              <a:rPr lang="en-US" sz="900" dirty="0"/>
              <a:t> Bronfenbrenner </a:t>
            </a:r>
            <a:r>
              <a:rPr lang="en-US" sz="900" dirty="0" err="1"/>
              <a:t>ei</a:t>
            </a:r>
            <a:r>
              <a:rPr lang="en-US" sz="900" dirty="0"/>
              <a:t> </a:t>
            </a:r>
            <a:r>
              <a:rPr lang="en-US" sz="900" dirty="0" err="1"/>
              <a:t>rannu</a:t>
            </a:r>
            <a:r>
              <a:rPr lang="en-US" sz="900" dirty="0"/>
              <a:t> </a:t>
            </a:r>
            <a:r>
              <a:rPr lang="en-US" sz="900" dirty="0" err="1"/>
              <a:t>mewn</a:t>
            </a:r>
            <a:r>
              <a:rPr lang="en-US" sz="900" dirty="0"/>
              <a:t> </a:t>
            </a:r>
            <a:r>
              <a:rPr lang="en-US" sz="900" dirty="0" err="1"/>
              <a:t>i</a:t>
            </a:r>
            <a:r>
              <a:rPr lang="en-US" sz="900" dirty="0"/>
              <a:t> bump </a:t>
            </a:r>
            <a:r>
              <a:rPr lang="en-US" sz="900" dirty="0" err="1"/>
              <a:t>rhan</a:t>
            </a:r>
            <a:r>
              <a:rPr lang="en-US" sz="900" dirty="0"/>
              <a:t> </a:t>
            </a:r>
            <a:r>
              <a:rPr lang="en-US" sz="900" dirty="0" err="1"/>
              <a:t>sef</a:t>
            </a:r>
            <a:r>
              <a:rPr lang="en-US" sz="900" dirty="0"/>
              <a:t>;</a:t>
            </a:r>
          </a:p>
          <a:p>
            <a:pPr marL="300038" indent="-300038">
              <a:buFont typeface="Arial" panose="020B0604020202020204" pitchFamily="34" charset="0"/>
              <a:buChar char="•"/>
            </a:pPr>
            <a:r>
              <a:rPr lang="en-US" sz="900" dirty="0"/>
              <a:t>Chronosystem</a:t>
            </a:r>
          </a:p>
          <a:p>
            <a:pPr marL="300038" indent="-300038">
              <a:buFont typeface="Arial" panose="020B0604020202020204" pitchFamily="34" charset="0"/>
              <a:buChar char="•"/>
            </a:pPr>
            <a:r>
              <a:rPr lang="en-US" sz="900" dirty="0"/>
              <a:t>Macrosystem</a:t>
            </a:r>
          </a:p>
          <a:p>
            <a:pPr marL="300038" indent="-300038">
              <a:buFont typeface="Arial" panose="020B0604020202020204" pitchFamily="34" charset="0"/>
              <a:buChar char="•"/>
            </a:pPr>
            <a:r>
              <a:rPr lang="en-US" sz="900" dirty="0" err="1"/>
              <a:t>Exosystem</a:t>
            </a:r>
            <a:endParaRPr lang="en-US" sz="900" dirty="0"/>
          </a:p>
          <a:p>
            <a:pPr marL="300038" indent="-300038">
              <a:buFont typeface="Arial" panose="020B0604020202020204" pitchFamily="34" charset="0"/>
              <a:buChar char="•"/>
            </a:pPr>
            <a:r>
              <a:rPr lang="en-US" sz="900" dirty="0"/>
              <a:t>Mesosystem</a:t>
            </a:r>
          </a:p>
          <a:p>
            <a:pPr marL="300038" indent="-300038">
              <a:buFont typeface="Arial" panose="020B0604020202020204" pitchFamily="34" charset="0"/>
              <a:buChar char="•"/>
            </a:pPr>
            <a:r>
              <a:rPr lang="en-US" sz="900" dirty="0"/>
              <a:t>Microsystem</a:t>
            </a:r>
          </a:p>
          <a:p>
            <a:endParaRPr lang="en-US" sz="900" dirty="0"/>
          </a:p>
          <a:p>
            <a:r>
              <a:rPr lang="en-US" sz="900" dirty="0" err="1"/>
              <a:t>Mae’r</a:t>
            </a:r>
            <a:r>
              <a:rPr lang="en-US" sz="900" dirty="0"/>
              <a:t> chronosystem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awgrymu</a:t>
            </a:r>
            <a:r>
              <a:rPr lang="en-US" sz="900" dirty="0"/>
              <a:t> </a:t>
            </a:r>
            <a:r>
              <a:rPr lang="en-US" sz="900" dirty="0" err="1"/>
              <a:t>sut</a:t>
            </a:r>
            <a:r>
              <a:rPr lang="en-US" sz="900" dirty="0"/>
              <a:t> </a:t>
            </a:r>
            <a:r>
              <a:rPr lang="en-US" sz="900" dirty="0" err="1"/>
              <a:t>mae</a:t>
            </a:r>
            <a:r>
              <a:rPr lang="en-US" sz="900" dirty="0"/>
              <a:t> </a:t>
            </a:r>
            <a:r>
              <a:rPr lang="en-US" sz="900" dirty="0" err="1"/>
              <a:t>amser</a:t>
            </a:r>
            <a:r>
              <a:rPr lang="en-US" sz="900" dirty="0"/>
              <a:t> </a:t>
            </a:r>
            <a:r>
              <a:rPr lang="en-US" sz="900" dirty="0" err="1"/>
              <a:t>dylanwadu</a:t>
            </a:r>
            <a:r>
              <a:rPr lang="en-US" sz="900" dirty="0"/>
              <a:t> y </a:t>
            </a:r>
            <a:r>
              <a:rPr lang="en-US" sz="900" dirty="0" err="1"/>
              <a:t>plentyn</a:t>
            </a:r>
            <a:r>
              <a:rPr lang="en-US" sz="900" dirty="0"/>
              <a:t> a </a:t>
            </a:r>
            <a:r>
              <a:rPr lang="en-US" sz="900" dirty="0" err="1"/>
              <a:t>sut</a:t>
            </a:r>
            <a:r>
              <a:rPr lang="en-US" sz="900" dirty="0"/>
              <a:t> </a:t>
            </a:r>
            <a:r>
              <a:rPr lang="en-US" sz="900" dirty="0" err="1"/>
              <a:t>mae’n</a:t>
            </a:r>
            <a:r>
              <a:rPr lang="en-US" sz="900" dirty="0"/>
              <a:t> </a:t>
            </a:r>
            <a:r>
              <a:rPr lang="en-US" sz="900" dirty="0" err="1"/>
              <a:t>cysylltu</a:t>
            </a:r>
            <a:r>
              <a:rPr lang="en-US" sz="900" dirty="0"/>
              <a:t> </a:t>
            </a:r>
            <a:r>
              <a:rPr lang="en-US" sz="900" dirty="0" err="1"/>
              <a:t>gyda</a:t>
            </a:r>
            <a:r>
              <a:rPr lang="en-US" sz="900" dirty="0"/>
              <a:t> </a:t>
            </a:r>
            <a:r>
              <a:rPr lang="en-US" sz="900" dirty="0" err="1"/>
              <a:t>ei</a:t>
            </a:r>
            <a:r>
              <a:rPr lang="en-US" sz="900" dirty="0"/>
              <a:t> </a:t>
            </a:r>
            <a:r>
              <a:rPr lang="en-US" sz="900" dirty="0" err="1"/>
              <a:t>amgylchedd</a:t>
            </a:r>
            <a:r>
              <a:rPr lang="en-US" sz="900" dirty="0"/>
              <a:t>. Gall </a:t>
            </a:r>
            <a:r>
              <a:rPr lang="en-US" sz="900" dirty="0" err="1"/>
              <a:t>hyn</a:t>
            </a:r>
            <a:r>
              <a:rPr lang="en-US" sz="900" dirty="0"/>
              <a:t> </a:t>
            </a:r>
            <a:r>
              <a:rPr lang="en-US" sz="900" dirty="0" err="1"/>
              <a:t>gyfeirio</a:t>
            </a:r>
            <a:r>
              <a:rPr lang="en-US" sz="900" dirty="0"/>
              <a:t> at </a:t>
            </a:r>
            <a:r>
              <a:rPr lang="en-US" sz="900" dirty="0" err="1"/>
              <a:t>sawl</a:t>
            </a:r>
            <a:r>
              <a:rPr lang="en-US" sz="900" dirty="0"/>
              <a:t> </a:t>
            </a:r>
            <a:r>
              <a:rPr lang="en-US" sz="900" dirty="0" err="1"/>
              <a:t>sefyllfa</a:t>
            </a:r>
            <a:r>
              <a:rPr lang="en-US" sz="900" dirty="0"/>
              <a:t> </a:t>
            </a:r>
            <a:r>
              <a:rPr lang="en-US" sz="900" dirty="0" err="1"/>
              <a:t>gwahanol</a:t>
            </a:r>
            <a:r>
              <a:rPr lang="en-US" sz="900" dirty="0"/>
              <a:t> </a:t>
            </a:r>
            <a:r>
              <a:rPr lang="en-US" sz="900" dirty="0" err="1"/>
              <a:t>megis;marwolaeth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y </a:t>
            </a:r>
            <a:r>
              <a:rPr lang="en-US" sz="900" dirty="0" err="1"/>
              <a:t>teulu</a:t>
            </a:r>
            <a:r>
              <a:rPr lang="en-US" sz="900" dirty="0"/>
              <a:t>, </a:t>
            </a:r>
            <a:r>
              <a:rPr lang="en-US" sz="900" dirty="0" err="1"/>
              <a:t>rhieni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gwahanu</a:t>
            </a:r>
            <a:r>
              <a:rPr lang="en-US" sz="900" dirty="0"/>
              <a:t>. </a:t>
            </a:r>
            <a:r>
              <a:rPr lang="en-US" sz="900" dirty="0" err="1"/>
              <a:t>Byddai</a:t>
            </a:r>
            <a:r>
              <a:rPr lang="en-US" sz="900" dirty="0"/>
              <a:t> </a:t>
            </a:r>
            <a:r>
              <a:rPr lang="en-US" sz="900" dirty="0" err="1"/>
              <a:t>ysgariad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ddylanwad</a:t>
            </a:r>
            <a:r>
              <a:rPr lang="en-US" sz="900" dirty="0"/>
              <a:t> </a:t>
            </a:r>
            <a:r>
              <a:rPr lang="en-US" sz="900" dirty="0" err="1"/>
              <a:t>fawr</a:t>
            </a:r>
            <a:r>
              <a:rPr lang="en-US" sz="900" dirty="0"/>
              <a:t> </a:t>
            </a:r>
            <a:r>
              <a:rPr lang="en-US" sz="900" dirty="0" err="1"/>
              <a:t>ar</a:t>
            </a:r>
            <a:r>
              <a:rPr lang="en-US" sz="900" dirty="0"/>
              <a:t> </a:t>
            </a:r>
            <a:r>
              <a:rPr lang="en-US" sz="900" dirty="0" err="1"/>
              <a:t>sut</a:t>
            </a:r>
            <a:r>
              <a:rPr lang="en-US" sz="900" dirty="0"/>
              <a:t> </a:t>
            </a:r>
            <a:r>
              <a:rPr lang="en-US" sz="900" dirty="0" err="1"/>
              <a:t>mae</a:t>
            </a:r>
            <a:r>
              <a:rPr lang="en-US" sz="900" dirty="0"/>
              <a:t> </a:t>
            </a:r>
            <a:r>
              <a:rPr lang="en-US" sz="900" dirty="0" err="1"/>
              <a:t>plentyn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datblygu</a:t>
            </a:r>
            <a:r>
              <a:rPr lang="en-US" sz="900" dirty="0"/>
              <a:t> </a:t>
            </a:r>
            <a:r>
              <a:rPr lang="en-US" sz="900" dirty="0" err="1"/>
              <a:t>gan</a:t>
            </a:r>
            <a:r>
              <a:rPr lang="en-US" sz="900" dirty="0"/>
              <a:t> </a:t>
            </a:r>
            <a:r>
              <a:rPr lang="en-US" sz="900" dirty="0" err="1"/>
              <a:t>ystyried</a:t>
            </a:r>
            <a:r>
              <a:rPr lang="en-US" sz="900" dirty="0"/>
              <a:t> </a:t>
            </a:r>
            <a:r>
              <a:rPr lang="en-US" sz="900" dirty="0" err="1"/>
              <a:t>sut</a:t>
            </a:r>
            <a:r>
              <a:rPr lang="en-US" sz="900" dirty="0"/>
              <a:t> </a:t>
            </a:r>
            <a:r>
              <a:rPr lang="en-US" sz="900" dirty="0" err="1"/>
              <a:t>mae’r</a:t>
            </a:r>
            <a:r>
              <a:rPr lang="en-US" sz="900" dirty="0"/>
              <a:t> </a:t>
            </a:r>
            <a:r>
              <a:rPr lang="en-US" sz="900" dirty="0" err="1"/>
              <a:t>ysgariad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datblygu</a:t>
            </a:r>
            <a:r>
              <a:rPr lang="en-US" sz="900" dirty="0"/>
              <a:t> ac </a:t>
            </a:r>
            <a:r>
              <a:rPr lang="en-US" sz="900" dirty="0" err="1"/>
              <a:t>ar</a:t>
            </a:r>
            <a:r>
              <a:rPr lang="en-US" sz="900" dirty="0"/>
              <a:t> </a:t>
            </a:r>
            <a:r>
              <a:rPr lang="en-US" sz="900" dirty="0" err="1"/>
              <a:t>ba</a:t>
            </a:r>
            <a:r>
              <a:rPr lang="en-US" sz="900" dirty="0"/>
              <a:t> </a:t>
            </a:r>
            <a:r>
              <a:rPr lang="en-US" sz="900" dirty="0" err="1"/>
              <a:t>amser</a:t>
            </a:r>
            <a:r>
              <a:rPr lang="en-US" sz="900" dirty="0"/>
              <a:t> </a:t>
            </a:r>
            <a:r>
              <a:rPr lang="en-US" sz="900" dirty="0" err="1"/>
              <a:t>mae’n</a:t>
            </a:r>
            <a:r>
              <a:rPr lang="en-US" sz="900" dirty="0"/>
              <a:t> </a:t>
            </a:r>
            <a:r>
              <a:rPr lang="en-US" sz="900" dirty="0" err="1"/>
              <a:t>digwydd</a:t>
            </a:r>
            <a:r>
              <a:rPr lang="en-US" sz="900" dirty="0"/>
              <a:t> </a:t>
            </a:r>
            <a:r>
              <a:rPr lang="en-US" sz="900" dirty="0" err="1"/>
              <a:t>ym</a:t>
            </a:r>
            <a:r>
              <a:rPr lang="en-US" sz="900" dirty="0"/>
              <a:t> </a:t>
            </a:r>
            <a:r>
              <a:rPr lang="en-US" sz="900" dirty="0" err="1"/>
              <a:t>mywyd</a:t>
            </a:r>
            <a:r>
              <a:rPr lang="en-US" sz="900" dirty="0"/>
              <a:t> y </a:t>
            </a:r>
            <a:r>
              <a:rPr lang="en-US" sz="900" dirty="0" err="1"/>
              <a:t>plentyn</a:t>
            </a:r>
            <a:r>
              <a:rPr lang="en-US" sz="900" dirty="0"/>
              <a:t>.</a:t>
            </a:r>
          </a:p>
          <a:p>
            <a:r>
              <a:rPr lang="en-US" sz="900" dirty="0"/>
              <a:t>   Y system macrosystem </a:t>
            </a:r>
            <a:r>
              <a:rPr lang="en-US" sz="900" dirty="0" err="1"/>
              <a:t>yw’r</a:t>
            </a:r>
            <a:r>
              <a:rPr lang="en-US" sz="900" dirty="0"/>
              <a:t> </a:t>
            </a:r>
            <a:r>
              <a:rPr lang="en-US" sz="900" dirty="0" err="1"/>
              <a:t>mwyaf</a:t>
            </a:r>
            <a:r>
              <a:rPr lang="en-US" sz="900" dirty="0"/>
              <a:t> </a:t>
            </a:r>
            <a:r>
              <a:rPr lang="en-US" sz="900" dirty="0" err="1"/>
              <a:t>agored</a:t>
            </a:r>
            <a:r>
              <a:rPr lang="en-US" sz="900" dirty="0"/>
              <a:t> </a:t>
            </a:r>
            <a:r>
              <a:rPr lang="en-US" sz="900" dirty="0" err="1"/>
              <a:t>drwy</a:t>
            </a:r>
            <a:r>
              <a:rPr lang="en-US" sz="900" dirty="0"/>
              <a:t> </a:t>
            </a:r>
            <a:r>
              <a:rPr lang="en-US" sz="900" dirty="0" err="1"/>
              <a:t>gynnwys</a:t>
            </a:r>
            <a:r>
              <a:rPr lang="en-US" sz="900" dirty="0"/>
              <a:t> </a:t>
            </a:r>
            <a:r>
              <a:rPr lang="en-US" sz="900" dirty="0" err="1"/>
              <a:t>nifer</a:t>
            </a:r>
            <a:r>
              <a:rPr lang="en-US" sz="900" dirty="0"/>
              <a:t> o </a:t>
            </a:r>
            <a:r>
              <a:rPr lang="en-US" sz="900" dirty="0" err="1"/>
              <a:t>bobl</a:t>
            </a:r>
            <a:r>
              <a:rPr lang="en-US" sz="900" dirty="0"/>
              <a:t> a </a:t>
            </a:r>
            <a:r>
              <a:rPr lang="en-US" sz="900" dirty="0" err="1"/>
              <a:t>lleoedd</a:t>
            </a:r>
            <a:r>
              <a:rPr lang="en-US" sz="900" dirty="0"/>
              <a:t> </a:t>
            </a:r>
            <a:r>
              <a:rPr lang="en-US" sz="900" dirty="0" err="1"/>
              <a:t>gwahanol</a:t>
            </a:r>
            <a:r>
              <a:rPr lang="en-US" sz="900" dirty="0"/>
              <a:t>  </a:t>
            </a:r>
            <a:r>
              <a:rPr lang="en-US" sz="900" dirty="0" err="1"/>
              <a:t>sy’n</a:t>
            </a:r>
            <a:r>
              <a:rPr lang="en-US" sz="900" dirty="0"/>
              <a:t> </a:t>
            </a:r>
            <a:r>
              <a:rPr lang="en-US" sz="900" dirty="0" err="1"/>
              <a:t>dylanwadu</a:t>
            </a:r>
            <a:r>
              <a:rPr lang="en-US" sz="900" dirty="0"/>
              <a:t> </a:t>
            </a:r>
            <a:r>
              <a:rPr lang="en-US" sz="900" dirty="0" err="1"/>
              <a:t>ar</a:t>
            </a:r>
            <a:r>
              <a:rPr lang="en-US" sz="900" dirty="0"/>
              <a:t> y </a:t>
            </a:r>
            <a:r>
              <a:rPr lang="en-US" sz="900" dirty="0" err="1"/>
              <a:t>plentyn</a:t>
            </a:r>
            <a:r>
              <a:rPr lang="en-US" sz="900" dirty="0"/>
              <a:t>. Mae </a:t>
            </a:r>
            <a:r>
              <a:rPr lang="en-US" sz="900" dirty="0" err="1"/>
              <a:t>hyn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cynnwys</a:t>
            </a:r>
            <a:r>
              <a:rPr lang="en-US" sz="900" dirty="0"/>
              <a:t> </a:t>
            </a:r>
            <a:r>
              <a:rPr lang="en-US" sz="900" dirty="0" err="1"/>
              <a:t>ei</a:t>
            </a:r>
            <a:r>
              <a:rPr lang="en-US" sz="900" dirty="0"/>
              <a:t> </a:t>
            </a:r>
            <a:r>
              <a:rPr lang="en-US" sz="900" dirty="0" err="1"/>
              <a:t>credodau</a:t>
            </a:r>
            <a:r>
              <a:rPr lang="en-US" sz="900" dirty="0"/>
              <a:t> ac </a:t>
            </a:r>
            <a:r>
              <a:rPr lang="en-US" sz="900" dirty="0" err="1"/>
              <a:t>ei</a:t>
            </a:r>
            <a:r>
              <a:rPr lang="en-US" sz="900" dirty="0"/>
              <a:t> </a:t>
            </a:r>
            <a:r>
              <a:rPr lang="en-US" sz="900" dirty="0" err="1"/>
              <a:t>diwylliant</a:t>
            </a:r>
            <a:r>
              <a:rPr lang="en-US" sz="900" dirty="0"/>
              <a:t>.</a:t>
            </a:r>
          </a:p>
          <a:p>
            <a:r>
              <a:rPr lang="en-US" sz="900" dirty="0"/>
              <a:t>  </a:t>
            </a:r>
            <a:r>
              <a:rPr lang="en-US" sz="900" dirty="0" err="1"/>
              <a:t>Esboniai</a:t>
            </a:r>
            <a:r>
              <a:rPr lang="en-US" sz="900" dirty="0"/>
              <a:t> y </a:t>
            </a:r>
            <a:r>
              <a:rPr lang="en-US" sz="900" dirty="0" err="1"/>
              <a:t>exosystem</a:t>
            </a:r>
            <a:r>
              <a:rPr lang="en-US" sz="900" dirty="0"/>
              <a:t> bod </a:t>
            </a:r>
            <a:r>
              <a:rPr lang="en-US" sz="900" dirty="0" err="1"/>
              <a:t>lleoedd</a:t>
            </a:r>
            <a:r>
              <a:rPr lang="en-US" sz="900" dirty="0"/>
              <a:t> a </a:t>
            </a:r>
            <a:r>
              <a:rPr lang="en-US" sz="900" dirty="0" err="1"/>
              <a:t>pobl</a:t>
            </a:r>
            <a:r>
              <a:rPr lang="en-US" sz="900" dirty="0"/>
              <a:t> </a:t>
            </a:r>
            <a:r>
              <a:rPr lang="en-US" sz="900" dirty="0" err="1"/>
              <a:t>efallai</a:t>
            </a:r>
            <a:r>
              <a:rPr lang="en-US" sz="900" dirty="0"/>
              <a:t> </a:t>
            </a:r>
            <a:r>
              <a:rPr lang="en-US" sz="900" dirty="0" err="1"/>
              <a:t>nid</a:t>
            </a:r>
            <a:r>
              <a:rPr lang="en-US" sz="900" dirty="0"/>
              <a:t> </a:t>
            </a:r>
            <a:r>
              <a:rPr lang="en-US" sz="900" dirty="0" err="1"/>
              <a:t>ydynt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rhyngweithio</a:t>
            </a:r>
            <a:r>
              <a:rPr lang="en-US" sz="900" dirty="0"/>
              <a:t> </a:t>
            </a:r>
            <a:r>
              <a:rPr lang="en-US" sz="900" dirty="0" err="1"/>
              <a:t>â</a:t>
            </a:r>
            <a:r>
              <a:rPr lang="en-US" sz="900" dirty="0"/>
              <a:t> </a:t>
            </a:r>
            <a:r>
              <a:rPr lang="en-US" sz="900" dirty="0" err="1"/>
              <a:t>pob</a:t>
            </a:r>
            <a:r>
              <a:rPr lang="en-US" sz="900" dirty="0"/>
              <a:t> </a:t>
            </a:r>
            <a:r>
              <a:rPr lang="en-US" sz="900" dirty="0" err="1"/>
              <a:t>dydd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effeithio</a:t>
            </a:r>
            <a:r>
              <a:rPr lang="en-US" sz="900" dirty="0"/>
              <a:t> </a:t>
            </a:r>
            <a:r>
              <a:rPr lang="en-US" sz="900" dirty="0" err="1"/>
              <a:t>bywyd</a:t>
            </a:r>
            <a:r>
              <a:rPr lang="en-US" sz="900" dirty="0"/>
              <a:t> y </a:t>
            </a:r>
            <a:r>
              <a:rPr lang="en-US" sz="900" dirty="0" err="1"/>
              <a:t>plentyn</a:t>
            </a:r>
            <a:r>
              <a:rPr lang="en-US" sz="900" dirty="0"/>
              <a:t> </a:t>
            </a:r>
            <a:r>
              <a:rPr lang="en-US" sz="900" dirty="0" err="1"/>
              <a:t>megis</a:t>
            </a:r>
            <a:r>
              <a:rPr lang="en-US" sz="900" dirty="0"/>
              <a:t>; </a:t>
            </a:r>
            <a:r>
              <a:rPr lang="en-US" sz="900" dirty="0" err="1"/>
              <a:t>gweithle</a:t>
            </a:r>
            <a:r>
              <a:rPr lang="en-US" sz="900" dirty="0"/>
              <a:t> </a:t>
            </a:r>
            <a:r>
              <a:rPr lang="en-US" sz="900" dirty="0" err="1"/>
              <a:t>ei</a:t>
            </a:r>
            <a:r>
              <a:rPr lang="en-US" sz="900" dirty="0"/>
              <a:t> </a:t>
            </a:r>
            <a:r>
              <a:rPr lang="en-US" sz="900" dirty="0" err="1"/>
              <a:t>rhieni</a:t>
            </a:r>
            <a:r>
              <a:rPr lang="en-US" sz="900" dirty="0"/>
              <a:t>, </a:t>
            </a:r>
            <a:r>
              <a:rPr lang="en-US" sz="900" dirty="0" err="1"/>
              <a:t>aelodau</a:t>
            </a:r>
            <a:r>
              <a:rPr lang="en-US" sz="900" dirty="0"/>
              <a:t> </a:t>
            </a:r>
            <a:r>
              <a:rPr lang="en-US" sz="900" dirty="0" err="1"/>
              <a:t>teulu</a:t>
            </a:r>
            <a:r>
              <a:rPr lang="en-US" sz="900" dirty="0"/>
              <a:t> </a:t>
            </a:r>
            <a:r>
              <a:rPr lang="en-US" sz="900" dirty="0" err="1"/>
              <a:t>ychwanegol</a:t>
            </a:r>
            <a:r>
              <a:rPr lang="en-US" sz="900" dirty="0"/>
              <a:t> ac </a:t>
            </a:r>
            <a:r>
              <a:rPr lang="en-US" sz="900" dirty="0" err="1"/>
              <a:t>ei</a:t>
            </a:r>
            <a:r>
              <a:rPr lang="en-US" sz="900" dirty="0"/>
              <a:t> </a:t>
            </a:r>
            <a:r>
              <a:rPr lang="en-US" sz="900" dirty="0" err="1"/>
              <a:t>cymdogion</a:t>
            </a:r>
            <a:r>
              <a:rPr lang="en-US" sz="900" dirty="0"/>
              <a:t>.</a:t>
            </a:r>
          </a:p>
          <a:p>
            <a:r>
              <a:rPr lang="en-US" sz="900" dirty="0"/>
              <a:t>  </a:t>
            </a:r>
            <a:r>
              <a:rPr lang="en-US" sz="900" dirty="0" err="1"/>
              <a:t>Cysylltai</a:t>
            </a:r>
            <a:r>
              <a:rPr lang="en-US" sz="900" dirty="0"/>
              <a:t> mesosystem y </a:t>
            </a:r>
            <a:r>
              <a:rPr lang="en-US" sz="900" dirty="0" err="1"/>
              <a:t>dylanwadau</a:t>
            </a:r>
            <a:r>
              <a:rPr lang="en-US" sz="900" dirty="0"/>
              <a:t> </a:t>
            </a:r>
            <a:r>
              <a:rPr lang="en-US" sz="900" dirty="0" err="1"/>
              <a:t>agos</a:t>
            </a:r>
            <a:r>
              <a:rPr lang="en-US" sz="900" dirty="0"/>
              <a:t> </a:t>
            </a:r>
            <a:r>
              <a:rPr lang="en-US" sz="900" dirty="0" err="1"/>
              <a:t>amrywiol</a:t>
            </a:r>
            <a:r>
              <a:rPr lang="en-US" sz="900" dirty="0"/>
              <a:t> </a:t>
            </a:r>
            <a:r>
              <a:rPr lang="en-US" sz="900" dirty="0" err="1"/>
              <a:t>o’r</a:t>
            </a:r>
            <a:r>
              <a:rPr lang="en-US" sz="900" dirty="0"/>
              <a:t> microsystem </a:t>
            </a:r>
            <a:r>
              <a:rPr lang="en-US" sz="900" dirty="0" err="1"/>
              <a:t>gyda’i</a:t>
            </a:r>
            <a:r>
              <a:rPr lang="en-US" sz="900" dirty="0"/>
              <a:t> </a:t>
            </a:r>
            <a:r>
              <a:rPr lang="en-US" sz="900" dirty="0" err="1"/>
              <a:t>gilydd</a:t>
            </a:r>
            <a:r>
              <a:rPr lang="en-US" sz="900" dirty="0"/>
              <a:t>. </a:t>
            </a:r>
            <a:r>
              <a:rPr lang="en-US" sz="900" dirty="0" err="1"/>
              <a:t>Gwelai</a:t>
            </a:r>
            <a:r>
              <a:rPr lang="en-US" sz="900" dirty="0"/>
              <a:t> </a:t>
            </a:r>
            <a:r>
              <a:rPr lang="en-US" sz="900" dirty="0" err="1"/>
              <a:t>cysylltiadau</a:t>
            </a:r>
            <a:r>
              <a:rPr lang="en-US" sz="900" dirty="0"/>
              <a:t> </a:t>
            </a:r>
            <a:r>
              <a:rPr lang="en-US" sz="900" dirty="0" err="1"/>
              <a:t>rhwng</a:t>
            </a:r>
            <a:r>
              <a:rPr lang="en-US" sz="900" dirty="0"/>
              <a:t> y </a:t>
            </a:r>
            <a:r>
              <a:rPr lang="en-US" sz="900" dirty="0" err="1"/>
              <a:t>cartref</a:t>
            </a:r>
            <a:r>
              <a:rPr lang="en-US" sz="900" dirty="0"/>
              <a:t> ac </a:t>
            </a:r>
            <a:r>
              <a:rPr lang="en-US" sz="900" dirty="0" err="1"/>
              <a:t>yr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, </a:t>
            </a:r>
            <a:r>
              <a:rPr lang="en-US" sz="900" dirty="0" err="1"/>
              <a:t>rhwng</a:t>
            </a:r>
            <a:r>
              <a:rPr lang="en-US" sz="900" dirty="0"/>
              <a:t> y </a:t>
            </a:r>
            <a:r>
              <a:rPr lang="en-US" sz="900" dirty="0" err="1"/>
              <a:t>teulu</a:t>
            </a:r>
            <a:r>
              <a:rPr lang="en-US" sz="900" dirty="0"/>
              <a:t> ac y </a:t>
            </a:r>
            <a:r>
              <a:rPr lang="en-US" sz="900" dirty="0" err="1"/>
              <a:t>gymuned</a:t>
            </a:r>
            <a:r>
              <a:rPr lang="en-US" sz="900" dirty="0"/>
              <a:t> a </a:t>
            </a:r>
            <a:r>
              <a:rPr lang="en-US" sz="900" dirty="0" err="1"/>
              <a:t>rhwng</a:t>
            </a:r>
            <a:r>
              <a:rPr lang="en-US" sz="900" dirty="0"/>
              <a:t> </a:t>
            </a:r>
            <a:r>
              <a:rPr lang="en-US" sz="900" dirty="0" err="1"/>
              <a:t>cylch</a:t>
            </a:r>
            <a:r>
              <a:rPr lang="en-US" sz="900" dirty="0"/>
              <a:t> </a:t>
            </a:r>
            <a:r>
              <a:rPr lang="en-US" sz="900" dirty="0" err="1"/>
              <a:t>cyfoedion</a:t>
            </a:r>
            <a:r>
              <a:rPr lang="en-US" sz="900" dirty="0"/>
              <a:t> ac y </a:t>
            </a:r>
            <a:r>
              <a:rPr lang="en-US" sz="900" dirty="0" err="1"/>
              <a:t>teulu</a:t>
            </a:r>
            <a:r>
              <a:rPr lang="en-US" sz="900" dirty="0"/>
              <a:t>.</a:t>
            </a:r>
          </a:p>
          <a:p>
            <a:r>
              <a:rPr lang="en-US" sz="900" dirty="0"/>
              <a:t> 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olaf</a:t>
            </a:r>
            <a:r>
              <a:rPr lang="en-US" sz="900" dirty="0"/>
              <a:t> , </a:t>
            </a:r>
            <a:r>
              <a:rPr lang="en-US" sz="900" dirty="0" err="1"/>
              <a:t>mae’r</a:t>
            </a:r>
            <a:r>
              <a:rPr lang="en-US" sz="900" dirty="0"/>
              <a:t> microsystem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cyfeirio</a:t>
            </a:r>
            <a:r>
              <a:rPr lang="en-US" sz="900" dirty="0"/>
              <a:t> at </a:t>
            </a:r>
            <a:r>
              <a:rPr lang="en-US" sz="900" dirty="0" err="1"/>
              <a:t>amgylchedd</a:t>
            </a:r>
            <a:r>
              <a:rPr lang="en-US" sz="900" dirty="0"/>
              <a:t> </a:t>
            </a:r>
            <a:r>
              <a:rPr lang="en-US" sz="900" dirty="0" err="1"/>
              <a:t>uniongyrchol</a:t>
            </a:r>
            <a:r>
              <a:rPr lang="en-US" sz="900" dirty="0"/>
              <a:t> y </a:t>
            </a:r>
            <a:r>
              <a:rPr lang="en-US" sz="900" dirty="0" err="1"/>
              <a:t>plentyn</a:t>
            </a:r>
            <a:r>
              <a:rPr lang="en-US" sz="900" dirty="0"/>
              <a:t>. Gall </a:t>
            </a:r>
            <a:r>
              <a:rPr lang="en-US" sz="900" dirty="0" err="1"/>
              <a:t>hyn</a:t>
            </a:r>
            <a:r>
              <a:rPr lang="en-US" sz="900" dirty="0"/>
              <a:t> </a:t>
            </a:r>
            <a:r>
              <a:rPr lang="en-US" sz="900" dirty="0" err="1"/>
              <a:t>gynnwys</a:t>
            </a:r>
            <a:r>
              <a:rPr lang="en-US" sz="900" dirty="0"/>
              <a:t> </a:t>
            </a:r>
            <a:r>
              <a:rPr lang="en-US" sz="900" dirty="0" err="1"/>
              <a:t>ei</a:t>
            </a:r>
            <a:r>
              <a:rPr lang="en-US" sz="900" dirty="0"/>
              <a:t> </a:t>
            </a:r>
            <a:r>
              <a:rPr lang="en-US" sz="900" dirty="0" err="1"/>
              <a:t>cartref</a:t>
            </a:r>
            <a:r>
              <a:rPr lang="en-US" sz="900" dirty="0"/>
              <a:t>, </a:t>
            </a:r>
            <a:r>
              <a:rPr lang="en-US" sz="900" dirty="0" err="1"/>
              <a:t>yr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, </a:t>
            </a:r>
            <a:r>
              <a:rPr lang="en-US" sz="900" dirty="0" err="1"/>
              <a:t>cylch</a:t>
            </a:r>
            <a:r>
              <a:rPr lang="en-US" sz="900" dirty="0"/>
              <a:t> </a:t>
            </a:r>
            <a:r>
              <a:rPr lang="en-US" sz="900" dirty="0" err="1"/>
              <a:t>cyfoedion</a:t>
            </a:r>
            <a:r>
              <a:rPr lang="en-US" sz="900" dirty="0"/>
              <a:t> ac </a:t>
            </a:r>
            <a:r>
              <a:rPr lang="en-US" sz="900" dirty="0" err="1"/>
              <a:t>amgylchedd</a:t>
            </a:r>
            <a:r>
              <a:rPr lang="en-US" sz="900" dirty="0"/>
              <a:t> </a:t>
            </a:r>
            <a:r>
              <a:rPr lang="en-US" sz="900" dirty="0" err="1"/>
              <a:t>ei</a:t>
            </a:r>
            <a:r>
              <a:rPr lang="en-US" sz="900" dirty="0"/>
              <a:t> </a:t>
            </a:r>
            <a:r>
              <a:rPr lang="en-US" sz="900" dirty="0" err="1"/>
              <a:t>cymuned</a:t>
            </a:r>
            <a:r>
              <a:rPr lang="en-US" sz="900" dirty="0"/>
              <a:t>. Y microsystem </a:t>
            </a:r>
            <a:r>
              <a:rPr lang="en-US" sz="900" dirty="0" err="1"/>
              <a:t>sy’n</a:t>
            </a:r>
            <a:r>
              <a:rPr lang="en-US" sz="900" dirty="0"/>
              <a:t> </a:t>
            </a:r>
            <a:r>
              <a:rPr lang="en-US" sz="900" dirty="0" err="1"/>
              <a:t>dylwandu</a:t>
            </a:r>
            <a:r>
              <a:rPr lang="en-US" sz="900" dirty="0"/>
              <a:t> </a:t>
            </a:r>
            <a:r>
              <a:rPr lang="en-US" sz="900" dirty="0" err="1"/>
              <a:t>mwyaf</a:t>
            </a:r>
            <a:r>
              <a:rPr lang="en-US" sz="900" dirty="0"/>
              <a:t> </a:t>
            </a:r>
            <a:r>
              <a:rPr lang="en-US" sz="900" dirty="0" err="1"/>
              <a:t>ar</a:t>
            </a:r>
            <a:r>
              <a:rPr lang="en-US" sz="900" dirty="0"/>
              <a:t> </a:t>
            </a:r>
            <a:r>
              <a:rPr lang="en-US" sz="900" dirty="0" err="1"/>
              <a:t>datblygiad</a:t>
            </a:r>
            <a:r>
              <a:rPr lang="en-US" sz="900" dirty="0"/>
              <a:t> y </a:t>
            </a:r>
            <a:r>
              <a:rPr lang="en-US" sz="900" dirty="0" err="1"/>
              <a:t>plentyn</a:t>
            </a:r>
            <a:r>
              <a:rPr lang="en-US" sz="900" dirty="0"/>
              <a:t>. </a:t>
            </a:r>
            <a:r>
              <a:rPr lang="en-US" sz="900" dirty="0" err="1"/>
              <a:t>Bydd</a:t>
            </a:r>
            <a:r>
              <a:rPr lang="en-US" sz="900" dirty="0"/>
              <a:t> </a:t>
            </a:r>
            <a:r>
              <a:rPr lang="en-US" sz="900" dirty="0" err="1"/>
              <a:t>sut</a:t>
            </a:r>
            <a:r>
              <a:rPr lang="en-US" sz="900" dirty="0"/>
              <a:t> </a:t>
            </a:r>
            <a:r>
              <a:rPr lang="en-US" sz="900" dirty="0" err="1"/>
              <a:t>mae</a:t>
            </a:r>
            <a:r>
              <a:rPr lang="en-US" sz="900" dirty="0"/>
              <a:t> y </a:t>
            </a:r>
            <a:r>
              <a:rPr lang="en-US" sz="900" dirty="0" err="1"/>
              <a:t>unigolion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y system </a:t>
            </a:r>
            <a:r>
              <a:rPr lang="en-US" sz="900" dirty="0" err="1"/>
              <a:t>hyn</a:t>
            </a:r>
            <a:r>
              <a:rPr lang="en-US" sz="900" dirty="0"/>
              <a:t> </a:t>
            </a:r>
            <a:r>
              <a:rPr lang="en-US" sz="900" dirty="0" err="1"/>
              <a:t>megis</a:t>
            </a:r>
            <a:r>
              <a:rPr lang="en-US" sz="900" dirty="0"/>
              <a:t>; </a:t>
            </a:r>
            <a:r>
              <a:rPr lang="en-US" sz="900" dirty="0" err="1"/>
              <a:t>aelodau</a:t>
            </a:r>
            <a:r>
              <a:rPr lang="en-US" sz="900" dirty="0"/>
              <a:t> </a:t>
            </a:r>
            <a:r>
              <a:rPr lang="en-US" sz="900" dirty="0" err="1"/>
              <a:t>o’r</a:t>
            </a:r>
            <a:r>
              <a:rPr lang="en-US" sz="900" dirty="0"/>
              <a:t> </a:t>
            </a:r>
            <a:r>
              <a:rPr lang="en-US" sz="900" dirty="0" err="1"/>
              <a:t>teulu</a:t>
            </a:r>
            <a:r>
              <a:rPr lang="en-US" sz="900" dirty="0"/>
              <a:t>, </a:t>
            </a:r>
            <a:r>
              <a:rPr lang="en-US" sz="900" dirty="0" err="1"/>
              <a:t>ffrindiau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ac </a:t>
            </a:r>
            <a:r>
              <a:rPr lang="en-US" sz="900" dirty="0" err="1"/>
              <a:t>athrawon</a:t>
            </a:r>
            <a:r>
              <a:rPr lang="en-US" sz="900" dirty="0"/>
              <a:t>,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ymddwyn</a:t>
            </a:r>
            <a:r>
              <a:rPr lang="en-US" sz="900" dirty="0"/>
              <a:t> 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effeithio</a:t>
            </a:r>
            <a:r>
              <a:rPr lang="en-US" sz="900" dirty="0"/>
              <a:t> </a:t>
            </a:r>
            <a:r>
              <a:rPr lang="en-US" sz="900" dirty="0" err="1"/>
              <a:t>ar</a:t>
            </a:r>
            <a:r>
              <a:rPr lang="en-US" sz="900" dirty="0"/>
              <a:t> </a:t>
            </a:r>
            <a:r>
              <a:rPr lang="en-US" sz="900" dirty="0" err="1"/>
              <a:t>sut</a:t>
            </a:r>
            <a:r>
              <a:rPr lang="en-US" sz="900" dirty="0"/>
              <a:t> </a:t>
            </a:r>
            <a:r>
              <a:rPr lang="en-US" sz="900" dirty="0" err="1"/>
              <a:t>fyddai</a:t>
            </a:r>
            <a:r>
              <a:rPr lang="en-US" sz="900" dirty="0"/>
              <a:t> y </a:t>
            </a:r>
            <a:r>
              <a:rPr lang="en-US" sz="900" dirty="0" err="1"/>
              <a:t>plentyn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ymddwyn</a:t>
            </a:r>
            <a:r>
              <a:rPr lang="en-US" sz="900" dirty="0"/>
              <a:t> </a:t>
            </a:r>
            <a:r>
              <a:rPr lang="en-US" sz="900" dirty="0" err="1"/>
              <a:t>â</a:t>
            </a:r>
            <a:r>
              <a:rPr lang="en-US" sz="900" dirty="0"/>
              <a:t> </a:t>
            </a:r>
            <a:r>
              <a:rPr lang="en-US" sz="900" dirty="0" err="1"/>
              <a:t>eraill</a:t>
            </a:r>
            <a:r>
              <a:rPr lang="en-US" sz="900" dirty="0"/>
              <a:t>. </a:t>
            </a:r>
            <a:r>
              <a:rPr lang="en-US" sz="900" dirty="0" err="1"/>
              <a:t>Mae’n</a:t>
            </a:r>
            <a:r>
              <a:rPr lang="en-US" sz="900" dirty="0"/>
              <a:t> </a:t>
            </a:r>
            <a:r>
              <a:rPr lang="en-US" sz="900" dirty="0" err="1"/>
              <a:t>amlwg</a:t>
            </a:r>
            <a:r>
              <a:rPr lang="en-US" sz="900" dirty="0"/>
              <a:t> bod y microsystem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cael</a:t>
            </a:r>
            <a:r>
              <a:rPr lang="en-US" sz="900" dirty="0"/>
              <a:t> </a:t>
            </a:r>
            <a:r>
              <a:rPr lang="en-US" sz="900" dirty="0" err="1"/>
              <a:t>effaith</a:t>
            </a:r>
            <a:r>
              <a:rPr lang="en-US" sz="900" dirty="0"/>
              <a:t> </a:t>
            </a:r>
            <a:r>
              <a:rPr lang="en-US" sz="900" dirty="0" err="1"/>
              <a:t>ar</a:t>
            </a:r>
            <a:r>
              <a:rPr lang="en-US" sz="900" dirty="0"/>
              <a:t> </a:t>
            </a:r>
            <a:r>
              <a:rPr lang="en-US" sz="900" dirty="0" err="1"/>
              <a:t>ymddygiad</a:t>
            </a:r>
            <a:r>
              <a:rPr lang="en-US" sz="900" dirty="0"/>
              <a:t> plant </a:t>
            </a:r>
            <a:r>
              <a:rPr lang="en-US" sz="900" dirty="0" err="1"/>
              <a:t>yng</a:t>
            </a:r>
            <a:r>
              <a:rPr lang="en-US" sz="900" dirty="0"/>
              <a:t> </a:t>
            </a:r>
            <a:r>
              <a:rPr lang="en-US" sz="900" dirty="0" err="1"/>
              <a:t>nghymuned</a:t>
            </a:r>
            <a:r>
              <a:rPr lang="en-US" sz="900" dirty="0"/>
              <a:t> </a:t>
            </a:r>
            <a:r>
              <a:rPr lang="en-US" sz="900" dirty="0" err="1"/>
              <a:t>fy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.</a:t>
            </a:r>
          </a:p>
          <a:p>
            <a:endParaRPr lang="en-US" sz="1050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49F82EB-BA08-4349-BA97-4384381BB181}"/>
              </a:ext>
            </a:extLst>
          </p:cNvPr>
          <p:cNvSpPr txBox="1"/>
          <p:nvPr/>
        </p:nvSpPr>
        <p:spPr>
          <a:xfrm>
            <a:off x="3244165" y="7956152"/>
            <a:ext cx="3032174" cy="15424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u="sng" dirty="0" err="1"/>
              <a:t>Yr</a:t>
            </a:r>
            <a:r>
              <a:rPr lang="en-US" sz="900" b="1" u="sng" dirty="0"/>
              <a:t> </a:t>
            </a:r>
            <a:r>
              <a:rPr lang="en-US" sz="900" b="1" u="sng" dirty="0" err="1"/>
              <a:t>Urdd</a:t>
            </a:r>
            <a:endParaRPr lang="en-US" sz="900" b="1" u="sng" dirty="0"/>
          </a:p>
          <a:p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fy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</a:t>
            </a:r>
            <a:r>
              <a:rPr lang="en-US" sz="900" dirty="0" err="1"/>
              <a:t>leoliad</a:t>
            </a:r>
            <a:r>
              <a:rPr lang="en-US" sz="900" dirty="0"/>
              <a:t> </a:t>
            </a:r>
            <a:r>
              <a:rPr lang="en-US" sz="900" dirty="0" err="1"/>
              <a:t>i</a:t>
            </a:r>
            <a:r>
              <a:rPr lang="en-US" sz="900" dirty="0"/>
              <a:t> </a:t>
            </a:r>
            <a:r>
              <a:rPr lang="en-US" sz="900" dirty="0" err="1"/>
              <a:t>maent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ceisio</a:t>
            </a:r>
            <a:r>
              <a:rPr lang="en-US" sz="900" dirty="0"/>
              <a:t> </a:t>
            </a:r>
            <a:r>
              <a:rPr lang="en-US" sz="900" dirty="0" err="1"/>
              <a:t>cystadlu</a:t>
            </a:r>
            <a:r>
              <a:rPr lang="en-US" sz="900" dirty="0"/>
              <a:t> </a:t>
            </a:r>
            <a:r>
              <a:rPr lang="en-US" sz="900" dirty="0" err="1"/>
              <a:t>mewn</a:t>
            </a:r>
            <a:r>
              <a:rPr lang="en-US" sz="900" dirty="0"/>
              <a:t> </a:t>
            </a:r>
            <a:r>
              <a:rPr lang="en-US" sz="900" dirty="0" err="1"/>
              <a:t>nifer</a:t>
            </a:r>
            <a:r>
              <a:rPr lang="en-US" sz="900" dirty="0"/>
              <a:t> o </a:t>
            </a:r>
            <a:r>
              <a:rPr lang="en-US" sz="900" dirty="0" err="1"/>
              <a:t>bethau</a:t>
            </a:r>
            <a:r>
              <a:rPr lang="en-US" sz="900" dirty="0"/>
              <a:t> </a:t>
            </a:r>
            <a:r>
              <a:rPr lang="en-US" sz="900" dirty="0" err="1"/>
              <a:t>sy’n</a:t>
            </a:r>
            <a:r>
              <a:rPr lang="en-US" sz="900" dirty="0"/>
              <a:t> </a:t>
            </a:r>
            <a:r>
              <a:rPr lang="en-US" sz="900" dirty="0" err="1"/>
              <a:t>ymwneud</a:t>
            </a:r>
            <a:r>
              <a:rPr lang="en-US" sz="900" dirty="0"/>
              <a:t> </a:t>
            </a:r>
            <a:r>
              <a:rPr lang="en-US" sz="900" dirty="0" err="1"/>
              <a:t>â’r</a:t>
            </a:r>
            <a:r>
              <a:rPr lang="en-US" sz="900" dirty="0"/>
              <a:t> </a:t>
            </a:r>
            <a:r>
              <a:rPr lang="en-US" sz="900" dirty="0" err="1"/>
              <a:t>Urdd</a:t>
            </a:r>
            <a:r>
              <a:rPr lang="en-US" sz="900" dirty="0"/>
              <a:t> </a:t>
            </a:r>
            <a:r>
              <a:rPr lang="en-US" sz="900" dirty="0" err="1"/>
              <a:t>megis</a:t>
            </a:r>
            <a:r>
              <a:rPr lang="en-US" sz="900" dirty="0"/>
              <a:t> </a:t>
            </a:r>
            <a:r>
              <a:rPr lang="en-US" sz="900" dirty="0" err="1"/>
              <a:t>chwaraeon</a:t>
            </a:r>
            <a:r>
              <a:rPr lang="en-US" sz="900" dirty="0"/>
              <a:t> ac </a:t>
            </a:r>
            <a:r>
              <a:rPr lang="en-US" sz="900" dirty="0" err="1"/>
              <a:t>yr</a:t>
            </a:r>
            <a:r>
              <a:rPr lang="en-US" sz="900" dirty="0"/>
              <a:t> eisteddfod. </a:t>
            </a:r>
            <a:r>
              <a:rPr lang="en-US" sz="900" dirty="0" err="1"/>
              <a:t>Drwy</a:t>
            </a:r>
            <a:r>
              <a:rPr lang="en-US" sz="900" dirty="0"/>
              <a:t> </a:t>
            </a:r>
            <a:r>
              <a:rPr lang="en-US" sz="900" dirty="0" err="1"/>
              <a:t>gystadlu</a:t>
            </a:r>
            <a:r>
              <a:rPr lang="en-US" sz="900" dirty="0"/>
              <a:t> </a:t>
            </a:r>
            <a:r>
              <a:rPr lang="en-US" sz="900" dirty="0" err="1"/>
              <a:t>mewn</a:t>
            </a:r>
            <a:r>
              <a:rPr lang="en-US" sz="900" dirty="0"/>
              <a:t> </a:t>
            </a:r>
            <a:r>
              <a:rPr lang="en-US" sz="900" dirty="0" err="1"/>
              <a:t>amrywiaeth</a:t>
            </a:r>
            <a:r>
              <a:rPr lang="en-US" sz="900" dirty="0"/>
              <a:t> o </a:t>
            </a:r>
            <a:r>
              <a:rPr lang="en-US" sz="900" dirty="0" err="1"/>
              <a:t>gystadleuthau</a:t>
            </a:r>
            <a:r>
              <a:rPr lang="en-US" sz="900" dirty="0"/>
              <a:t> </a:t>
            </a:r>
            <a:r>
              <a:rPr lang="en-US" sz="900" dirty="0" err="1"/>
              <a:t>megis</a:t>
            </a:r>
            <a:r>
              <a:rPr lang="en-US" sz="900" dirty="0"/>
              <a:t>; </a:t>
            </a:r>
            <a:r>
              <a:rPr lang="en-US" sz="900" dirty="0" err="1"/>
              <a:t>côr</a:t>
            </a:r>
            <a:r>
              <a:rPr lang="en-US" sz="900" dirty="0"/>
              <a:t> a </a:t>
            </a:r>
            <a:r>
              <a:rPr lang="en-US" sz="900" dirty="0" err="1"/>
              <a:t>côr</a:t>
            </a:r>
            <a:r>
              <a:rPr lang="en-US" sz="900" dirty="0"/>
              <a:t> </a:t>
            </a:r>
            <a:r>
              <a:rPr lang="en-US" sz="900" dirty="0" err="1"/>
              <a:t>cerdd</a:t>
            </a:r>
            <a:r>
              <a:rPr lang="en-US" sz="900" dirty="0"/>
              <a:t> </a:t>
            </a:r>
            <a:r>
              <a:rPr lang="en-US" sz="900" dirty="0" err="1"/>
              <a:t>dant</a:t>
            </a:r>
            <a:r>
              <a:rPr lang="en-US" sz="900" dirty="0"/>
              <a:t>, </a:t>
            </a:r>
            <a:r>
              <a:rPr lang="en-US" sz="900" dirty="0" err="1"/>
              <a:t>mae</a:t>
            </a:r>
            <a:r>
              <a:rPr lang="en-US" sz="900" dirty="0"/>
              <a:t> </a:t>
            </a:r>
            <a:r>
              <a:rPr lang="en-US" sz="900" dirty="0" err="1"/>
              <a:t>pob</a:t>
            </a:r>
            <a:r>
              <a:rPr lang="en-US" sz="900" dirty="0"/>
              <a:t> </a:t>
            </a:r>
            <a:r>
              <a:rPr lang="en-US" sz="900" dirty="0" err="1"/>
              <a:t>disgybl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cael</a:t>
            </a:r>
            <a:r>
              <a:rPr lang="en-US" sz="900" dirty="0"/>
              <a:t> </a:t>
            </a:r>
            <a:r>
              <a:rPr lang="en-US" sz="900" dirty="0" err="1"/>
              <a:t>cynnig</a:t>
            </a:r>
            <a:r>
              <a:rPr lang="en-US" sz="900" dirty="0"/>
              <a:t> </a:t>
            </a:r>
            <a:r>
              <a:rPr lang="en-US" sz="900" dirty="0" err="1"/>
              <a:t>i</a:t>
            </a:r>
            <a:r>
              <a:rPr lang="en-US" sz="900" dirty="0"/>
              <a:t> </a:t>
            </a:r>
            <a:r>
              <a:rPr lang="en-US" sz="900" dirty="0" err="1"/>
              <a:t>gymryd</a:t>
            </a:r>
            <a:r>
              <a:rPr lang="en-US" sz="900" dirty="0"/>
              <a:t> </a:t>
            </a:r>
            <a:r>
              <a:rPr lang="en-US" sz="900" dirty="0" err="1"/>
              <a:t>rhan</a:t>
            </a:r>
            <a:r>
              <a:rPr lang="en-US" sz="900" dirty="0"/>
              <a:t>. Gan </a:t>
            </a:r>
            <a:r>
              <a:rPr lang="en-US" sz="900" dirty="0" err="1"/>
              <a:t>ei</a:t>
            </a:r>
            <a:r>
              <a:rPr lang="en-US" sz="900" dirty="0"/>
              <a:t> bod </a:t>
            </a:r>
            <a:r>
              <a:rPr lang="en-US" sz="900" dirty="0" err="1"/>
              <a:t>hefyd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cystadlu</a:t>
            </a:r>
            <a:r>
              <a:rPr lang="en-US" sz="900" dirty="0"/>
              <a:t> </a:t>
            </a:r>
            <a:r>
              <a:rPr lang="en-US" sz="900" dirty="0" err="1"/>
              <a:t>mewn</a:t>
            </a:r>
            <a:r>
              <a:rPr lang="en-US" sz="900" dirty="0"/>
              <a:t> </a:t>
            </a:r>
            <a:r>
              <a:rPr lang="en-US" sz="900" dirty="0" err="1"/>
              <a:t>nifer</a:t>
            </a:r>
            <a:r>
              <a:rPr lang="en-US" sz="900" dirty="0"/>
              <a:t> o </a:t>
            </a:r>
            <a:r>
              <a:rPr lang="en-US" sz="900" dirty="0" err="1"/>
              <a:t>ddigwyddiadau</a:t>
            </a:r>
            <a:r>
              <a:rPr lang="en-US" sz="900" dirty="0"/>
              <a:t> </a:t>
            </a:r>
            <a:r>
              <a:rPr lang="en-US" sz="900" dirty="0" err="1"/>
              <a:t>chwaraeon</a:t>
            </a:r>
            <a:r>
              <a:rPr lang="en-US" sz="900" dirty="0"/>
              <a:t>, </a:t>
            </a:r>
            <a:r>
              <a:rPr lang="en-US" sz="900" dirty="0" err="1"/>
              <a:t>mae</a:t>
            </a:r>
            <a:r>
              <a:rPr lang="en-US" sz="900" dirty="0"/>
              <a:t> </a:t>
            </a:r>
            <a:r>
              <a:rPr lang="en-US" sz="900" dirty="0" err="1"/>
              <a:t>rhywbeth</a:t>
            </a:r>
            <a:r>
              <a:rPr lang="en-US" sz="900" dirty="0"/>
              <a:t> </a:t>
            </a:r>
            <a:r>
              <a:rPr lang="en-US" sz="900" dirty="0" err="1"/>
              <a:t>ar</a:t>
            </a:r>
            <a:r>
              <a:rPr lang="en-US" sz="900" dirty="0"/>
              <a:t> </a:t>
            </a:r>
            <a:r>
              <a:rPr lang="en-US" sz="900" dirty="0" err="1"/>
              <a:t>gael</a:t>
            </a:r>
            <a:r>
              <a:rPr lang="en-US" sz="900" dirty="0"/>
              <a:t> </a:t>
            </a:r>
            <a:r>
              <a:rPr lang="en-US" sz="900" dirty="0" err="1"/>
              <a:t>ar</a:t>
            </a:r>
            <a:r>
              <a:rPr lang="en-US" sz="900" dirty="0"/>
              <a:t> </a:t>
            </a:r>
            <a:r>
              <a:rPr lang="en-US" sz="900" dirty="0" err="1"/>
              <a:t>gyfer</a:t>
            </a:r>
            <a:r>
              <a:rPr lang="en-US" sz="900" dirty="0"/>
              <a:t> </a:t>
            </a:r>
            <a:r>
              <a:rPr lang="en-US" sz="900" dirty="0" err="1"/>
              <a:t>pob</a:t>
            </a:r>
            <a:r>
              <a:rPr lang="en-US" sz="900" dirty="0"/>
              <a:t> </a:t>
            </a:r>
            <a:r>
              <a:rPr lang="en-US" sz="900" dirty="0" err="1"/>
              <a:t>disgybl</a:t>
            </a:r>
            <a:r>
              <a:rPr lang="en-US" sz="900" dirty="0"/>
              <a:t>.</a:t>
            </a:r>
          </a:p>
          <a:p>
            <a:endParaRPr lang="en-US" sz="2223" dirty="0"/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C1C3E004-A230-2A45-A6E8-5DBAB0A0070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</a:blip>
          <a:srcRect t="4900"/>
          <a:stretch/>
        </p:blipFill>
        <p:spPr>
          <a:xfrm>
            <a:off x="4465219" y="4096764"/>
            <a:ext cx="1874907" cy="1743195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4DBEAEA7-AE9E-A440-A458-E4525C77DE83}"/>
              </a:ext>
            </a:extLst>
          </p:cNvPr>
          <p:cNvSpPr/>
          <p:nvPr/>
        </p:nvSpPr>
        <p:spPr>
          <a:xfrm>
            <a:off x="10803109" y="6027069"/>
            <a:ext cx="1849325" cy="15142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40" dirty="0">
                <a:solidFill>
                  <a:schemeClr val="bg1"/>
                </a:solidFill>
                <a:latin typeface="+mj-lt"/>
              </a:rPr>
              <a:t> 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Yn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Ysgol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***********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ceisiwn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greu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awyrgylch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dysgu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ac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addysgu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hapus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a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diogel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sy'n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symbylu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ac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sy'n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darparu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ar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gyfer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anghenion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ysbrydol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,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moesol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,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meddyliol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a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chorfforol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pob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plentyn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,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trwy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hybu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disgwyliadau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uchel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trwy'r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ysgol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.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Anelwn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at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sicrhau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bod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pob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disgybl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yn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cael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y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cyfle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i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ddatblygu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i’w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lawn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botensial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a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ffynnu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o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fewn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diwylliant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ysgol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ddwyieithog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gariadus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,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digidol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 a </a:t>
            </a:r>
            <a:r>
              <a:rPr lang="en-US" sz="840" b="1" i="1" dirty="0" err="1">
                <a:solidFill>
                  <a:schemeClr val="bg1"/>
                </a:solidFill>
                <a:latin typeface="+mj-lt"/>
              </a:rPr>
              <a:t>chefnogol</a:t>
            </a:r>
            <a:r>
              <a:rPr lang="en-US" sz="840" b="1" i="1" dirty="0">
                <a:solidFill>
                  <a:schemeClr val="bg1"/>
                </a:solidFill>
                <a:latin typeface="+mj-lt"/>
              </a:rPr>
              <a:t>.</a:t>
            </a:r>
            <a:endParaRPr lang="en-US" sz="84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60" name="Picture 59">
            <a:extLst>
              <a:ext uri="{FF2B5EF4-FFF2-40B4-BE49-F238E27FC236}">
                <a16:creationId xmlns:a16="http://schemas.microsoft.com/office/drawing/2014/main" id="{FBDB243D-732C-314F-B0FC-5DE88308868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1755" b="1439"/>
          <a:stretch/>
        </p:blipFill>
        <p:spPr>
          <a:xfrm>
            <a:off x="10760228" y="7784307"/>
            <a:ext cx="1614425" cy="1619626"/>
          </a:xfrm>
          <a:prstGeom prst="rect">
            <a:avLst/>
          </a:prstGeom>
        </p:spPr>
      </p:pic>
      <p:sp>
        <p:nvSpPr>
          <p:cNvPr id="61" name="TextBox 60">
            <a:extLst>
              <a:ext uri="{FF2B5EF4-FFF2-40B4-BE49-F238E27FC236}">
                <a16:creationId xmlns:a16="http://schemas.microsoft.com/office/drawing/2014/main" id="{BB3CC762-ADC4-4346-8FE7-EBFA2C0317F5}"/>
              </a:ext>
            </a:extLst>
          </p:cNvPr>
          <p:cNvSpPr txBox="1"/>
          <p:nvPr/>
        </p:nvSpPr>
        <p:spPr>
          <a:xfrm>
            <a:off x="7135650" y="6586326"/>
            <a:ext cx="3624578" cy="17727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40" b="1" u="sng" dirty="0" err="1"/>
              <a:t>Cysylltu’r</a:t>
            </a:r>
            <a:r>
              <a:rPr lang="en-US" sz="840" b="1" u="sng" dirty="0"/>
              <a:t> </a:t>
            </a:r>
            <a:r>
              <a:rPr lang="en-US" sz="840" b="1" u="sng" dirty="0" err="1"/>
              <a:t>dysgwr</a:t>
            </a:r>
            <a:r>
              <a:rPr lang="en-US" sz="840" b="1" u="sng" dirty="0"/>
              <a:t> </a:t>
            </a:r>
            <a:r>
              <a:rPr lang="en-US" sz="840" b="1" u="sng" dirty="0" err="1"/>
              <a:t>a’r</a:t>
            </a:r>
            <a:r>
              <a:rPr lang="en-US" sz="840" b="1" u="sng" dirty="0"/>
              <a:t> </a:t>
            </a:r>
            <a:r>
              <a:rPr lang="en-US" sz="840" b="1" u="sng" dirty="0" err="1"/>
              <a:t>ysgol</a:t>
            </a:r>
            <a:r>
              <a:rPr lang="en-US" sz="840" b="1" u="sng" dirty="0"/>
              <a:t> </a:t>
            </a:r>
            <a:r>
              <a:rPr lang="en-US" sz="840" b="1" u="sng" dirty="0" err="1"/>
              <a:t>âr</a:t>
            </a:r>
            <a:r>
              <a:rPr lang="en-US" sz="840" b="1" u="sng" dirty="0"/>
              <a:t> </a:t>
            </a:r>
            <a:r>
              <a:rPr lang="en-US" sz="840" b="1" u="sng" dirty="0" err="1"/>
              <a:t>rhieni</a:t>
            </a:r>
            <a:r>
              <a:rPr lang="en-US" sz="840" b="1" u="sng" dirty="0"/>
              <a:t>/</a:t>
            </a:r>
            <a:r>
              <a:rPr lang="en-US" sz="840" b="1" u="sng" dirty="0" err="1"/>
              <a:t>cartref</a:t>
            </a:r>
            <a:endParaRPr lang="en-US" sz="840" b="1" u="sng" dirty="0"/>
          </a:p>
          <a:p>
            <a:endParaRPr lang="en-US" sz="840" dirty="0"/>
          </a:p>
          <a:p>
            <a:r>
              <a:rPr lang="en-US" sz="840" dirty="0"/>
              <a:t>Mae </a:t>
            </a:r>
            <a:r>
              <a:rPr lang="en-US" sz="840" dirty="0" err="1"/>
              <a:t>fy</a:t>
            </a:r>
            <a:r>
              <a:rPr lang="en-US" sz="840" dirty="0"/>
              <a:t> </a:t>
            </a:r>
            <a:r>
              <a:rPr lang="en-US" sz="840" dirty="0" err="1"/>
              <a:t>ysgol</a:t>
            </a:r>
            <a:r>
              <a:rPr lang="en-US" sz="840" dirty="0"/>
              <a:t> </a:t>
            </a:r>
            <a:r>
              <a:rPr lang="en-US" sz="840" dirty="0" err="1"/>
              <a:t>lleoliad</a:t>
            </a:r>
            <a:r>
              <a:rPr lang="en-US" sz="840" dirty="0"/>
              <a:t> </a:t>
            </a:r>
            <a:r>
              <a:rPr lang="en-US" sz="840" dirty="0" err="1"/>
              <a:t>i</a:t>
            </a:r>
            <a:r>
              <a:rPr lang="en-US" sz="840" dirty="0"/>
              <a:t> </a:t>
            </a:r>
            <a:r>
              <a:rPr lang="en-US" sz="840" dirty="0" err="1"/>
              <a:t>maent</a:t>
            </a:r>
            <a:r>
              <a:rPr lang="en-US" sz="840" dirty="0"/>
              <a:t> </a:t>
            </a:r>
            <a:r>
              <a:rPr lang="en-US" sz="840" dirty="0" err="1"/>
              <a:t>yn</a:t>
            </a:r>
            <a:r>
              <a:rPr lang="en-US" sz="840" dirty="0"/>
              <a:t> </a:t>
            </a:r>
            <a:r>
              <a:rPr lang="en-US" sz="840" dirty="0" err="1"/>
              <a:t>annog</a:t>
            </a:r>
            <a:r>
              <a:rPr lang="en-US" sz="840" dirty="0"/>
              <a:t> </a:t>
            </a:r>
            <a:r>
              <a:rPr lang="en-US" sz="840" dirty="0" err="1"/>
              <a:t>rhieni</a:t>
            </a:r>
            <a:r>
              <a:rPr lang="en-US" sz="840" dirty="0"/>
              <a:t> </a:t>
            </a:r>
            <a:r>
              <a:rPr lang="en-US" sz="840" dirty="0" err="1"/>
              <a:t>ei</a:t>
            </a:r>
            <a:r>
              <a:rPr lang="en-US" sz="840" dirty="0"/>
              <a:t> </a:t>
            </a:r>
            <a:r>
              <a:rPr lang="en-US" sz="840" dirty="0" err="1"/>
              <a:t>disgyblion</a:t>
            </a:r>
            <a:r>
              <a:rPr lang="en-US" sz="840" dirty="0"/>
              <a:t> </a:t>
            </a:r>
            <a:r>
              <a:rPr lang="en-US" sz="840" dirty="0" err="1"/>
              <a:t>i</a:t>
            </a:r>
            <a:r>
              <a:rPr lang="en-US" sz="840" dirty="0"/>
              <a:t> </a:t>
            </a:r>
            <a:r>
              <a:rPr lang="en-US" sz="840" dirty="0" err="1"/>
              <a:t>geisio</a:t>
            </a:r>
            <a:r>
              <a:rPr lang="en-US" sz="840" dirty="0"/>
              <a:t> bod </a:t>
            </a:r>
            <a:r>
              <a:rPr lang="en-US" sz="840" dirty="0" err="1"/>
              <a:t>yn</a:t>
            </a:r>
            <a:r>
              <a:rPr lang="en-US" sz="840" dirty="0"/>
              <a:t> </a:t>
            </a:r>
            <a:r>
              <a:rPr lang="en-US" sz="840" dirty="0" err="1"/>
              <a:t>rhan</a:t>
            </a:r>
            <a:r>
              <a:rPr lang="en-US" sz="840" dirty="0"/>
              <a:t> </a:t>
            </a:r>
            <a:r>
              <a:rPr lang="en-US" sz="840" dirty="0" err="1"/>
              <a:t>o’r</a:t>
            </a:r>
            <a:r>
              <a:rPr lang="en-US" sz="840" dirty="0"/>
              <a:t> </a:t>
            </a:r>
            <a:r>
              <a:rPr lang="en-US" sz="840" dirty="0" err="1"/>
              <a:t>ysgol</a:t>
            </a:r>
            <a:r>
              <a:rPr lang="en-US" sz="840" dirty="0"/>
              <a:t> </a:t>
            </a:r>
            <a:r>
              <a:rPr lang="en-US" sz="840" dirty="0" err="1"/>
              <a:t>drwy</a:t>
            </a:r>
            <a:r>
              <a:rPr lang="en-US" sz="840" dirty="0"/>
              <a:t> </a:t>
            </a:r>
            <a:r>
              <a:rPr lang="en-US" sz="840" dirty="0" err="1"/>
              <a:t>ei</a:t>
            </a:r>
            <a:r>
              <a:rPr lang="en-US" sz="840" dirty="0"/>
              <a:t> </a:t>
            </a:r>
            <a:r>
              <a:rPr lang="en-US" sz="840" dirty="0" err="1"/>
              <a:t>cynnwys</a:t>
            </a:r>
            <a:r>
              <a:rPr lang="en-US" sz="840" dirty="0"/>
              <a:t> </a:t>
            </a:r>
            <a:r>
              <a:rPr lang="en-US" sz="840" dirty="0" err="1"/>
              <a:t>mewn</a:t>
            </a:r>
            <a:r>
              <a:rPr lang="en-US" sz="840" dirty="0"/>
              <a:t> </a:t>
            </a:r>
            <a:r>
              <a:rPr lang="en-US" sz="840" dirty="0" err="1"/>
              <a:t>sawl</a:t>
            </a:r>
            <a:r>
              <a:rPr lang="en-US" sz="840" dirty="0"/>
              <a:t> </a:t>
            </a:r>
            <a:r>
              <a:rPr lang="en-US" sz="840" dirty="0" err="1"/>
              <a:t>ffordd</a:t>
            </a:r>
            <a:r>
              <a:rPr lang="en-US" sz="840" dirty="0"/>
              <a:t>. </a:t>
            </a:r>
            <a:r>
              <a:rPr lang="en-US" sz="840" dirty="0" err="1"/>
              <a:t>Caiff</a:t>
            </a:r>
            <a:r>
              <a:rPr lang="en-US" sz="840" dirty="0"/>
              <a:t> </a:t>
            </a:r>
            <a:r>
              <a:rPr lang="en-US" sz="840" dirty="0" err="1"/>
              <a:t>llythyrau</a:t>
            </a:r>
            <a:r>
              <a:rPr lang="en-US" sz="840" dirty="0"/>
              <a:t> </a:t>
            </a:r>
            <a:r>
              <a:rPr lang="en-US" sz="840" dirty="0" err="1"/>
              <a:t>ei</a:t>
            </a:r>
            <a:r>
              <a:rPr lang="en-US" sz="840" dirty="0"/>
              <a:t> </a:t>
            </a:r>
            <a:r>
              <a:rPr lang="en-US" sz="840" dirty="0" err="1"/>
              <a:t>darparu</a:t>
            </a:r>
            <a:r>
              <a:rPr lang="en-US" sz="840" dirty="0"/>
              <a:t>  a </a:t>
            </a:r>
            <a:r>
              <a:rPr lang="en-US" sz="840" dirty="0" err="1"/>
              <a:t>esbonwyd</a:t>
            </a:r>
            <a:r>
              <a:rPr lang="en-US" sz="840" dirty="0"/>
              <a:t> am </a:t>
            </a:r>
            <a:r>
              <a:rPr lang="en-US" sz="840" dirty="0" err="1"/>
              <a:t>digwyddiadau</a:t>
            </a:r>
            <a:r>
              <a:rPr lang="en-US" sz="840" dirty="0"/>
              <a:t> </a:t>
            </a:r>
            <a:r>
              <a:rPr lang="en-US" sz="840" dirty="0" err="1"/>
              <a:t>gwahanol</a:t>
            </a:r>
            <a:r>
              <a:rPr lang="en-US" sz="840" dirty="0"/>
              <a:t> a </a:t>
            </a:r>
            <a:r>
              <a:rPr lang="en-US" sz="840" dirty="0" err="1"/>
              <a:t>fydd</a:t>
            </a:r>
            <a:r>
              <a:rPr lang="en-US" sz="840" dirty="0"/>
              <a:t> </a:t>
            </a:r>
            <a:r>
              <a:rPr lang="en-US" sz="840" dirty="0" err="1"/>
              <a:t>yn</a:t>
            </a:r>
            <a:r>
              <a:rPr lang="en-US" sz="840" dirty="0"/>
              <a:t> </a:t>
            </a:r>
            <a:r>
              <a:rPr lang="en-US" sz="840" dirty="0" err="1"/>
              <a:t>digwydd</a:t>
            </a:r>
            <a:r>
              <a:rPr lang="en-US" sz="840" dirty="0"/>
              <a:t> </a:t>
            </a:r>
            <a:r>
              <a:rPr lang="en-US" sz="840" dirty="0" err="1"/>
              <a:t>yn</a:t>
            </a:r>
            <a:r>
              <a:rPr lang="en-US" sz="840" dirty="0"/>
              <a:t> </a:t>
            </a:r>
            <a:r>
              <a:rPr lang="en-US" sz="840" dirty="0" err="1"/>
              <a:t>ystod</a:t>
            </a:r>
            <a:r>
              <a:rPr lang="en-US" sz="840" dirty="0"/>
              <a:t> y </a:t>
            </a:r>
            <a:r>
              <a:rPr lang="en-US" sz="840" dirty="0" err="1"/>
              <a:t>flwyddyn</a:t>
            </a:r>
            <a:r>
              <a:rPr lang="en-US" sz="840" dirty="0"/>
              <a:t>. </a:t>
            </a:r>
            <a:r>
              <a:rPr lang="en-US" sz="840" dirty="0" err="1"/>
              <a:t>Drwy</a:t>
            </a:r>
            <a:r>
              <a:rPr lang="en-US" sz="840" dirty="0"/>
              <a:t> </a:t>
            </a:r>
            <a:r>
              <a:rPr lang="en-US" sz="840" dirty="0" err="1"/>
              <a:t>darparu</a:t>
            </a:r>
            <a:r>
              <a:rPr lang="en-US" sz="840" dirty="0"/>
              <a:t> </a:t>
            </a:r>
            <a:r>
              <a:rPr lang="en-US" sz="840" dirty="0" err="1"/>
              <a:t>llythyrau</a:t>
            </a:r>
            <a:r>
              <a:rPr lang="en-US" sz="840" dirty="0"/>
              <a:t> </a:t>
            </a:r>
            <a:r>
              <a:rPr lang="en-US" sz="840" dirty="0" err="1"/>
              <a:t>mae’r</a:t>
            </a:r>
            <a:r>
              <a:rPr lang="en-US" sz="840" dirty="0"/>
              <a:t> </a:t>
            </a:r>
            <a:r>
              <a:rPr lang="en-US" sz="840" dirty="0" err="1"/>
              <a:t>ysgol</a:t>
            </a:r>
            <a:r>
              <a:rPr lang="en-US" sz="840" dirty="0"/>
              <a:t> </a:t>
            </a:r>
            <a:r>
              <a:rPr lang="en-US" sz="840" dirty="0" err="1"/>
              <a:t>yn</a:t>
            </a:r>
            <a:r>
              <a:rPr lang="en-US" sz="840" dirty="0"/>
              <a:t> </a:t>
            </a:r>
            <a:r>
              <a:rPr lang="en-US" sz="840" dirty="0" err="1"/>
              <a:t>sicrhau</a:t>
            </a:r>
            <a:r>
              <a:rPr lang="en-US" sz="840" dirty="0"/>
              <a:t> </a:t>
            </a:r>
            <a:r>
              <a:rPr lang="en-US" sz="840" dirty="0" err="1"/>
              <a:t>cyfathrebu</a:t>
            </a:r>
            <a:r>
              <a:rPr lang="en-US" sz="840" dirty="0"/>
              <a:t> </a:t>
            </a:r>
            <a:r>
              <a:rPr lang="en-US" sz="840" dirty="0" err="1"/>
              <a:t>effeithiol</a:t>
            </a:r>
            <a:r>
              <a:rPr lang="en-US" sz="840" dirty="0"/>
              <a:t> </a:t>
            </a:r>
            <a:r>
              <a:rPr lang="en-US" sz="840" dirty="0" err="1"/>
              <a:t>rhwng</a:t>
            </a:r>
            <a:r>
              <a:rPr lang="en-US" sz="840" dirty="0"/>
              <a:t> y </a:t>
            </a:r>
            <a:r>
              <a:rPr lang="en-US" sz="840" dirty="0" err="1"/>
              <a:t>rhieni</a:t>
            </a:r>
            <a:r>
              <a:rPr lang="en-US" sz="840" dirty="0"/>
              <a:t>. Mae </a:t>
            </a:r>
            <a:r>
              <a:rPr lang="en-US" sz="840" dirty="0" err="1"/>
              <a:t>hyn</a:t>
            </a:r>
            <a:r>
              <a:rPr lang="en-US" sz="840" dirty="0"/>
              <a:t> </a:t>
            </a:r>
            <a:r>
              <a:rPr lang="en-US" sz="840" dirty="0" err="1"/>
              <a:t>yn</a:t>
            </a:r>
            <a:r>
              <a:rPr lang="en-US" sz="840" dirty="0"/>
              <a:t> </a:t>
            </a:r>
            <a:r>
              <a:rPr lang="en-US" sz="840" dirty="0" err="1"/>
              <a:t>sicrhau</a:t>
            </a:r>
            <a:r>
              <a:rPr lang="en-US" sz="840" dirty="0"/>
              <a:t> bod y </a:t>
            </a:r>
            <a:r>
              <a:rPr lang="en-US" sz="840" dirty="0" err="1"/>
              <a:t>rhieni</a:t>
            </a:r>
            <a:r>
              <a:rPr lang="en-US" sz="840" dirty="0"/>
              <a:t> </a:t>
            </a:r>
            <a:r>
              <a:rPr lang="en-US" sz="840" dirty="0" err="1"/>
              <a:t>yn</a:t>
            </a:r>
            <a:r>
              <a:rPr lang="en-US" sz="840" dirty="0"/>
              <a:t> </a:t>
            </a:r>
            <a:r>
              <a:rPr lang="en-US" sz="840" dirty="0" err="1"/>
              <a:t>ymwybodol</a:t>
            </a:r>
            <a:r>
              <a:rPr lang="en-US" sz="840" dirty="0"/>
              <a:t> o </a:t>
            </a:r>
            <a:r>
              <a:rPr lang="en-US" sz="840" dirty="0" err="1"/>
              <a:t>bopeth</a:t>
            </a:r>
            <a:r>
              <a:rPr lang="en-US" sz="840" dirty="0"/>
              <a:t> ac </a:t>
            </a:r>
            <a:r>
              <a:rPr lang="en-US" sz="840" dirty="0" err="1"/>
              <a:t>yna</a:t>
            </a:r>
            <a:r>
              <a:rPr lang="en-US" sz="840" dirty="0"/>
              <a:t> </a:t>
            </a:r>
            <a:r>
              <a:rPr lang="en-US" sz="840" dirty="0" err="1"/>
              <a:t>maent</a:t>
            </a:r>
            <a:r>
              <a:rPr lang="en-US" sz="840" dirty="0"/>
              <a:t> </a:t>
            </a:r>
            <a:r>
              <a:rPr lang="en-US" sz="840" dirty="0" err="1"/>
              <a:t>yn</a:t>
            </a:r>
            <a:r>
              <a:rPr lang="en-US" sz="840" dirty="0"/>
              <a:t> </a:t>
            </a:r>
            <a:r>
              <a:rPr lang="en-US" sz="840" dirty="0" err="1"/>
              <a:t>gallu</a:t>
            </a:r>
            <a:r>
              <a:rPr lang="en-US" sz="840" dirty="0"/>
              <a:t> </a:t>
            </a:r>
            <a:r>
              <a:rPr lang="en-US" sz="840" dirty="0" err="1"/>
              <a:t>helpu</a:t>
            </a:r>
            <a:r>
              <a:rPr lang="en-US" sz="840" dirty="0"/>
              <a:t> </a:t>
            </a:r>
            <a:r>
              <a:rPr lang="en-US" sz="840" dirty="0" err="1"/>
              <a:t>ei</a:t>
            </a:r>
            <a:r>
              <a:rPr lang="en-US" sz="840" dirty="0"/>
              <a:t> </a:t>
            </a:r>
            <a:r>
              <a:rPr lang="en-US" sz="840" dirty="0" err="1"/>
              <a:t>plentyn</a:t>
            </a:r>
            <a:r>
              <a:rPr lang="en-US" sz="840" dirty="0"/>
              <a:t>. </a:t>
            </a:r>
            <a:r>
              <a:rPr lang="en-US" sz="840" dirty="0" err="1"/>
              <a:t>Ar</a:t>
            </a:r>
            <a:r>
              <a:rPr lang="en-US" sz="840" dirty="0"/>
              <a:t> </a:t>
            </a:r>
            <a:r>
              <a:rPr lang="en-US" sz="840" dirty="0" err="1"/>
              <a:t>wefan</a:t>
            </a:r>
            <a:r>
              <a:rPr lang="en-US" sz="840" dirty="0"/>
              <a:t> </a:t>
            </a:r>
            <a:r>
              <a:rPr lang="en-US" sz="840" dirty="0" err="1"/>
              <a:t>fy</a:t>
            </a:r>
            <a:r>
              <a:rPr lang="en-US" sz="840" dirty="0"/>
              <a:t> </a:t>
            </a:r>
            <a:r>
              <a:rPr lang="en-US" sz="840" dirty="0" err="1"/>
              <a:t>ysgol</a:t>
            </a:r>
            <a:r>
              <a:rPr lang="en-US" sz="840" dirty="0"/>
              <a:t> </a:t>
            </a:r>
            <a:r>
              <a:rPr lang="en-US" sz="840" dirty="0" err="1"/>
              <a:t>lleoliad</a:t>
            </a:r>
            <a:r>
              <a:rPr lang="en-US" sz="840" dirty="0"/>
              <a:t> </a:t>
            </a:r>
            <a:r>
              <a:rPr lang="en-US" sz="840" dirty="0" err="1"/>
              <a:t>mae</a:t>
            </a:r>
            <a:r>
              <a:rPr lang="en-US" sz="840" dirty="0"/>
              <a:t> </a:t>
            </a:r>
            <a:r>
              <a:rPr lang="en-US" sz="840" dirty="0" err="1"/>
              <a:t>rhan</a:t>
            </a:r>
            <a:r>
              <a:rPr lang="en-US" sz="840" dirty="0"/>
              <a:t> </a:t>
            </a:r>
            <a:r>
              <a:rPr lang="en-US" sz="840" dirty="0" err="1"/>
              <a:t>yn</a:t>
            </a:r>
            <a:r>
              <a:rPr lang="en-US" sz="840" dirty="0"/>
              <a:t> </a:t>
            </a:r>
            <a:r>
              <a:rPr lang="en-US" sz="840" dirty="0" err="1"/>
              <a:t>benodol</a:t>
            </a:r>
            <a:r>
              <a:rPr lang="en-US" sz="840" dirty="0"/>
              <a:t> </a:t>
            </a:r>
            <a:r>
              <a:rPr lang="en-US" sz="840" dirty="0" err="1"/>
              <a:t>ar</a:t>
            </a:r>
            <a:r>
              <a:rPr lang="en-US" sz="840" dirty="0"/>
              <a:t> </a:t>
            </a:r>
            <a:r>
              <a:rPr lang="en-US" sz="840" dirty="0" err="1"/>
              <a:t>gyfer</a:t>
            </a:r>
            <a:r>
              <a:rPr lang="en-US" sz="840" dirty="0"/>
              <a:t> y </a:t>
            </a:r>
            <a:r>
              <a:rPr lang="en-US" sz="840" dirty="0" err="1"/>
              <a:t>rhieni</a:t>
            </a:r>
            <a:r>
              <a:rPr lang="en-US" sz="840" dirty="0"/>
              <a:t>. </a:t>
            </a:r>
            <a:r>
              <a:rPr lang="en-US" sz="840" dirty="0" err="1"/>
              <a:t>Mae’n</a:t>
            </a:r>
            <a:r>
              <a:rPr lang="en-US" sz="840" dirty="0"/>
              <a:t> </a:t>
            </a:r>
            <a:r>
              <a:rPr lang="en-US" sz="840" dirty="0" err="1"/>
              <a:t>cynnwys</a:t>
            </a:r>
            <a:r>
              <a:rPr lang="en-US" sz="840" dirty="0"/>
              <a:t> </a:t>
            </a:r>
            <a:r>
              <a:rPr lang="en-US" sz="840" dirty="0" err="1"/>
              <a:t>canlyniadau</a:t>
            </a:r>
            <a:r>
              <a:rPr lang="en-US" sz="840" dirty="0"/>
              <a:t> </a:t>
            </a:r>
            <a:r>
              <a:rPr lang="en-US" sz="840" dirty="0" err="1"/>
              <a:t>perfformio</a:t>
            </a:r>
            <a:r>
              <a:rPr lang="en-US" sz="840" dirty="0"/>
              <a:t> </a:t>
            </a:r>
            <a:r>
              <a:rPr lang="en-US" sz="840" dirty="0" err="1"/>
              <a:t>pob</a:t>
            </a:r>
            <a:r>
              <a:rPr lang="en-US" sz="840" dirty="0"/>
              <a:t>  </a:t>
            </a:r>
            <a:r>
              <a:rPr lang="en-US" sz="840" dirty="0" err="1"/>
              <a:t>oedran</a:t>
            </a:r>
            <a:r>
              <a:rPr lang="en-US" sz="840" dirty="0"/>
              <a:t> </a:t>
            </a:r>
            <a:r>
              <a:rPr lang="en-US" sz="840" dirty="0" err="1"/>
              <a:t>yr</a:t>
            </a:r>
            <a:r>
              <a:rPr lang="en-US" sz="840" dirty="0"/>
              <a:t> </a:t>
            </a:r>
            <a:r>
              <a:rPr lang="en-US" sz="840" dirty="0" err="1"/>
              <a:t>ysgol</a:t>
            </a:r>
            <a:r>
              <a:rPr lang="en-US" sz="840" dirty="0"/>
              <a:t>, </a:t>
            </a:r>
            <a:r>
              <a:rPr lang="en-US" sz="840" dirty="0" err="1"/>
              <a:t>sef</a:t>
            </a:r>
            <a:r>
              <a:rPr lang="en-US" sz="840" dirty="0"/>
              <a:t> </a:t>
            </a:r>
            <a:r>
              <a:rPr lang="en-US" sz="840" dirty="0" err="1"/>
              <a:t>Cyfnod</a:t>
            </a:r>
            <a:r>
              <a:rPr lang="en-US" sz="840" dirty="0"/>
              <a:t> Sylfaen a </a:t>
            </a:r>
            <a:r>
              <a:rPr lang="en-US" sz="840" dirty="0" err="1"/>
              <a:t>Cyfnod</a:t>
            </a:r>
            <a:r>
              <a:rPr lang="en-US" sz="840" dirty="0"/>
              <a:t> </a:t>
            </a:r>
            <a:r>
              <a:rPr lang="en-US" sz="840" dirty="0" err="1"/>
              <a:t>Allweddol</a:t>
            </a:r>
            <a:r>
              <a:rPr lang="en-US" sz="840" dirty="0"/>
              <a:t> 2. </a:t>
            </a:r>
            <a:r>
              <a:rPr lang="en-US" sz="840" dirty="0" err="1"/>
              <a:t>Credai</a:t>
            </a:r>
            <a:r>
              <a:rPr lang="en-US" sz="840" dirty="0"/>
              <a:t> Vygotsky bod </a:t>
            </a:r>
            <a:r>
              <a:rPr lang="en-US" sz="840" dirty="0" err="1"/>
              <a:t>rhieni</a:t>
            </a:r>
            <a:r>
              <a:rPr lang="en-US" sz="840" dirty="0"/>
              <a:t> </a:t>
            </a:r>
            <a:r>
              <a:rPr lang="en-US" sz="840" dirty="0" err="1"/>
              <a:t>â</a:t>
            </a:r>
            <a:r>
              <a:rPr lang="en-US" sz="840" dirty="0"/>
              <a:t> </a:t>
            </a:r>
            <a:r>
              <a:rPr lang="en-US" sz="840" dirty="0" err="1"/>
              <a:t>rôl</a:t>
            </a:r>
            <a:r>
              <a:rPr lang="en-US" sz="840" dirty="0"/>
              <a:t> </a:t>
            </a:r>
            <a:r>
              <a:rPr lang="en-US" sz="840" dirty="0" err="1"/>
              <a:t>hanfodol</a:t>
            </a:r>
            <a:r>
              <a:rPr lang="en-US" sz="840" dirty="0"/>
              <a:t>  </a:t>
            </a:r>
            <a:r>
              <a:rPr lang="en-US" sz="840" dirty="0" err="1"/>
              <a:t>mewn</a:t>
            </a:r>
            <a:r>
              <a:rPr lang="en-US" sz="840" dirty="0"/>
              <a:t> </a:t>
            </a:r>
            <a:r>
              <a:rPr lang="en-US" sz="840" dirty="0" err="1"/>
              <a:t>datblygiad</a:t>
            </a:r>
            <a:r>
              <a:rPr lang="en-US" sz="840" dirty="0"/>
              <a:t> </a:t>
            </a:r>
            <a:r>
              <a:rPr lang="en-US" sz="840" dirty="0" err="1"/>
              <a:t>plentyn</a:t>
            </a:r>
            <a:r>
              <a:rPr lang="en-US" sz="840" dirty="0"/>
              <a:t>, “learning is an essentially social process in which the support of parent plays a crucial role in the development of higher psychological functions.”</a:t>
            </a:r>
          </a:p>
        </p:txBody>
      </p:sp>
      <p:sp>
        <p:nvSpPr>
          <p:cNvPr id="64" name="Rounded Rectangle 63">
            <a:extLst>
              <a:ext uri="{FF2B5EF4-FFF2-40B4-BE49-F238E27FC236}">
                <a16:creationId xmlns:a16="http://schemas.microsoft.com/office/drawing/2014/main" id="{8C293C71-2A9A-2B48-B8C6-09B31F3E6386}"/>
              </a:ext>
            </a:extLst>
          </p:cNvPr>
          <p:cNvSpPr/>
          <p:nvPr/>
        </p:nvSpPr>
        <p:spPr>
          <a:xfrm>
            <a:off x="6442469" y="2350634"/>
            <a:ext cx="2436171" cy="3773541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2223" dirty="0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22D2A613-6176-004C-9C0A-FDC9B4D767DA}"/>
              </a:ext>
            </a:extLst>
          </p:cNvPr>
          <p:cNvSpPr txBox="1"/>
          <p:nvPr/>
        </p:nvSpPr>
        <p:spPr>
          <a:xfrm>
            <a:off x="6621281" y="2387375"/>
            <a:ext cx="220552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u="sng" dirty="0" err="1"/>
              <a:t>Cysylltu’r</a:t>
            </a:r>
            <a:r>
              <a:rPr lang="en-US" sz="900" b="1" u="sng" dirty="0"/>
              <a:t> </a:t>
            </a:r>
            <a:r>
              <a:rPr lang="en-US" sz="900" b="1" u="sng" dirty="0" err="1"/>
              <a:t>dysgwr</a:t>
            </a:r>
            <a:r>
              <a:rPr lang="en-US" sz="900" b="1" u="sng" dirty="0"/>
              <a:t> </a:t>
            </a:r>
            <a:r>
              <a:rPr lang="en-US" sz="900" b="1" u="sng" dirty="0" err="1"/>
              <a:t>â’r</a:t>
            </a:r>
            <a:r>
              <a:rPr lang="en-US" sz="900" b="1" u="sng" dirty="0"/>
              <a:t> </a:t>
            </a:r>
            <a:r>
              <a:rPr lang="en-US" sz="900" b="1" u="sng" dirty="0" err="1"/>
              <a:t>ysgol</a:t>
            </a:r>
            <a:endParaRPr lang="en-US" sz="900" b="1" u="sng" dirty="0"/>
          </a:p>
          <a:p>
            <a:endParaRPr lang="en-US" sz="900" b="1" u="sng" dirty="0"/>
          </a:p>
          <a:p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fy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</a:t>
            </a:r>
            <a:r>
              <a:rPr lang="en-US" sz="900" dirty="0" err="1"/>
              <a:t>lleoliad</a:t>
            </a:r>
            <a:r>
              <a:rPr lang="en-US" sz="900" dirty="0"/>
              <a:t> </a:t>
            </a:r>
            <a:r>
              <a:rPr lang="en-US" sz="900" dirty="0" err="1"/>
              <a:t>i</a:t>
            </a:r>
            <a:r>
              <a:rPr lang="en-US" sz="900" dirty="0"/>
              <a:t> </a:t>
            </a:r>
            <a:r>
              <a:rPr lang="en-US" sz="900" dirty="0" err="1"/>
              <a:t>maent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cynnig</a:t>
            </a:r>
            <a:r>
              <a:rPr lang="en-US" sz="900" dirty="0"/>
              <a:t> </a:t>
            </a:r>
            <a:r>
              <a:rPr lang="en-US" sz="900" dirty="0" err="1"/>
              <a:t>amrywiaeth</a:t>
            </a:r>
            <a:r>
              <a:rPr lang="en-US" sz="900" dirty="0"/>
              <a:t> o </a:t>
            </a:r>
            <a:r>
              <a:rPr lang="en-US" sz="900" dirty="0" err="1"/>
              <a:t>brofiadau</a:t>
            </a:r>
            <a:r>
              <a:rPr lang="en-US" sz="900" dirty="0"/>
              <a:t> </a:t>
            </a:r>
            <a:r>
              <a:rPr lang="en-US" sz="900" dirty="0" err="1"/>
              <a:t>i’w</a:t>
            </a:r>
            <a:r>
              <a:rPr lang="en-US" sz="900" dirty="0"/>
              <a:t> </a:t>
            </a:r>
            <a:r>
              <a:rPr lang="en-US" sz="900" dirty="0" err="1"/>
              <a:t>disgyblion</a:t>
            </a:r>
            <a:r>
              <a:rPr lang="en-US" sz="900" dirty="0"/>
              <a:t> </a:t>
            </a:r>
            <a:r>
              <a:rPr lang="en-US" sz="900" dirty="0" err="1"/>
              <a:t>sydd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ymwneud</a:t>
            </a:r>
            <a:r>
              <a:rPr lang="en-US" sz="900" dirty="0"/>
              <a:t> </a:t>
            </a:r>
            <a:r>
              <a:rPr lang="en-US" sz="900" dirty="0" err="1"/>
              <a:t>â’r</a:t>
            </a:r>
            <a:r>
              <a:rPr lang="en-US" sz="900" dirty="0"/>
              <a:t> </a:t>
            </a:r>
            <a:r>
              <a:rPr lang="en-US" sz="900" dirty="0" err="1"/>
              <a:t>gymuned</a:t>
            </a:r>
            <a:r>
              <a:rPr lang="en-US" sz="900" dirty="0"/>
              <a:t>.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yr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</a:t>
            </a:r>
            <a:r>
              <a:rPr lang="en-US" sz="900" dirty="0" err="1"/>
              <a:t>mae</a:t>
            </a:r>
            <a:r>
              <a:rPr lang="en-US" sz="900" dirty="0"/>
              <a:t> </a:t>
            </a:r>
            <a:r>
              <a:rPr lang="en-US" sz="900" dirty="0" err="1"/>
              <a:t>nifer</a:t>
            </a:r>
            <a:r>
              <a:rPr lang="en-US" sz="900" dirty="0"/>
              <a:t> o </a:t>
            </a:r>
            <a:r>
              <a:rPr lang="en-US" sz="900" dirty="0" err="1"/>
              <a:t>gyfleoedd</a:t>
            </a:r>
            <a:r>
              <a:rPr lang="en-US" sz="900" dirty="0"/>
              <a:t> </a:t>
            </a:r>
            <a:r>
              <a:rPr lang="en-US" sz="900" dirty="0" err="1"/>
              <a:t>i’r</a:t>
            </a:r>
            <a:r>
              <a:rPr lang="en-US" sz="900" dirty="0"/>
              <a:t> </a:t>
            </a:r>
            <a:r>
              <a:rPr lang="en-US" sz="900" dirty="0" err="1"/>
              <a:t>disgyblion</a:t>
            </a:r>
            <a:r>
              <a:rPr lang="en-US" sz="900" dirty="0"/>
              <a:t> </a:t>
            </a:r>
            <a:r>
              <a:rPr lang="en-US" sz="900" dirty="0" err="1"/>
              <a:t>fod</a:t>
            </a:r>
            <a:r>
              <a:rPr lang="en-US" sz="900" dirty="0"/>
              <a:t> </a:t>
            </a:r>
            <a:r>
              <a:rPr lang="en-US" sz="900" dirty="0" err="1"/>
              <a:t>mewn</a:t>
            </a:r>
            <a:r>
              <a:rPr lang="en-US" sz="900" dirty="0"/>
              <a:t> </a:t>
            </a:r>
            <a:r>
              <a:rPr lang="en-US" sz="900" dirty="0" err="1"/>
              <a:t>rheolaeth</a:t>
            </a:r>
            <a:r>
              <a:rPr lang="en-US" sz="900" dirty="0"/>
              <a:t> o </a:t>
            </a:r>
            <a:r>
              <a:rPr lang="en-US" sz="900" dirty="0" err="1"/>
              <a:t>nifer</a:t>
            </a:r>
            <a:r>
              <a:rPr lang="en-US" sz="900" dirty="0"/>
              <a:t> o </a:t>
            </a:r>
            <a:r>
              <a:rPr lang="en-US" sz="900" dirty="0" err="1"/>
              <a:t>ddewisiadau</a:t>
            </a:r>
            <a:r>
              <a:rPr lang="en-US" sz="900" dirty="0"/>
              <a:t>. </a:t>
            </a:r>
            <a:r>
              <a:rPr lang="en-US" sz="900" dirty="0" err="1"/>
              <a:t>Gallent</a:t>
            </a:r>
            <a:r>
              <a:rPr lang="en-US" sz="900" dirty="0"/>
              <a:t> </a:t>
            </a:r>
            <a:r>
              <a:rPr lang="en-US" sz="900" dirty="0" err="1"/>
              <a:t>wneud</a:t>
            </a:r>
            <a:r>
              <a:rPr lang="en-US" sz="900" dirty="0"/>
              <a:t> </a:t>
            </a:r>
            <a:r>
              <a:rPr lang="en-US" sz="900" dirty="0" err="1"/>
              <a:t>hynny</a:t>
            </a:r>
            <a:r>
              <a:rPr lang="en-US" sz="900" dirty="0"/>
              <a:t> </a:t>
            </a:r>
            <a:r>
              <a:rPr lang="en-US" sz="900" dirty="0" err="1"/>
              <a:t>drwy</a:t>
            </a:r>
            <a:r>
              <a:rPr lang="en-US" sz="900" dirty="0"/>
              <a:t> </a:t>
            </a:r>
            <a:r>
              <a:rPr lang="en-US" sz="900" dirty="0" err="1"/>
              <a:t>fod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rhan</a:t>
            </a:r>
            <a:r>
              <a:rPr lang="en-US" sz="900" dirty="0"/>
              <a:t> </a:t>
            </a:r>
            <a:r>
              <a:rPr lang="en-US" sz="900" dirty="0" err="1"/>
              <a:t>o’r</a:t>
            </a:r>
            <a:r>
              <a:rPr lang="en-US" sz="900" dirty="0"/>
              <a:t> </a:t>
            </a:r>
            <a:r>
              <a:rPr lang="en-US" sz="900" dirty="0" err="1"/>
              <a:t>Cyngor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, ADCDFE a </a:t>
            </a:r>
            <a:r>
              <a:rPr lang="en-US" sz="900" dirty="0" err="1"/>
              <a:t>Cyngor</a:t>
            </a:r>
            <a:r>
              <a:rPr lang="en-US" sz="900" dirty="0"/>
              <a:t> Eco a </a:t>
            </a:r>
            <a:r>
              <a:rPr lang="en-US" sz="900" dirty="0" err="1"/>
              <a:t>Cyngor</a:t>
            </a:r>
            <a:r>
              <a:rPr lang="en-US" sz="900" dirty="0"/>
              <a:t> </a:t>
            </a:r>
            <a:r>
              <a:rPr lang="en-US" sz="900" dirty="0" err="1"/>
              <a:t>Digidol</a:t>
            </a:r>
            <a:r>
              <a:rPr lang="en-US" sz="900" dirty="0"/>
              <a:t>.</a:t>
            </a:r>
          </a:p>
          <a:p>
            <a:r>
              <a:rPr lang="en-US" sz="900" dirty="0"/>
              <a:t>  </a:t>
            </a:r>
            <a:r>
              <a:rPr lang="en-US" sz="900" dirty="0" err="1"/>
              <a:t>Caiff</a:t>
            </a:r>
            <a:r>
              <a:rPr lang="en-US" sz="900" dirty="0"/>
              <a:t> y plant y </a:t>
            </a:r>
            <a:r>
              <a:rPr lang="en-US" sz="900" dirty="0" err="1"/>
              <a:t>cyfle</a:t>
            </a:r>
            <a:r>
              <a:rPr lang="en-US" sz="900" dirty="0"/>
              <a:t> </a:t>
            </a:r>
            <a:r>
              <a:rPr lang="en-US" sz="900" dirty="0" err="1"/>
              <a:t>i</a:t>
            </a:r>
            <a:r>
              <a:rPr lang="en-US" sz="900" dirty="0"/>
              <a:t> </a:t>
            </a:r>
            <a:r>
              <a:rPr lang="en-US" sz="900" dirty="0" err="1"/>
              <a:t>gystadlu</a:t>
            </a:r>
            <a:r>
              <a:rPr lang="en-US" sz="900" dirty="0"/>
              <a:t> </a:t>
            </a:r>
            <a:r>
              <a:rPr lang="en-US" sz="900" dirty="0" err="1"/>
              <a:t>mewn</a:t>
            </a:r>
            <a:r>
              <a:rPr lang="en-US" sz="900" dirty="0"/>
              <a:t> eisteddfodau a </a:t>
            </a:r>
            <a:r>
              <a:rPr lang="en-US" sz="900" dirty="0" err="1"/>
              <a:t>mewn</a:t>
            </a:r>
            <a:r>
              <a:rPr lang="en-US" sz="900" dirty="0"/>
              <a:t> </a:t>
            </a:r>
            <a:r>
              <a:rPr lang="en-US" sz="900" dirty="0" err="1"/>
              <a:t>cystadleuthau</a:t>
            </a:r>
            <a:r>
              <a:rPr lang="en-US" sz="900" dirty="0"/>
              <a:t>  </a:t>
            </a:r>
            <a:r>
              <a:rPr lang="en-US" sz="900" dirty="0" err="1"/>
              <a:t>chwaraeon</a:t>
            </a:r>
            <a:r>
              <a:rPr lang="en-US" sz="900" dirty="0"/>
              <a:t>. </a:t>
            </a:r>
            <a:r>
              <a:rPr lang="en-US" sz="900" b="1" dirty="0" err="1"/>
              <a:t>Cystadla</a:t>
            </a:r>
            <a:r>
              <a:rPr lang="en-US" sz="900" dirty="0" err="1"/>
              <a:t>i</a:t>
            </a:r>
            <a:r>
              <a:rPr lang="en-US" sz="900" dirty="0"/>
              <a:t> </a:t>
            </a:r>
            <a:r>
              <a:rPr lang="en-US" sz="900" dirty="0" err="1"/>
              <a:t>yr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 </a:t>
            </a:r>
            <a:r>
              <a:rPr lang="en-US" sz="900" dirty="0" err="1"/>
              <a:t>mewn</a:t>
            </a:r>
            <a:r>
              <a:rPr lang="en-US" sz="900" dirty="0"/>
              <a:t> </a:t>
            </a:r>
            <a:r>
              <a:rPr lang="en-US" sz="900" dirty="0" err="1"/>
              <a:t>nifer</a:t>
            </a:r>
            <a:r>
              <a:rPr lang="en-US" sz="900" dirty="0"/>
              <a:t> o </a:t>
            </a:r>
            <a:r>
              <a:rPr lang="en-US" sz="900" dirty="0" err="1"/>
              <a:t>gystadleuthau</a:t>
            </a:r>
            <a:r>
              <a:rPr lang="en-US" sz="900" dirty="0"/>
              <a:t> </a:t>
            </a:r>
            <a:r>
              <a:rPr lang="en-US" sz="900" dirty="0" err="1"/>
              <a:t>yn</a:t>
            </a:r>
            <a:r>
              <a:rPr lang="en-US" sz="900" dirty="0"/>
              <a:t> </a:t>
            </a:r>
            <a:r>
              <a:rPr lang="en-US" sz="900" dirty="0" err="1"/>
              <a:t>yr</a:t>
            </a:r>
            <a:r>
              <a:rPr lang="en-US" sz="900" dirty="0"/>
              <a:t> eisteddfod </a:t>
            </a:r>
            <a:r>
              <a:rPr lang="en-US" sz="900" dirty="0" err="1"/>
              <a:t>megis</a:t>
            </a:r>
            <a:r>
              <a:rPr lang="en-US" sz="900" dirty="0"/>
              <a:t>; y </a:t>
            </a:r>
            <a:r>
              <a:rPr lang="en-US" sz="900" dirty="0" err="1"/>
              <a:t>côr</a:t>
            </a:r>
            <a:r>
              <a:rPr lang="en-US" sz="900" dirty="0"/>
              <a:t>, </a:t>
            </a:r>
            <a:r>
              <a:rPr lang="en-US" sz="900" dirty="0" err="1"/>
              <a:t>côr</a:t>
            </a:r>
            <a:r>
              <a:rPr lang="en-US" sz="900" dirty="0"/>
              <a:t> </a:t>
            </a:r>
            <a:r>
              <a:rPr lang="en-US" sz="900" dirty="0" err="1"/>
              <a:t>cerdd</a:t>
            </a:r>
            <a:r>
              <a:rPr lang="en-US" sz="900" dirty="0"/>
              <a:t> </a:t>
            </a:r>
            <a:r>
              <a:rPr lang="en-US" sz="900" dirty="0" err="1"/>
              <a:t>dant</a:t>
            </a:r>
            <a:r>
              <a:rPr lang="en-US" sz="900" dirty="0"/>
              <a:t> a </a:t>
            </a:r>
            <a:r>
              <a:rPr lang="en-US" sz="900" dirty="0" err="1"/>
              <a:t>dawnsio</a:t>
            </a:r>
            <a:r>
              <a:rPr lang="en-US" sz="900" dirty="0"/>
              <a:t> </a:t>
            </a:r>
            <a:r>
              <a:rPr lang="en-US" sz="900" dirty="0" err="1"/>
              <a:t>gwerin</a:t>
            </a:r>
            <a:r>
              <a:rPr lang="en-US" sz="900" dirty="0"/>
              <a:t>. </a:t>
            </a:r>
            <a:r>
              <a:rPr lang="en-US" sz="900" dirty="0" err="1"/>
              <a:t>Cynhalwyd</a:t>
            </a:r>
            <a:r>
              <a:rPr lang="en-US" sz="900" dirty="0"/>
              <a:t> </a:t>
            </a:r>
            <a:r>
              <a:rPr lang="en-US" sz="900" dirty="0" err="1"/>
              <a:t>amrywiaeth</a:t>
            </a:r>
            <a:r>
              <a:rPr lang="en-US" sz="900" dirty="0"/>
              <a:t> o </a:t>
            </a:r>
            <a:r>
              <a:rPr lang="en-US" sz="900" dirty="0" err="1"/>
              <a:t>glybiau</a:t>
            </a:r>
            <a:r>
              <a:rPr lang="en-US" sz="900" dirty="0"/>
              <a:t> </a:t>
            </a:r>
            <a:r>
              <a:rPr lang="en-US" sz="900" dirty="0" err="1"/>
              <a:t>ar</a:t>
            </a:r>
            <a:r>
              <a:rPr lang="en-US" sz="900" dirty="0"/>
              <a:t> </a:t>
            </a:r>
            <a:r>
              <a:rPr lang="en-US" sz="900" dirty="0" err="1"/>
              <a:t>ôl</a:t>
            </a:r>
            <a:r>
              <a:rPr lang="en-US" sz="900" dirty="0"/>
              <a:t> </a:t>
            </a:r>
            <a:r>
              <a:rPr lang="en-US" sz="900" dirty="0" err="1"/>
              <a:t>yr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r>
              <a:rPr lang="en-US" sz="900" dirty="0"/>
              <a:t>;</a:t>
            </a:r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US" sz="900" dirty="0" err="1"/>
              <a:t>Clwb</a:t>
            </a:r>
            <a:r>
              <a:rPr lang="en-US" sz="900" dirty="0"/>
              <a:t> </a:t>
            </a:r>
            <a:r>
              <a:rPr lang="en-US" sz="900" dirty="0" err="1"/>
              <a:t>Coginio</a:t>
            </a:r>
            <a:endParaRPr lang="en-US" sz="900" dirty="0"/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US" sz="900" dirty="0" err="1"/>
              <a:t>Clwb</a:t>
            </a:r>
            <a:r>
              <a:rPr lang="en-US" sz="900" dirty="0"/>
              <a:t> </a:t>
            </a:r>
            <a:r>
              <a:rPr lang="en-US" sz="900" dirty="0" err="1"/>
              <a:t>Dawnsio</a:t>
            </a:r>
            <a:r>
              <a:rPr lang="en-US" sz="900" dirty="0"/>
              <a:t> </a:t>
            </a:r>
            <a:r>
              <a:rPr lang="en-US" sz="900" dirty="0" err="1"/>
              <a:t>Gwerin</a:t>
            </a:r>
            <a:endParaRPr lang="en-US" sz="900" dirty="0"/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US" sz="900" dirty="0" err="1"/>
              <a:t>Clwb</a:t>
            </a:r>
            <a:r>
              <a:rPr lang="en-US" sz="900" dirty="0"/>
              <a:t> </a:t>
            </a:r>
            <a:r>
              <a:rPr lang="en-US" sz="900" dirty="0" err="1"/>
              <a:t>Garddio</a:t>
            </a:r>
            <a:endParaRPr lang="en-US" sz="900" dirty="0"/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US" sz="900" dirty="0" err="1"/>
              <a:t>Clwb</a:t>
            </a:r>
            <a:r>
              <a:rPr lang="en-US" sz="900" dirty="0"/>
              <a:t> </a:t>
            </a:r>
            <a:r>
              <a:rPr lang="en-US" sz="900" dirty="0" err="1"/>
              <a:t>Codio</a:t>
            </a:r>
            <a:endParaRPr lang="en-US" sz="900" dirty="0"/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US" sz="900" dirty="0" err="1"/>
              <a:t>Côr</a:t>
            </a:r>
            <a:r>
              <a:rPr lang="en-US" sz="900" dirty="0"/>
              <a:t> </a:t>
            </a:r>
            <a:r>
              <a:rPr lang="en-US" sz="900" dirty="0" err="1"/>
              <a:t>Yr</a:t>
            </a:r>
            <a:r>
              <a:rPr lang="en-US" sz="900" dirty="0"/>
              <a:t> </a:t>
            </a:r>
            <a:r>
              <a:rPr lang="en-US" sz="900" dirty="0" err="1"/>
              <a:t>Ysgol</a:t>
            </a:r>
            <a:endParaRPr lang="en-US" sz="900" dirty="0"/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US" sz="900" dirty="0" err="1"/>
              <a:t>Clwb</a:t>
            </a:r>
            <a:r>
              <a:rPr lang="en-US" sz="900" dirty="0"/>
              <a:t> </a:t>
            </a:r>
            <a:r>
              <a:rPr lang="en-US" sz="900" dirty="0" err="1"/>
              <a:t>Chwaraeon</a:t>
            </a:r>
            <a:endParaRPr lang="en-US" sz="900" dirty="0"/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US" sz="900" dirty="0" err="1"/>
              <a:t>Clwb</a:t>
            </a:r>
            <a:r>
              <a:rPr lang="en-US" sz="900" dirty="0"/>
              <a:t> </a:t>
            </a:r>
            <a:r>
              <a:rPr lang="en-US" sz="900" dirty="0" err="1"/>
              <a:t>Gofal</a:t>
            </a:r>
            <a:endParaRPr lang="en-US" sz="900" dirty="0"/>
          </a:p>
          <a:p>
            <a:r>
              <a:rPr lang="en-US" sz="900" dirty="0"/>
              <a:t>Mae </a:t>
            </a:r>
            <a:r>
              <a:rPr lang="en-US" sz="900" dirty="0" err="1"/>
              <a:t>amrywiaeth</a:t>
            </a:r>
            <a:r>
              <a:rPr lang="en-US" sz="900" dirty="0"/>
              <a:t> o </a:t>
            </a:r>
            <a:r>
              <a:rPr lang="en-US" sz="900" dirty="0" err="1"/>
              <a:t>glybiau</a:t>
            </a:r>
            <a:r>
              <a:rPr lang="en-US" sz="900" dirty="0"/>
              <a:t> </a:t>
            </a:r>
            <a:r>
              <a:rPr lang="en-US" sz="900" dirty="0" err="1"/>
              <a:t>ar</a:t>
            </a:r>
            <a:r>
              <a:rPr lang="en-US" sz="900" dirty="0"/>
              <a:t> </a:t>
            </a:r>
            <a:r>
              <a:rPr lang="en-US" sz="900" dirty="0" err="1"/>
              <a:t>gael</a:t>
            </a:r>
            <a:r>
              <a:rPr lang="en-US" sz="900" dirty="0"/>
              <a:t> </a:t>
            </a:r>
            <a:r>
              <a:rPr lang="en-US" sz="900" dirty="0" err="1"/>
              <a:t>er</a:t>
            </a:r>
            <a:r>
              <a:rPr lang="en-US" sz="900" dirty="0"/>
              <a:t> </a:t>
            </a:r>
            <a:r>
              <a:rPr lang="en-US" sz="900" dirty="0" err="1"/>
              <a:t>mwyn</a:t>
            </a:r>
            <a:r>
              <a:rPr lang="en-US" sz="900" dirty="0"/>
              <a:t> </a:t>
            </a:r>
            <a:r>
              <a:rPr lang="en-US" sz="900" dirty="0" err="1"/>
              <a:t>sicrhau</a:t>
            </a:r>
            <a:r>
              <a:rPr lang="en-US" sz="900" dirty="0"/>
              <a:t> bod </a:t>
            </a:r>
            <a:r>
              <a:rPr lang="en-US" sz="900" dirty="0" err="1"/>
              <a:t>rhywbeth</a:t>
            </a:r>
            <a:r>
              <a:rPr lang="en-US" sz="900" dirty="0"/>
              <a:t> </a:t>
            </a:r>
            <a:r>
              <a:rPr lang="en-US" sz="900" dirty="0" err="1"/>
              <a:t>ar</a:t>
            </a:r>
            <a:r>
              <a:rPr lang="en-US" sz="900" dirty="0"/>
              <a:t> </a:t>
            </a:r>
            <a:r>
              <a:rPr lang="en-US" sz="900" dirty="0" err="1"/>
              <a:t>gael</a:t>
            </a:r>
            <a:r>
              <a:rPr lang="en-US" sz="900" dirty="0"/>
              <a:t> </a:t>
            </a:r>
            <a:r>
              <a:rPr lang="en-US" sz="900" dirty="0" err="1"/>
              <a:t>i</a:t>
            </a:r>
            <a:r>
              <a:rPr lang="en-US" sz="900" dirty="0"/>
              <a:t> bob </a:t>
            </a:r>
            <a:r>
              <a:rPr lang="en-US" sz="900" dirty="0" err="1"/>
              <a:t>disgybl</a:t>
            </a:r>
            <a:r>
              <a:rPr lang="en-US" sz="84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870947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F0808BA-472A-7A45-B7CC-3F5E3FF8AF32}"/>
              </a:ext>
            </a:extLst>
          </p:cNvPr>
          <p:cNvSpPr txBox="1"/>
          <p:nvPr/>
        </p:nvSpPr>
        <p:spPr>
          <a:xfrm>
            <a:off x="369277" y="1715612"/>
            <a:ext cx="11262947" cy="66833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20" b="1" u="sng" dirty="0" err="1"/>
              <a:t>Rhestr</a:t>
            </a:r>
            <a:r>
              <a:rPr lang="en-US" sz="2520" b="1" u="sng" dirty="0"/>
              <a:t> </a:t>
            </a:r>
            <a:r>
              <a:rPr lang="en-US" sz="2520" b="1" u="sng" dirty="0" err="1"/>
              <a:t>Cyfeirnodi</a:t>
            </a:r>
            <a:endParaRPr lang="en-US" sz="2520" b="1" u="sng" dirty="0"/>
          </a:p>
          <a:p>
            <a:endParaRPr lang="en-US" sz="2520" b="1" u="sng" dirty="0"/>
          </a:p>
          <a:p>
            <a:r>
              <a:rPr lang="en-US" sz="2223" b="1" dirty="0"/>
              <a:t>What is Bronfenbrenner’s Ecological Systems Theory?- </a:t>
            </a:r>
            <a:r>
              <a:rPr lang="en-US" sz="2223" dirty="0">
                <a:hlinkClick r:id="rId2"/>
              </a:rPr>
              <a:t>https://www.psychologynoteshq.com/bronfenbrenner-ecological-theory/</a:t>
            </a:r>
            <a:endParaRPr lang="en-US" sz="2223" dirty="0"/>
          </a:p>
          <a:p>
            <a:endParaRPr lang="en-US" sz="2223" dirty="0"/>
          </a:p>
          <a:p>
            <a:r>
              <a:rPr lang="en-US" sz="2223" dirty="0" err="1"/>
              <a:t>Llun</a:t>
            </a:r>
            <a:r>
              <a:rPr lang="en-US" sz="2223" dirty="0"/>
              <a:t> logo </a:t>
            </a:r>
            <a:r>
              <a:rPr lang="en-US" sz="2223" dirty="0" err="1"/>
              <a:t>Yr</a:t>
            </a:r>
            <a:r>
              <a:rPr lang="en-US" sz="2223" dirty="0"/>
              <a:t> </a:t>
            </a:r>
            <a:r>
              <a:rPr lang="en-US" sz="2223" dirty="0" err="1"/>
              <a:t>Urdd</a:t>
            </a:r>
            <a:r>
              <a:rPr lang="en-US" sz="2223" dirty="0"/>
              <a:t>- </a:t>
            </a:r>
            <a:r>
              <a:rPr lang="en-US" sz="2223" dirty="0">
                <a:hlinkClick r:id="rId3"/>
              </a:rPr>
              <a:t>https://en.wikipedia.org/wiki/Urdd_Gobaith_Cymru</a:t>
            </a:r>
            <a:endParaRPr lang="en-US" sz="2223" dirty="0"/>
          </a:p>
          <a:p>
            <a:endParaRPr lang="en-US" sz="2223" dirty="0"/>
          </a:p>
          <a:p>
            <a:endParaRPr lang="en-US" sz="2223" b="1" dirty="0"/>
          </a:p>
          <a:p>
            <a:r>
              <a:rPr lang="en-US" sz="2223" dirty="0" err="1"/>
              <a:t>Tabl</a:t>
            </a:r>
            <a:r>
              <a:rPr lang="en-US" sz="2223" dirty="0"/>
              <a:t> </a:t>
            </a:r>
            <a:r>
              <a:rPr lang="en-US" sz="2223" dirty="0" err="1"/>
              <a:t>Rhieni</a:t>
            </a:r>
            <a:r>
              <a:rPr lang="en-US" sz="2223" dirty="0"/>
              <a:t>, </a:t>
            </a:r>
            <a:r>
              <a:rPr lang="en-US" sz="2223" dirty="0" err="1"/>
              <a:t>Ysgol</a:t>
            </a:r>
            <a:r>
              <a:rPr lang="en-US" sz="2223" dirty="0"/>
              <a:t> a </a:t>
            </a:r>
            <a:r>
              <a:rPr lang="en-US" sz="2223" dirty="0" err="1"/>
              <a:t>Cymuned</a:t>
            </a:r>
            <a:r>
              <a:rPr lang="en-US" sz="2223" dirty="0"/>
              <a:t>- </a:t>
            </a:r>
            <a:r>
              <a:rPr lang="en-US" sz="2223" dirty="0">
                <a:hlinkClick r:id="rId4"/>
              </a:rPr>
              <a:t>https://www.researchgate.net/figure/The-Crucial-Role-of-Parents-Community-and-School-in-Creating-Safe-Environments-for_fig1_284172091</a:t>
            </a:r>
            <a:endParaRPr lang="en-US" sz="2223" dirty="0"/>
          </a:p>
          <a:p>
            <a:endParaRPr lang="en-US" sz="2223" dirty="0"/>
          </a:p>
          <a:p>
            <a:r>
              <a:rPr lang="en-US" sz="2223" dirty="0"/>
              <a:t>Child Development Theories: Lev Vygotsky-  </a:t>
            </a:r>
            <a:r>
              <a:rPr lang="en-US" sz="2223" dirty="0">
                <a:hlinkClick r:id="rId5"/>
              </a:rPr>
              <a:t>https://www.firstdiscoverers.co.uk/lev-vygotsky-child-development-theories/</a:t>
            </a:r>
            <a:endParaRPr lang="en-US" sz="2223" dirty="0"/>
          </a:p>
          <a:p>
            <a:endParaRPr lang="en-US" sz="2223" dirty="0"/>
          </a:p>
          <a:p>
            <a:r>
              <a:rPr lang="en-US" sz="2223" dirty="0" err="1"/>
              <a:t>Ysgol</a:t>
            </a:r>
            <a:r>
              <a:rPr lang="en-US" sz="2223" dirty="0"/>
              <a:t> </a:t>
            </a:r>
            <a:r>
              <a:rPr lang="en-US" sz="2223" dirty="0" err="1"/>
              <a:t>Gynradd</a:t>
            </a:r>
            <a:r>
              <a:rPr lang="en-US" sz="2223" dirty="0"/>
              <a:t> </a:t>
            </a:r>
            <a:r>
              <a:rPr lang="en-US" sz="2223" dirty="0" err="1"/>
              <a:t>Teilo</a:t>
            </a:r>
            <a:r>
              <a:rPr lang="en-US" sz="2223" dirty="0"/>
              <a:t> Sant- </a:t>
            </a:r>
            <a:r>
              <a:rPr lang="en-US" sz="2223" dirty="0">
                <a:hlinkClick r:id="rId6"/>
              </a:rPr>
              <a:t>http://www.teilosant.ysgolccc.cymru/cartref</a:t>
            </a:r>
            <a:endParaRPr lang="en-US" sz="2223" dirty="0"/>
          </a:p>
          <a:p>
            <a:endParaRPr lang="en-US" sz="2223" dirty="0"/>
          </a:p>
          <a:p>
            <a:endParaRPr lang="en-US" sz="2223" dirty="0"/>
          </a:p>
          <a:p>
            <a:endParaRPr lang="en-US" sz="2223" dirty="0"/>
          </a:p>
          <a:p>
            <a:endParaRPr lang="en-US" sz="2223" dirty="0"/>
          </a:p>
        </p:txBody>
      </p:sp>
    </p:spTree>
    <p:extLst>
      <p:ext uri="{BB962C8B-B14F-4D97-AF65-F5344CB8AC3E}">
        <p14:creationId xmlns:p14="http://schemas.microsoft.com/office/powerpoint/2010/main" val="42568639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16075</TotalTime>
  <Words>1295</Words>
  <Application>Microsoft Macintosh PowerPoint</Application>
  <PresentationFormat>A3 Paper (297x420 mm)</PresentationFormat>
  <Paragraphs>75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Gwenlli Griffith</dc:creator>
  <cp:lastModifiedBy>Gwenlli Griffith</cp:lastModifiedBy>
  <cp:revision>104</cp:revision>
  <cp:lastPrinted>2020-02-13T20:41:46Z</cp:lastPrinted>
  <dcterms:created xsi:type="dcterms:W3CDTF">2020-02-02T16:54:22Z</dcterms:created>
  <dcterms:modified xsi:type="dcterms:W3CDTF">2020-02-13T20:50:20Z</dcterms:modified>
</cp:coreProperties>
</file>