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sldIdLst>
    <p:sldId id="260" r:id="rId2"/>
    <p:sldId id="256" r:id="rId3"/>
    <p:sldId id="259" r:id="rId4"/>
    <p:sldId id="258" r:id="rId5"/>
    <p:sldId id="257" r:id="rId6"/>
    <p:sldId id="261" r:id="rId7"/>
    <p:sldId id="262" r:id="rId8"/>
    <p:sldId id="263" r:id="rId9"/>
    <p:sldId id="266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FBD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BC96F0-006D-43F8-9B63-FC139715922E}" v="15" dt="2025-12-01T00:28:10.2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qia haidar" userId="3114e65f7566a647" providerId="LiveId" clId="{F0CB5753-0428-44FF-8D02-7982DEDB6E27}"/>
    <pc:docChg chg="undo custSel modSld">
      <pc:chgData name="roqia haidar" userId="3114e65f7566a647" providerId="LiveId" clId="{F0CB5753-0428-44FF-8D02-7982DEDB6E27}" dt="2025-12-01T00:31:38.710" v="42" actId="20577"/>
      <pc:docMkLst>
        <pc:docMk/>
      </pc:docMkLst>
      <pc:sldChg chg="modSp mod modAnim">
        <pc:chgData name="roqia haidar" userId="3114e65f7566a647" providerId="LiveId" clId="{F0CB5753-0428-44FF-8D02-7982DEDB6E27}" dt="2025-11-30T21:07:59.913" v="22" actId="1076"/>
        <pc:sldMkLst>
          <pc:docMk/>
          <pc:sldMk cId="4106419012" sldId="259"/>
        </pc:sldMkLst>
        <pc:spChg chg="mod">
          <ac:chgData name="roqia haidar" userId="3114e65f7566a647" providerId="LiveId" clId="{F0CB5753-0428-44FF-8D02-7982DEDB6E27}" dt="2025-11-30T21:06:41.659" v="5" actId="14100"/>
          <ac:spMkLst>
            <pc:docMk/>
            <pc:sldMk cId="4106419012" sldId="259"/>
            <ac:spMk id="2" creationId="{D8A76491-0C96-B891-EDF9-15866B0CCABE}"/>
          </ac:spMkLst>
        </pc:spChg>
        <pc:spChg chg="mod">
          <ac:chgData name="roqia haidar" userId="3114e65f7566a647" providerId="LiveId" clId="{F0CB5753-0428-44FF-8D02-7982DEDB6E27}" dt="2025-11-30T21:07:59.913" v="22" actId="1076"/>
          <ac:spMkLst>
            <pc:docMk/>
            <pc:sldMk cId="4106419012" sldId="259"/>
            <ac:spMk id="3" creationId="{F63B485F-09AA-1093-9E5E-FC2B819A8703}"/>
          </ac:spMkLst>
        </pc:spChg>
      </pc:sldChg>
      <pc:sldChg chg="addSp delSp modSp mod">
        <pc:chgData name="roqia haidar" userId="3114e65f7566a647" providerId="LiveId" clId="{F0CB5753-0428-44FF-8D02-7982DEDB6E27}" dt="2025-12-01T00:28:56.218" v="40" actId="26606"/>
        <pc:sldMkLst>
          <pc:docMk/>
          <pc:sldMk cId="3508565969" sldId="260"/>
        </pc:sldMkLst>
        <pc:spChg chg="mod">
          <ac:chgData name="roqia haidar" userId="3114e65f7566a647" providerId="LiveId" clId="{F0CB5753-0428-44FF-8D02-7982DEDB6E27}" dt="2025-12-01T00:28:56.218" v="40" actId="26606"/>
          <ac:spMkLst>
            <pc:docMk/>
            <pc:sldMk cId="3508565969" sldId="260"/>
            <ac:spMk id="2" creationId="{EEC93D68-AE5C-BB96-FDCE-10A3AC2EC2D6}"/>
          </ac:spMkLst>
        </pc:spChg>
        <pc:spChg chg="add del">
          <ac:chgData name="roqia haidar" userId="3114e65f7566a647" providerId="LiveId" clId="{F0CB5753-0428-44FF-8D02-7982DEDB6E27}" dt="2025-12-01T00:28:56.218" v="40" actId="26606"/>
          <ac:spMkLst>
            <pc:docMk/>
            <pc:sldMk cId="3508565969" sldId="260"/>
            <ac:spMk id="8" creationId="{F7726A94-1EF0-4D91-B7BF-C033E3D6E51B}"/>
          </ac:spMkLst>
        </pc:spChg>
        <pc:spChg chg="add del">
          <ac:chgData name="roqia haidar" userId="3114e65f7566a647" providerId="LiveId" clId="{F0CB5753-0428-44FF-8D02-7982DEDB6E27}" dt="2025-12-01T00:28:56.218" v="40" actId="26606"/>
          <ac:spMkLst>
            <pc:docMk/>
            <pc:sldMk cId="3508565969" sldId="260"/>
            <ac:spMk id="12" creationId="{24FB4153-1E3E-4AE9-8306-E8C292894B04}"/>
          </ac:spMkLst>
        </pc:spChg>
        <pc:spChg chg="add del">
          <ac:chgData name="roqia haidar" userId="3114e65f7566a647" providerId="LiveId" clId="{F0CB5753-0428-44FF-8D02-7982DEDB6E27}" dt="2025-12-01T00:28:56.218" v="40" actId="26606"/>
          <ac:spMkLst>
            <pc:docMk/>
            <pc:sldMk cId="3508565969" sldId="260"/>
            <ac:spMk id="17" creationId="{63FE6F10-B3AD-4403-94CA-F5115528699D}"/>
          </ac:spMkLst>
        </pc:spChg>
        <pc:spChg chg="add del">
          <ac:chgData name="roqia haidar" userId="3114e65f7566a647" providerId="LiveId" clId="{F0CB5753-0428-44FF-8D02-7982DEDB6E27}" dt="2025-12-01T00:28:56.218" v="40" actId="26606"/>
          <ac:spMkLst>
            <pc:docMk/>
            <pc:sldMk cId="3508565969" sldId="260"/>
            <ac:spMk id="19" creationId="{364D6A39-A4F7-4B00-9F42-3BC67177DB1F}"/>
          </ac:spMkLst>
        </pc:spChg>
        <pc:spChg chg="add del">
          <ac:chgData name="roqia haidar" userId="3114e65f7566a647" providerId="LiveId" clId="{F0CB5753-0428-44FF-8D02-7982DEDB6E27}" dt="2025-12-01T00:28:56.218" v="40" actId="26606"/>
          <ac:spMkLst>
            <pc:docMk/>
            <pc:sldMk cId="3508565969" sldId="260"/>
            <ac:spMk id="23" creationId="{B5D0D97D-7911-4A25-88E2-4D81FD4AB294}"/>
          </ac:spMkLst>
        </pc:spChg>
        <pc:picChg chg="mod ord">
          <ac:chgData name="roqia haidar" userId="3114e65f7566a647" providerId="LiveId" clId="{F0CB5753-0428-44FF-8D02-7982DEDB6E27}" dt="2025-12-01T00:28:56.218" v="40" actId="26606"/>
          <ac:picMkLst>
            <pc:docMk/>
            <pc:sldMk cId="3508565969" sldId="260"/>
            <ac:picMk id="4" creationId="{4E90F59C-F591-059A-78E8-46066CEFCE5B}"/>
          </ac:picMkLst>
        </pc:picChg>
        <pc:cxnChg chg="add del">
          <ac:chgData name="roqia haidar" userId="3114e65f7566a647" providerId="LiveId" clId="{F0CB5753-0428-44FF-8D02-7982DEDB6E27}" dt="2025-12-01T00:28:56.218" v="40" actId="26606"/>
          <ac:cxnSpMkLst>
            <pc:docMk/>
            <pc:sldMk cId="3508565969" sldId="260"/>
            <ac:cxnSpMk id="10" creationId="{98F0650C-11DF-45E6-8EC2-E3B298F0D80A}"/>
          </ac:cxnSpMkLst>
        </pc:cxnChg>
        <pc:cxnChg chg="add del">
          <ac:chgData name="roqia haidar" userId="3114e65f7566a647" providerId="LiveId" clId="{F0CB5753-0428-44FF-8D02-7982DEDB6E27}" dt="2025-12-01T00:28:56.218" v="40" actId="26606"/>
          <ac:cxnSpMkLst>
            <pc:docMk/>
            <pc:sldMk cId="3508565969" sldId="260"/>
            <ac:cxnSpMk id="21" creationId="{13553ADF-88A1-4645-B819-890CA3DF7D5B}"/>
          </ac:cxnSpMkLst>
        </pc:cxnChg>
      </pc:sldChg>
      <pc:sldChg chg="addSp delSp modSp mod delAnim modAnim">
        <pc:chgData name="roqia haidar" userId="3114e65f7566a647" providerId="LiveId" clId="{F0CB5753-0428-44FF-8D02-7982DEDB6E27}" dt="2025-12-01T00:28:21.375" v="38" actId="1076"/>
        <pc:sldMkLst>
          <pc:docMk/>
          <pc:sldMk cId="3520414704" sldId="262"/>
        </pc:sldMkLst>
        <pc:spChg chg="del mod">
          <ac:chgData name="roqia haidar" userId="3114e65f7566a647" providerId="LiveId" clId="{F0CB5753-0428-44FF-8D02-7982DEDB6E27}" dt="2025-12-01T00:23:43.847" v="24" actId="21"/>
          <ac:spMkLst>
            <pc:docMk/>
            <pc:sldMk cId="3520414704" sldId="262"/>
            <ac:spMk id="2" creationId="{7E2F505F-CA88-47C7-A003-C8D58C9BAF05}"/>
          </ac:spMkLst>
        </pc:spChg>
        <pc:spChg chg="del">
          <ac:chgData name="roqia haidar" userId="3114e65f7566a647" providerId="LiveId" clId="{F0CB5753-0428-44FF-8D02-7982DEDB6E27}" dt="2025-12-01T00:23:47.820" v="25" actId="21"/>
          <ac:spMkLst>
            <pc:docMk/>
            <pc:sldMk cId="3520414704" sldId="262"/>
            <ac:spMk id="3" creationId="{587B9229-D170-0A81-2D81-3889182A8FC5}"/>
          </ac:spMkLst>
        </pc:spChg>
        <pc:picChg chg="add del mod">
          <ac:chgData name="roqia haidar" userId="3114e65f7566a647" providerId="LiveId" clId="{F0CB5753-0428-44FF-8D02-7982DEDB6E27}" dt="2025-12-01T00:27:45.260" v="36" actId="21"/>
          <ac:picMkLst>
            <pc:docMk/>
            <pc:sldMk cId="3520414704" sldId="262"/>
            <ac:picMk id="4" creationId="{38239450-8427-4FAC-4D16-6528CCC2606F}"/>
          </ac:picMkLst>
        </pc:picChg>
        <pc:picChg chg="add del mod">
          <ac:chgData name="roqia haidar" userId="3114e65f7566a647" providerId="LiveId" clId="{F0CB5753-0428-44FF-8D02-7982DEDB6E27}" dt="2025-12-01T00:27:01.819" v="34" actId="21"/>
          <ac:picMkLst>
            <pc:docMk/>
            <pc:sldMk cId="3520414704" sldId="262"/>
            <ac:picMk id="5" creationId="{E709ECA5-AA9F-038C-F4F1-F2926CC29EFB}"/>
          </ac:picMkLst>
        </pc:picChg>
        <pc:picChg chg="add mod">
          <ac:chgData name="roqia haidar" userId="3114e65f7566a647" providerId="LiveId" clId="{F0CB5753-0428-44FF-8D02-7982DEDB6E27}" dt="2025-12-01T00:28:21.375" v="38" actId="1076"/>
          <ac:picMkLst>
            <pc:docMk/>
            <pc:sldMk cId="3520414704" sldId="262"/>
            <ac:picMk id="6" creationId="{978248DC-0B4F-656E-9CE4-A2339E6A00D2}"/>
          </ac:picMkLst>
        </pc:picChg>
      </pc:sldChg>
      <pc:sldChg chg="modSp mod">
        <pc:chgData name="roqia haidar" userId="3114e65f7566a647" providerId="LiveId" clId="{F0CB5753-0428-44FF-8D02-7982DEDB6E27}" dt="2025-12-01T00:31:38.710" v="42" actId="20577"/>
        <pc:sldMkLst>
          <pc:docMk/>
          <pc:sldMk cId="1405934342" sldId="266"/>
        </pc:sldMkLst>
        <pc:spChg chg="mod">
          <ac:chgData name="roqia haidar" userId="3114e65f7566a647" providerId="LiveId" clId="{F0CB5753-0428-44FF-8D02-7982DEDB6E27}" dt="2025-12-01T00:31:38.710" v="42" actId="20577"/>
          <ac:spMkLst>
            <pc:docMk/>
            <pc:sldMk cId="1405934342" sldId="266"/>
            <ac:spMk id="3" creationId="{088F1018-40BF-3732-BB0A-28FE2123000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2B26C54-44C5-4F46-8569-F9040C1D443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453EEC6-A1D8-4FE5-B55F-E66A168F6DC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4069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6C54-44C5-4F46-8569-F9040C1D443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3EEC6-A1D8-4FE5-B55F-E66A168F6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649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6C54-44C5-4F46-8569-F9040C1D443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3EEC6-A1D8-4FE5-B55F-E66A168F6DC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2203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6C54-44C5-4F46-8569-F9040C1D443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3EEC6-A1D8-4FE5-B55F-E66A168F6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7797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6C54-44C5-4F46-8569-F9040C1D443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3EEC6-A1D8-4FE5-B55F-E66A168F6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276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6C54-44C5-4F46-8569-F9040C1D443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3EEC6-A1D8-4FE5-B55F-E66A168F6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283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6C54-44C5-4F46-8569-F9040C1D443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3EEC6-A1D8-4FE5-B55F-E66A168F6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449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6C54-44C5-4F46-8569-F9040C1D443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3EEC6-A1D8-4FE5-B55F-E66A168F6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693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6C54-44C5-4F46-8569-F9040C1D443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3EEC6-A1D8-4FE5-B55F-E66A168F6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116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6C54-44C5-4F46-8569-F9040C1D443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3EEC6-A1D8-4FE5-B55F-E66A168F6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653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26C54-44C5-4F46-8569-F9040C1D443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53EEC6-A1D8-4FE5-B55F-E66A168F6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740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A2B26C54-44C5-4F46-8569-F9040C1D443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3453EEC6-A1D8-4FE5-B55F-E66A168F6D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614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seus.fi/bitstream/handle/10024/894859/Saarik_Elizaveta.pdf?sequence=2" TargetMode="External"/><Relationship Id="rId2" Type="http://schemas.openxmlformats.org/officeDocument/2006/relationships/hyperlink" Target="https://dl.tubittumjournal.com/articles/2024/issue3/652-660.pdf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7726A94-1EF0-4D91-B7BF-C033E3D6E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 descr="A hand holding a pen and shading circles on a sheet">
            <a:extLst>
              <a:ext uri="{FF2B5EF4-FFF2-40B4-BE49-F238E27FC236}">
                <a16:creationId xmlns:a16="http://schemas.microsoft.com/office/drawing/2014/main" id="{4E90F59C-F591-059A-78E8-46066CEFCE5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60000"/>
          </a:blip>
          <a:srcRect t="873" b="2560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8F0650C-11DF-45E6-8EC2-E3B298F0D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24FB4153-1E3E-4AE9-8306-E8C292894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C93D68-AE5C-BB96-FDCE-10A3AC2EC2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1580" y="465816"/>
            <a:ext cx="9966960" cy="5203464"/>
          </a:xfrm>
        </p:spPr>
        <p:txBody>
          <a:bodyPr>
            <a:normAutofit/>
          </a:bodyPr>
          <a:lstStyle/>
          <a:p>
            <a:r>
              <a:rPr lang="en-GB" sz="2300">
                <a:solidFill>
                  <a:schemeClr val="tx1"/>
                </a:solidFill>
              </a:rPr>
              <a:t>AI Acknowledgement  </a:t>
            </a:r>
            <a:br>
              <a:rPr lang="en-GB" sz="2300">
                <a:solidFill>
                  <a:schemeClr val="tx1"/>
                </a:solidFill>
              </a:rPr>
            </a:br>
            <a:br>
              <a:rPr lang="en-GB" sz="2300">
                <a:solidFill>
                  <a:schemeClr val="tx1"/>
                </a:solidFill>
              </a:rPr>
            </a:br>
            <a:br>
              <a:rPr lang="en-GB" sz="2300">
                <a:solidFill>
                  <a:schemeClr val="tx1"/>
                </a:solidFill>
              </a:rPr>
            </a:br>
            <a:br>
              <a:rPr lang="en-GB" sz="2300">
                <a:solidFill>
                  <a:schemeClr val="tx1"/>
                </a:solidFill>
              </a:rPr>
            </a:br>
            <a:br>
              <a:rPr lang="en-GB" sz="2300">
                <a:solidFill>
                  <a:schemeClr val="tx1"/>
                </a:solidFill>
              </a:rPr>
            </a:br>
            <a:br>
              <a:rPr lang="en-GB" sz="2300">
                <a:solidFill>
                  <a:schemeClr val="tx1"/>
                </a:solidFill>
              </a:rPr>
            </a:br>
            <a:br>
              <a:rPr lang="en-GB" sz="2300">
                <a:solidFill>
                  <a:schemeClr val="tx1"/>
                </a:solidFill>
              </a:rPr>
            </a:br>
            <a:br>
              <a:rPr lang="en-GB" sz="2300" b="0">
                <a:solidFill>
                  <a:schemeClr val="tx1"/>
                </a:solidFill>
              </a:rPr>
            </a:br>
            <a:r>
              <a:rPr lang="en-GB" sz="2300" b="0">
                <a:solidFill>
                  <a:schemeClr val="tx1"/>
                </a:solidFill>
              </a:rPr>
              <a:t>I confirm that I have not presented any AI generated materials as my own work. </a:t>
            </a:r>
            <a:br>
              <a:rPr lang="en-GB" sz="2300" b="0">
                <a:solidFill>
                  <a:schemeClr val="tx1"/>
                </a:solidFill>
              </a:rPr>
            </a:br>
            <a:r>
              <a:rPr lang="en-GB" sz="2300" b="0">
                <a:solidFill>
                  <a:schemeClr val="tx1"/>
                </a:solidFill>
              </a:rPr>
              <a:t>I confirm that I have copies of my drafts, notes, and other resources I used, which I may be asked to provide in evidence.</a:t>
            </a:r>
            <a:br>
              <a:rPr lang="en-GB" sz="2300"/>
            </a:br>
            <a:endParaRPr lang="en-GB" sz="2300" dirty="0"/>
          </a:p>
        </p:txBody>
      </p:sp>
    </p:spTree>
    <p:extLst>
      <p:ext uri="{BB962C8B-B14F-4D97-AF65-F5344CB8AC3E}">
        <p14:creationId xmlns:p14="http://schemas.microsoft.com/office/powerpoint/2010/main" val="3508565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677094E-F0FE-4EC2-9511-5A411A2E1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E1ADA3-256B-436F-BB84-15BF272B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378" y="246887"/>
            <a:ext cx="5861321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DDC7D3D-A4F6-4638-B02B-2DBB6C11F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36924" y="4220801"/>
            <a:ext cx="421593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5C091E65-5627-4CC0-82AA-74A3C89D7C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4EA710-BE90-55EE-72C1-7DE6169B00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6924" y="857675"/>
            <a:ext cx="4566230" cy="3437782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chemeClr val="tx1"/>
                </a:solidFill>
              </a:rPr>
              <a:t>Market Research &amp; Website Development Project / Excel for Small Businesses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19BDED-2E27-33C0-51DC-F73BE6FC60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6924" y="4356635"/>
            <a:ext cx="4535850" cy="1543422"/>
          </a:xfrm>
        </p:spPr>
        <p:txBody>
          <a:bodyPr>
            <a:normAutofit/>
          </a:bodyPr>
          <a:lstStyle/>
          <a:p>
            <a:r>
              <a:rPr lang="en-GB" sz="1500" dirty="0">
                <a:solidFill>
                  <a:schemeClr val="tx1"/>
                </a:solidFill>
              </a:rPr>
              <a:t>Digital Skills for Personal &amp; Professional Growth (BMSW4008)</a:t>
            </a:r>
            <a:br>
              <a:rPr lang="en-GB" sz="1500" dirty="0">
                <a:solidFill>
                  <a:schemeClr val="tx1"/>
                </a:solidFill>
              </a:rPr>
            </a:br>
            <a:endParaRPr lang="en-GB" sz="1500" dirty="0">
              <a:solidFill>
                <a:schemeClr val="tx1"/>
              </a:solidFill>
            </a:endParaRPr>
          </a:p>
          <a:p>
            <a:r>
              <a:rPr lang="en-GB" sz="1500" dirty="0">
                <a:solidFill>
                  <a:schemeClr val="tx1"/>
                </a:solidFill>
              </a:rPr>
              <a:t>Roqia Haji Haidar</a:t>
            </a:r>
          </a:p>
          <a:p>
            <a:r>
              <a:rPr lang="en-GB" sz="1500" dirty="0">
                <a:solidFill>
                  <a:schemeClr val="tx1"/>
                </a:solidFill>
              </a:rPr>
              <a:t>(2422002)</a:t>
            </a:r>
          </a:p>
          <a:p>
            <a:endParaRPr lang="en-GB" sz="1500" dirty="0"/>
          </a:p>
        </p:txBody>
      </p:sp>
      <p:pic>
        <p:nvPicPr>
          <p:cNvPr id="6" name="Picture 5" descr="A person with long hair and purple makeup">
            <a:extLst>
              <a:ext uri="{FF2B5EF4-FFF2-40B4-BE49-F238E27FC236}">
                <a16:creationId xmlns:a16="http://schemas.microsoft.com/office/drawing/2014/main" id="{9FBA219C-3DD2-AA78-68EC-ADE2F5F8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034" r="-2" b="-2"/>
          <a:stretch>
            <a:fillRect/>
          </a:stretch>
        </p:blipFill>
        <p:spPr>
          <a:xfrm>
            <a:off x="872064" y="857675"/>
            <a:ext cx="4593715" cy="514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817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AAA8F4-07B5-8954-9562-DE3FC8D5A3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Rectangle 81">
            <a:extLst>
              <a:ext uri="{FF2B5EF4-FFF2-40B4-BE49-F238E27FC236}">
                <a16:creationId xmlns:a16="http://schemas.microsoft.com/office/drawing/2014/main" id="{DB48365C-39E4-41C6-B96C-26408CCFA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86C03931-92CB-4E6A-822B-50DE06211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1562" y="246887"/>
            <a:ext cx="7314691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45D924A8-0CBC-4398-8B74-63D26D33B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9397" y="4005950"/>
            <a:ext cx="531902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Rectangle 87">
            <a:extLst>
              <a:ext uri="{FF2B5EF4-FFF2-40B4-BE49-F238E27FC236}">
                <a16:creationId xmlns:a16="http://schemas.microsoft.com/office/drawing/2014/main" id="{25217770-871E-441F-AD70-16C1E0D56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A76491-0C96-B891-EDF9-15866B0CCA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9735" y="3718559"/>
            <a:ext cx="6019601" cy="2528879"/>
          </a:xfrm>
        </p:spPr>
        <p:txBody>
          <a:bodyPr>
            <a:normAutofit/>
          </a:bodyPr>
          <a:lstStyle/>
          <a:p>
            <a:pPr algn="l"/>
            <a:r>
              <a:rPr lang="en-GB" sz="1800" dirty="0"/>
              <a:t> </a:t>
            </a:r>
            <a:br>
              <a:rPr lang="en-GB" sz="1800" dirty="0"/>
            </a:br>
            <a:endParaRPr lang="en-GB" sz="1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3B485F-09AA-1093-9E5E-FC2B819A87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9486" y="945620"/>
            <a:ext cx="5958841" cy="4942795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tx1"/>
                </a:solidFill>
              </a:rPr>
              <a:t>Designing Market Research</a:t>
            </a:r>
          </a:p>
          <a:p>
            <a:pPr algn="l"/>
            <a:endParaRPr lang="en-GB" sz="1400" dirty="0">
              <a:solidFill>
                <a:schemeClr val="tx1"/>
              </a:solidFill>
            </a:endParaRPr>
          </a:p>
          <a:p>
            <a:pPr algn="l"/>
            <a:endParaRPr lang="en-GB" sz="1400" dirty="0">
              <a:solidFill>
                <a:schemeClr val="tx1"/>
              </a:solidFill>
            </a:endParaRPr>
          </a:p>
          <a:p>
            <a:pPr algn="l"/>
            <a:endParaRPr lang="en-GB" sz="1600" dirty="0">
              <a:solidFill>
                <a:schemeClr val="tx1"/>
              </a:solidFill>
            </a:endParaRPr>
          </a:p>
          <a:p>
            <a:pPr algn="l"/>
            <a:r>
              <a:rPr lang="en-GB" sz="1600" dirty="0">
                <a:solidFill>
                  <a:schemeClr val="tx1"/>
                </a:solidFill>
              </a:rPr>
              <a:t>Key Points: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Created a 15-question Microsoft Forms survey (Slávik et al., 2022)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Questions focused on: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Preferred lash styles (Rye, 2020)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Price range clients are willing to pay (Slávik et al., 2022)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Convenience &amp; booking preferences (Rye, 2020)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Marketing channels clients use (Slávik et al., 2022)</a:t>
            </a:r>
            <a:br>
              <a:rPr lang="en-GB" sz="1600" dirty="0">
                <a:solidFill>
                  <a:schemeClr val="tx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Survey shared via social media and email to reach target audience (Rye, 2020)</a:t>
            </a:r>
            <a:endParaRPr lang="en-GB" sz="1600" b="1" dirty="0">
              <a:solidFill>
                <a:schemeClr val="tx1"/>
              </a:solidFill>
            </a:endParaRPr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FA31D9BD-07E7-4FED-9A0B-DD9B6EC49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4730" y="728472"/>
            <a:ext cx="3443878" cy="2540508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 descr="A screenshot of a phone&#10;&#10;AI-generated content may be incorrect.">
            <a:extLst>
              <a:ext uri="{FF2B5EF4-FFF2-40B4-BE49-F238E27FC236}">
                <a16:creationId xmlns:a16="http://schemas.microsoft.com/office/drawing/2014/main" id="{A69F087A-7B30-EE05-57CF-1A56C79C83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5870"/>
          <a:stretch>
            <a:fillRect/>
          </a:stretch>
        </p:blipFill>
        <p:spPr>
          <a:xfrm>
            <a:off x="8518610" y="893398"/>
            <a:ext cx="2505602" cy="2130552"/>
          </a:xfrm>
          <a:prstGeom prst="rect">
            <a:avLst/>
          </a:prstGeom>
        </p:spPr>
      </p:pic>
      <p:sp>
        <p:nvSpPr>
          <p:cNvPr id="92" name="Rectangle 91">
            <a:extLst>
              <a:ext uri="{FF2B5EF4-FFF2-40B4-BE49-F238E27FC236}">
                <a16:creationId xmlns:a16="http://schemas.microsoft.com/office/drawing/2014/main" id="{83F450D6-4ADD-4996-A79D-C5304C2F9A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4731" y="3589019"/>
            <a:ext cx="3443878" cy="2542032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03C2AE6B-330E-838B-D8DA-980ED7A0A7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8766" y="3831656"/>
            <a:ext cx="3035808" cy="2056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419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27FB0C56-29E0-4C77-87ED-2D692B8FF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951" y="240031"/>
            <a:ext cx="11722099" cy="637793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D9E70E30-CCFF-4973-B0D7-595691180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Rectangle 66">
            <a:extLst>
              <a:ext uri="{FF2B5EF4-FFF2-40B4-BE49-F238E27FC236}">
                <a16:creationId xmlns:a16="http://schemas.microsoft.com/office/drawing/2014/main" id="{3961BE71-5D59-48AB-A5AD-D8BE22DB2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5DC4478-0C93-F4D2-57B1-6EE44A8A2B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46036" y="1026161"/>
            <a:ext cx="4059884" cy="5058958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>
                <a:solidFill>
                  <a:schemeClr val="tx1"/>
                </a:solidFill>
              </a:rPr>
              <a:t>Analysing Survey Data</a:t>
            </a:r>
          </a:p>
          <a:p>
            <a:endParaRPr lang="en-GB" sz="1400" b="1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pPr algn="l"/>
            <a:r>
              <a:rPr lang="en-GB" sz="1400" dirty="0">
                <a:solidFill>
                  <a:schemeClr val="tx1"/>
                </a:solidFill>
              </a:rPr>
              <a:t>Key Findings:</a:t>
            </a:r>
          </a:p>
          <a:p>
            <a:pPr marL="285750" lvl="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Natural lashes preferred by 47% - focus on natural styles (Dehghan </a:t>
            </a:r>
            <a:r>
              <a:rPr lang="en-GB" sz="1400" dirty="0" err="1">
                <a:solidFill>
                  <a:schemeClr val="tx1"/>
                </a:solidFill>
              </a:rPr>
              <a:t>Bejarkenari</a:t>
            </a:r>
            <a:r>
              <a:rPr lang="en-GB" sz="1400" dirty="0">
                <a:solidFill>
                  <a:schemeClr val="tx1"/>
                </a:solidFill>
              </a:rPr>
              <a:t> et al., n.d.)</a:t>
            </a:r>
          </a:p>
          <a:p>
            <a:pPr marL="285750" lvl="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53% spend under £40 - pricing strategy £30–£40 (Atiqa Radhi, Hamdan and Muneer Al Mubarak, 2024)</a:t>
            </a:r>
          </a:p>
          <a:p>
            <a:pPr marL="285750" lvl="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Urban clients dominate - home-based service works (Dehghan </a:t>
            </a:r>
            <a:r>
              <a:rPr lang="en-GB" sz="1400" dirty="0" err="1">
                <a:solidFill>
                  <a:schemeClr val="tx1"/>
                </a:solidFill>
              </a:rPr>
              <a:t>Bejarkenari</a:t>
            </a:r>
            <a:r>
              <a:rPr lang="en-GB" sz="1400" dirty="0">
                <a:solidFill>
                  <a:schemeClr val="tx1"/>
                </a:solidFill>
              </a:rPr>
              <a:t> et al., n.d.)</a:t>
            </a:r>
          </a:p>
          <a:p>
            <a:pPr marL="285750" lvl="0" indent="-285750" algn="l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1"/>
                </a:solidFill>
              </a:rPr>
              <a:t>Target audience: students &amp; young professionals (Atiqa Radhi, Hamdan and Muneer Al Mubarak, 2024)</a:t>
            </a:r>
          </a:p>
          <a:p>
            <a:endParaRPr lang="en-GB" sz="500" dirty="0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356ECCA0-D6B5-44BF-A812-6735295F35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691" y="744223"/>
            <a:ext cx="3709196" cy="539597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B04E74B-BA0A-9912-E1E2-BC5B3ACFCA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080" y="744222"/>
            <a:ext cx="4050891" cy="5402827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E91DB54F-D8AE-4442-9A6C-1BD2A64B2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5119" y="744223"/>
            <a:ext cx="3032769" cy="209134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0C346AC1-B18D-F1C6-BA82-9D2034668F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8191" y="1026161"/>
            <a:ext cx="2706624" cy="1595120"/>
          </a:xfrm>
          <a:prstGeom prst="rect">
            <a:avLst/>
          </a:prstGeom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7D6F104-11FB-4247-94DE-962B623080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5119" y="2971541"/>
            <a:ext cx="3032769" cy="31686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300E37EE-8E6D-7D9D-2DB8-797436B4B1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2727" y="3332905"/>
            <a:ext cx="2856715" cy="1574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0599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4B67E998-E312-45A7-A84D-81D9342085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62458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72D05D2C-5133-D59E-0723-312187555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9165" y="4012052"/>
            <a:ext cx="10826070" cy="2900812"/>
          </a:xfrm>
        </p:spPr>
        <p:txBody>
          <a:bodyPr>
            <a:normAutofit/>
          </a:bodyPr>
          <a:lstStyle/>
          <a:p>
            <a:pPr algn="l"/>
            <a:r>
              <a:rPr lang="en-GB" sz="3200" b="0" dirty="0">
                <a:solidFill>
                  <a:schemeClr val="tx1"/>
                </a:solidFill>
              </a:rPr>
              <a:t>Applying Insights to Website Design</a:t>
            </a:r>
            <a:br>
              <a:rPr lang="en-GB" sz="1700" b="0" dirty="0">
                <a:solidFill>
                  <a:schemeClr val="tx1"/>
                </a:solidFill>
              </a:rPr>
            </a:br>
            <a:br>
              <a:rPr lang="en-GB" sz="1700" b="0" dirty="0">
                <a:solidFill>
                  <a:schemeClr val="tx1"/>
                </a:solidFill>
              </a:rPr>
            </a:br>
            <a:r>
              <a:rPr lang="en-GB" sz="1400" b="0" dirty="0">
                <a:solidFill>
                  <a:schemeClr val="tx1"/>
                </a:solidFill>
              </a:rPr>
              <a:t>Decisions Based on Research:</a:t>
            </a:r>
            <a:br>
              <a:rPr lang="en-GB" sz="1400" b="0" dirty="0">
                <a:solidFill>
                  <a:schemeClr val="tx1"/>
                </a:solidFill>
              </a:rPr>
            </a:br>
            <a:br>
              <a:rPr lang="en-GB" sz="1400" b="0" dirty="0">
                <a:solidFill>
                  <a:schemeClr val="tx1"/>
                </a:solidFill>
              </a:rPr>
            </a:br>
            <a:r>
              <a:rPr lang="en-GB" sz="1200" b="0" dirty="0">
                <a:solidFill>
                  <a:schemeClr val="tx1"/>
                </a:solidFill>
              </a:rPr>
              <a:t>Clean, neutral-colour website for a professional look (Lupo and Stroman, 2020)</a:t>
            </a:r>
            <a:br>
              <a:rPr lang="en-GB" sz="1200" b="0" dirty="0">
                <a:solidFill>
                  <a:schemeClr val="tx1"/>
                </a:solidFill>
              </a:rPr>
            </a:br>
            <a:br>
              <a:rPr lang="en-GB" sz="1200" b="0" dirty="0">
                <a:solidFill>
                  <a:schemeClr val="tx1"/>
                </a:solidFill>
              </a:rPr>
            </a:br>
            <a:r>
              <a:rPr lang="en-GB" sz="1200" b="0" dirty="0">
                <a:solidFill>
                  <a:schemeClr val="tx1"/>
                </a:solidFill>
              </a:rPr>
              <a:t>Clear pricing to match client budget (£30–£40) (</a:t>
            </a:r>
            <a:r>
              <a:rPr lang="en-GB" sz="1200" b="0" dirty="0" err="1">
                <a:solidFill>
                  <a:schemeClr val="tx1"/>
                </a:solidFill>
              </a:rPr>
              <a:t>Mewoh</a:t>
            </a:r>
            <a:r>
              <a:rPr lang="en-GB" sz="1200" b="0" dirty="0">
                <a:solidFill>
                  <a:schemeClr val="tx1"/>
                </a:solidFill>
              </a:rPr>
              <a:t>, </a:t>
            </a:r>
            <a:r>
              <a:rPr lang="en-GB" sz="1200" b="0" dirty="0" err="1">
                <a:solidFill>
                  <a:schemeClr val="tx1"/>
                </a:solidFill>
              </a:rPr>
              <a:t>Lapian</a:t>
            </a:r>
            <a:r>
              <a:rPr lang="en-GB" sz="1200" b="0" dirty="0">
                <a:solidFill>
                  <a:schemeClr val="tx1"/>
                </a:solidFill>
              </a:rPr>
              <a:t> and Gunawan, 2023)</a:t>
            </a:r>
            <a:br>
              <a:rPr lang="en-GB" sz="1200" b="0" dirty="0">
                <a:solidFill>
                  <a:schemeClr val="tx1"/>
                </a:solidFill>
              </a:rPr>
            </a:br>
            <a:br>
              <a:rPr lang="en-GB" sz="1200" b="0" dirty="0">
                <a:solidFill>
                  <a:schemeClr val="tx1"/>
                </a:solidFill>
              </a:rPr>
            </a:br>
            <a:r>
              <a:rPr lang="en-GB" sz="1200" b="0" dirty="0">
                <a:solidFill>
                  <a:schemeClr val="tx1"/>
                </a:solidFill>
              </a:rPr>
              <a:t>Prominent Book Now button to support convenience (Lupo and Stroman, 2020)</a:t>
            </a:r>
            <a:br>
              <a:rPr lang="en-GB" sz="1200" b="0" dirty="0">
                <a:solidFill>
                  <a:schemeClr val="tx1"/>
                </a:solidFill>
              </a:rPr>
            </a:br>
            <a:br>
              <a:rPr lang="en-GB" sz="1200" b="0" dirty="0">
                <a:solidFill>
                  <a:schemeClr val="tx1"/>
                </a:solidFill>
              </a:rPr>
            </a:br>
            <a:r>
              <a:rPr lang="en-GB" sz="1200" b="0" dirty="0">
                <a:solidFill>
                  <a:schemeClr val="tx1"/>
                </a:solidFill>
              </a:rPr>
              <a:t>SEO keywords included: “natural lash extensions UK,” “affordable lash services near me” (</a:t>
            </a:r>
            <a:r>
              <a:rPr lang="en-GB" sz="1200" b="0" dirty="0" err="1">
                <a:solidFill>
                  <a:schemeClr val="tx1"/>
                </a:solidFill>
              </a:rPr>
              <a:t>Mewoh</a:t>
            </a:r>
            <a:r>
              <a:rPr lang="en-GB" sz="1200" b="0" dirty="0">
                <a:solidFill>
                  <a:schemeClr val="tx1"/>
                </a:solidFill>
              </a:rPr>
              <a:t>, </a:t>
            </a:r>
            <a:r>
              <a:rPr lang="en-GB" sz="1200" b="0" dirty="0" err="1">
                <a:solidFill>
                  <a:schemeClr val="tx1"/>
                </a:solidFill>
              </a:rPr>
              <a:t>Lapian</a:t>
            </a:r>
            <a:r>
              <a:rPr lang="en-GB" sz="1200" b="0" dirty="0">
                <a:solidFill>
                  <a:schemeClr val="tx1"/>
                </a:solidFill>
              </a:rPr>
              <a:t> and Gunawan, 2023)</a:t>
            </a:r>
            <a:br>
              <a:rPr lang="en-GB" sz="1700" b="0" dirty="0">
                <a:solidFill>
                  <a:schemeClr val="tx1"/>
                </a:solidFill>
              </a:rPr>
            </a:br>
            <a:endParaRPr lang="en-GB" sz="1700" b="0" dirty="0">
              <a:solidFill>
                <a:schemeClr val="tx1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4E5420D-1DB7-3846-0B98-1A272148CC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3912483"/>
            <a:ext cx="9080390" cy="2239500"/>
          </a:xfrm>
        </p:spPr>
        <p:txBody>
          <a:bodyPr>
            <a:normAutofit/>
          </a:bodyPr>
          <a:lstStyle/>
          <a:p>
            <a:endParaRPr lang="en-GB" sz="1600" dirty="0"/>
          </a:p>
          <a:p>
            <a:br>
              <a:rPr lang="en-GB" sz="1600" dirty="0"/>
            </a:br>
            <a:endParaRPr lang="en-GB" sz="1600" dirty="0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3A3BFD8-1DCA-4E53-9E5F-9292C9BE3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1"/>
            <a:ext cx="11722100" cy="3964584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28E9D1-55E4-D235-1A8E-A3889FADE7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50" r="17496"/>
          <a:stretch>
            <a:fillRect/>
          </a:stretch>
        </p:blipFill>
        <p:spPr>
          <a:xfrm>
            <a:off x="5885180" y="471655"/>
            <a:ext cx="5926410" cy="3440828"/>
          </a:xfrm>
          <a:prstGeom prst="rect">
            <a:avLst/>
          </a:prstGeom>
        </p:spPr>
      </p:pic>
      <p:pic>
        <p:nvPicPr>
          <p:cNvPr id="7" name="Picture 6" descr="A screenshot of a website&#10;&#10;AI-generated content may be incorrect.">
            <a:extLst>
              <a:ext uri="{FF2B5EF4-FFF2-40B4-BE49-F238E27FC236}">
                <a16:creationId xmlns:a16="http://schemas.microsoft.com/office/drawing/2014/main" id="{0D2F0E5A-0818-D39A-AAA6-3FACC095EA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4" r="3266"/>
          <a:stretch>
            <a:fillRect/>
          </a:stretch>
        </p:blipFill>
        <p:spPr>
          <a:xfrm>
            <a:off x="474685" y="337140"/>
            <a:ext cx="5072675" cy="3709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796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4BCB9E2-CEA3-4AED-BDAC-BFD45CE9C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E92B39E-F855-499B-BD7E-36BAB93A97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246887"/>
            <a:ext cx="7314691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0C72FFD-DD89-412D-B569-F9A0F3A69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843" y="4005950"/>
            <a:ext cx="531902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F294E8CF-7744-4206-9889-C122C30E8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5C0ACA-E2B4-EADD-DD5B-AD3A79F3B2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33843" y="1198881"/>
            <a:ext cx="5821711" cy="4629246"/>
          </a:xfrm>
        </p:spPr>
        <p:txBody>
          <a:bodyPr>
            <a:normAutofit/>
          </a:bodyPr>
          <a:lstStyle/>
          <a:p>
            <a:pPr algn="l"/>
            <a:br>
              <a:rPr lang="en-GB" sz="1800" dirty="0">
                <a:solidFill>
                  <a:schemeClr val="tx1"/>
                </a:solidFill>
              </a:rPr>
            </a:br>
            <a:r>
              <a:rPr lang="en-GB" sz="1800" b="0" dirty="0">
                <a:solidFill>
                  <a:schemeClr val="tx1"/>
                </a:solidFill>
              </a:rPr>
              <a:t>Design Choices:</a:t>
            </a:r>
            <a:br>
              <a:rPr lang="en-GB" sz="1800" b="0" dirty="0">
                <a:solidFill>
                  <a:schemeClr val="tx1"/>
                </a:solidFill>
              </a:rPr>
            </a:br>
            <a:br>
              <a:rPr lang="en-GB" sz="1800" b="0" dirty="0">
                <a:solidFill>
                  <a:schemeClr val="tx1"/>
                </a:solidFill>
              </a:rPr>
            </a:br>
            <a:r>
              <a:rPr lang="en-GB" sz="1800" b="0" dirty="0">
                <a:solidFill>
                  <a:schemeClr val="tx1"/>
                </a:solidFill>
              </a:rPr>
              <a:t>Emphasis on affordability and convenience (</a:t>
            </a:r>
            <a:r>
              <a:rPr lang="en-GB" sz="1800" b="0" dirty="0" err="1">
                <a:solidFill>
                  <a:schemeClr val="tx1"/>
                </a:solidFill>
              </a:rPr>
              <a:t>Mewoh</a:t>
            </a:r>
            <a:r>
              <a:rPr lang="en-GB" sz="1800" b="0" dirty="0">
                <a:solidFill>
                  <a:schemeClr val="tx1"/>
                </a:solidFill>
              </a:rPr>
              <a:t>, </a:t>
            </a:r>
            <a:r>
              <a:rPr lang="en-GB" sz="1800" b="0" dirty="0" err="1">
                <a:solidFill>
                  <a:schemeClr val="tx1"/>
                </a:solidFill>
              </a:rPr>
              <a:t>Lapian</a:t>
            </a:r>
            <a:r>
              <a:rPr lang="en-GB" sz="1800" b="0" dirty="0">
                <a:solidFill>
                  <a:schemeClr val="tx1"/>
                </a:solidFill>
              </a:rPr>
              <a:t> and Gunawan, 2023)</a:t>
            </a:r>
            <a:br>
              <a:rPr lang="en-GB" sz="1800" b="0" dirty="0">
                <a:solidFill>
                  <a:schemeClr val="tx1"/>
                </a:solidFill>
              </a:rPr>
            </a:br>
            <a:br>
              <a:rPr lang="en-GB" sz="1800" b="0" dirty="0">
                <a:solidFill>
                  <a:schemeClr val="tx1"/>
                </a:solidFill>
              </a:rPr>
            </a:br>
            <a:r>
              <a:rPr lang="en-GB" sz="1800" b="0" dirty="0">
                <a:solidFill>
                  <a:schemeClr val="tx1"/>
                </a:solidFill>
              </a:rPr>
              <a:t>Tagline: “enjoy 25% off in all sets” (Sadiq, Ahmad and Khan, 2021)</a:t>
            </a:r>
            <a:br>
              <a:rPr lang="en-GB" sz="1800" b="0" dirty="0">
                <a:solidFill>
                  <a:schemeClr val="tx1"/>
                </a:solidFill>
              </a:rPr>
            </a:br>
            <a:br>
              <a:rPr lang="en-GB" sz="1800" b="0" dirty="0">
                <a:solidFill>
                  <a:schemeClr val="tx1"/>
                </a:solidFill>
              </a:rPr>
            </a:br>
            <a:r>
              <a:rPr lang="en-GB" sz="1800" b="0" dirty="0">
                <a:solidFill>
                  <a:schemeClr val="tx1"/>
                </a:solidFill>
              </a:rPr>
              <a:t>Promotions: student discounts and loyalty rewards (</a:t>
            </a:r>
            <a:r>
              <a:rPr lang="en-GB" sz="1800" b="0" dirty="0" err="1">
                <a:solidFill>
                  <a:schemeClr val="tx1"/>
                </a:solidFill>
              </a:rPr>
              <a:t>Mewoh</a:t>
            </a:r>
            <a:r>
              <a:rPr lang="en-GB" sz="1800" b="0" dirty="0">
                <a:solidFill>
                  <a:schemeClr val="tx1"/>
                </a:solidFill>
              </a:rPr>
              <a:t>, </a:t>
            </a:r>
            <a:r>
              <a:rPr lang="en-GB" sz="1800" b="0" dirty="0" err="1">
                <a:solidFill>
                  <a:schemeClr val="tx1"/>
                </a:solidFill>
              </a:rPr>
              <a:t>Lapian</a:t>
            </a:r>
            <a:r>
              <a:rPr lang="en-GB" sz="1800" b="0" dirty="0">
                <a:solidFill>
                  <a:schemeClr val="tx1"/>
                </a:solidFill>
              </a:rPr>
              <a:t> and Gunawan, 2023)</a:t>
            </a:r>
            <a:br>
              <a:rPr lang="en-GB" sz="1800" b="0" dirty="0">
                <a:solidFill>
                  <a:schemeClr val="tx1"/>
                </a:solidFill>
              </a:rPr>
            </a:br>
            <a:br>
              <a:rPr lang="en-GB" sz="1800" b="0" dirty="0">
                <a:solidFill>
                  <a:schemeClr val="tx1"/>
                </a:solidFill>
              </a:rPr>
            </a:br>
            <a:r>
              <a:rPr lang="en-GB" sz="1800" b="0" dirty="0">
                <a:solidFill>
                  <a:schemeClr val="tx1"/>
                </a:solidFill>
              </a:rPr>
              <a:t>Visuals: soft colours, natural lash images, professional yet inviting (Sadiq, Ahmad and Khan, 2021)</a:t>
            </a:r>
            <a:br>
              <a:rPr lang="en-GB" sz="1800" dirty="0"/>
            </a:br>
            <a:endParaRPr lang="en-GB" sz="1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FC0619-16FE-BF0F-C5AB-118B500E20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13932" y="579120"/>
            <a:ext cx="5958841" cy="1388165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tx1"/>
                </a:solidFill>
              </a:rPr>
              <a:t>Marketing Materials</a:t>
            </a:r>
          </a:p>
        </p:txBody>
      </p:sp>
      <p:pic>
        <p:nvPicPr>
          <p:cNvPr id="4" name="Picture 3" descr="A person getting eyelash extension&#10;&#10;AI-generated content may be incorrect.">
            <a:extLst>
              <a:ext uri="{FF2B5EF4-FFF2-40B4-BE49-F238E27FC236}">
                <a16:creationId xmlns:a16="http://schemas.microsoft.com/office/drawing/2014/main" id="{1512CEF2-769A-27A3-BFBC-5F64A0131B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508" r="8511" b="3"/>
          <a:stretch>
            <a:fillRect/>
          </a:stretch>
        </p:blipFill>
        <p:spPr>
          <a:xfrm>
            <a:off x="238760" y="248613"/>
            <a:ext cx="4366868" cy="6284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214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WhatsApp Video 2025-12-01 at 00.24.07_da3e4931">
            <a:hlinkClick r:id="" action="ppaction://media"/>
            <a:extLst>
              <a:ext uri="{FF2B5EF4-FFF2-40B4-BE49-F238E27FC236}">
                <a16:creationId xmlns:a16="http://schemas.microsoft.com/office/drawing/2014/main" id="{978248DC-0B4F-656E-9CE4-A2339E6A00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34791" y="1900778"/>
            <a:ext cx="6461125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414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2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Rectangle 93">
            <a:extLst>
              <a:ext uri="{FF2B5EF4-FFF2-40B4-BE49-F238E27FC236}">
                <a16:creationId xmlns:a16="http://schemas.microsoft.com/office/drawing/2014/main" id="{8677094E-F0FE-4EC2-9511-5A411A2E1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93" name="Rectangle 92">
            <a:extLst>
              <a:ext uri="{FF2B5EF4-FFF2-40B4-BE49-F238E27FC236}">
                <a16:creationId xmlns:a16="http://schemas.microsoft.com/office/drawing/2014/main" id="{E0E1ADA3-256B-436F-BB84-15BF272B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378" y="246887"/>
            <a:ext cx="5861321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7DDC7D3D-A4F6-4638-B02B-2DBB6C11F5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36924" y="4220801"/>
            <a:ext cx="4215939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Rectangle 96">
            <a:extLst>
              <a:ext uri="{FF2B5EF4-FFF2-40B4-BE49-F238E27FC236}">
                <a16:creationId xmlns:a16="http://schemas.microsoft.com/office/drawing/2014/main" id="{5C091E65-5627-4CC0-82AA-74A3C89D7C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B1559F-1651-04AA-E46B-B2BD84CEC9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5806" y="5998344"/>
            <a:ext cx="4566230" cy="450263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br>
              <a:rPr lang="en-US" sz="5600" dirty="0"/>
            </a:br>
            <a:r>
              <a:rPr lang="en-US" sz="2700" dirty="0">
                <a:solidFill>
                  <a:schemeClr val="tx1"/>
                </a:solidFill>
              </a:rPr>
              <a:t>(Doe,2025)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90766A-9B1B-02D5-3EB9-978036C8A0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2927" y="335666"/>
            <a:ext cx="5607772" cy="6112941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182880">
              <a:buFont typeface="Corbel" pitchFamily="34" charset="0"/>
              <a:buChar char="•"/>
            </a:pPr>
            <a:r>
              <a:rPr lang="en-US" sz="3200" b="1" dirty="0">
                <a:solidFill>
                  <a:schemeClr val="tx1"/>
                </a:solidFill>
              </a:rPr>
              <a:t>Reflection on Learning</a:t>
            </a:r>
          </a:p>
          <a:p>
            <a:pPr indent="-182880">
              <a:buFont typeface="Corbel" pitchFamily="34" charset="0"/>
              <a:buChar char="•"/>
            </a:pPr>
            <a:endParaRPr lang="en-US" sz="1200" b="1" dirty="0">
              <a:solidFill>
                <a:schemeClr val="tx1"/>
              </a:solidFill>
            </a:endParaRPr>
          </a:p>
          <a:p>
            <a:pPr indent="-182880" algn="l">
              <a:buFont typeface="Corbel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</a:rPr>
              <a:t>                                    What I Learned:</a:t>
            </a:r>
          </a:p>
          <a:p>
            <a:pPr lvl="0" algn="l"/>
            <a:r>
              <a:rPr lang="en-US" sz="1400" dirty="0">
                <a:solidFill>
                  <a:schemeClr val="tx1"/>
                </a:solidFill>
              </a:rPr>
              <a:t>How to design effective market research (Moschella, </a:t>
            </a:r>
            <a:r>
              <a:rPr lang="en-US" sz="1400" dirty="0" err="1">
                <a:solidFill>
                  <a:schemeClr val="tx1"/>
                </a:solidFill>
              </a:rPr>
              <a:t>Boulianne</a:t>
            </a:r>
            <a:r>
              <a:rPr lang="en-US" sz="1400" dirty="0">
                <a:solidFill>
                  <a:schemeClr val="tx1"/>
                </a:solidFill>
              </a:rPr>
              <a:t> and Magnan, 2022)</a:t>
            </a:r>
          </a:p>
          <a:p>
            <a:pPr lvl="0" algn="l"/>
            <a:r>
              <a:rPr lang="en-US" sz="1400" dirty="0">
                <a:solidFill>
                  <a:schemeClr val="tx1"/>
                </a:solidFill>
              </a:rPr>
              <a:t>How to </a:t>
            </a:r>
            <a:r>
              <a:rPr lang="en-US" sz="1400" dirty="0" err="1">
                <a:solidFill>
                  <a:schemeClr val="tx1"/>
                </a:solidFill>
              </a:rPr>
              <a:t>analyse</a:t>
            </a:r>
            <a:r>
              <a:rPr lang="en-US" sz="1400" dirty="0">
                <a:solidFill>
                  <a:schemeClr val="tx1"/>
                </a:solidFill>
              </a:rPr>
              <a:t> survey data and translate it into business decisions (Sadiq, Ahmad and Khan, 2021)</a:t>
            </a:r>
          </a:p>
          <a:p>
            <a:pPr lvl="0" algn="l"/>
            <a:r>
              <a:rPr lang="en-US" sz="1400" dirty="0">
                <a:solidFill>
                  <a:schemeClr val="tx1"/>
                </a:solidFill>
              </a:rPr>
              <a:t>How to apply research to website, marketing materials, and video (Moschella, </a:t>
            </a:r>
            <a:r>
              <a:rPr lang="en-US" sz="1400" dirty="0" err="1">
                <a:solidFill>
                  <a:schemeClr val="tx1"/>
                </a:solidFill>
              </a:rPr>
              <a:t>Boulianne</a:t>
            </a:r>
            <a:r>
              <a:rPr lang="en-US" sz="1400" dirty="0">
                <a:solidFill>
                  <a:schemeClr val="tx1"/>
                </a:solidFill>
              </a:rPr>
              <a:t> and Magnan, 2022)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1400" b="1" dirty="0">
                <a:solidFill>
                  <a:schemeClr val="tx1"/>
                </a:solidFill>
              </a:rPr>
              <a:t>                                      New Skills Developed:</a:t>
            </a:r>
          </a:p>
          <a:p>
            <a:pPr lvl="0" algn="l"/>
            <a:r>
              <a:rPr lang="en-US" sz="1400" dirty="0">
                <a:solidFill>
                  <a:schemeClr val="tx1"/>
                </a:solidFill>
              </a:rPr>
              <a:t>Survey design and data analysis using Microsoft Forms and Excel (Sadiq, Ahmad and Khan, 2021)</a:t>
            </a:r>
          </a:p>
          <a:p>
            <a:pPr lvl="0" algn="l"/>
            <a:r>
              <a:rPr lang="en-US" sz="1400" dirty="0">
                <a:solidFill>
                  <a:schemeClr val="tx1"/>
                </a:solidFill>
              </a:rPr>
              <a:t>Basic web design and SEO skills (Moschella, </a:t>
            </a:r>
            <a:r>
              <a:rPr lang="en-US" sz="1400" dirty="0" err="1">
                <a:solidFill>
                  <a:schemeClr val="tx1"/>
                </a:solidFill>
              </a:rPr>
              <a:t>Boulianne</a:t>
            </a:r>
            <a:r>
              <a:rPr lang="en-US" sz="1400" dirty="0">
                <a:solidFill>
                  <a:schemeClr val="tx1"/>
                </a:solidFill>
              </a:rPr>
              <a:t> and Magnan, 2022)</a:t>
            </a:r>
          </a:p>
          <a:p>
            <a:pPr lvl="0" algn="l"/>
            <a:r>
              <a:rPr lang="en-US" sz="1400" dirty="0">
                <a:solidFill>
                  <a:schemeClr val="tx1"/>
                </a:solidFill>
              </a:rPr>
              <a:t>Creating visual marketing materials and video content (Sadiq, Ahmad and Khan, 2021)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</a:rPr>
              <a:t>                                 Skills to Develop:</a:t>
            </a:r>
          </a:p>
          <a:p>
            <a:pPr lvl="0" algn="l"/>
            <a:r>
              <a:rPr lang="en-US" sz="1400" dirty="0">
                <a:solidFill>
                  <a:schemeClr val="tx1"/>
                </a:solidFill>
              </a:rPr>
              <a:t>Advanced video editing and animation (Moschella, </a:t>
            </a:r>
            <a:r>
              <a:rPr lang="en-US" sz="1400" dirty="0" err="1">
                <a:solidFill>
                  <a:schemeClr val="tx1"/>
                </a:solidFill>
              </a:rPr>
              <a:t>Boulianne</a:t>
            </a:r>
            <a:r>
              <a:rPr lang="en-US" sz="1400" dirty="0">
                <a:solidFill>
                  <a:schemeClr val="tx1"/>
                </a:solidFill>
              </a:rPr>
              <a:t> and Magnan, 2022)</a:t>
            </a:r>
          </a:p>
          <a:p>
            <a:pPr lvl="0" algn="l"/>
            <a:r>
              <a:rPr lang="en-US" sz="1400" dirty="0">
                <a:solidFill>
                  <a:schemeClr val="tx1"/>
                </a:solidFill>
              </a:rPr>
              <a:t>Social media marketing strategy (Sadiq, Ahmad and Khan, 2021)</a:t>
            </a:r>
          </a:p>
          <a:p>
            <a:pPr lvl="0" algn="l"/>
            <a:r>
              <a:rPr lang="en-US" sz="1400" dirty="0">
                <a:solidFill>
                  <a:schemeClr val="tx1"/>
                </a:solidFill>
              </a:rPr>
              <a:t>Deeper data analytics and reporting (Moschella, </a:t>
            </a:r>
            <a:r>
              <a:rPr lang="en-US" sz="1400" dirty="0" err="1">
                <a:solidFill>
                  <a:schemeClr val="tx1"/>
                </a:solidFill>
              </a:rPr>
              <a:t>Boulianne</a:t>
            </a:r>
            <a:r>
              <a:rPr lang="en-US" sz="1400" dirty="0">
                <a:solidFill>
                  <a:schemeClr val="tx1"/>
                </a:solidFill>
              </a:rPr>
              <a:t> and Magnan, 2022)</a:t>
            </a:r>
          </a:p>
          <a:p>
            <a:pPr indent="-182880">
              <a:buFont typeface="Corbel" pitchFamily="34" charset="0"/>
              <a:buChar char="•"/>
            </a:pPr>
            <a:endParaRPr lang="en-US" sz="600" dirty="0"/>
          </a:p>
        </p:txBody>
      </p:sp>
      <p:pic>
        <p:nvPicPr>
          <p:cNvPr id="46" name="Picture 45" descr="A magazine with a picture of a person&#10;&#10;AI-generated content may be incorrect.">
            <a:extLst>
              <a:ext uri="{FF2B5EF4-FFF2-40B4-BE49-F238E27FC236}">
                <a16:creationId xmlns:a16="http://schemas.microsoft.com/office/drawing/2014/main" id="{2DC032CD-1238-E194-7DF2-F114E0912A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739" b="3"/>
          <a:stretch>
            <a:fillRect/>
          </a:stretch>
        </p:blipFill>
        <p:spPr>
          <a:xfrm>
            <a:off x="872064" y="857675"/>
            <a:ext cx="4593715" cy="514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033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C3F5D-0732-CFEE-9A41-52EA5D0425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8729" y="314960"/>
            <a:ext cx="4429125" cy="3637280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chemeClr val="tx1"/>
                </a:solidFill>
              </a:rPr>
              <a:t>Conclusion</a:t>
            </a:r>
            <a:br>
              <a:rPr lang="en-GB" sz="3200" dirty="0">
                <a:solidFill>
                  <a:schemeClr val="tx1"/>
                </a:solidFill>
              </a:rPr>
            </a:br>
            <a:br>
              <a:rPr lang="en-GB" sz="1800" b="0" dirty="0"/>
            </a:br>
            <a:br>
              <a:rPr lang="en-GB" b="0" dirty="0">
                <a:solidFill>
                  <a:schemeClr val="tx1"/>
                </a:solidFill>
              </a:rPr>
            </a:br>
            <a:endParaRPr lang="en-GB" b="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8F1018-40BF-3732-BB0A-28FE212300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57520" y="3429000"/>
            <a:ext cx="6072503" cy="3810000"/>
          </a:xfrm>
        </p:spPr>
        <p:txBody>
          <a:bodyPr>
            <a:normAutofit/>
          </a:bodyPr>
          <a:lstStyle/>
          <a:p>
            <a:pPr algn="l"/>
            <a:r>
              <a:rPr lang="en-GB" sz="1600" b="1" dirty="0">
                <a:solidFill>
                  <a:schemeClr val="tx1"/>
                </a:solidFill>
              </a:rPr>
              <a:t>Key Takeaways:</a:t>
            </a:r>
            <a:endParaRPr lang="en-GB" sz="1800" b="1" dirty="0">
              <a:solidFill>
                <a:schemeClr val="tx1"/>
              </a:solidFill>
            </a:endParaRPr>
          </a:p>
          <a:p>
            <a:pPr lvl="0" algn="l"/>
            <a:r>
              <a:rPr lang="en-GB" sz="1500" dirty="0">
                <a:solidFill>
                  <a:schemeClr val="tx1"/>
                </a:solidFill>
              </a:rPr>
              <a:t>Market research informs services, pricing, and marketing (Slávik et al., 2022)</a:t>
            </a:r>
          </a:p>
          <a:p>
            <a:pPr lvl="0" algn="l"/>
            <a:r>
              <a:rPr lang="en-GB" sz="1500" dirty="0">
                <a:solidFill>
                  <a:schemeClr val="tx1"/>
                </a:solidFill>
              </a:rPr>
              <a:t>Insights translate into practical design decisions across all media (</a:t>
            </a:r>
            <a:r>
              <a:rPr lang="en-GB" sz="1500" dirty="0" err="1">
                <a:solidFill>
                  <a:schemeClr val="tx1"/>
                </a:solidFill>
              </a:rPr>
              <a:t>Chonyitree</a:t>
            </a:r>
            <a:r>
              <a:rPr lang="en-GB" sz="1500" dirty="0">
                <a:solidFill>
                  <a:schemeClr val="tx1"/>
                </a:solidFill>
              </a:rPr>
              <a:t> </a:t>
            </a:r>
            <a:r>
              <a:rPr lang="en-GB" sz="1500" dirty="0" err="1">
                <a:solidFill>
                  <a:schemeClr val="tx1"/>
                </a:solidFill>
              </a:rPr>
              <a:t>Sangwijit</a:t>
            </a:r>
            <a:r>
              <a:rPr lang="en-GB" sz="1500" dirty="0">
                <a:solidFill>
                  <a:schemeClr val="tx1"/>
                </a:solidFill>
              </a:rPr>
              <a:t>, Fatima Ibrahim Abdulsalam and </a:t>
            </a:r>
            <a:r>
              <a:rPr lang="en-GB" sz="1500" dirty="0" err="1">
                <a:solidFill>
                  <a:schemeClr val="tx1"/>
                </a:solidFill>
              </a:rPr>
              <a:t>Nitikorn</a:t>
            </a:r>
            <a:r>
              <a:rPr lang="en-GB" sz="1500" dirty="0">
                <a:solidFill>
                  <a:schemeClr val="tx1"/>
                </a:solidFill>
              </a:rPr>
              <a:t> </a:t>
            </a:r>
            <a:r>
              <a:rPr lang="en-GB" sz="1500" dirty="0" err="1">
                <a:solidFill>
                  <a:schemeClr val="tx1"/>
                </a:solidFill>
              </a:rPr>
              <a:t>Phoosuwan</a:t>
            </a:r>
            <a:r>
              <a:rPr lang="en-GB" sz="1500" dirty="0">
                <a:solidFill>
                  <a:schemeClr val="tx1"/>
                </a:solidFill>
              </a:rPr>
              <a:t>, 2024)</a:t>
            </a:r>
          </a:p>
          <a:p>
            <a:pPr lvl="0" algn="l"/>
            <a:r>
              <a:rPr lang="en-GB" sz="1500" dirty="0">
                <a:solidFill>
                  <a:schemeClr val="tx1"/>
                </a:solidFill>
              </a:rPr>
              <a:t>Using research driven decisions ensures business relevance and appeal to clients (Slávik et al., 2022)</a:t>
            </a:r>
          </a:p>
          <a:p>
            <a:pPr lvl="0" algn="l"/>
            <a:r>
              <a:rPr lang="en-GB" sz="1500" dirty="0">
                <a:solidFill>
                  <a:schemeClr val="tx1"/>
                </a:solidFill>
              </a:rPr>
              <a:t>Excel, website design, marketing materials, and video all work together to create a coherent brand (</a:t>
            </a:r>
            <a:r>
              <a:rPr lang="en-GB" sz="1500" dirty="0" err="1">
                <a:solidFill>
                  <a:schemeClr val="tx1"/>
                </a:solidFill>
              </a:rPr>
              <a:t>Chonyitree</a:t>
            </a:r>
            <a:r>
              <a:rPr lang="en-GB" sz="1500" dirty="0">
                <a:solidFill>
                  <a:schemeClr val="tx1"/>
                </a:solidFill>
              </a:rPr>
              <a:t> </a:t>
            </a:r>
            <a:r>
              <a:rPr lang="en-GB" sz="1500" dirty="0" err="1">
                <a:solidFill>
                  <a:schemeClr val="tx1"/>
                </a:solidFill>
              </a:rPr>
              <a:t>Sangwijit</a:t>
            </a:r>
            <a:r>
              <a:rPr lang="en-GB" sz="1500" dirty="0">
                <a:solidFill>
                  <a:schemeClr val="tx1"/>
                </a:solidFill>
              </a:rPr>
              <a:t>, Fatima Ibrahim Abdulsalam and </a:t>
            </a:r>
            <a:r>
              <a:rPr lang="en-GB" sz="1500" dirty="0" err="1">
                <a:solidFill>
                  <a:schemeClr val="tx1"/>
                </a:solidFill>
              </a:rPr>
              <a:t>Nitikorn</a:t>
            </a:r>
            <a:r>
              <a:rPr lang="en-GB" sz="1500" dirty="0">
                <a:solidFill>
                  <a:schemeClr val="tx1"/>
                </a:solidFill>
              </a:rPr>
              <a:t> </a:t>
            </a:r>
            <a:r>
              <a:rPr lang="en-GB" sz="1500" dirty="0" err="1">
                <a:solidFill>
                  <a:schemeClr val="tx1"/>
                </a:solidFill>
              </a:rPr>
              <a:t>Phoosuwan</a:t>
            </a:r>
            <a:r>
              <a:rPr lang="en-GB" sz="1500" dirty="0">
                <a:solidFill>
                  <a:schemeClr val="tx1"/>
                </a:solidFill>
              </a:rPr>
              <a:t>, 2024)</a:t>
            </a:r>
          </a:p>
          <a:p>
            <a:r>
              <a:rPr lang="en-GB" b="1" dirty="0"/>
              <a:t> 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 descr="A graph of a bar graph&#10;&#10;AI-generated content may be incorrect.">
            <a:extLst>
              <a:ext uri="{FF2B5EF4-FFF2-40B4-BE49-F238E27FC236}">
                <a16:creationId xmlns:a16="http://schemas.microsoft.com/office/drawing/2014/main" id="{D10DF3A4-B7E9-0790-E879-4A98360AF6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0400" y="406400"/>
            <a:ext cx="4761863" cy="281432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11E5B40-8DBA-3087-9525-C0377FFD27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" y="3139440"/>
            <a:ext cx="4297680" cy="32004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059343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E0A775D-F431-8CC0-41EA-E88FD1CE7F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1884" y="393539"/>
            <a:ext cx="9875616" cy="5903089"/>
          </a:xfrm>
        </p:spPr>
        <p:txBody>
          <a:bodyPr>
            <a:normAutofit/>
          </a:bodyPr>
          <a:lstStyle/>
          <a:p>
            <a:r>
              <a:rPr lang="en-GB" b="1" dirty="0"/>
              <a:t> </a:t>
            </a:r>
            <a:endParaRPr lang="en-GB" dirty="0"/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F75CF19-007C-9074-81B6-7AFF0020113A}"/>
              </a:ext>
            </a:extLst>
          </p:cNvPr>
          <p:cNvSpPr txBox="1"/>
          <p:nvPr/>
        </p:nvSpPr>
        <p:spPr>
          <a:xfrm>
            <a:off x="601884" y="466762"/>
            <a:ext cx="11366091" cy="62413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References</a:t>
            </a:r>
            <a:endParaRPr lang="en-GB" sz="3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Slávik, Š.,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Hudáková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I.M., Procházková, K. and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Zagoršek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B. (2022). Strategic Background of the Start-Up—Qualitative Analysis.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Administrative Sciences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12(1), p.17.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doi:https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://doi.org/10.3390/admsci12010017.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Rye, J. (2020). What is the difference between a sole trader and a limited company?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Setting Up and Running a Therapy Business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pp.132–134.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doi:https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://doi.org/10.4324/9781003096320-38.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Dehghan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Bejarkenari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Z.,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Farzpourmachiani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Fojlaley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 and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Rajacic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 (n.d.). Entrepreneurship in Women’s Beauty Sciences. [online] 3, p.2024. Available at: </a:t>
            </a:r>
            <a:r>
              <a:rPr lang="en-GB" sz="11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https://dl.tubittumjournal.com/articles/2024/issue3/652-660.pdf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Yakiv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Baytelman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and Viktoriya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Voropayeva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(2025). A Start-Up for Business Development of Start-Ups.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Lecture notes in networks and systems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pp.195–202.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doi:https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://doi.org/10.1007/978-3-031-83523-0_18.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Moschella, J.,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Boulianne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E. and Magnan, M. (2022). Risk Management in Small</a:t>
            </a:r>
            <a:r>
              <a:rPr lang="en-GB" sz="1100" kern="100" dirty="0">
                <a:effectLst/>
                <a:latin typeface="Cambria Math" panose="02040503050406030204" pitchFamily="18" charset="0"/>
                <a:ea typeface="Aptos" panose="020B0004020202020204" pitchFamily="34" charset="0"/>
                <a:cs typeface="Cambria Math" panose="02040503050406030204" pitchFamily="18" charset="0"/>
              </a:rPr>
              <a:t>‐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and Medium</a:t>
            </a:r>
            <a:r>
              <a:rPr lang="en-GB" sz="1100" kern="100" dirty="0">
                <a:effectLst/>
                <a:latin typeface="Cambria Math" panose="02040503050406030204" pitchFamily="18" charset="0"/>
                <a:ea typeface="Aptos" panose="020B0004020202020204" pitchFamily="34" charset="0"/>
                <a:cs typeface="Cambria Math" panose="02040503050406030204" pitchFamily="18" charset="0"/>
              </a:rPr>
              <a:t>‐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Sized Businesses and How Accountants Contribute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†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Contemporary Accounting Research.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doi:https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://doi.org/10.1111/1911-3846.12819.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Business development of eyelash extension salon A Case Study for Brows &amp; Lashes Bar. (n.d.). Available at: </a:t>
            </a:r>
            <a:r>
              <a:rPr lang="en-GB" sz="11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https://www.theseus.fi/bitstream/handle/10024/894859/Saarik_Elizaveta.pdf?sequence=2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Atiqa Radhi, Hamdan, A. and Muneer Al Mubarak (2024). Factors Influencing Consumer Buying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Behavior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Beauty and Personal Care. Studies in systems, decision and control, pp.409–424.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doi:https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://doi.org/10.1007/978-3-031-62106-2_32.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Mewoh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I.A.,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Lapian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S.L.H.V.J. and Gunawan, E.M. (2023). THE INFLUENCE OF BRAND IMAGE, PRODUCT VARIETY, AND PRICING STRATEGY ON PURCHASE DECISION OF EYELASH EXTENSION AT LASHTHETIQUE MANADO (STUDY ON LASHTHETIQUE CUSTOMERS).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Jurnal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EMBA :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Jurnal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Riset Ekonomi,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Manajemen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Bisnis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dan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Akuntansi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[online] 11(3), pp.359–370.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doi:https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://doi.org/10.35794/emba.v11i3.49619.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Chonyitree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Sangwijit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Fatima Ibrahim Abdulsalam and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Nitikorn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Phoosuwan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(2024). Health and safety in hair salons during the Covid-19 situation: A cross-sectional study in a semi-urban district in Thailand. Public Health in Practice, [online] pp.100472–100472.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doi:https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://doi.org/10.1016/j.puhip.2024.100472.</a:t>
            </a: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Sadiq, S., Ahmad, A. and Khan, I.U. (2021).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Analyzing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the impact of Women-Owned Home-based Businesses on Income Generation and Household Livelihood in Khyber Pakhtunkhwa Pakistan.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VFAST Transactions on Education and Social Sciences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[online] 9(2), pp.19–29.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doi:https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://doi.org/10.21015/vtess.v9i2.782.</a:t>
            </a:r>
          </a:p>
        </p:txBody>
      </p:sp>
    </p:spTree>
    <p:extLst>
      <p:ext uri="{BB962C8B-B14F-4D97-AF65-F5344CB8AC3E}">
        <p14:creationId xmlns:p14="http://schemas.microsoft.com/office/powerpoint/2010/main" val="66165694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Custom 2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EBDEEB"/>
      </a:accent1>
      <a:accent2>
        <a:srgbClr val="D8BED7"/>
      </a:accent2>
      <a:accent3>
        <a:srgbClr val="F8C6C6"/>
      </a:accent3>
      <a:accent4>
        <a:srgbClr val="FBDFCF"/>
      </a:accent4>
      <a:accent5>
        <a:srgbClr val="C59DC3"/>
      </a:accent5>
      <a:accent6>
        <a:srgbClr val="9E5E9B"/>
      </a:accent6>
      <a:hlink>
        <a:srgbClr val="764674"/>
      </a:hlink>
      <a:folHlink>
        <a:srgbClr val="F8C6C6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403</TotalTime>
  <Words>1263</Words>
  <Application>Microsoft Office PowerPoint</Application>
  <PresentationFormat>Widescreen</PresentationFormat>
  <Paragraphs>58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Cambria Math</vt:lpstr>
      <vt:lpstr>Corbel</vt:lpstr>
      <vt:lpstr>Basis</vt:lpstr>
      <vt:lpstr>AI Acknowledgement          I confirm that I have not presented any AI generated materials as my own work.  I confirm that I have copies of my drafts, notes, and other resources I used, which I may be asked to provide in evidence. </vt:lpstr>
      <vt:lpstr>Market Research &amp; Website Development Project / Excel for Small Businesses</vt:lpstr>
      <vt:lpstr>  </vt:lpstr>
      <vt:lpstr>PowerPoint Presentation</vt:lpstr>
      <vt:lpstr>Applying Insights to Website Design  Decisions Based on Research:  Clean, neutral-colour website for a professional look (Lupo and Stroman, 2020)  Clear pricing to match client budget (£30–£40) (Mewoh, Lapian and Gunawan, 2023)  Prominent Book Now button to support convenience (Lupo and Stroman, 2020)  SEO keywords included: “natural lash extensions UK,” “affordable lash services near me” (Mewoh, Lapian and Gunawan, 2023) </vt:lpstr>
      <vt:lpstr> Design Choices:  Emphasis on affordability and convenience (Mewoh, Lapian and Gunawan, 2023)  Tagline: “enjoy 25% off in all sets” (Sadiq, Ahmad and Khan, 2021)  Promotions: student discounts and loyalty rewards (Mewoh, Lapian and Gunawan, 2023)  Visuals: soft colours, natural lash images, professional yet inviting (Sadiq, Ahmad and Khan, 2021) </vt:lpstr>
      <vt:lpstr>PowerPoint Presentation</vt:lpstr>
      <vt:lpstr> (Doe,2025)</vt:lpstr>
      <vt:lpstr>Conclusion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roqia haidar</dc:creator>
  <cp:lastModifiedBy>roqia haidar</cp:lastModifiedBy>
  <cp:revision>1</cp:revision>
  <dcterms:created xsi:type="dcterms:W3CDTF">2025-11-30T16:59:25Z</dcterms:created>
  <dcterms:modified xsi:type="dcterms:W3CDTF">2025-12-01T00:31:46Z</dcterms:modified>
</cp:coreProperties>
</file>