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6" r:id="rId1"/>
  </p:sldMasterIdLst>
  <p:notesMasterIdLst>
    <p:notesMasterId r:id="rId30"/>
  </p:notesMasterIdLst>
  <p:sldIdLst>
    <p:sldId id="256" r:id="rId2"/>
    <p:sldId id="257" r:id="rId3"/>
    <p:sldId id="258" r:id="rId4"/>
    <p:sldId id="276" r:id="rId5"/>
    <p:sldId id="273" r:id="rId6"/>
    <p:sldId id="277" r:id="rId7"/>
    <p:sldId id="259" r:id="rId8"/>
    <p:sldId id="278" r:id="rId9"/>
    <p:sldId id="274" r:id="rId10"/>
    <p:sldId id="260" r:id="rId11"/>
    <p:sldId id="279" r:id="rId12"/>
    <p:sldId id="261" r:id="rId13"/>
    <p:sldId id="280" r:id="rId14"/>
    <p:sldId id="262" r:id="rId15"/>
    <p:sldId id="263" r:id="rId16"/>
    <p:sldId id="281" r:id="rId17"/>
    <p:sldId id="264" r:id="rId18"/>
    <p:sldId id="265" r:id="rId19"/>
    <p:sldId id="282" r:id="rId20"/>
    <p:sldId id="283" r:id="rId21"/>
    <p:sldId id="272" r:id="rId22"/>
    <p:sldId id="266" r:id="rId23"/>
    <p:sldId id="275" r:id="rId24"/>
    <p:sldId id="267" r:id="rId25"/>
    <p:sldId id="284" r:id="rId26"/>
    <p:sldId id="268" r:id="rId27"/>
    <p:sldId id="285" r:id="rId28"/>
    <p:sldId id="270"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659B9C-6031-4E09-BF71-0DBA4A69A579}" v="34" dt="2023-10-03T15:46:16.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79227" autoAdjust="0"/>
  </p:normalViewPr>
  <p:slideViewPr>
    <p:cSldViewPr snapToGrid="0">
      <p:cViewPr>
        <p:scale>
          <a:sx n="76" d="100"/>
          <a:sy n="76" d="100"/>
        </p:scale>
        <p:origin x="732" y="2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7D659B9C-6031-4E09-BF71-0DBA4A69A579}"/>
    <pc:docChg chg="undo custSel addSld delSld modSld">
      <pc:chgData name="Sian Bowen" userId="c345053a-4abb-4e43-8ff7-c21186a2fa29" providerId="ADAL" clId="{7D659B9C-6031-4E09-BF71-0DBA4A69A579}" dt="2023-10-03T15:51:05.555" v="1557" actId="5793"/>
      <pc:docMkLst>
        <pc:docMk/>
      </pc:docMkLst>
      <pc:sldChg chg="modSp mod">
        <pc:chgData name="Sian Bowen" userId="c345053a-4abb-4e43-8ff7-c21186a2fa29" providerId="ADAL" clId="{7D659B9C-6031-4E09-BF71-0DBA4A69A579}" dt="2023-09-29T13:14:53.047" v="940" actId="122"/>
        <pc:sldMkLst>
          <pc:docMk/>
          <pc:sldMk cId="3912471270" sldId="256"/>
        </pc:sldMkLst>
        <pc:spChg chg="mod">
          <ac:chgData name="Sian Bowen" userId="c345053a-4abb-4e43-8ff7-c21186a2fa29" providerId="ADAL" clId="{7D659B9C-6031-4E09-BF71-0DBA4A69A579}" dt="2023-09-29T13:14:53.047" v="940" actId="122"/>
          <ac:spMkLst>
            <pc:docMk/>
            <pc:sldMk cId="3912471270" sldId="256"/>
            <ac:spMk id="2" creationId="{1FB2C340-496B-4DEB-6930-0F4F1AF6CF58}"/>
          </ac:spMkLst>
        </pc:spChg>
        <pc:spChg chg="mod">
          <ac:chgData name="Sian Bowen" userId="c345053a-4abb-4e43-8ff7-c21186a2fa29" providerId="ADAL" clId="{7D659B9C-6031-4E09-BF71-0DBA4A69A579}" dt="2023-09-29T13:14:48.586" v="939" actId="122"/>
          <ac:spMkLst>
            <pc:docMk/>
            <pc:sldMk cId="3912471270" sldId="256"/>
            <ac:spMk id="3" creationId="{A04B68DD-B788-084D-5B97-8A5106F41101}"/>
          </ac:spMkLst>
        </pc:spChg>
      </pc:sldChg>
      <pc:sldChg chg="modSp mod">
        <pc:chgData name="Sian Bowen" userId="c345053a-4abb-4e43-8ff7-c21186a2fa29" providerId="ADAL" clId="{7D659B9C-6031-4E09-BF71-0DBA4A69A579}" dt="2023-10-03T15:39:38.480" v="1392" actId="1076"/>
        <pc:sldMkLst>
          <pc:docMk/>
          <pc:sldMk cId="2836669905" sldId="257"/>
        </pc:sldMkLst>
        <pc:spChg chg="mod">
          <ac:chgData name="Sian Bowen" userId="c345053a-4abb-4e43-8ff7-c21186a2fa29" providerId="ADAL" clId="{7D659B9C-6031-4E09-BF71-0DBA4A69A579}" dt="2023-09-29T11:23:47.253" v="124" actId="122"/>
          <ac:spMkLst>
            <pc:docMk/>
            <pc:sldMk cId="2836669905" sldId="257"/>
            <ac:spMk id="2" creationId="{3FD19C9A-DE57-EE3D-8E0A-E69B295F00B7}"/>
          </ac:spMkLst>
        </pc:spChg>
        <pc:spChg chg="mod">
          <ac:chgData name="Sian Bowen" userId="c345053a-4abb-4e43-8ff7-c21186a2fa29" providerId="ADAL" clId="{7D659B9C-6031-4E09-BF71-0DBA4A69A579}" dt="2023-10-03T15:39:38.480" v="1392" actId="1076"/>
          <ac:spMkLst>
            <pc:docMk/>
            <pc:sldMk cId="2836669905" sldId="257"/>
            <ac:spMk id="3" creationId="{60B525B4-3383-A374-0FAC-B9F5BB232BF1}"/>
          </ac:spMkLst>
        </pc:spChg>
      </pc:sldChg>
      <pc:sldChg chg="modSp mod">
        <pc:chgData name="Sian Bowen" userId="c345053a-4abb-4e43-8ff7-c21186a2fa29" providerId="ADAL" clId="{7D659B9C-6031-4E09-BF71-0DBA4A69A579}" dt="2023-10-03T15:50:20.890" v="1552" actId="2711"/>
        <pc:sldMkLst>
          <pc:docMk/>
          <pc:sldMk cId="1157626395" sldId="258"/>
        </pc:sldMkLst>
        <pc:spChg chg="mod">
          <ac:chgData name="Sian Bowen" userId="c345053a-4abb-4e43-8ff7-c21186a2fa29" providerId="ADAL" clId="{7D659B9C-6031-4E09-BF71-0DBA4A69A579}" dt="2023-09-29T11:44:25.776" v="390" actId="20577"/>
          <ac:spMkLst>
            <pc:docMk/>
            <pc:sldMk cId="1157626395" sldId="258"/>
            <ac:spMk id="2" creationId="{2003D43F-20D3-0D50-4044-1ACBC700FCD1}"/>
          </ac:spMkLst>
        </pc:spChg>
        <pc:spChg chg="mod">
          <ac:chgData name="Sian Bowen" userId="c345053a-4abb-4e43-8ff7-c21186a2fa29" providerId="ADAL" clId="{7D659B9C-6031-4E09-BF71-0DBA4A69A579}" dt="2023-10-03T15:50:20.890" v="1552" actId="2711"/>
          <ac:spMkLst>
            <pc:docMk/>
            <pc:sldMk cId="1157626395" sldId="258"/>
            <ac:spMk id="3" creationId="{CBF87A7D-8808-69AF-316B-8B445F135357}"/>
          </ac:spMkLst>
        </pc:spChg>
      </pc:sldChg>
      <pc:sldChg chg="modSp mod">
        <pc:chgData name="Sian Bowen" userId="c345053a-4abb-4e43-8ff7-c21186a2fa29" providerId="ADAL" clId="{7D659B9C-6031-4E09-BF71-0DBA4A69A579}" dt="2023-10-03T15:42:50.580" v="1425" actId="14100"/>
        <pc:sldMkLst>
          <pc:docMk/>
          <pc:sldMk cId="2466845743" sldId="259"/>
        </pc:sldMkLst>
        <pc:spChg chg="mod">
          <ac:chgData name="Sian Bowen" userId="c345053a-4abb-4e43-8ff7-c21186a2fa29" providerId="ADAL" clId="{7D659B9C-6031-4E09-BF71-0DBA4A69A579}" dt="2023-09-29T11:24:11.066" v="129" actId="122"/>
          <ac:spMkLst>
            <pc:docMk/>
            <pc:sldMk cId="2466845743" sldId="259"/>
            <ac:spMk id="2" creationId="{D53FB595-8A14-5B8F-8127-174C94BEC9B1}"/>
          </ac:spMkLst>
        </pc:spChg>
        <pc:spChg chg="mod">
          <ac:chgData name="Sian Bowen" userId="c345053a-4abb-4e43-8ff7-c21186a2fa29" providerId="ADAL" clId="{7D659B9C-6031-4E09-BF71-0DBA4A69A579}" dt="2023-10-03T15:42:50.580" v="1425" actId="14100"/>
          <ac:spMkLst>
            <pc:docMk/>
            <pc:sldMk cId="2466845743" sldId="259"/>
            <ac:spMk id="3" creationId="{5D289B3D-3AED-9106-AB60-E117760CD0AA}"/>
          </ac:spMkLst>
        </pc:spChg>
      </pc:sldChg>
      <pc:sldChg chg="modSp mod">
        <pc:chgData name="Sian Bowen" userId="c345053a-4abb-4e43-8ff7-c21186a2fa29" providerId="ADAL" clId="{7D659B9C-6031-4E09-BF71-0DBA4A69A579}" dt="2023-10-03T15:43:21.397" v="1430" actId="255"/>
        <pc:sldMkLst>
          <pc:docMk/>
          <pc:sldMk cId="1667351297" sldId="260"/>
        </pc:sldMkLst>
        <pc:spChg chg="mod">
          <ac:chgData name="Sian Bowen" userId="c345053a-4abb-4e43-8ff7-c21186a2fa29" providerId="ADAL" clId="{7D659B9C-6031-4E09-BF71-0DBA4A69A579}" dt="2023-09-29T11:24:22.295" v="131" actId="20577"/>
          <ac:spMkLst>
            <pc:docMk/>
            <pc:sldMk cId="1667351297" sldId="260"/>
            <ac:spMk id="2" creationId="{31A0DC81-3EC2-328B-6CEC-F29D6F589D45}"/>
          </ac:spMkLst>
        </pc:spChg>
        <pc:spChg chg="mod">
          <ac:chgData name="Sian Bowen" userId="c345053a-4abb-4e43-8ff7-c21186a2fa29" providerId="ADAL" clId="{7D659B9C-6031-4E09-BF71-0DBA4A69A579}" dt="2023-10-03T15:43:21.397" v="1430" actId="255"/>
          <ac:spMkLst>
            <pc:docMk/>
            <pc:sldMk cId="1667351297" sldId="260"/>
            <ac:spMk id="3" creationId="{BBB70264-F300-4D2E-690A-E4256F0217BE}"/>
          </ac:spMkLst>
        </pc:spChg>
      </pc:sldChg>
      <pc:sldChg chg="modSp mod">
        <pc:chgData name="Sian Bowen" userId="c345053a-4abb-4e43-8ff7-c21186a2fa29" providerId="ADAL" clId="{7D659B9C-6031-4E09-BF71-0DBA4A69A579}" dt="2023-10-03T15:44:00.768" v="1437" actId="21"/>
        <pc:sldMkLst>
          <pc:docMk/>
          <pc:sldMk cId="4066000471" sldId="261"/>
        </pc:sldMkLst>
        <pc:spChg chg="mod">
          <ac:chgData name="Sian Bowen" userId="c345053a-4abb-4e43-8ff7-c21186a2fa29" providerId="ADAL" clId="{7D659B9C-6031-4E09-BF71-0DBA4A69A579}" dt="2023-09-29T11:24:29.943" v="132" actId="122"/>
          <ac:spMkLst>
            <pc:docMk/>
            <pc:sldMk cId="4066000471" sldId="261"/>
            <ac:spMk id="2" creationId="{89DD7EA4-27DB-3805-0D44-2E9D90D47D65}"/>
          </ac:spMkLst>
        </pc:spChg>
        <pc:spChg chg="mod">
          <ac:chgData name="Sian Bowen" userId="c345053a-4abb-4e43-8ff7-c21186a2fa29" providerId="ADAL" clId="{7D659B9C-6031-4E09-BF71-0DBA4A69A579}" dt="2023-10-03T15:44:00.768" v="1437" actId="21"/>
          <ac:spMkLst>
            <pc:docMk/>
            <pc:sldMk cId="4066000471" sldId="261"/>
            <ac:spMk id="3" creationId="{293881AC-2DC8-9E2F-E2A2-DEC8B03745A8}"/>
          </ac:spMkLst>
        </pc:spChg>
      </pc:sldChg>
      <pc:sldChg chg="modSp mod">
        <pc:chgData name="Sian Bowen" userId="c345053a-4abb-4e43-8ff7-c21186a2fa29" providerId="ADAL" clId="{7D659B9C-6031-4E09-BF71-0DBA4A69A579}" dt="2023-10-03T15:45:10.625" v="1481" actId="20577"/>
        <pc:sldMkLst>
          <pc:docMk/>
          <pc:sldMk cId="1397725228" sldId="262"/>
        </pc:sldMkLst>
        <pc:spChg chg="mod">
          <ac:chgData name="Sian Bowen" userId="c345053a-4abb-4e43-8ff7-c21186a2fa29" providerId="ADAL" clId="{7D659B9C-6031-4E09-BF71-0DBA4A69A579}" dt="2023-10-03T15:45:10.625" v="1481" actId="20577"/>
          <ac:spMkLst>
            <pc:docMk/>
            <pc:sldMk cId="1397725228" sldId="262"/>
            <ac:spMk id="3" creationId="{CF1CD46C-80C1-3D7B-D87E-60B848C71FB1}"/>
          </ac:spMkLst>
        </pc:spChg>
      </pc:sldChg>
      <pc:sldChg chg="modSp mod">
        <pc:chgData name="Sian Bowen" userId="c345053a-4abb-4e43-8ff7-c21186a2fa29" providerId="ADAL" clId="{7D659B9C-6031-4E09-BF71-0DBA4A69A579}" dt="2023-10-03T15:45:45.718" v="1494" actId="20577"/>
        <pc:sldMkLst>
          <pc:docMk/>
          <pc:sldMk cId="371319360" sldId="263"/>
        </pc:sldMkLst>
        <pc:spChg chg="mod">
          <ac:chgData name="Sian Bowen" userId="c345053a-4abb-4e43-8ff7-c21186a2fa29" providerId="ADAL" clId="{7D659B9C-6031-4E09-BF71-0DBA4A69A579}" dt="2023-09-29T11:25:30.294" v="149" actId="122"/>
          <ac:spMkLst>
            <pc:docMk/>
            <pc:sldMk cId="371319360" sldId="263"/>
            <ac:spMk id="2" creationId="{0FE93975-A284-EB8D-DDD8-079CDDC4015F}"/>
          </ac:spMkLst>
        </pc:spChg>
        <pc:spChg chg="mod">
          <ac:chgData name="Sian Bowen" userId="c345053a-4abb-4e43-8ff7-c21186a2fa29" providerId="ADAL" clId="{7D659B9C-6031-4E09-BF71-0DBA4A69A579}" dt="2023-10-03T15:45:45.718" v="1494" actId="20577"/>
          <ac:spMkLst>
            <pc:docMk/>
            <pc:sldMk cId="371319360" sldId="263"/>
            <ac:spMk id="3" creationId="{F8883D53-C280-C067-8073-619FECCC36BF}"/>
          </ac:spMkLst>
        </pc:spChg>
      </pc:sldChg>
      <pc:sldChg chg="addSp delSp modSp mod">
        <pc:chgData name="Sian Bowen" userId="c345053a-4abb-4e43-8ff7-c21186a2fa29" providerId="ADAL" clId="{7D659B9C-6031-4E09-BF71-0DBA4A69A579}" dt="2023-09-29T13:30:22.439" v="1017" actId="14100"/>
        <pc:sldMkLst>
          <pc:docMk/>
          <pc:sldMk cId="1231264445" sldId="264"/>
        </pc:sldMkLst>
        <pc:spChg chg="mod">
          <ac:chgData name="Sian Bowen" userId="c345053a-4abb-4e43-8ff7-c21186a2fa29" providerId="ADAL" clId="{7D659B9C-6031-4E09-BF71-0DBA4A69A579}" dt="2023-09-29T11:26:34.164" v="174" actId="122"/>
          <ac:spMkLst>
            <pc:docMk/>
            <pc:sldMk cId="1231264445" sldId="264"/>
            <ac:spMk id="2" creationId="{B1BAE181-7B8D-5F81-F560-B42568F785EB}"/>
          </ac:spMkLst>
        </pc:spChg>
        <pc:spChg chg="add del mod">
          <ac:chgData name="Sian Bowen" userId="c345053a-4abb-4e43-8ff7-c21186a2fa29" providerId="ADAL" clId="{7D659B9C-6031-4E09-BF71-0DBA4A69A579}" dt="2023-09-29T13:30:07.547" v="1013" actId="478"/>
          <ac:spMkLst>
            <pc:docMk/>
            <pc:sldMk cId="1231264445" sldId="264"/>
            <ac:spMk id="5" creationId="{73D24EA8-37F4-1728-2932-B16FEC0C95D5}"/>
          </ac:spMkLst>
        </pc:spChg>
        <pc:spChg chg="add del mod">
          <ac:chgData name="Sian Bowen" userId="c345053a-4abb-4e43-8ff7-c21186a2fa29" providerId="ADAL" clId="{7D659B9C-6031-4E09-BF71-0DBA4A69A579}" dt="2023-09-29T13:30:17.660" v="1016" actId="478"/>
          <ac:spMkLst>
            <pc:docMk/>
            <pc:sldMk cId="1231264445" sldId="264"/>
            <ac:spMk id="7" creationId="{CEA461CF-2869-78B3-CA56-4FF424831BDC}"/>
          </ac:spMkLst>
        </pc:spChg>
        <pc:picChg chg="add del mod">
          <ac:chgData name="Sian Bowen" userId="c345053a-4abb-4e43-8ff7-c21186a2fa29" providerId="ADAL" clId="{7D659B9C-6031-4E09-BF71-0DBA4A69A579}" dt="2023-09-29T13:30:11.862" v="1014" actId="478"/>
          <ac:picMkLst>
            <pc:docMk/>
            <pc:sldMk cId="1231264445" sldId="264"/>
            <ac:picMk id="4" creationId="{F6EB4DAD-A034-EA7B-946F-F1B07CC7CE83}"/>
          </ac:picMkLst>
        </pc:picChg>
        <pc:picChg chg="add del mod">
          <ac:chgData name="Sian Bowen" userId="c345053a-4abb-4e43-8ff7-c21186a2fa29" providerId="ADAL" clId="{7D659B9C-6031-4E09-BF71-0DBA4A69A579}" dt="2023-09-29T13:30:22.439" v="1017" actId="14100"/>
          <ac:picMkLst>
            <pc:docMk/>
            <pc:sldMk cId="1231264445" sldId="264"/>
            <ac:picMk id="2050" creationId="{0F674742-3294-D57B-41DB-B83D4D3F6CAA}"/>
          </ac:picMkLst>
        </pc:picChg>
      </pc:sldChg>
      <pc:sldChg chg="modSp mod">
        <pc:chgData name="Sian Bowen" userId="c345053a-4abb-4e43-8ff7-c21186a2fa29" providerId="ADAL" clId="{7D659B9C-6031-4E09-BF71-0DBA4A69A579}" dt="2023-10-03T15:46:47.314" v="1507" actId="255"/>
        <pc:sldMkLst>
          <pc:docMk/>
          <pc:sldMk cId="1926984071" sldId="265"/>
        </pc:sldMkLst>
        <pc:spChg chg="mod">
          <ac:chgData name="Sian Bowen" userId="c345053a-4abb-4e43-8ff7-c21186a2fa29" providerId="ADAL" clId="{7D659B9C-6031-4E09-BF71-0DBA4A69A579}" dt="2023-10-03T15:46:47.314" v="1507" actId="255"/>
          <ac:spMkLst>
            <pc:docMk/>
            <pc:sldMk cId="1926984071" sldId="265"/>
            <ac:spMk id="3" creationId="{B2DD90C8-FA01-EEF3-10AF-A9D2625CED62}"/>
          </ac:spMkLst>
        </pc:spChg>
      </pc:sldChg>
      <pc:sldChg chg="modSp mod">
        <pc:chgData name="Sian Bowen" userId="c345053a-4abb-4e43-8ff7-c21186a2fa29" providerId="ADAL" clId="{7D659B9C-6031-4E09-BF71-0DBA4A69A579}" dt="2023-10-03T15:48:13.275" v="1532" actId="255"/>
        <pc:sldMkLst>
          <pc:docMk/>
          <pc:sldMk cId="1611085788" sldId="266"/>
        </pc:sldMkLst>
        <pc:spChg chg="mod">
          <ac:chgData name="Sian Bowen" userId="c345053a-4abb-4e43-8ff7-c21186a2fa29" providerId="ADAL" clId="{7D659B9C-6031-4E09-BF71-0DBA4A69A579}" dt="2023-10-03T15:48:13.275" v="1532" actId="255"/>
          <ac:spMkLst>
            <pc:docMk/>
            <pc:sldMk cId="1611085788" sldId="266"/>
            <ac:spMk id="3" creationId="{4A843FEC-B1FB-64C3-293C-D68884EAC2EC}"/>
          </ac:spMkLst>
        </pc:spChg>
      </pc:sldChg>
      <pc:sldChg chg="modSp mod">
        <pc:chgData name="Sian Bowen" userId="c345053a-4abb-4e43-8ff7-c21186a2fa29" providerId="ADAL" clId="{7D659B9C-6031-4E09-BF71-0DBA4A69A579}" dt="2023-10-03T15:48:38.849" v="1535" actId="255"/>
        <pc:sldMkLst>
          <pc:docMk/>
          <pc:sldMk cId="3230471864" sldId="267"/>
        </pc:sldMkLst>
        <pc:spChg chg="mod">
          <ac:chgData name="Sian Bowen" userId="c345053a-4abb-4e43-8ff7-c21186a2fa29" providerId="ADAL" clId="{7D659B9C-6031-4E09-BF71-0DBA4A69A579}" dt="2023-09-29T11:27:16.180" v="182" actId="122"/>
          <ac:spMkLst>
            <pc:docMk/>
            <pc:sldMk cId="3230471864" sldId="267"/>
            <ac:spMk id="2" creationId="{E39266C5-575D-0CA6-4E2D-BA80032D2911}"/>
          </ac:spMkLst>
        </pc:spChg>
        <pc:spChg chg="mod">
          <ac:chgData name="Sian Bowen" userId="c345053a-4abb-4e43-8ff7-c21186a2fa29" providerId="ADAL" clId="{7D659B9C-6031-4E09-BF71-0DBA4A69A579}" dt="2023-10-03T15:48:38.849" v="1535" actId="255"/>
          <ac:spMkLst>
            <pc:docMk/>
            <pc:sldMk cId="3230471864" sldId="267"/>
            <ac:spMk id="3" creationId="{23C142A7-8101-029E-44D4-012F3B6AD170}"/>
          </ac:spMkLst>
        </pc:spChg>
      </pc:sldChg>
      <pc:sldChg chg="modSp mod">
        <pc:chgData name="Sian Bowen" userId="c345053a-4abb-4e43-8ff7-c21186a2fa29" providerId="ADAL" clId="{7D659B9C-6031-4E09-BF71-0DBA4A69A579}" dt="2023-10-03T15:49:29.376" v="1544" actId="255"/>
        <pc:sldMkLst>
          <pc:docMk/>
          <pc:sldMk cId="2578158221" sldId="268"/>
        </pc:sldMkLst>
        <pc:spChg chg="mod">
          <ac:chgData name="Sian Bowen" userId="c345053a-4abb-4e43-8ff7-c21186a2fa29" providerId="ADAL" clId="{7D659B9C-6031-4E09-BF71-0DBA4A69A579}" dt="2023-10-03T15:49:29.376" v="1544" actId="255"/>
          <ac:spMkLst>
            <pc:docMk/>
            <pc:sldMk cId="2578158221" sldId="268"/>
            <ac:spMk id="3" creationId="{C6EDD335-C685-8C52-FB6B-494582446B29}"/>
          </ac:spMkLst>
        </pc:spChg>
      </pc:sldChg>
      <pc:sldChg chg="modSp del mod">
        <pc:chgData name="Sian Bowen" userId="c345053a-4abb-4e43-8ff7-c21186a2fa29" providerId="ADAL" clId="{7D659B9C-6031-4E09-BF71-0DBA4A69A579}" dt="2023-09-29T10:19:33.813" v="117" actId="47"/>
        <pc:sldMkLst>
          <pc:docMk/>
          <pc:sldMk cId="1515632365" sldId="269"/>
        </pc:sldMkLst>
        <pc:spChg chg="mod">
          <ac:chgData name="Sian Bowen" userId="c345053a-4abb-4e43-8ff7-c21186a2fa29" providerId="ADAL" clId="{7D659B9C-6031-4E09-BF71-0DBA4A69A579}" dt="2023-09-29T10:19:19.538" v="116" actId="20577"/>
          <ac:spMkLst>
            <pc:docMk/>
            <pc:sldMk cId="1515632365" sldId="269"/>
            <ac:spMk id="3" creationId="{47BBB846-965E-99E4-DC43-71CA928A4E13}"/>
          </ac:spMkLst>
        </pc:spChg>
      </pc:sldChg>
      <pc:sldChg chg="addSp delSp modSp new del mod delAnim modAnim">
        <pc:chgData name="Sian Bowen" userId="c345053a-4abb-4e43-8ff7-c21186a2fa29" providerId="ADAL" clId="{7D659B9C-6031-4E09-BF71-0DBA4A69A579}" dt="2023-10-03T15:46:24.086" v="1505" actId="47"/>
        <pc:sldMkLst>
          <pc:docMk/>
          <pc:sldMk cId="1145153660" sldId="271"/>
        </pc:sldMkLst>
        <pc:spChg chg="add del mod">
          <ac:chgData name="Sian Bowen" userId="c345053a-4abb-4e43-8ff7-c21186a2fa29" providerId="ADAL" clId="{7D659B9C-6031-4E09-BF71-0DBA4A69A579}" dt="2023-09-29T11:31:36.450" v="214" actId="478"/>
          <ac:spMkLst>
            <pc:docMk/>
            <pc:sldMk cId="1145153660" sldId="271"/>
            <ac:spMk id="3" creationId="{A2BBC183-8440-8A13-EFE3-31D1E7F918FC}"/>
          </ac:spMkLst>
        </pc:spChg>
        <pc:spChg chg="add del mod">
          <ac:chgData name="Sian Bowen" userId="c345053a-4abb-4e43-8ff7-c21186a2fa29" providerId="ADAL" clId="{7D659B9C-6031-4E09-BF71-0DBA4A69A579}" dt="2023-09-29T11:30:18.128" v="210"/>
          <ac:spMkLst>
            <pc:docMk/>
            <pc:sldMk cId="1145153660" sldId="271"/>
            <ac:spMk id="4" creationId="{A451840E-E29B-B15E-9A18-11C0B220D31E}"/>
          </ac:spMkLst>
        </pc:spChg>
        <pc:spChg chg="add mod">
          <ac:chgData name="Sian Bowen" userId="c345053a-4abb-4e43-8ff7-c21186a2fa29" providerId="ADAL" clId="{7D659B9C-6031-4E09-BF71-0DBA4A69A579}" dt="2023-09-29T13:20:21.578" v="990" actId="1076"/>
          <ac:spMkLst>
            <pc:docMk/>
            <pc:sldMk cId="1145153660" sldId="271"/>
            <ac:spMk id="5" creationId="{E704462A-6A50-91A0-6671-3E79CDDA8E21}"/>
          </ac:spMkLst>
        </pc:spChg>
        <pc:picChg chg="add del mod">
          <ac:chgData name="Sian Bowen" userId="c345053a-4abb-4e43-8ff7-c21186a2fa29" providerId="ADAL" clId="{7D659B9C-6031-4E09-BF71-0DBA4A69A579}" dt="2023-10-03T15:46:14.013" v="1501" actId="21"/>
          <ac:picMkLst>
            <pc:docMk/>
            <pc:sldMk cId="1145153660" sldId="271"/>
            <ac:picMk id="6" creationId="{E1229B5C-D217-8020-8AC5-571FB840896D}"/>
          </ac:picMkLst>
        </pc:picChg>
      </pc:sldChg>
      <pc:sldChg chg="addSp delSp modSp new mod modAnim">
        <pc:chgData name="Sian Bowen" userId="c345053a-4abb-4e43-8ff7-c21186a2fa29" providerId="ADAL" clId="{7D659B9C-6031-4E09-BF71-0DBA4A69A579}" dt="2023-09-29T13:21:32.843" v="994" actId="1076"/>
        <pc:sldMkLst>
          <pc:docMk/>
          <pc:sldMk cId="691546052" sldId="272"/>
        </pc:sldMkLst>
        <pc:spChg chg="add del mod">
          <ac:chgData name="Sian Bowen" userId="c345053a-4abb-4e43-8ff7-c21186a2fa29" providerId="ADAL" clId="{7D659B9C-6031-4E09-BF71-0DBA4A69A579}" dt="2023-09-29T11:33:39.507" v="223"/>
          <ac:spMkLst>
            <pc:docMk/>
            <pc:sldMk cId="691546052" sldId="272"/>
            <ac:spMk id="3" creationId="{30418C98-088F-2EBC-FBE4-6CD718EAABE0}"/>
          </ac:spMkLst>
        </pc:spChg>
        <pc:spChg chg="add mod">
          <ac:chgData name="Sian Bowen" userId="c345053a-4abb-4e43-8ff7-c21186a2fa29" providerId="ADAL" clId="{7D659B9C-6031-4E09-BF71-0DBA4A69A579}" dt="2023-09-29T13:21:30.089" v="993" actId="255"/>
          <ac:spMkLst>
            <pc:docMk/>
            <pc:sldMk cId="691546052" sldId="272"/>
            <ac:spMk id="4" creationId="{FEB2B19D-0F57-66B8-2FD4-E80CC6A8CC4A}"/>
          </ac:spMkLst>
        </pc:spChg>
        <pc:picChg chg="add mod">
          <ac:chgData name="Sian Bowen" userId="c345053a-4abb-4e43-8ff7-c21186a2fa29" providerId="ADAL" clId="{7D659B9C-6031-4E09-BF71-0DBA4A69A579}" dt="2023-09-29T13:21:32.843" v="994" actId="1076"/>
          <ac:picMkLst>
            <pc:docMk/>
            <pc:sldMk cId="691546052" sldId="272"/>
            <ac:picMk id="2" creationId="{1F056E2E-E913-4FD1-2783-464BD0128324}"/>
          </ac:picMkLst>
        </pc:picChg>
      </pc:sldChg>
      <pc:sldChg chg="addSp delSp modSp new mod">
        <pc:chgData name="Sian Bowen" userId="c345053a-4abb-4e43-8ff7-c21186a2fa29" providerId="ADAL" clId="{7D659B9C-6031-4E09-BF71-0DBA4A69A579}" dt="2023-10-03T15:40:47.095" v="1404" actId="255"/>
        <pc:sldMkLst>
          <pc:docMk/>
          <pc:sldMk cId="1128191628" sldId="273"/>
        </pc:sldMkLst>
        <pc:spChg chg="mod">
          <ac:chgData name="Sian Bowen" userId="c345053a-4abb-4e43-8ff7-c21186a2fa29" providerId="ADAL" clId="{7D659B9C-6031-4E09-BF71-0DBA4A69A579}" dt="2023-09-29T11:50:27.639" v="523" actId="122"/>
          <ac:spMkLst>
            <pc:docMk/>
            <pc:sldMk cId="1128191628" sldId="273"/>
            <ac:spMk id="2" creationId="{4CC0A233-E395-E1BE-C808-06D8ACE2709C}"/>
          </ac:spMkLst>
        </pc:spChg>
        <pc:spChg chg="del mod">
          <ac:chgData name="Sian Bowen" userId="c345053a-4abb-4e43-8ff7-c21186a2fa29" providerId="ADAL" clId="{7D659B9C-6031-4E09-BF71-0DBA4A69A579}" dt="2023-09-29T11:47:06.367" v="410" actId="478"/>
          <ac:spMkLst>
            <pc:docMk/>
            <pc:sldMk cId="1128191628" sldId="273"/>
            <ac:spMk id="3" creationId="{799EEB2E-C26F-E77B-4664-2F9C4C252A30}"/>
          </ac:spMkLst>
        </pc:spChg>
        <pc:spChg chg="add del mod">
          <ac:chgData name="Sian Bowen" userId="c345053a-4abb-4e43-8ff7-c21186a2fa29" providerId="ADAL" clId="{7D659B9C-6031-4E09-BF71-0DBA4A69A579}" dt="2023-09-29T11:47:06.367" v="410" actId="478"/>
          <ac:spMkLst>
            <pc:docMk/>
            <pc:sldMk cId="1128191628" sldId="273"/>
            <ac:spMk id="4" creationId="{9153E134-E80F-5F15-8BAC-12D544257C25}"/>
          </ac:spMkLst>
        </pc:spChg>
        <pc:spChg chg="add del mod">
          <ac:chgData name="Sian Bowen" userId="c345053a-4abb-4e43-8ff7-c21186a2fa29" providerId="ADAL" clId="{7D659B9C-6031-4E09-BF71-0DBA4A69A579}" dt="2023-09-29T11:47:06.367" v="410" actId="478"/>
          <ac:spMkLst>
            <pc:docMk/>
            <pc:sldMk cId="1128191628" sldId="273"/>
            <ac:spMk id="5" creationId="{056744D2-B365-76D9-5F4D-3B8574368F8E}"/>
          </ac:spMkLst>
        </pc:spChg>
        <pc:spChg chg="add del mod">
          <ac:chgData name="Sian Bowen" userId="c345053a-4abb-4e43-8ff7-c21186a2fa29" providerId="ADAL" clId="{7D659B9C-6031-4E09-BF71-0DBA4A69A579}" dt="2023-09-29T11:47:06.367" v="410" actId="478"/>
          <ac:spMkLst>
            <pc:docMk/>
            <pc:sldMk cId="1128191628" sldId="273"/>
            <ac:spMk id="6" creationId="{1A77DAB2-5275-6A12-8D38-17195A739B50}"/>
          </ac:spMkLst>
        </pc:spChg>
        <pc:spChg chg="add del mod">
          <ac:chgData name="Sian Bowen" userId="c345053a-4abb-4e43-8ff7-c21186a2fa29" providerId="ADAL" clId="{7D659B9C-6031-4E09-BF71-0DBA4A69A579}" dt="2023-09-29T11:47:06.367" v="410" actId="478"/>
          <ac:spMkLst>
            <pc:docMk/>
            <pc:sldMk cId="1128191628" sldId="273"/>
            <ac:spMk id="7" creationId="{7FE48521-1997-394D-9C09-4EA1C55B31C0}"/>
          </ac:spMkLst>
        </pc:spChg>
        <pc:spChg chg="add del mod">
          <ac:chgData name="Sian Bowen" userId="c345053a-4abb-4e43-8ff7-c21186a2fa29" providerId="ADAL" clId="{7D659B9C-6031-4E09-BF71-0DBA4A69A579}" dt="2023-09-29T11:47:06.367" v="410" actId="478"/>
          <ac:spMkLst>
            <pc:docMk/>
            <pc:sldMk cId="1128191628" sldId="273"/>
            <ac:spMk id="8" creationId="{EB33AE53-AD6B-E587-40BB-4DCF502D92C3}"/>
          </ac:spMkLst>
        </pc:spChg>
        <pc:spChg chg="add del mod">
          <ac:chgData name="Sian Bowen" userId="c345053a-4abb-4e43-8ff7-c21186a2fa29" providerId="ADAL" clId="{7D659B9C-6031-4E09-BF71-0DBA4A69A579}" dt="2023-09-29T11:47:06.367" v="410" actId="478"/>
          <ac:spMkLst>
            <pc:docMk/>
            <pc:sldMk cId="1128191628" sldId="273"/>
            <ac:spMk id="9" creationId="{A1DD898D-528F-7D95-0049-22F5FF9293E0}"/>
          </ac:spMkLst>
        </pc:spChg>
        <pc:spChg chg="add del mod">
          <ac:chgData name="Sian Bowen" userId="c345053a-4abb-4e43-8ff7-c21186a2fa29" providerId="ADAL" clId="{7D659B9C-6031-4E09-BF71-0DBA4A69A579}" dt="2023-09-29T11:47:06.367" v="410" actId="478"/>
          <ac:spMkLst>
            <pc:docMk/>
            <pc:sldMk cId="1128191628" sldId="273"/>
            <ac:spMk id="10" creationId="{CA60243E-2D6D-5632-ADE3-778D8BCFA5C3}"/>
          </ac:spMkLst>
        </pc:spChg>
        <pc:spChg chg="add del mod">
          <ac:chgData name="Sian Bowen" userId="c345053a-4abb-4e43-8ff7-c21186a2fa29" providerId="ADAL" clId="{7D659B9C-6031-4E09-BF71-0DBA4A69A579}" dt="2023-09-29T11:47:06.367" v="410" actId="478"/>
          <ac:spMkLst>
            <pc:docMk/>
            <pc:sldMk cId="1128191628" sldId="273"/>
            <ac:spMk id="11" creationId="{2B224382-69B6-15F2-F78F-9A99FB0EA473}"/>
          </ac:spMkLst>
        </pc:spChg>
        <pc:spChg chg="add mod">
          <ac:chgData name="Sian Bowen" userId="c345053a-4abb-4e43-8ff7-c21186a2fa29" providerId="ADAL" clId="{7D659B9C-6031-4E09-BF71-0DBA4A69A579}" dt="2023-10-03T15:40:47.095" v="1404" actId="255"/>
          <ac:spMkLst>
            <pc:docMk/>
            <pc:sldMk cId="1128191628" sldId="273"/>
            <ac:spMk id="13" creationId="{E7619FF6-8EA9-32B3-20BD-47E9D148AB85}"/>
          </ac:spMkLst>
        </pc:spChg>
        <pc:picChg chg="add del mod">
          <ac:chgData name="Sian Bowen" userId="c345053a-4abb-4e43-8ff7-c21186a2fa29" providerId="ADAL" clId="{7D659B9C-6031-4E09-BF71-0DBA4A69A579}" dt="2023-09-29T11:47:06.367" v="410" actId="478"/>
          <ac:picMkLst>
            <pc:docMk/>
            <pc:sldMk cId="1128191628" sldId="273"/>
            <ac:picMk id="1026" creationId="{DA034F44-932E-E4B3-61B4-C038CA192FCF}"/>
          </ac:picMkLst>
        </pc:picChg>
      </pc:sldChg>
      <pc:sldChg chg="delSp modSp new mod">
        <pc:chgData name="Sian Bowen" userId="c345053a-4abb-4e43-8ff7-c21186a2fa29" providerId="ADAL" clId="{7D659B9C-6031-4E09-BF71-0DBA4A69A579}" dt="2023-10-03T15:43:07.281" v="1427" actId="255"/>
        <pc:sldMkLst>
          <pc:docMk/>
          <pc:sldMk cId="500852863" sldId="274"/>
        </pc:sldMkLst>
        <pc:spChg chg="del mod">
          <ac:chgData name="Sian Bowen" userId="c345053a-4abb-4e43-8ff7-c21186a2fa29" providerId="ADAL" clId="{7D659B9C-6031-4E09-BF71-0DBA4A69A579}" dt="2023-09-29T13:07:52.329" v="857" actId="478"/>
          <ac:spMkLst>
            <pc:docMk/>
            <pc:sldMk cId="500852863" sldId="274"/>
            <ac:spMk id="2" creationId="{F817AB00-4C99-AC08-8A3F-F36837EEA995}"/>
          </ac:spMkLst>
        </pc:spChg>
        <pc:spChg chg="mod">
          <ac:chgData name="Sian Bowen" userId="c345053a-4abb-4e43-8ff7-c21186a2fa29" providerId="ADAL" clId="{7D659B9C-6031-4E09-BF71-0DBA4A69A579}" dt="2023-10-03T15:43:07.281" v="1427" actId="255"/>
          <ac:spMkLst>
            <pc:docMk/>
            <pc:sldMk cId="500852863" sldId="274"/>
            <ac:spMk id="3" creationId="{92E3A273-C80C-2C76-7472-007B97CE32AD}"/>
          </ac:spMkLst>
        </pc:spChg>
      </pc:sldChg>
      <pc:sldChg chg="addSp modSp new mod modAnim">
        <pc:chgData name="Sian Bowen" userId="c345053a-4abb-4e43-8ff7-c21186a2fa29" providerId="ADAL" clId="{7D659B9C-6031-4E09-BF71-0DBA4A69A579}" dt="2023-09-29T13:50:23.392" v="1051" actId="1076"/>
        <pc:sldMkLst>
          <pc:docMk/>
          <pc:sldMk cId="3956690079" sldId="275"/>
        </pc:sldMkLst>
        <pc:picChg chg="add mod">
          <ac:chgData name="Sian Bowen" userId="c345053a-4abb-4e43-8ff7-c21186a2fa29" providerId="ADAL" clId="{7D659B9C-6031-4E09-BF71-0DBA4A69A579}" dt="2023-09-29T13:50:23.392" v="1051" actId="1076"/>
          <ac:picMkLst>
            <pc:docMk/>
            <pc:sldMk cId="3956690079" sldId="275"/>
            <ac:picMk id="2" creationId="{0A44A9F8-2F73-C89A-7F57-5F509FB2B95B}"/>
          </ac:picMkLst>
        </pc:picChg>
      </pc:sldChg>
      <pc:sldChg chg="addSp delSp modSp add del mod setBg modClrScheme modAnim chgLayout modNotesTx">
        <pc:chgData name="Sian Bowen" userId="c345053a-4abb-4e43-8ff7-c21186a2fa29" providerId="ADAL" clId="{7D659B9C-6031-4E09-BF71-0DBA4A69A579}" dt="2023-10-02T11:28:44.297" v="1348" actId="2696"/>
        <pc:sldMkLst>
          <pc:docMk/>
          <pc:sldMk cId="132446107" sldId="276"/>
        </pc:sldMkLst>
        <pc:spChg chg="del mod ord">
          <ac:chgData name="Sian Bowen" userId="c345053a-4abb-4e43-8ff7-c21186a2fa29" providerId="ADAL" clId="{7D659B9C-6031-4E09-BF71-0DBA4A69A579}" dt="2023-09-29T18:52:27.613" v="1204" actId="478"/>
          <ac:spMkLst>
            <pc:docMk/>
            <pc:sldMk cId="132446107" sldId="276"/>
            <ac:spMk id="2" creationId="{3FD19C9A-DE57-EE3D-8E0A-E69B295F00B7}"/>
          </ac:spMkLst>
        </pc:spChg>
        <pc:spChg chg="mod ord">
          <ac:chgData name="Sian Bowen" userId="c345053a-4abb-4e43-8ff7-c21186a2fa29" providerId="ADAL" clId="{7D659B9C-6031-4E09-BF71-0DBA4A69A579}" dt="2023-09-29T19:01:14.019" v="1325" actId="6549"/>
          <ac:spMkLst>
            <pc:docMk/>
            <pc:sldMk cId="132446107" sldId="276"/>
            <ac:spMk id="3" creationId="{60B525B4-3383-A374-0FAC-B9F5BB232BF1}"/>
          </ac:spMkLst>
        </pc:spChg>
        <pc:spChg chg="add del mod ord">
          <ac:chgData name="Sian Bowen" userId="c345053a-4abb-4e43-8ff7-c21186a2fa29" providerId="ADAL" clId="{7D659B9C-6031-4E09-BF71-0DBA4A69A579}" dt="2023-09-29T18:52:13.784" v="1203"/>
          <ac:spMkLst>
            <pc:docMk/>
            <pc:sldMk cId="132446107" sldId="276"/>
            <ac:spMk id="4" creationId="{5D01F8FF-F92D-D133-83ED-620E1ACC8BAD}"/>
          </ac:spMkLst>
        </pc:spChg>
        <pc:spChg chg="add del mod">
          <ac:chgData name="Sian Bowen" userId="c345053a-4abb-4e43-8ff7-c21186a2fa29" providerId="ADAL" clId="{7D659B9C-6031-4E09-BF71-0DBA4A69A579}" dt="2023-09-29T18:54:28.135" v="1216" actId="700"/>
          <ac:spMkLst>
            <pc:docMk/>
            <pc:sldMk cId="132446107" sldId="276"/>
            <ac:spMk id="6" creationId="{2006E97A-F7AE-2081-68C4-BF87C20D042A}"/>
          </ac:spMkLst>
        </pc:spChg>
        <pc:spChg chg="add mod ord">
          <ac:chgData name="Sian Bowen" userId="c345053a-4abb-4e43-8ff7-c21186a2fa29" providerId="ADAL" clId="{7D659B9C-6031-4E09-BF71-0DBA4A69A579}" dt="2023-09-29T19:00:51.953" v="1315" actId="14100"/>
          <ac:spMkLst>
            <pc:docMk/>
            <pc:sldMk cId="132446107" sldId="276"/>
            <ac:spMk id="7" creationId="{938D1443-6683-9F9A-8EC7-0F9D7DA1ED21}"/>
          </ac:spMkLst>
        </pc:spChg>
        <pc:spChg chg="add mod ord">
          <ac:chgData name="Sian Bowen" userId="c345053a-4abb-4e43-8ff7-c21186a2fa29" providerId="ADAL" clId="{7D659B9C-6031-4E09-BF71-0DBA4A69A579}" dt="2023-09-29T19:00:13.095" v="1307" actId="26606"/>
          <ac:spMkLst>
            <pc:docMk/>
            <pc:sldMk cId="132446107" sldId="276"/>
            <ac:spMk id="8" creationId="{3916F09E-0E4C-C798-A994-5EBE20C0C31C}"/>
          </ac:spMkLst>
        </pc:spChg>
        <pc:spChg chg="add del mod">
          <ac:chgData name="Sian Bowen" userId="c345053a-4abb-4e43-8ff7-c21186a2fa29" providerId="ADAL" clId="{7D659B9C-6031-4E09-BF71-0DBA4A69A579}" dt="2023-09-29T18:58:08.727" v="1273" actId="478"/>
          <ac:spMkLst>
            <pc:docMk/>
            <pc:sldMk cId="132446107" sldId="276"/>
            <ac:spMk id="9" creationId="{5ADD5C7C-C320-05CE-868E-1C1545D79A5C}"/>
          </ac:spMkLst>
        </pc:spChg>
        <pc:spChg chg="add">
          <ac:chgData name="Sian Bowen" userId="c345053a-4abb-4e43-8ff7-c21186a2fa29" providerId="ADAL" clId="{7D659B9C-6031-4E09-BF71-0DBA4A69A579}" dt="2023-09-29T19:00:13.095" v="1307" actId="26606"/>
          <ac:spMkLst>
            <pc:docMk/>
            <pc:sldMk cId="132446107" sldId="276"/>
            <ac:spMk id="1045" creationId="{9F4444CE-BC8D-4D61-B303-4C05614E62AB}"/>
          </ac:spMkLst>
        </pc:spChg>
        <pc:spChg chg="add">
          <ac:chgData name="Sian Bowen" userId="c345053a-4abb-4e43-8ff7-c21186a2fa29" providerId="ADAL" clId="{7D659B9C-6031-4E09-BF71-0DBA4A69A579}" dt="2023-09-29T19:00:13.095" v="1307" actId="26606"/>
          <ac:spMkLst>
            <pc:docMk/>
            <pc:sldMk cId="132446107" sldId="276"/>
            <ac:spMk id="1047" creationId="{62423CA5-E2E1-4789-B759-9906C1C94063}"/>
          </ac:spMkLst>
        </pc:spChg>
        <pc:spChg chg="add">
          <ac:chgData name="Sian Bowen" userId="c345053a-4abb-4e43-8ff7-c21186a2fa29" providerId="ADAL" clId="{7D659B9C-6031-4E09-BF71-0DBA4A69A579}" dt="2023-09-29T19:00:13.095" v="1307" actId="26606"/>
          <ac:spMkLst>
            <pc:docMk/>
            <pc:sldMk cId="132446107" sldId="276"/>
            <ac:spMk id="1049" creationId="{73772B81-181F-48B7-8826-4D9686D15DF5}"/>
          </ac:spMkLst>
        </pc:spChg>
        <pc:spChg chg="add">
          <ac:chgData name="Sian Bowen" userId="c345053a-4abb-4e43-8ff7-c21186a2fa29" providerId="ADAL" clId="{7D659B9C-6031-4E09-BF71-0DBA4A69A579}" dt="2023-09-29T19:00:13.095" v="1307" actId="26606"/>
          <ac:spMkLst>
            <pc:docMk/>
            <pc:sldMk cId="132446107" sldId="276"/>
            <ac:spMk id="1051" creationId="{B2205F6E-03C6-4E92-877C-E2482F6599AA}"/>
          </ac:spMkLst>
        </pc:spChg>
        <pc:grpChg chg="add">
          <ac:chgData name="Sian Bowen" userId="c345053a-4abb-4e43-8ff7-c21186a2fa29" providerId="ADAL" clId="{7D659B9C-6031-4E09-BF71-0DBA4A69A579}" dt="2023-09-29T19:00:13.095" v="1307" actId="26606"/>
          <ac:grpSpMkLst>
            <pc:docMk/>
            <pc:sldMk cId="132446107" sldId="276"/>
            <ac:grpSpMk id="1033" creationId="{1F2B4773-3207-44CC-B7AC-892B70498211}"/>
          </ac:grpSpMkLst>
        </pc:grpChg>
        <pc:picChg chg="add del mod ord">
          <ac:chgData name="Sian Bowen" userId="c345053a-4abb-4e43-8ff7-c21186a2fa29" providerId="ADAL" clId="{7D659B9C-6031-4E09-BF71-0DBA4A69A579}" dt="2023-09-29T18:57:15.007" v="1263" actId="478"/>
          <ac:picMkLst>
            <pc:docMk/>
            <pc:sldMk cId="132446107" sldId="276"/>
            <ac:picMk id="1026" creationId="{5BB4A7CE-C526-E0AC-6A33-70441C4A13D3}"/>
          </ac:picMkLst>
        </pc:picChg>
        <pc:picChg chg="add mod">
          <ac:chgData name="Sian Bowen" userId="c345053a-4abb-4e43-8ff7-c21186a2fa29" providerId="ADAL" clId="{7D659B9C-6031-4E09-BF71-0DBA4A69A579}" dt="2023-09-29T19:00:13.095" v="1307" actId="26606"/>
          <ac:picMkLst>
            <pc:docMk/>
            <pc:sldMk cId="132446107" sldId="276"/>
            <ac:picMk id="1028" creationId="{DCA6ACAB-2C3A-B60B-FCD0-2DC3A49AE1DF}"/>
          </ac:picMkLst>
        </pc:picChg>
      </pc:sldChg>
      <pc:sldChg chg="modSp new mod">
        <pc:chgData name="Sian Bowen" userId="c345053a-4abb-4e43-8ff7-c21186a2fa29" providerId="ADAL" clId="{7D659B9C-6031-4E09-BF71-0DBA4A69A579}" dt="2023-10-03T15:50:28.727" v="1553" actId="2711"/>
        <pc:sldMkLst>
          <pc:docMk/>
          <pc:sldMk cId="2266778069" sldId="276"/>
        </pc:sldMkLst>
        <pc:spChg chg="mod">
          <ac:chgData name="Sian Bowen" userId="c345053a-4abb-4e43-8ff7-c21186a2fa29" providerId="ADAL" clId="{7D659B9C-6031-4E09-BF71-0DBA4A69A579}" dt="2023-10-03T15:40:16.053" v="1399" actId="122"/>
          <ac:spMkLst>
            <pc:docMk/>
            <pc:sldMk cId="2266778069" sldId="276"/>
            <ac:spMk id="2" creationId="{CB16FEA4-3D47-03EB-FF05-FAC636617091}"/>
          </ac:spMkLst>
        </pc:spChg>
        <pc:spChg chg="mod">
          <ac:chgData name="Sian Bowen" userId="c345053a-4abb-4e43-8ff7-c21186a2fa29" providerId="ADAL" clId="{7D659B9C-6031-4E09-BF71-0DBA4A69A579}" dt="2023-10-03T15:50:28.727" v="1553" actId="2711"/>
          <ac:spMkLst>
            <pc:docMk/>
            <pc:sldMk cId="2266778069" sldId="276"/>
            <ac:spMk id="3" creationId="{9E9E7D8D-C5BB-99B6-8155-088920E88E67}"/>
          </ac:spMkLst>
        </pc:spChg>
      </pc:sldChg>
      <pc:sldChg chg="add del">
        <pc:chgData name="Sian Bowen" userId="c345053a-4abb-4e43-8ff7-c21186a2fa29" providerId="ADAL" clId="{7D659B9C-6031-4E09-BF71-0DBA4A69A579}" dt="2023-09-29T19:03:32.915" v="1330" actId="2696"/>
        <pc:sldMkLst>
          <pc:docMk/>
          <pc:sldMk cId="1187607986" sldId="277"/>
        </pc:sldMkLst>
      </pc:sldChg>
      <pc:sldChg chg="delSp modSp new mod">
        <pc:chgData name="Sian Bowen" userId="c345053a-4abb-4e43-8ff7-c21186a2fa29" providerId="ADAL" clId="{7D659B9C-6031-4E09-BF71-0DBA4A69A579}" dt="2023-10-03T15:51:05.555" v="1557" actId="5793"/>
        <pc:sldMkLst>
          <pc:docMk/>
          <pc:sldMk cId="2986848868" sldId="277"/>
        </pc:sldMkLst>
        <pc:spChg chg="del mod">
          <ac:chgData name="Sian Bowen" userId="c345053a-4abb-4e43-8ff7-c21186a2fa29" providerId="ADAL" clId="{7D659B9C-6031-4E09-BF71-0DBA4A69A579}" dt="2023-10-03T15:41:08.315" v="1410" actId="478"/>
          <ac:spMkLst>
            <pc:docMk/>
            <pc:sldMk cId="2986848868" sldId="277"/>
            <ac:spMk id="2" creationId="{BB7601F4-D26E-83A8-CC04-AE3051A75A6F}"/>
          </ac:spMkLst>
        </pc:spChg>
        <pc:spChg chg="mod">
          <ac:chgData name="Sian Bowen" userId="c345053a-4abb-4e43-8ff7-c21186a2fa29" providerId="ADAL" clId="{7D659B9C-6031-4E09-BF71-0DBA4A69A579}" dt="2023-10-03T15:51:05.555" v="1557" actId="5793"/>
          <ac:spMkLst>
            <pc:docMk/>
            <pc:sldMk cId="2986848868" sldId="277"/>
            <ac:spMk id="3" creationId="{344ED2C7-5D53-B4FD-B9BB-BA85308AC1E5}"/>
          </ac:spMkLst>
        </pc:spChg>
      </pc:sldChg>
      <pc:sldChg chg="addSp modSp new mod">
        <pc:chgData name="Sian Bowen" userId="c345053a-4abb-4e43-8ff7-c21186a2fa29" providerId="ADAL" clId="{7D659B9C-6031-4E09-BF71-0DBA4A69A579}" dt="2023-10-03T15:42:54.719" v="1426" actId="1076"/>
        <pc:sldMkLst>
          <pc:docMk/>
          <pc:sldMk cId="384690729" sldId="278"/>
        </pc:sldMkLst>
        <pc:spChg chg="add mod">
          <ac:chgData name="Sian Bowen" userId="c345053a-4abb-4e43-8ff7-c21186a2fa29" providerId="ADAL" clId="{7D659B9C-6031-4E09-BF71-0DBA4A69A579}" dt="2023-10-03T15:42:54.719" v="1426" actId="1076"/>
          <ac:spMkLst>
            <pc:docMk/>
            <pc:sldMk cId="384690729" sldId="278"/>
            <ac:spMk id="3" creationId="{0FD2E13A-3D82-D306-EAF2-D92E7954B590}"/>
          </ac:spMkLst>
        </pc:spChg>
      </pc:sldChg>
      <pc:sldChg chg="delSp modSp new mod">
        <pc:chgData name="Sian Bowen" userId="c345053a-4abb-4e43-8ff7-c21186a2fa29" providerId="ADAL" clId="{7D659B9C-6031-4E09-BF71-0DBA4A69A579}" dt="2023-10-03T15:43:38.772" v="1435" actId="478"/>
        <pc:sldMkLst>
          <pc:docMk/>
          <pc:sldMk cId="851097326" sldId="279"/>
        </pc:sldMkLst>
        <pc:spChg chg="del mod">
          <ac:chgData name="Sian Bowen" userId="c345053a-4abb-4e43-8ff7-c21186a2fa29" providerId="ADAL" clId="{7D659B9C-6031-4E09-BF71-0DBA4A69A579}" dt="2023-10-03T15:43:38.772" v="1435" actId="478"/>
          <ac:spMkLst>
            <pc:docMk/>
            <pc:sldMk cId="851097326" sldId="279"/>
            <ac:spMk id="2" creationId="{24FA1CF1-7931-2048-4002-5CC6BB192E8C}"/>
          </ac:spMkLst>
        </pc:spChg>
        <pc:spChg chg="mod">
          <ac:chgData name="Sian Bowen" userId="c345053a-4abb-4e43-8ff7-c21186a2fa29" providerId="ADAL" clId="{7D659B9C-6031-4E09-BF71-0DBA4A69A579}" dt="2023-10-03T15:43:34.932" v="1433" actId="255"/>
          <ac:spMkLst>
            <pc:docMk/>
            <pc:sldMk cId="851097326" sldId="279"/>
            <ac:spMk id="3" creationId="{06190957-8CCA-3285-8C39-F8D202974103}"/>
          </ac:spMkLst>
        </pc:spChg>
      </pc:sldChg>
      <pc:sldChg chg="delSp modSp new mod">
        <pc:chgData name="Sian Bowen" userId="c345053a-4abb-4e43-8ff7-c21186a2fa29" providerId="ADAL" clId="{7D659B9C-6031-4E09-BF71-0DBA4A69A579}" dt="2023-10-03T15:44:20.600" v="1444" actId="14100"/>
        <pc:sldMkLst>
          <pc:docMk/>
          <pc:sldMk cId="1438601325" sldId="280"/>
        </pc:sldMkLst>
        <pc:spChg chg="del mod">
          <ac:chgData name="Sian Bowen" userId="c345053a-4abb-4e43-8ff7-c21186a2fa29" providerId="ADAL" clId="{7D659B9C-6031-4E09-BF71-0DBA4A69A579}" dt="2023-10-03T15:44:17.440" v="1443" actId="478"/>
          <ac:spMkLst>
            <pc:docMk/>
            <pc:sldMk cId="1438601325" sldId="280"/>
            <ac:spMk id="2" creationId="{38B55ECC-B0B4-0969-8149-EAEB10DE348F}"/>
          </ac:spMkLst>
        </pc:spChg>
        <pc:spChg chg="mod">
          <ac:chgData name="Sian Bowen" userId="c345053a-4abb-4e43-8ff7-c21186a2fa29" providerId="ADAL" clId="{7D659B9C-6031-4E09-BF71-0DBA4A69A579}" dt="2023-10-03T15:44:20.600" v="1444" actId="14100"/>
          <ac:spMkLst>
            <pc:docMk/>
            <pc:sldMk cId="1438601325" sldId="280"/>
            <ac:spMk id="3" creationId="{967371EF-A10B-B366-7A7A-6F7129311CA4}"/>
          </ac:spMkLst>
        </pc:spChg>
      </pc:sldChg>
      <pc:sldChg chg="addSp delSp modSp new mod modAnim">
        <pc:chgData name="Sian Bowen" userId="c345053a-4abb-4e43-8ff7-c21186a2fa29" providerId="ADAL" clId="{7D659B9C-6031-4E09-BF71-0DBA4A69A579}" dt="2023-10-03T15:46:21.459" v="1504" actId="1076"/>
        <pc:sldMkLst>
          <pc:docMk/>
          <pc:sldMk cId="2267427417" sldId="281"/>
        </pc:sldMkLst>
        <pc:spChg chg="del mod">
          <ac:chgData name="Sian Bowen" userId="c345053a-4abb-4e43-8ff7-c21186a2fa29" providerId="ADAL" clId="{7D659B9C-6031-4E09-BF71-0DBA4A69A579}" dt="2023-10-03T15:46:00.051" v="1499" actId="478"/>
          <ac:spMkLst>
            <pc:docMk/>
            <pc:sldMk cId="2267427417" sldId="281"/>
            <ac:spMk id="2" creationId="{08923F31-FC81-04E2-CD84-DBB8D3FE2494}"/>
          </ac:spMkLst>
        </pc:spChg>
        <pc:spChg chg="mod">
          <ac:chgData name="Sian Bowen" userId="c345053a-4abb-4e43-8ff7-c21186a2fa29" providerId="ADAL" clId="{7D659B9C-6031-4E09-BF71-0DBA4A69A579}" dt="2023-10-03T15:46:11.337" v="1500" actId="14100"/>
          <ac:spMkLst>
            <pc:docMk/>
            <pc:sldMk cId="2267427417" sldId="281"/>
            <ac:spMk id="3" creationId="{F4BDAEC0-C551-E3A5-B81A-E50714EDC044}"/>
          </ac:spMkLst>
        </pc:spChg>
        <pc:picChg chg="add mod">
          <ac:chgData name="Sian Bowen" userId="c345053a-4abb-4e43-8ff7-c21186a2fa29" providerId="ADAL" clId="{7D659B9C-6031-4E09-BF71-0DBA4A69A579}" dt="2023-10-03T15:46:21.459" v="1504" actId="1076"/>
          <ac:picMkLst>
            <pc:docMk/>
            <pc:sldMk cId="2267427417" sldId="281"/>
            <ac:picMk id="4" creationId="{BB73DAC5-4E3D-9127-9D58-F669180827C1}"/>
          </ac:picMkLst>
        </pc:picChg>
      </pc:sldChg>
      <pc:sldChg chg="delSp modSp new mod">
        <pc:chgData name="Sian Bowen" userId="c345053a-4abb-4e43-8ff7-c21186a2fa29" providerId="ADAL" clId="{7D659B9C-6031-4E09-BF71-0DBA4A69A579}" dt="2023-10-03T15:47:45.386" v="1527" actId="20577"/>
        <pc:sldMkLst>
          <pc:docMk/>
          <pc:sldMk cId="3610390616" sldId="282"/>
        </pc:sldMkLst>
        <pc:spChg chg="del mod">
          <ac:chgData name="Sian Bowen" userId="c345053a-4abb-4e43-8ff7-c21186a2fa29" providerId="ADAL" clId="{7D659B9C-6031-4E09-BF71-0DBA4A69A579}" dt="2023-10-03T15:46:55.624" v="1512" actId="478"/>
          <ac:spMkLst>
            <pc:docMk/>
            <pc:sldMk cId="3610390616" sldId="282"/>
            <ac:spMk id="2" creationId="{271879CC-648C-2936-8C71-90316960064D}"/>
          </ac:spMkLst>
        </pc:spChg>
        <pc:spChg chg="mod">
          <ac:chgData name="Sian Bowen" userId="c345053a-4abb-4e43-8ff7-c21186a2fa29" providerId="ADAL" clId="{7D659B9C-6031-4E09-BF71-0DBA4A69A579}" dt="2023-10-03T15:47:45.386" v="1527" actId="20577"/>
          <ac:spMkLst>
            <pc:docMk/>
            <pc:sldMk cId="3610390616" sldId="282"/>
            <ac:spMk id="3" creationId="{0A78E5BB-3811-CA29-7CA9-39DF8132A33F}"/>
          </ac:spMkLst>
        </pc:spChg>
      </pc:sldChg>
      <pc:sldChg chg="delSp modSp new mod">
        <pc:chgData name="Sian Bowen" userId="c345053a-4abb-4e43-8ff7-c21186a2fa29" providerId="ADAL" clId="{7D659B9C-6031-4E09-BF71-0DBA4A69A579}" dt="2023-10-03T15:48:03.360" v="1531" actId="478"/>
        <pc:sldMkLst>
          <pc:docMk/>
          <pc:sldMk cId="1533052793" sldId="283"/>
        </pc:sldMkLst>
        <pc:spChg chg="del">
          <ac:chgData name="Sian Bowen" userId="c345053a-4abb-4e43-8ff7-c21186a2fa29" providerId="ADAL" clId="{7D659B9C-6031-4E09-BF71-0DBA4A69A579}" dt="2023-10-03T15:48:03.360" v="1531" actId="478"/>
          <ac:spMkLst>
            <pc:docMk/>
            <pc:sldMk cId="1533052793" sldId="283"/>
            <ac:spMk id="2" creationId="{81B5A2B5-7C8C-9F6E-6A71-C5494410C6FA}"/>
          </ac:spMkLst>
        </pc:spChg>
        <pc:spChg chg="mod">
          <ac:chgData name="Sian Bowen" userId="c345053a-4abb-4e43-8ff7-c21186a2fa29" providerId="ADAL" clId="{7D659B9C-6031-4E09-BF71-0DBA4A69A579}" dt="2023-10-03T15:48:01.695" v="1530" actId="255"/>
          <ac:spMkLst>
            <pc:docMk/>
            <pc:sldMk cId="1533052793" sldId="283"/>
            <ac:spMk id="3" creationId="{CC34F6A2-FDE6-5222-9894-51F6E409B448}"/>
          </ac:spMkLst>
        </pc:spChg>
      </pc:sldChg>
      <pc:sldChg chg="delSp modSp new mod">
        <pc:chgData name="Sian Bowen" userId="c345053a-4abb-4e43-8ff7-c21186a2fa29" providerId="ADAL" clId="{7D659B9C-6031-4E09-BF71-0DBA4A69A579}" dt="2023-10-03T15:49:08.130" v="1542" actId="255"/>
        <pc:sldMkLst>
          <pc:docMk/>
          <pc:sldMk cId="3471336794" sldId="284"/>
        </pc:sldMkLst>
        <pc:spChg chg="del">
          <ac:chgData name="Sian Bowen" userId="c345053a-4abb-4e43-8ff7-c21186a2fa29" providerId="ADAL" clId="{7D659B9C-6031-4E09-BF71-0DBA4A69A579}" dt="2023-10-03T15:48:50.537" v="1540" actId="478"/>
          <ac:spMkLst>
            <pc:docMk/>
            <pc:sldMk cId="3471336794" sldId="284"/>
            <ac:spMk id="2" creationId="{F3B64392-926C-47F9-F7C4-C7BB91B8C957}"/>
          </ac:spMkLst>
        </pc:spChg>
        <pc:spChg chg="mod">
          <ac:chgData name="Sian Bowen" userId="c345053a-4abb-4e43-8ff7-c21186a2fa29" providerId="ADAL" clId="{7D659B9C-6031-4E09-BF71-0DBA4A69A579}" dt="2023-10-03T15:49:08.130" v="1542" actId="255"/>
          <ac:spMkLst>
            <pc:docMk/>
            <pc:sldMk cId="3471336794" sldId="284"/>
            <ac:spMk id="3" creationId="{F7EA1AE7-6CCA-E60C-B3CA-32BEA133958D}"/>
          </ac:spMkLst>
        </pc:spChg>
      </pc:sldChg>
      <pc:sldChg chg="delSp modSp new mod">
        <pc:chgData name="Sian Bowen" userId="c345053a-4abb-4e43-8ff7-c21186a2fa29" providerId="ADAL" clId="{7D659B9C-6031-4E09-BF71-0DBA4A69A579}" dt="2023-10-03T15:49:40.339" v="1549" actId="478"/>
        <pc:sldMkLst>
          <pc:docMk/>
          <pc:sldMk cId="3159549495" sldId="285"/>
        </pc:sldMkLst>
        <pc:spChg chg="del mod">
          <ac:chgData name="Sian Bowen" userId="c345053a-4abb-4e43-8ff7-c21186a2fa29" providerId="ADAL" clId="{7D659B9C-6031-4E09-BF71-0DBA4A69A579}" dt="2023-10-03T15:49:40.339" v="1549" actId="478"/>
          <ac:spMkLst>
            <pc:docMk/>
            <pc:sldMk cId="3159549495" sldId="285"/>
            <ac:spMk id="2" creationId="{05AF5800-839A-8818-DB33-933FA999592C}"/>
          </ac:spMkLst>
        </pc:spChg>
        <pc:spChg chg="mod">
          <ac:chgData name="Sian Bowen" userId="c345053a-4abb-4e43-8ff7-c21186a2fa29" providerId="ADAL" clId="{7D659B9C-6031-4E09-BF71-0DBA4A69A579}" dt="2023-10-03T15:49:37.263" v="1547" actId="255"/>
          <ac:spMkLst>
            <pc:docMk/>
            <pc:sldMk cId="3159549495" sldId="285"/>
            <ac:spMk id="3" creationId="{AD1510C5-6CAF-1540-7639-E90846A8F3D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60533C-8890-4A11-8230-EC0E7DC8E13D}" type="datetimeFigureOut">
              <a:rPr lang="en-GB" smtClean="0"/>
              <a:t>03/10/2023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5F2CD2-03DC-4DCD-98FB-848F3AB7881D}" type="slidenum">
              <a:rPr lang="en-GB" smtClean="0"/>
              <a:t>‹#›</a:t>
            </a:fld>
            <a:endParaRPr lang="en-GB"/>
          </a:p>
        </p:txBody>
      </p:sp>
    </p:spTree>
    <p:extLst>
      <p:ext uri="{BB962C8B-B14F-4D97-AF65-F5344CB8AC3E}">
        <p14:creationId xmlns:p14="http://schemas.microsoft.com/office/powerpoint/2010/main" val="1472705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5F2CD2-03DC-4DCD-98FB-848F3AB7881D}" type="slidenum">
              <a:rPr lang="en-GB" smtClean="0"/>
              <a:t>2</a:t>
            </a:fld>
            <a:endParaRPr lang="en-GB"/>
          </a:p>
        </p:txBody>
      </p:sp>
    </p:spTree>
    <p:extLst>
      <p:ext uri="{BB962C8B-B14F-4D97-AF65-F5344CB8AC3E}">
        <p14:creationId xmlns:p14="http://schemas.microsoft.com/office/powerpoint/2010/main" val="351922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5F2CD2-03DC-4DCD-98FB-848F3AB7881D}" type="slidenum">
              <a:rPr lang="en-GB" smtClean="0"/>
              <a:t>3</a:t>
            </a:fld>
            <a:endParaRPr lang="en-GB"/>
          </a:p>
        </p:txBody>
      </p:sp>
    </p:spTree>
    <p:extLst>
      <p:ext uri="{BB962C8B-B14F-4D97-AF65-F5344CB8AC3E}">
        <p14:creationId xmlns:p14="http://schemas.microsoft.com/office/powerpoint/2010/main" val="15220331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5F2CD2-03DC-4DCD-98FB-848F3AB7881D}" type="slidenum">
              <a:rPr lang="en-GB" smtClean="0"/>
              <a:t>4</a:t>
            </a:fld>
            <a:endParaRPr lang="en-GB"/>
          </a:p>
        </p:txBody>
      </p:sp>
    </p:spTree>
    <p:extLst>
      <p:ext uri="{BB962C8B-B14F-4D97-AF65-F5344CB8AC3E}">
        <p14:creationId xmlns:p14="http://schemas.microsoft.com/office/powerpoint/2010/main" val="1092314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5F2CD2-03DC-4DCD-98FB-848F3AB7881D}" type="slidenum">
              <a:rPr lang="en-GB" smtClean="0"/>
              <a:t>8</a:t>
            </a:fld>
            <a:endParaRPr lang="en-GB"/>
          </a:p>
        </p:txBody>
      </p:sp>
    </p:spTree>
    <p:extLst>
      <p:ext uri="{BB962C8B-B14F-4D97-AF65-F5344CB8AC3E}">
        <p14:creationId xmlns:p14="http://schemas.microsoft.com/office/powerpoint/2010/main" val="62026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5F2CD2-03DC-4DCD-98FB-848F3AB7881D}" type="slidenum">
              <a:rPr lang="en-GB" smtClean="0"/>
              <a:t>9</a:t>
            </a:fld>
            <a:endParaRPr lang="en-GB"/>
          </a:p>
        </p:txBody>
      </p:sp>
    </p:spTree>
    <p:extLst>
      <p:ext uri="{BB962C8B-B14F-4D97-AF65-F5344CB8AC3E}">
        <p14:creationId xmlns:p14="http://schemas.microsoft.com/office/powerpoint/2010/main" val="2565741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5F2CD2-03DC-4DCD-98FB-848F3AB7881D}" type="slidenum">
              <a:rPr lang="en-GB" smtClean="0"/>
              <a:t>13</a:t>
            </a:fld>
            <a:endParaRPr lang="en-GB"/>
          </a:p>
        </p:txBody>
      </p:sp>
    </p:spTree>
    <p:extLst>
      <p:ext uri="{BB962C8B-B14F-4D97-AF65-F5344CB8AC3E}">
        <p14:creationId xmlns:p14="http://schemas.microsoft.com/office/powerpoint/2010/main" val="641503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5F2CD2-03DC-4DCD-98FB-848F3AB7881D}" type="slidenum">
              <a:rPr lang="en-GB" smtClean="0"/>
              <a:t>15</a:t>
            </a:fld>
            <a:endParaRPr lang="en-GB"/>
          </a:p>
        </p:txBody>
      </p:sp>
    </p:spTree>
    <p:extLst>
      <p:ext uri="{BB962C8B-B14F-4D97-AF65-F5344CB8AC3E}">
        <p14:creationId xmlns:p14="http://schemas.microsoft.com/office/powerpoint/2010/main" val="622259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5F2CD2-03DC-4DCD-98FB-848F3AB7881D}" type="slidenum">
              <a:rPr lang="en-GB" smtClean="0"/>
              <a:t>19</a:t>
            </a:fld>
            <a:endParaRPr lang="en-GB"/>
          </a:p>
        </p:txBody>
      </p:sp>
    </p:spTree>
    <p:extLst>
      <p:ext uri="{BB962C8B-B14F-4D97-AF65-F5344CB8AC3E}">
        <p14:creationId xmlns:p14="http://schemas.microsoft.com/office/powerpoint/2010/main" val="1134808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5F2CD2-03DC-4DCD-98FB-848F3AB7881D}" type="slidenum">
              <a:rPr lang="en-GB" smtClean="0"/>
              <a:t>25</a:t>
            </a:fld>
            <a:endParaRPr lang="en-GB"/>
          </a:p>
        </p:txBody>
      </p:sp>
    </p:spTree>
    <p:extLst>
      <p:ext uri="{BB962C8B-B14F-4D97-AF65-F5344CB8AC3E}">
        <p14:creationId xmlns:p14="http://schemas.microsoft.com/office/powerpoint/2010/main" val="835043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5F2CD2-03DC-4DCD-98FB-848F3AB7881D}" type="slidenum">
              <a:rPr lang="en-GB" smtClean="0"/>
              <a:t>27</a:t>
            </a:fld>
            <a:endParaRPr lang="en-GB"/>
          </a:p>
        </p:txBody>
      </p:sp>
    </p:spTree>
    <p:extLst>
      <p:ext uri="{BB962C8B-B14F-4D97-AF65-F5344CB8AC3E}">
        <p14:creationId xmlns:p14="http://schemas.microsoft.com/office/powerpoint/2010/main" val="2120777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822B2C7-A842-43C6-844A-CD73A0D1B5C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1407494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22B2C7-A842-43C6-844A-CD73A0D1B5C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407807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2B2C7-A842-43C6-844A-CD73A0D1B5C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197243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822B2C7-A842-43C6-844A-CD73A0D1B5CA}" type="datetimeFigureOut">
              <a:rPr lang="en-GB" smtClean="0"/>
              <a:t>03/10/2023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3558544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822B2C7-A842-43C6-844A-CD73A0D1B5CA}" type="datetimeFigureOut">
              <a:rPr lang="en-GB" smtClean="0"/>
              <a:t>03/10/2023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3216985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822B2C7-A842-43C6-844A-CD73A0D1B5CA}" type="datetimeFigureOut">
              <a:rPr lang="en-GB" smtClean="0"/>
              <a:t>03/10/2023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391790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22B2C7-A842-43C6-844A-CD73A0D1B5CA}" type="datetimeFigureOut">
              <a:rPr lang="en-GB" smtClean="0"/>
              <a:t>03/10/2023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893990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22B2C7-A842-43C6-844A-CD73A0D1B5CA}" type="datetimeFigureOut">
              <a:rPr lang="en-GB" smtClean="0"/>
              <a:t>03/10/2023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3642095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822B2C7-A842-43C6-844A-CD73A0D1B5CA}" type="datetimeFigureOut">
              <a:rPr lang="en-GB" smtClean="0"/>
              <a:t>03/10/2023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3303265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2B2C7-A842-43C6-844A-CD73A0D1B5C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3563832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2B2C7-A842-43C6-844A-CD73A0D1B5C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AAC9E-6E26-4E6D-823E-8E34E5FD82E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46065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2B2C7-A842-43C6-844A-CD73A0D1B5C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23620105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2B2C7-A842-43C6-844A-CD73A0D1B5C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AAC9E-6E26-4E6D-823E-8E34E5FD82E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84992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22B2C7-A842-43C6-844A-CD73A0D1B5C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23271931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22B2C7-A842-43C6-844A-CD73A0D1B5C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2213806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22B2C7-A842-43C6-844A-CD73A0D1B5C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FAAC9E-6E26-4E6D-823E-8E34E5FD82EC}" type="slidenum">
              <a:rPr lang="en-GB" smtClean="0"/>
              <a:t>‹#›</a:t>
            </a:fld>
            <a:endParaRPr lang="en-GB"/>
          </a:p>
        </p:txBody>
      </p:sp>
    </p:spTree>
    <p:extLst>
      <p:ext uri="{BB962C8B-B14F-4D97-AF65-F5344CB8AC3E}">
        <p14:creationId xmlns:p14="http://schemas.microsoft.com/office/powerpoint/2010/main" val="3451154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822B2C7-A842-43C6-844A-CD73A0D1B5CA}" type="datetimeFigureOut">
              <a:rPr lang="en-GB" smtClean="0"/>
              <a:t>03/10/2023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FAAC9E-6E26-4E6D-823E-8E34E5FD82EC}" type="slidenum">
              <a:rPr lang="en-GB" smtClean="0"/>
              <a:t>‹#›</a:t>
            </a:fld>
            <a:endParaRPr lang="en-GB"/>
          </a:p>
        </p:txBody>
      </p:sp>
    </p:spTree>
    <p:extLst>
      <p:ext uri="{BB962C8B-B14F-4D97-AF65-F5344CB8AC3E}">
        <p14:creationId xmlns:p14="http://schemas.microsoft.com/office/powerpoint/2010/main" val="4109014781"/>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 id="2147483898" r:id="rId12"/>
    <p:sldLayoutId id="2147483899" r:id="rId13"/>
    <p:sldLayoutId id="2147483900" r:id="rId14"/>
    <p:sldLayoutId id="2147483901" r:id="rId15"/>
    <p:sldLayoutId id="214748390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wUUSZWtvB6M?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usSpH97eO6c?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7.xml"/><Relationship Id="rId1" Type="http://schemas.openxmlformats.org/officeDocument/2006/relationships/video" Target="https://www.youtube.com/embed/tP2vKocCFdk?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wUUSZWtvB6M" TargetMode="External"/><Relationship Id="rId2" Type="http://schemas.openxmlformats.org/officeDocument/2006/relationships/hyperlink" Target="http://www.imta.ch/" TargetMode="External"/><Relationship Id="rId1" Type="http://schemas.openxmlformats.org/officeDocument/2006/relationships/slideLayout" Target="../slideLayouts/slideLayout7.xml"/><Relationship Id="rId4" Type="http://schemas.openxmlformats.org/officeDocument/2006/relationships/hyperlink" Target="http://www.bmj.com/content/344/bmj.e367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C340-496B-4DEB-6930-0F4F1AF6CF58}"/>
              </a:ext>
            </a:extLst>
          </p:cNvPr>
          <p:cNvSpPr>
            <a:spLocks noGrp="1"/>
          </p:cNvSpPr>
          <p:nvPr>
            <p:ph type="ctrTitle"/>
          </p:nvPr>
        </p:nvSpPr>
        <p:spPr/>
        <p:txBody>
          <a:bodyPr>
            <a:normAutofit/>
          </a:bodyPr>
          <a:lstStyle/>
          <a:p>
            <a:pPr algn="ctr"/>
            <a:r>
              <a:rPr lang="en-GB" sz="4000" kern="0" spc="25" dirty="0">
                <a:solidFill>
                  <a:srgbClr val="2D3238"/>
                </a:solidFill>
                <a:effectLst/>
                <a:latin typeface="f37-ginger-bold"/>
                <a:ea typeface="Times New Roman" panose="02020603050405020304" pitchFamily="18" charset="0"/>
                <a:cs typeface="Times New Roman" panose="02020603050405020304" pitchFamily="18" charset="0"/>
              </a:rPr>
              <a:t>The Maitland Concept</a:t>
            </a:r>
            <a:br>
              <a:rPr lang="en-GB" sz="4000" kern="100" dirty="0">
                <a:effectLst/>
                <a:latin typeface="Calibri" panose="020F0502020204030204" pitchFamily="34" charset="0"/>
                <a:ea typeface="DengXian" panose="02010600030101010101" pitchFamily="2" charset="-122"/>
                <a:cs typeface="Times New Roman" panose="02020603050405020304" pitchFamily="18" charset="0"/>
              </a:rPr>
            </a:br>
            <a:endParaRPr lang="en-GB" sz="4000" dirty="0"/>
          </a:p>
        </p:txBody>
      </p:sp>
      <p:sp>
        <p:nvSpPr>
          <p:cNvPr id="3" name="Subtitle 2">
            <a:extLst>
              <a:ext uri="{FF2B5EF4-FFF2-40B4-BE49-F238E27FC236}">
                <a16:creationId xmlns:a16="http://schemas.microsoft.com/office/drawing/2014/main" id="{A04B68DD-B788-084D-5B97-8A5106F41101}"/>
              </a:ext>
            </a:extLst>
          </p:cNvPr>
          <p:cNvSpPr>
            <a:spLocks noGrp="1"/>
          </p:cNvSpPr>
          <p:nvPr>
            <p:ph type="subTitle" idx="1"/>
          </p:nvPr>
        </p:nvSpPr>
        <p:spPr/>
        <p:txBody>
          <a:bodyPr/>
          <a:lstStyle/>
          <a:p>
            <a:pPr algn="ctr"/>
            <a:r>
              <a:rPr lang="en-GB" dirty="0"/>
              <a:t>Sian Bowen </a:t>
            </a:r>
            <a:r>
              <a:rPr lang="en-GB" dirty="0" err="1"/>
              <a:t>M.Ost</a:t>
            </a:r>
            <a:r>
              <a:rPr lang="en-GB" dirty="0"/>
              <a:t>, PG Cert AO</a:t>
            </a:r>
          </a:p>
        </p:txBody>
      </p:sp>
    </p:spTree>
    <p:extLst>
      <p:ext uri="{BB962C8B-B14F-4D97-AF65-F5344CB8AC3E}">
        <p14:creationId xmlns:p14="http://schemas.microsoft.com/office/powerpoint/2010/main" val="3912471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19C9A-DE57-EE3D-8E0A-E69B295F00B7}"/>
              </a:ext>
            </a:extLst>
          </p:cNvPr>
          <p:cNvSpPr>
            <a:spLocks noGrp="1"/>
          </p:cNvSpPr>
          <p:nvPr>
            <p:ph type="title"/>
          </p:nvPr>
        </p:nvSpPr>
        <p:spPr/>
        <p:txBody>
          <a:bodyPr/>
          <a:lstStyle/>
          <a:p>
            <a:pPr algn="ctr"/>
            <a:r>
              <a:rPr lang="en-GB" dirty="0">
                <a:solidFill>
                  <a:schemeClr val="tx1"/>
                </a:solidFill>
              </a:rPr>
              <a:t>What is it?</a:t>
            </a:r>
          </a:p>
        </p:txBody>
      </p:sp>
      <p:sp>
        <p:nvSpPr>
          <p:cNvPr id="3" name="Content Placeholder 2">
            <a:extLst>
              <a:ext uri="{FF2B5EF4-FFF2-40B4-BE49-F238E27FC236}">
                <a16:creationId xmlns:a16="http://schemas.microsoft.com/office/drawing/2014/main" id="{60B525B4-3383-A374-0FAC-B9F5BB232BF1}"/>
              </a:ext>
            </a:extLst>
          </p:cNvPr>
          <p:cNvSpPr>
            <a:spLocks noGrp="1"/>
          </p:cNvSpPr>
          <p:nvPr>
            <p:ph idx="1"/>
          </p:nvPr>
        </p:nvSpPr>
        <p:spPr>
          <a:xfrm>
            <a:off x="860213" y="1930400"/>
            <a:ext cx="8596668" cy="3880773"/>
          </a:xfrm>
        </p:spPr>
        <p:txBody>
          <a:bodyPr>
            <a:noAutofit/>
          </a:bodyPr>
          <a:lstStyle/>
          <a:p>
            <a:pPr>
              <a:lnSpc>
                <a:spcPct val="107000"/>
              </a:lnSpc>
              <a:spcAft>
                <a:spcPts val="800"/>
              </a:spcAf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 Maitland Concept of Manipulative Physiotherapy, named after Geoffrey Maitland, emphasises a specific way of thinking, continuous evaluation and assessment and the art of manipulative physiotherapy (“know when, how and which techniques to perform, and adapt these to the individual Patient”) and a total commitment to the patient.</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a:lnSpc>
                <a:spcPct val="107000"/>
              </a:lnSpc>
              <a:spcAft>
                <a:spcPts val="1950"/>
              </a:spcAf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 application of the Maitland concept can be on the peripheral or spinal joints, both require technical explanation and differ in technical terms and effects, however the main theoretical approach is similar.</a:t>
            </a:r>
          </a:p>
        </p:txBody>
      </p:sp>
    </p:spTree>
    <p:extLst>
      <p:ext uri="{BB962C8B-B14F-4D97-AF65-F5344CB8AC3E}">
        <p14:creationId xmlns:p14="http://schemas.microsoft.com/office/powerpoint/2010/main" val="2836669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3D43F-20D3-0D50-4044-1ACBC700FCD1}"/>
              </a:ext>
            </a:extLst>
          </p:cNvPr>
          <p:cNvSpPr>
            <a:spLocks noGrp="1"/>
          </p:cNvSpPr>
          <p:nvPr>
            <p:ph type="title"/>
          </p:nvPr>
        </p:nvSpPr>
        <p:spPr/>
        <p:txBody>
          <a:bodyPr>
            <a:normAutofit/>
          </a:bodyPr>
          <a:lstStyle/>
          <a:p>
            <a:pPr algn="ctr"/>
            <a:r>
              <a:rPr lang="en-GB" b="0" i="0" dirty="0">
                <a:solidFill>
                  <a:srgbClr val="000000"/>
                </a:solidFill>
                <a:effectLst/>
                <a:latin typeface="ff1"/>
              </a:rPr>
              <a:t>Physiological Vs Accessory</a:t>
            </a:r>
            <a:br>
              <a:rPr lang="en-GB" kern="100"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BF87A7D-8808-69AF-316B-8B445F135357}"/>
              </a:ext>
            </a:extLst>
          </p:cNvPr>
          <p:cNvSpPr>
            <a:spLocks noGrp="1"/>
          </p:cNvSpPr>
          <p:nvPr>
            <p:ph idx="1"/>
          </p:nvPr>
        </p:nvSpPr>
        <p:spPr>
          <a:xfrm>
            <a:off x="677334" y="1683327"/>
            <a:ext cx="8596668" cy="4358035"/>
          </a:xfrm>
        </p:spPr>
        <p:txBody>
          <a:bodyPr>
            <a:noAutofit/>
          </a:bodyPr>
          <a:lstStyle/>
          <a:p>
            <a:pPr marL="0" indent="0" algn="l">
              <a:buNone/>
            </a:pPr>
            <a:r>
              <a:rPr lang="en-GB" sz="2400" b="0" i="0" dirty="0">
                <a:solidFill>
                  <a:srgbClr val="000000"/>
                </a:solidFill>
                <a:effectLst/>
                <a:latin typeface="Calibri Light" panose="020F0302020204030204" pitchFamily="34" charset="0"/>
                <a:cs typeface="Calibri Light" panose="020F0302020204030204" pitchFamily="34" charset="0"/>
              </a:rPr>
              <a:t>Physiological Movements: </a:t>
            </a:r>
          </a:p>
          <a:p>
            <a:pPr marL="0" indent="0" algn="l">
              <a:buNone/>
            </a:pPr>
            <a:r>
              <a:rPr lang="en-GB" sz="2400" i="0" dirty="0">
                <a:solidFill>
                  <a:srgbClr val="000000"/>
                </a:solidFill>
                <a:effectLst/>
                <a:latin typeface="Calibri Light" panose="020F0302020204030204" pitchFamily="34" charset="0"/>
                <a:cs typeface="Calibri Light" panose="020F0302020204030204" pitchFamily="34" charset="0"/>
              </a:rPr>
              <a:t>Passive assessment of those movements that have been performed actively. Physiological limited by restriction to muscles.</a:t>
            </a:r>
          </a:p>
          <a:p>
            <a:pPr algn="l"/>
            <a:r>
              <a:rPr lang="en-GB" sz="2400" i="0" dirty="0">
                <a:solidFill>
                  <a:srgbClr val="000000"/>
                </a:solidFill>
                <a:effectLst/>
                <a:latin typeface="Calibri Light" panose="020F0302020204030204" pitchFamily="34" charset="0"/>
                <a:cs typeface="Calibri Light" panose="020F0302020204030204" pitchFamily="34" charset="0"/>
              </a:rPr>
              <a:t>Performed in a relaxed position</a:t>
            </a:r>
          </a:p>
          <a:p>
            <a:pPr algn="l"/>
            <a:r>
              <a:rPr lang="en-GB" sz="2400" i="0" dirty="0">
                <a:solidFill>
                  <a:srgbClr val="000000"/>
                </a:solidFill>
                <a:effectLst/>
                <a:latin typeface="Calibri Light" panose="020F0302020204030204" pitchFamily="34" charset="0"/>
                <a:cs typeface="Calibri Light" panose="020F0302020204030204" pitchFamily="34" charset="0"/>
              </a:rPr>
              <a:t>Note where in the range symptoms are felt</a:t>
            </a:r>
          </a:p>
          <a:p>
            <a:pPr algn="l"/>
            <a:r>
              <a:rPr lang="en-GB" sz="2400" dirty="0">
                <a:solidFill>
                  <a:srgbClr val="000000"/>
                </a:solidFill>
                <a:latin typeface="Calibri Light" panose="020F0302020204030204" pitchFamily="34" charset="0"/>
                <a:cs typeface="Calibri Light" panose="020F0302020204030204" pitchFamily="34" charset="0"/>
              </a:rPr>
              <a:t>E</a:t>
            </a:r>
            <a:r>
              <a:rPr lang="en-GB" sz="2400" i="0" dirty="0">
                <a:solidFill>
                  <a:srgbClr val="000000"/>
                </a:solidFill>
                <a:effectLst/>
                <a:latin typeface="Calibri Light" panose="020F0302020204030204" pitchFamily="34" charset="0"/>
                <a:cs typeface="Calibri Light" panose="020F0302020204030204" pitchFamily="34" charset="0"/>
              </a:rPr>
              <a:t>nd of range</a:t>
            </a:r>
          </a:p>
          <a:p>
            <a:pPr algn="l"/>
            <a:r>
              <a:rPr lang="en-GB" sz="2400" i="0" dirty="0">
                <a:solidFill>
                  <a:srgbClr val="000000"/>
                </a:solidFill>
                <a:effectLst/>
                <a:latin typeface="Calibri Light" panose="020F0302020204030204" pitchFamily="34" charset="0"/>
                <a:cs typeface="Calibri Light" panose="020F0302020204030204" pitchFamily="34" charset="0"/>
              </a:rPr>
              <a:t>Flexion, extension, abduction, adduction and rotation </a:t>
            </a:r>
          </a:p>
          <a:p>
            <a:pPr marL="0" indent="0" algn="l">
              <a:buNone/>
            </a:pPr>
            <a:endParaRPr lang="en-GB" sz="2400" b="0" i="0" dirty="0">
              <a:solidFill>
                <a:srgbClr val="000000"/>
              </a:solidFill>
              <a:effectLst/>
              <a:latin typeface="Calibri Light" panose="020F0302020204030204" pitchFamily="34" charset="0"/>
              <a:cs typeface="Calibri Light" panose="020F0302020204030204" pitchFamily="34" charset="0"/>
            </a:endParaRPr>
          </a:p>
          <a:p>
            <a:pPr marL="0" indent="0" algn="l">
              <a:buNone/>
            </a:pPr>
            <a:endPar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endParaRPr>
          </a:p>
          <a:p>
            <a:pPr marL="0" indent="0">
              <a:buNone/>
            </a:pPr>
            <a:endParaRPr lang="en-GB" sz="2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157626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6FEA4-3D47-03EB-FF05-FAC636617091}"/>
              </a:ext>
            </a:extLst>
          </p:cNvPr>
          <p:cNvSpPr>
            <a:spLocks noGrp="1"/>
          </p:cNvSpPr>
          <p:nvPr>
            <p:ph type="title"/>
          </p:nvPr>
        </p:nvSpPr>
        <p:spPr/>
        <p:txBody>
          <a:bodyPr/>
          <a:lstStyle/>
          <a:p>
            <a:pPr algn="ctr"/>
            <a:r>
              <a:rPr lang="en-GB" b="0" i="0" dirty="0">
                <a:solidFill>
                  <a:srgbClr val="000000"/>
                </a:solidFill>
                <a:effectLst/>
                <a:latin typeface="ff1"/>
              </a:rPr>
              <a:t>Physiological Vs Accessory</a:t>
            </a:r>
            <a:br>
              <a:rPr lang="en-GB" kern="100"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9E9E7D8D-C5BB-99B6-8155-088920E88E67}"/>
              </a:ext>
            </a:extLst>
          </p:cNvPr>
          <p:cNvSpPr>
            <a:spLocks noGrp="1"/>
          </p:cNvSpPr>
          <p:nvPr>
            <p:ph idx="1"/>
          </p:nvPr>
        </p:nvSpPr>
        <p:spPr>
          <a:xfrm>
            <a:off x="677334" y="1836751"/>
            <a:ext cx="8596668" cy="4204611"/>
          </a:xfrm>
        </p:spPr>
        <p:txBody>
          <a:bodyPr>
            <a:noAutofit/>
          </a:bodyPr>
          <a:lstStyle/>
          <a:p>
            <a:pPr marL="0" indent="0" algn="l">
              <a:buNone/>
            </a:pPr>
            <a:r>
              <a:rPr lang="en-GB" sz="2400" b="0" i="0" dirty="0">
                <a:solidFill>
                  <a:srgbClr val="000000"/>
                </a:solidFill>
                <a:effectLst/>
                <a:latin typeface="Calibri Light" panose="020F0302020204030204" pitchFamily="34" charset="0"/>
                <a:cs typeface="Calibri Light" panose="020F0302020204030204" pitchFamily="34" charset="0"/>
              </a:rPr>
              <a:t>Accessory Movements:</a:t>
            </a:r>
          </a:p>
          <a:p>
            <a:pPr marL="0" indent="0" algn="l">
              <a:buNone/>
            </a:pPr>
            <a:r>
              <a:rPr lang="en-GB" sz="2400" b="0" i="0" dirty="0">
                <a:solidFill>
                  <a:srgbClr val="000000"/>
                </a:solidFill>
                <a:effectLst/>
                <a:latin typeface="Calibri Light" panose="020F0302020204030204" pitchFamily="34" charset="0"/>
                <a:cs typeface="Calibri Light" panose="020F0302020204030204" pitchFamily="34" charset="0"/>
              </a:rPr>
              <a:t>Cannot be performed actively but are essential for normal joint function. Accessory limited by restriction to joints and capsule.</a:t>
            </a:r>
          </a:p>
          <a:p>
            <a:pPr algn="l"/>
            <a:r>
              <a:rPr lang="en-GB" sz="2400" b="0" i="0" dirty="0">
                <a:solidFill>
                  <a:srgbClr val="000000"/>
                </a:solidFill>
                <a:effectLst/>
                <a:latin typeface="Calibri Light" panose="020F0302020204030204" pitchFamily="34" charset="0"/>
                <a:cs typeface="Calibri Light" panose="020F0302020204030204" pitchFamily="34" charset="0"/>
              </a:rPr>
              <a:t>Slide, glide, roll</a:t>
            </a:r>
          </a:p>
          <a:p>
            <a:pPr algn="l"/>
            <a:r>
              <a:rPr lang="en-GB" sz="2400" b="0" i="0" dirty="0">
                <a:solidFill>
                  <a:srgbClr val="000000"/>
                </a:solidFill>
                <a:effectLst/>
                <a:latin typeface="Calibri Light" panose="020F0302020204030204" pitchFamily="34" charset="0"/>
                <a:cs typeface="Calibri Light" panose="020F0302020204030204" pitchFamily="34" charset="0"/>
              </a:rPr>
              <a:t>Loose packed positions</a:t>
            </a:r>
          </a:p>
          <a:p>
            <a:pPr algn="l"/>
            <a:r>
              <a:rPr lang="en-GB" sz="2400" b="0" i="0" dirty="0">
                <a:solidFill>
                  <a:srgbClr val="000000"/>
                </a:solidFill>
                <a:effectLst/>
                <a:latin typeface="Calibri Light" panose="020F0302020204030204" pitchFamily="34" charset="0"/>
                <a:cs typeface="Calibri Light" panose="020F0302020204030204" pitchFamily="34" charset="0"/>
              </a:rPr>
              <a:t>Antero-posterior (AP), </a:t>
            </a:r>
            <a:r>
              <a:rPr lang="en-GB" sz="2400" b="0" i="0" dirty="0" err="1">
                <a:solidFill>
                  <a:srgbClr val="000000"/>
                </a:solidFill>
                <a:effectLst/>
                <a:latin typeface="Calibri Light" panose="020F0302020204030204" pitchFamily="34" charset="0"/>
                <a:cs typeface="Calibri Light" panose="020F0302020204030204" pitchFamily="34" charset="0"/>
              </a:rPr>
              <a:t>Postero</a:t>
            </a:r>
            <a:r>
              <a:rPr lang="en-GB" sz="2400" b="0" i="0" dirty="0">
                <a:solidFill>
                  <a:srgbClr val="000000"/>
                </a:solidFill>
                <a:effectLst/>
                <a:latin typeface="Calibri Light" panose="020F0302020204030204" pitchFamily="34" charset="0"/>
                <a:cs typeface="Calibri Light" panose="020F0302020204030204" pitchFamily="34" charset="0"/>
              </a:rPr>
              <a:t>-Anterior (PA), distraction, longitudinal, caudad (towards feet)/cephalad (towards head)</a:t>
            </a:r>
          </a:p>
          <a:p>
            <a:pPr algn="l"/>
            <a:endParaRPr lang="en-GB" sz="2400" dirty="0">
              <a:solidFill>
                <a:srgbClr val="000000"/>
              </a:solidFill>
              <a:latin typeface="Calibri Light" panose="020F0302020204030204" pitchFamily="34" charset="0"/>
              <a:cs typeface="Calibri Light" panose="020F0302020204030204" pitchFamily="34" charset="0"/>
            </a:endParaRPr>
          </a:p>
          <a:p>
            <a:pPr marL="0" indent="0" algn="l">
              <a:buNone/>
            </a:pPr>
            <a:r>
              <a:rPr lang="en-GB" sz="2400" b="0" i="0" dirty="0">
                <a:solidFill>
                  <a:srgbClr val="000000"/>
                </a:solidFill>
                <a:effectLst/>
                <a:latin typeface="Calibri Light" panose="020F0302020204030204" pitchFamily="34" charset="0"/>
                <a:cs typeface="Calibri Light" panose="020F0302020204030204" pitchFamily="34" charset="0"/>
              </a:rPr>
              <a:t>If accessory movements are limited and/or painful then the active movement will not be normal</a:t>
            </a:r>
          </a:p>
          <a:p>
            <a:endParaRPr lang="en-GB" sz="2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266778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0A233-E395-E1BE-C808-06D8ACE2709C}"/>
              </a:ext>
            </a:extLst>
          </p:cNvPr>
          <p:cNvSpPr>
            <a:spLocks noGrp="1"/>
          </p:cNvSpPr>
          <p:nvPr>
            <p:ph type="title"/>
          </p:nvPr>
        </p:nvSpPr>
        <p:spPr>
          <a:xfrm>
            <a:off x="677334" y="609600"/>
            <a:ext cx="8596668" cy="897082"/>
          </a:xfrm>
        </p:spPr>
        <p:txBody>
          <a:bodyPr/>
          <a:lstStyle/>
          <a:p>
            <a:pPr algn="ctr"/>
            <a:r>
              <a:rPr lang="en-GB" dirty="0">
                <a:solidFill>
                  <a:schemeClr val="tx1"/>
                </a:solidFill>
              </a:rPr>
              <a:t>Joint mobilisation benefits</a:t>
            </a:r>
          </a:p>
        </p:txBody>
      </p:sp>
      <p:sp>
        <p:nvSpPr>
          <p:cNvPr id="13" name="TextBox 12">
            <a:extLst>
              <a:ext uri="{FF2B5EF4-FFF2-40B4-BE49-F238E27FC236}">
                <a16:creationId xmlns:a16="http://schemas.microsoft.com/office/drawing/2014/main" id="{E7619FF6-8EA9-32B3-20BD-47E9D148AB85}"/>
              </a:ext>
            </a:extLst>
          </p:cNvPr>
          <p:cNvSpPr txBox="1"/>
          <p:nvPr/>
        </p:nvSpPr>
        <p:spPr>
          <a:xfrm>
            <a:off x="738567" y="1676460"/>
            <a:ext cx="8720570" cy="4893647"/>
          </a:xfrm>
          <a:prstGeom prst="rect">
            <a:avLst/>
          </a:prstGeom>
          <a:noFill/>
        </p:spPr>
        <p:txBody>
          <a:bodyPr wrap="square">
            <a:spAutoFit/>
          </a:bodyPr>
          <a:lstStyle/>
          <a:p>
            <a:pPr algn="l"/>
            <a:r>
              <a:rPr lang="en-GB" sz="2400" b="0" i="0" dirty="0">
                <a:solidFill>
                  <a:srgbClr val="000000"/>
                </a:solidFill>
                <a:effectLst/>
                <a:latin typeface="Calibri Light" panose="020F0302020204030204" pitchFamily="34" charset="0"/>
                <a:cs typeface="Calibri Light" panose="020F0302020204030204" pitchFamily="34" charset="0"/>
              </a:rPr>
              <a:t>Neurophysiological effects:</a:t>
            </a:r>
          </a:p>
          <a:p>
            <a:pPr marL="285750" indent="-285750" algn="l">
              <a:buFont typeface="Arial" panose="020B0604020202020204" pitchFamily="34" charset="0"/>
              <a:buChar char="•"/>
            </a:pPr>
            <a:r>
              <a:rPr lang="en-GB" sz="2400" b="0" i="0" dirty="0">
                <a:solidFill>
                  <a:srgbClr val="000000"/>
                </a:solidFill>
                <a:effectLst/>
                <a:latin typeface="Calibri Light" panose="020F0302020204030204" pitchFamily="34" charset="0"/>
                <a:cs typeface="Calibri Light" panose="020F0302020204030204" pitchFamily="34" charset="0"/>
              </a:rPr>
              <a:t>Stimulates mechanoreceptors to </a:t>
            </a:r>
            <a:r>
              <a:rPr lang="en-GB" sz="2400" dirty="0">
                <a:solidFill>
                  <a:srgbClr val="000000"/>
                </a:solidFill>
                <a:latin typeface="Calibri Light" panose="020F0302020204030204" pitchFamily="34" charset="0"/>
                <a:cs typeface="Calibri Light" panose="020F0302020204030204" pitchFamily="34" charset="0"/>
              </a:rPr>
              <a:t>reduce </a:t>
            </a:r>
            <a:r>
              <a:rPr lang="en-GB" sz="2400" b="0" i="0" dirty="0">
                <a:solidFill>
                  <a:srgbClr val="000000"/>
                </a:solidFill>
                <a:effectLst/>
                <a:latin typeface="Calibri Light" panose="020F0302020204030204" pitchFamily="34" charset="0"/>
                <a:cs typeface="Calibri Light" panose="020F0302020204030204" pitchFamily="34" charset="0"/>
              </a:rPr>
              <a:t>pain</a:t>
            </a:r>
            <a:endParaRPr lang="en-GB" sz="2400" dirty="0">
              <a:solidFill>
                <a:srgbClr val="000000"/>
              </a:solidFill>
              <a:latin typeface="Calibri Light" panose="020F0302020204030204" pitchFamily="34" charset="0"/>
              <a:cs typeface="Calibri Light" panose="020F0302020204030204" pitchFamily="34" charset="0"/>
            </a:endParaRPr>
          </a:p>
          <a:p>
            <a:pPr marL="285750" indent="-285750" algn="l">
              <a:buFont typeface="Arial" panose="020B0604020202020204" pitchFamily="34" charset="0"/>
              <a:buChar char="•"/>
            </a:pPr>
            <a:r>
              <a:rPr lang="en-GB" sz="2400" b="0" i="0" dirty="0">
                <a:solidFill>
                  <a:srgbClr val="000000"/>
                </a:solidFill>
                <a:effectLst/>
                <a:latin typeface="Calibri Light" panose="020F0302020204030204" pitchFamily="34" charset="0"/>
                <a:cs typeface="Calibri Light" panose="020F0302020204030204" pitchFamily="34" charset="0"/>
              </a:rPr>
              <a:t>Affect muscle spasm &amp; muscle guarding – nociceptive stimulation</a:t>
            </a:r>
            <a:endParaRPr lang="en-GB" sz="2400" dirty="0">
              <a:solidFill>
                <a:srgbClr val="000000"/>
              </a:solidFill>
              <a:latin typeface="Calibri Light" panose="020F0302020204030204" pitchFamily="34" charset="0"/>
              <a:cs typeface="Calibri Light" panose="020F0302020204030204" pitchFamily="34" charset="0"/>
            </a:endParaRPr>
          </a:p>
          <a:p>
            <a:pPr marL="285750" indent="-285750" algn="l">
              <a:buFont typeface="Arial" panose="020B0604020202020204" pitchFamily="34" charset="0"/>
              <a:buChar char="•"/>
            </a:pPr>
            <a:r>
              <a:rPr lang="en-GB" sz="2400" b="0" i="0" dirty="0">
                <a:solidFill>
                  <a:srgbClr val="000000"/>
                </a:solidFill>
                <a:effectLst/>
                <a:latin typeface="Calibri Light" panose="020F0302020204030204" pitchFamily="34" charset="0"/>
                <a:cs typeface="Calibri Light" panose="020F0302020204030204" pitchFamily="34" charset="0"/>
              </a:rPr>
              <a:t>Increase in awareness of position &amp; motion because of afferent nerve impulses</a:t>
            </a:r>
          </a:p>
          <a:p>
            <a:pPr algn="l"/>
            <a:endParaRPr lang="en-GB" sz="2400" b="0" i="0" dirty="0">
              <a:solidFill>
                <a:srgbClr val="000000"/>
              </a:solidFill>
              <a:effectLst/>
              <a:latin typeface="Calibri Light" panose="020F0302020204030204" pitchFamily="34" charset="0"/>
              <a:cs typeface="Calibri Light" panose="020F0302020204030204" pitchFamily="34" charset="0"/>
            </a:endParaRPr>
          </a:p>
          <a:p>
            <a:pPr algn="l"/>
            <a:r>
              <a:rPr lang="en-GB" sz="2400" b="0" i="0" dirty="0">
                <a:solidFill>
                  <a:srgbClr val="000000"/>
                </a:solidFill>
                <a:effectLst/>
                <a:latin typeface="Calibri Light" panose="020F0302020204030204" pitchFamily="34" charset="0"/>
                <a:cs typeface="Calibri Light" panose="020F0302020204030204" pitchFamily="34" charset="0"/>
              </a:rPr>
              <a:t>Nutritional effects:</a:t>
            </a:r>
            <a:endParaRPr lang="en-GB" sz="2400" dirty="0">
              <a:solidFill>
                <a:srgbClr val="000000"/>
              </a:solidFill>
              <a:latin typeface="Calibri Light" panose="020F0302020204030204" pitchFamily="34" charset="0"/>
              <a:cs typeface="Calibri Light" panose="020F0302020204030204" pitchFamily="34" charset="0"/>
            </a:endParaRPr>
          </a:p>
          <a:p>
            <a:pPr marL="285750" indent="-285750" algn="l">
              <a:buFont typeface="Arial" panose="020B0604020202020204" pitchFamily="34" charset="0"/>
              <a:buChar char="•"/>
            </a:pPr>
            <a:r>
              <a:rPr lang="en-GB" sz="2400" b="0" i="0" dirty="0">
                <a:solidFill>
                  <a:srgbClr val="000000"/>
                </a:solidFill>
                <a:effectLst/>
                <a:latin typeface="Calibri Light" panose="020F0302020204030204" pitchFamily="34" charset="0"/>
                <a:cs typeface="Calibri Light" panose="020F0302020204030204" pitchFamily="34" charset="0"/>
              </a:rPr>
              <a:t>Distraction or small gliding movements – cause synovial fluid movement</a:t>
            </a:r>
            <a:endParaRPr lang="en-GB" sz="2400" dirty="0">
              <a:solidFill>
                <a:srgbClr val="000000"/>
              </a:solidFill>
              <a:latin typeface="Calibri Light" panose="020F0302020204030204" pitchFamily="34" charset="0"/>
              <a:cs typeface="Calibri Light" panose="020F0302020204030204" pitchFamily="34" charset="0"/>
            </a:endParaRPr>
          </a:p>
          <a:p>
            <a:pPr marL="285750" indent="-285750" algn="l">
              <a:buFont typeface="Arial" panose="020B0604020202020204" pitchFamily="34" charset="0"/>
              <a:buChar char="•"/>
            </a:pPr>
            <a:r>
              <a:rPr lang="en-GB" sz="2400" b="0" i="0" dirty="0">
                <a:solidFill>
                  <a:srgbClr val="000000"/>
                </a:solidFill>
                <a:effectLst/>
                <a:latin typeface="Calibri Light" panose="020F0302020204030204" pitchFamily="34" charset="0"/>
                <a:cs typeface="Calibri Light" panose="020F0302020204030204" pitchFamily="34" charset="0"/>
              </a:rPr>
              <a:t>Movement can improve nutrient exchange due to joint swelling &amp; immobilization</a:t>
            </a:r>
          </a:p>
          <a:p>
            <a:pPr algn="l"/>
            <a:endParaRPr lang="en-GB" sz="2400" dirty="0">
              <a:solidFill>
                <a:srgbClr val="000000"/>
              </a:solidFill>
              <a:latin typeface="Calibri Light" panose="020F0302020204030204" pitchFamily="34" charset="0"/>
              <a:cs typeface="Calibri Light" panose="020F0302020204030204" pitchFamily="34" charset="0"/>
            </a:endParaRPr>
          </a:p>
          <a:p>
            <a:pPr algn="l"/>
            <a:endParaRPr lang="en-GB" sz="2400" b="0" i="0" dirty="0">
              <a:solidFill>
                <a:srgbClr val="000000"/>
              </a:solidFill>
              <a:effectLst/>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128191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4ED2C7-5D53-B4FD-B9BB-BA85308AC1E5}"/>
              </a:ext>
            </a:extLst>
          </p:cNvPr>
          <p:cNvSpPr>
            <a:spLocks noGrp="1"/>
          </p:cNvSpPr>
          <p:nvPr>
            <p:ph idx="1"/>
          </p:nvPr>
        </p:nvSpPr>
        <p:spPr>
          <a:xfrm>
            <a:off x="677334" y="970059"/>
            <a:ext cx="8596668" cy="5071303"/>
          </a:xfrm>
        </p:spPr>
        <p:txBody>
          <a:bodyPr>
            <a:noAutofit/>
          </a:bodyPr>
          <a:lstStyle/>
          <a:p>
            <a:pPr algn="l"/>
            <a:r>
              <a:rPr lang="en-GB" sz="2400" b="0" i="0" dirty="0">
                <a:solidFill>
                  <a:srgbClr val="000000"/>
                </a:solidFill>
                <a:effectLst/>
                <a:latin typeface="Calibri Light" panose="020F0302020204030204" pitchFamily="34" charset="0"/>
                <a:cs typeface="Calibri Light" panose="020F0302020204030204" pitchFamily="34" charset="0"/>
              </a:rPr>
              <a:t>Mechanical effects:</a:t>
            </a:r>
          </a:p>
          <a:p>
            <a:pPr marL="285750" indent="-285750" algn="l">
              <a:buFont typeface="Arial" panose="020B0604020202020204" pitchFamily="34" charset="0"/>
              <a:buChar char="•"/>
            </a:pPr>
            <a:r>
              <a:rPr lang="en-GB" sz="2400" b="0" i="0" dirty="0">
                <a:solidFill>
                  <a:srgbClr val="000000"/>
                </a:solidFill>
                <a:effectLst/>
                <a:latin typeface="Calibri Light" panose="020F0302020204030204" pitchFamily="34" charset="0"/>
                <a:cs typeface="Calibri Light" panose="020F0302020204030204" pitchFamily="34" charset="0"/>
              </a:rPr>
              <a:t>Improve mobility of hypomobile joints (adhesions &amp; thickened CT from immobilization – loosens)</a:t>
            </a:r>
          </a:p>
          <a:p>
            <a:pPr algn="l"/>
            <a:r>
              <a:rPr lang="en-GB" sz="2400" b="0" i="0" dirty="0">
                <a:solidFill>
                  <a:srgbClr val="000000"/>
                </a:solidFill>
                <a:effectLst/>
                <a:latin typeface="Calibri Light" panose="020F0302020204030204" pitchFamily="34" charset="0"/>
                <a:cs typeface="Calibri Light" panose="020F0302020204030204" pitchFamily="34" charset="0"/>
              </a:rPr>
              <a:t>Maintains extensibility &amp; tensile strength of articular tissues</a:t>
            </a:r>
          </a:p>
          <a:p>
            <a:pPr marL="0" indent="0" algn="l">
              <a:buNone/>
            </a:pPr>
            <a:endParaRPr lang="en-GB" sz="2400" b="0" i="0" dirty="0">
              <a:solidFill>
                <a:srgbClr val="000000"/>
              </a:solidFill>
              <a:effectLst/>
              <a:latin typeface="Calibri Light" panose="020F0302020204030204" pitchFamily="34" charset="0"/>
              <a:cs typeface="Calibri Light" panose="020F0302020204030204" pitchFamily="34" charset="0"/>
            </a:endParaRPr>
          </a:p>
          <a:p>
            <a:pPr algn="l"/>
            <a:r>
              <a:rPr lang="en-GB" sz="2400" b="0" i="0" dirty="0">
                <a:solidFill>
                  <a:srgbClr val="000000"/>
                </a:solidFill>
                <a:effectLst/>
                <a:latin typeface="Calibri Light" panose="020F0302020204030204" pitchFamily="34" charset="0"/>
                <a:cs typeface="Calibri Light" panose="020F0302020204030204" pitchFamily="34" charset="0"/>
              </a:rPr>
              <a:t>Receptors Activated:</a:t>
            </a:r>
          </a:p>
          <a:p>
            <a:pPr marL="285750" indent="-285750" algn="l">
              <a:buFont typeface="Arial" panose="020B0604020202020204" pitchFamily="34" charset="0"/>
              <a:buChar char="•"/>
            </a:pPr>
            <a:r>
              <a:rPr lang="en-GB" sz="2400" b="0" i="0" dirty="0">
                <a:solidFill>
                  <a:srgbClr val="000000"/>
                </a:solidFill>
                <a:effectLst/>
                <a:latin typeface="Calibri Light" panose="020F0302020204030204" pitchFamily="34" charset="0"/>
                <a:cs typeface="Calibri Light" panose="020F0302020204030204" pitchFamily="34" charset="0"/>
              </a:rPr>
              <a:t>Stiffness (joint or capsule) Joint Receptors (</a:t>
            </a:r>
            <a:r>
              <a:rPr lang="en-GB" sz="2400" b="0" i="0" dirty="0" err="1">
                <a:solidFill>
                  <a:srgbClr val="000000"/>
                </a:solidFill>
                <a:effectLst/>
                <a:latin typeface="Calibri Light" panose="020F0302020204030204" pitchFamily="34" charset="0"/>
                <a:cs typeface="Calibri Light" panose="020F0302020204030204" pitchFamily="34" charset="0"/>
              </a:rPr>
              <a:t>Pascinian</a:t>
            </a:r>
            <a:r>
              <a:rPr lang="en-GB" sz="2400" b="0" i="0" dirty="0">
                <a:solidFill>
                  <a:srgbClr val="000000"/>
                </a:solidFill>
                <a:effectLst/>
                <a:latin typeface="Calibri Light" panose="020F0302020204030204" pitchFamily="34" charset="0"/>
                <a:cs typeface="Calibri Light" panose="020F0302020204030204" pitchFamily="34" charset="0"/>
              </a:rPr>
              <a:t> Corpuscles) Ligament and Capsule </a:t>
            </a:r>
          </a:p>
          <a:p>
            <a:pPr marL="285750" indent="-285750" algn="l">
              <a:buFont typeface="Arial" panose="020B0604020202020204" pitchFamily="34" charset="0"/>
              <a:buChar char="•"/>
            </a:pPr>
            <a:endParaRPr lang="en-GB" sz="2400" b="0" i="0" dirty="0">
              <a:solidFill>
                <a:srgbClr val="000000"/>
              </a:solidFill>
              <a:effectLst/>
              <a:latin typeface="Calibri Light" panose="020F0302020204030204" pitchFamily="34" charset="0"/>
              <a:cs typeface="Calibri Light" panose="020F0302020204030204" pitchFamily="34" charset="0"/>
            </a:endParaRPr>
          </a:p>
          <a:p>
            <a:pPr algn="l"/>
            <a:r>
              <a:rPr lang="en-GB" sz="2400" b="0" i="0" dirty="0">
                <a:solidFill>
                  <a:srgbClr val="000000"/>
                </a:solidFill>
                <a:effectLst/>
                <a:latin typeface="Calibri Light" panose="020F0302020204030204" pitchFamily="34" charset="0"/>
                <a:cs typeface="Calibri Light" panose="020F0302020204030204" pitchFamily="34" charset="0"/>
              </a:rPr>
              <a:t>Receptors (Ruffini nerve endings) </a:t>
            </a:r>
          </a:p>
          <a:p>
            <a:pPr marL="285750" indent="-285750" algn="l">
              <a:buFont typeface="Arial" panose="020B0604020202020204" pitchFamily="34" charset="0"/>
              <a:buChar char="•"/>
            </a:pPr>
            <a:r>
              <a:rPr lang="en-GB" sz="2400" b="0" i="0" dirty="0">
                <a:solidFill>
                  <a:srgbClr val="000000"/>
                </a:solidFill>
                <a:effectLst/>
                <a:latin typeface="Calibri Light" panose="020F0302020204030204" pitchFamily="34" charset="0"/>
                <a:cs typeface="Calibri Light" panose="020F0302020204030204" pitchFamily="34" charset="0"/>
              </a:rPr>
              <a:t>Muscle pain or stiffness Muscle/Tendon Receptors (GTO/stretch reflex)</a:t>
            </a:r>
          </a:p>
          <a:p>
            <a:endParaRPr lang="en-GB" sz="2400" dirty="0"/>
          </a:p>
        </p:txBody>
      </p:sp>
    </p:spTree>
    <p:extLst>
      <p:ext uri="{BB962C8B-B14F-4D97-AF65-F5344CB8AC3E}">
        <p14:creationId xmlns:p14="http://schemas.microsoft.com/office/powerpoint/2010/main" val="2986848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FB595-8A14-5B8F-8127-174C94BEC9B1}"/>
              </a:ext>
            </a:extLst>
          </p:cNvPr>
          <p:cNvSpPr>
            <a:spLocks noGrp="1"/>
          </p:cNvSpPr>
          <p:nvPr>
            <p:ph type="title"/>
          </p:nvPr>
        </p:nvSpPr>
        <p:spPr/>
        <p:txBody>
          <a:bodyPr>
            <a:normAutofit/>
          </a:bodyPr>
          <a:lstStyle/>
          <a:p>
            <a:pPr algn="ctr"/>
            <a:r>
              <a:rPr lang="en-GB" sz="3600" kern="0" spc="25" dirty="0">
                <a:solidFill>
                  <a:srgbClr val="2D3238"/>
                </a:solidFill>
                <a:effectLst/>
                <a:latin typeface="f37-ginger-bold"/>
                <a:ea typeface="Times New Roman" panose="02020603050405020304" pitchFamily="18" charset="0"/>
                <a:cs typeface="Times New Roman" panose="02020603050405020304" pitchFamily="18" charset="0"/>
              </a:rPr>
              <a:t>Initial Assessment</a:t>
            </a:r>
            <a:br>
              <a:rPr lang="en-GB" sz="3600" kern="100" dirty="0">
                <a:effectLst/>
                <a:latin typeface="Calibri" panose="020F0502020204030204" pitchFamily="34" charset="0"/>
                <a:ea typeface="DengXian" panose="02010600030101010101" pitchFamily="2" charset="-122"/>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5D289B3D-3AED-9106-AB60-E117760CD0AA}"/>
              </a:ext>
            </a:extLst>
          </p:cNvPr>
          <p:cNvSpPr>
            <a:spLocks noGrp="1"/>
          </p:cNvSpPr>
          <p:nvPr>
            <p:ph idx="1"/>
          </p:nvPr>
        </p:nvSpPr>
        <p:spPr>
          <a:xfrm>
            <a:off x="677334" y="1812897"/>
            <a:ext cx="8596668" cy="4778734"/>
          </a:xfrm>
        </p:spPr>
        <p:txBody>
          <a:bodyPr>
            <a:noAutofit/>
          </a:bodyPr>
          <a:lstStyle/>
          <a:p>
            <a:pPr>
              <a:lnSpc>
                <a:spcPct val="107000"/>
              </a:lnSpc>
              <a:spcAft>
                <a:spcPts val="1950"/>
              </a:spcAft>
            </a:pPr>
            <a:r>
              <a:rPr lang="en-GB" sz="2400" kern="0" spc="25" dirty="0">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The Maitland concept is a fantastic tool for approaching an initial assessment as it can be used to form a logical and deduced hypothesis about the nature of the origins of the movement disorder or pain. It is worth considering using mobilisations in your assessment process and reading the Initial Assessment section in </a:t>
            </a:r>
            <a:r>
              <a:rPr lang="en-GB" sz="2400" kern="0" spc="25" dirty="0" err="1">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Maitlands</a:t>
            </a:r>
            <a:r>
              <a:rPr lang="en-GB" sz="2400" kern="0" spc="25" dirty="0">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 book Peripheral Manipulation.</a:t>
            </a:r>
            <a:endParaRPr lang="en-GB" sz="2400" kern="100" dirty="0">
              <a:solidFill>
                <a:schemeClr val="tx1"/>
              </a:solidFill>
              <a:effectLst/>
              <a:latin typeface="Calibri Light" panose="020F0302020204030204" pitchFamily="34" charset="0"/>
              <a:ea typeface="DengXian" panose="02010600030101010101" pitchFamily="2" charset="-122"/>
              <a:cs typeface="Calibri Light" panose="020F0302020204030204" pitchFamily="34" charset="0"/>
            </a:endParaRPr>
          </a:p>
          <a:p>
            <a:pPr>
              <a:lnSpc>
                <a:spcPct val="107000"/>
              </a:lnSpc>
              <a:spcAft>
                <a:spcPts val="1950"/>
              </a:spcAft>
            </a:pPr>
            <a:r>
              <a:rPr lang="en-GB" sz="2400" kern="0" spc="25" dirty="0">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As with any treatment decision a competent and effective assessment is crucial to any patient interaction. </a:t>
            </a:r>
            <a:endParaRPr lang="en-GB" sz="2400"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466845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D2E13A-3D82-D306-EAF2-D92E7954B590}"/>
              </a:ext>
            </a:extLst>
          </p:cNvPr>
          <p:cNvSpPr txBox="1"/>
          <p:nvPr/>
        </p:nvSpPr>
        <p:spPr>
          <a:xfrm>
            <a:off x="572494" y="1287484"/>
            <a:ext cx="8716617" cy="4283032"/>
          </a:xfrm>
          <a:prstGeom prst="rect">
            <a:avLst/>
          </a:prstGeom>
          <a:noFill/>
        </p:spPr>
        <p:txBody>
          <a:bodyPr wrap="square">
            <a:spAutoFit/>
          </a:bodyPr>
          <a:lstStyle/>
          <a:p>
            <a:pPr>
              <a:lnSpc>
                <a:spcPct val="107000"/>
              </a:lnSpc>
              <a:spcAft>
                <a:spcPts val="1950"/>
              </a:spcAft>
            </a:pPr>
            <a:r>
              <a:rPr lang="en-GB" sz="2400" kern="0" spc="25" dirty="0">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The </a:t>
            </a:r>
            <a:r>
              <a:rPr lang="en-GB" sz="2400" b="1" kern="0" spc="25" dirty="0">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Subjective</a:t>
            </a:r>
            <a:r>
              <a:rPr lang="en-GB" sz="2400" kern="0" spc="25" dirty="0">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 Assessment is necessary for determining whether or not mobilisations are suitable for this patient or if they are contraindicated by looking for red flags such as cancer, recent fracture, open wound or active bleeding, infective arthritis, joint fusion and more. </a:t>
            </a:r>
            <a:endParaRPr lang="en-GB" sz="2400" kern="100" dirty="0">
              <a:solidFill>
                <a:schemeClr val="tx1"/>
              </a:solidFill>
              <a:effectLst/>
              <a:latin typeface="Calibri Light" panose="020F0302020204030204" pitchFamily="34" charset="0"/>
              <a:ea typeface="DengXian" panose="02010600030101010101" pitchFamily="2" charset="-122"/>
              <a:cs typeface="Calibri Light" panose="020F0302020204030204" pitchFamily="34" charset="0"/>
            </a:endParaRPr>
          </a:p>
          <a:p>
            <a:pPr>
              <a:lnSpc>
                <a:spcPct val="107000"/>
              </a:lnSpc>
              <a:spcAft>
                <a:spcPts val="1950"/>
              </a:spcAft>
            </a:pPr>
            <a:r>
              <a:rPr lang="en-GB" sz="2400" kern="0" spc="25" dirty="0">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The </a:t>
            </a:r>
            <a:r>
              <a:rPr lang="en-GB" sz="2400" b="1" kern="0" spc="25" dirty="0">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Objective</a:t>
            </a:r>
            <a:r>
              <a:rPr lang="en-GB" sz="2400" kern="0" spc="25" dirty="0">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 Assessment is an area which the versatile nature of mobilisations becomes clear. Additionally, to being a treatment method they are available to the therapist to assess a patients joints and tissues by analysing their extensibility, pain reproduction, bony blocks or abnormal end feels.</a:t>
            </a:r>
            <a:endParaRPr lang="en-GB" sz="2400" kern="100" dirty="0">
              <a:solidFill>
                <a:schemeClr val="tx1"/>
              </a:solidFill>
              <a:effectLst/>
              <a:latin typeface="Calibri Light" panose="020F0302020204030204" pitchFamily="34" charset="0"/>
              <a:ea typeface="DengXian" panose="02010600030101010101" pitchFamily="2" charset="-122"/>
              <a:cs typeface="Calibri Light" panose="020F0302020204030204" pitchFamily="34" charset="0"/>
            </a:endParaRPr>
          </a:p>
        </p:txBody>
      </p:sp>
    </p:spTree>
    <p:extLst>
      <p:ext uri="{BB962C8B-B14F-4D97-AF65-F5344CB8AC3E}">
        <p14:creationId xmlns:p14="http://schemas.microsoft.com/office/powerpoint/2010/main" val="384690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E3A273-C80C-2C76-7472-007B97CE32AD}"/>
              </a:ext>
            </a:extLst>
          </p:cNvPr>
          <p:cNvSpPr>
            <a:spLocks noGrp="1"/>
          </p:cNvSpPr>
          <p:nvPr>
            <p:ph idx="1"/>
          </p:nvPr>
        </p:nvSpPr>
        <p:spPr>
          <a:xfrm>
            <a:off x="479907" y="384464"/>
            <a:ext cx="8596668" cy="6197227"/>
          </a:xfrm>
        </p:spPr>
        <p:txBody>
          <a:bodyPr/>
          <a:lstStyle/>
          <a:p>
            <a:pPr marL="0" indent="0" algn="ctr">
              <a:buNone/>
            </a:pPr>
            <a:r>
              <a:rPr lang="en-GB" sz="3600" b="0" i="0" dirty="0">
                <a:solidFill>
                  <a:srgbClr val="000000"/>
                </a:solidFill>
                <a:effectLst/>
                <a:latin typeface="Calibri Light" panose="020F0302020204030204" pitchFamily="34" charset="0"/>
                <a:cs typeface="Calibri Light" panose="020F0302020204030204" pitchFamily="34" charset="0"/>
              </a:rPr>
              <a:t>Contraindications</a:t>
            </a:r>
          </a:p>
          <a:p>
            <a:pPr marL="0" indent="0" algn="l">
              <a:buNone/>
            </a:pPr>
            <a:endParaRPr lang="en-GB" b="0" i="0" dirty="0">
              <a:solidFill>
                <a:srgbClr val="000000"/>
              </a:solidFill>
              <a:effectLst/>
              <a:latin typeface="Calibri Light" panose="020F0302020204030204" pitchFamily="34" charset="0"/>
              <a:cs typeface="Calibri Light" panose="020F0302020204030204" pitchFamily="34" charset="0"/>
            </a:endParaRPr>
          </a:p>
          <a:p>
            <a:pPr algn="l"/>
            <a:r>
              <a:rPr lang="en-GB" sz="2400" b="0" i="0" dirty="0">
                <a:solidFill>
                  <a:srgbClr val="000000"/>
                </a:solidFill>
                <a:effectLst/>
                <a:latin typeface="Calibri Light" panose="020F0302020204030204" pitchFamily="34" charset="0"/>
                <a:cs typeface="Calibri Light" panose="020F0302020204030204" pitchFamily="34" charset="0"/>
              </a:rPr>
              <a:t>Integrity of structures</a:t>
            </a:r>
          </a:p>
          <a:p>
            <a:pPr algn="l"/>
            <a:r>
              <a:rPr lang="en-GB" sz="2400" dirty="0">
                <a:solidFill>
                  <a:srgbClr val="000000"/>
                </a:solidFill>
                <a:latin typeface="Calibri Light" panose="020F0302020204030204" pitchFamily="34" charset="0"/>
                <a:cs typeface="Calibri Light" panose="020F0302020204030204" pitchFamily="34" charset="0"/>
              </a:rPr>
              <a:t>S</a:t>
            </a:r>
            <a:r>
              <a:rPr lang="en-GB" sz="2400" b="0" i="0" dirty="0">
                <a:solidFill>
                  <a:srgbClr val="000000"/>
                </a:solidFill>
                <a:effectLst/>
                <a:latin typeface="Calibri Light" panose="020F0302020204030204" pitchFamily="34" charset="0"/>
                <a:cs typeface="Calibri Light" panose="020F0302020204030204" pitchFamily="34" charset="0"/>
              </a:rPr>
              <a:t>tage of healing - fracture, torn ligament etc</a:t>
            </a:r>
          </a:p>
          <a:p>
            <a:pPr algn="l"/>
            <a:r>
              <a:rPr lang="en-GB" sz="2400" dirty="0">
                <a:solidFill>
                  <a:srgbClr val="000000"/>
                </a:solidFill>
                <a:latin typeface="Calibri Light" panose="020F0302020204030204" pitchFamily="34" charset="0"/>
                <a:cs typeface="Calibri Light" panose="020F0302020204030204" pitchFamily="34" charset="0"/>
              </a:rPr>
              <a:t>O</a:t>
            </a:r>
            <a:r>
              <a:rPr lang="en-GB" sz="2400" b="0" i="0" dirty="0">
                <a:solidFill>
                  <a:srgbClr val="000000"/>
                </a:solidFill>
                <a:effectLst/>
                <a:latin typeface="Calibri Light" panose="020F0302020204030204" pitchFamily="34" charset="0"/>
                <a:cs typeface="Calibri Light" panose="020F0302020204030204" pitchFamily="34" charset="0"/>
              </a:rPr>
              <a:t>steoporosis</a:t>
            </a:r>
          </a:p>
          <a:p>
            <a:pPr algn="l"/>
            <a:r>
              <a:rPr lang="en-GB" sz="2400" dirty="0">
                <a:solidFill>
                  <a:srgbClr val="000000"/>
                </a:solidFill>
                <a:latin typeface="Calibri Light" panose="020F0302020204030204" pitchFamily="34" charset="0"/>
                <a:cs typeface="Calibri Light" panose="020F0302020204030204" pitchFamily="34" charset="0"/>
              </a:rPr>
              <a:t>I</a:t>
            </a:r>
            <a:r>
              <a:rPr lang="en-GB" sz="2400" b="0" i="0" dirty="0">
                <a:solidFill>
                  <a:srgbClr val="000000"/>
                </a:solidFill>
                <a:effectLst/>
                <a:latin typeface="Calibri Light" panose="020F0302020204030204" pitchFamily="34" charset="0"/>
                <a:cs typeface="Calibri Light" panose="020F0302020204030204" pitchFamily="34" charset="0"/>
              </a:rPr>
              <a:t>nflammatory condition affecting joint - </a:t>
            </a:r>
            <a:r>
              <a:rPr lang="en-GB" sz="2400" b="0" i="0" dirty="0" err="1">
                <a:solidFill>
                  <a:srgbClr val="000000"/>
                </a:solidFill>
                <a:effectLst/>
                <a:latin typeface="Calibri Light" panose="020F0302020204030204" pitchFamily="34" charset="0"/>
                <a:cs typeface="Calibri Light" panose="020F0302020204030204" pitchFamily="34" charset="0"/>
              </a:rPr>
              <a:t>eg</a:t>
            </a:r>
            <a:r>
              <a:rPr lang="en-GB" sz="2400" b="0" i="0" dirty="0">
                <a:solidFill>
                  <a:srgbClr val="000000"/>
                </a:solidFill>
                <a:effectLst/>
                <a:latin typeface="Calibri Light" panose="020F0302020204030204" pitchFamily="34" charset="0"/>
                <a:cs typeface="Calibri Light" panose="020F0302020204030204" pitchFamily="34" charset="0"/>
              </a:rPr>
              <a:t> RA</a:t>
            </a:r>
          </a:p>
          <a:p>
            <a:pPr algn="l"/>
            <a:r>
              <a:rPr lang="en-GB" sz="2400" dirty="0">
                <a:solidFill>
                  <a:srgbClr val="000000"/>
                </a:solidFill>
                <a:latin typeface="Calibri Light" panose="020F0302020204030204" pitchFamily="34" charset="0"/>
                <a:cs typeface="Calibri Light" panose="020F0302020204030204" pitchFamily="34" charset="0"/>
              </a:rPr>
              <a:t>I</a:t>
            </a:r>
            <a:r>
              <a:rPr lang="en-GB" sz="2400" b="0" i="0" dirty="0">
                <a:solidFill>
                  <a:srgbClr val="000000"/>
                </a:solidFill>
                <a:effectLst/>
                <a:latin typeface="Calibri Light" panose="020F0302020204030204" pitchFamily="34" charset="0"/>
                <a:cs typeface="Calibri Light" panose="020F0302020204030204" pitchFamily="34" charset="0"/>
              </a:rPr>
              <a:t>ntra-articular structures/ fragments</a:t>
            </a:r>
          </a:p>
          <a:p>
            <a:pPr algn="l"/>
            <a:r>
              <a:rPr lang="en-GB" sz="2400" b="0" i="0" dirty="0">
                <a:solidFill>
                  <a:srgbClr val="000000"/>
                </a:solidFill>
                <a:effectLst/>
                <a:latin typeface="Calibri Light" panose="020F0302020204030204" pitchFamily="34" charset="0"/>
                <a:cs typeface="Calibri Light" panose="020F0302020204030204" pitchFamily="34" charset="0"/>
              </a:rPr>
              <a:t>Severe inflammation / infection</a:t>
            </a:r>
          </a:p>
          <a:p>
            <a:pPr algn="l"/>
            <a:r>
              <a:rPr lang="en-GB" sz="2400" b="0" i="0" dirty="0">
                <a:solidFill>
                  <a:srgbClr val="000000"/>
                </a:solidFill>
                <a:effectLst/>
                <a:latin typeface="Calibri Light" panose="020F0302020204030204" pitchFamily="34" charset="0"/>
                <a:cs typeface="Calibri Light" panose="020F0302020204030204" pitchFamily="34" charset="0"/>
              </a:rPr>
              <a:t>Neurological impingement</a:t>
            </a:r>
          </a:p>
          <a:p>
            <a:pPr algn="l"/>
            <a:r>
              <a:rPr lang="en-GB" sz="2400" b="0" i="0" dirty="0">
                <a:solidFill>
                  <a:srgbClr val="000000"/>
                </a:solidFill>
                <a:effectLst/>
                <a:latin typeface="Calibri Light" panose="020F0302020204030204" pitchFamily="34" charset="0"/>
                <a:cs typeface="Calibri Light" panose="020F0302020204030204" pitchFamily="34" charset="0"/>
              </a:rPr>
              <a:t>Steroidal drugs</a:t>
            </a:r>
          </a:p>
          <a:p>
            <a:pPr algn="l"/>
            <a:r>
              <a:rPr lang="en-GB" sz="2400" b="0" i="0" dirty="0">
                <a:solidFill>
                  <a:srgbClr val="000000"/>
                </a:solidFill>
                <a:effectLst/>
                <a:latin typeface="Calibri Light" panose="020F0302020204030204" pitchFamily="34" charset="0"/>
                <a:cs typeface="Calibri Light" panose="020F0302020204030204" pitchFamily="34" charset="0"/>
              </a:rPr>
              <a:t>Red flags from E+A??</a:t>
            </a:r>
          </a:p>
          <a:p>
            <a:pPr marL="0" indent="0" algn="l">
              <a:buNone/>
            </a:pPr>
            <a:endParaRPr lang="en-GB" b="0" i="0" dirty="0">
              <a:solidFill>
                <a:srgbClr val="000000"/>
              </a:solidFill>
              <a:effectLst/>
              <a:latin typeface="Calibri Light" panose="020F0302020204030204" pitchFamily="34" charset="0"/>
              <a:cs typeface="Calibri Light" panose="020F0302020204030204" pitchFamily="34" charset="0"/>
            </a:endParaRPr>
          </a:p>
          <a:p>
            <a:pPr marL="0" indent="0" algn="l">
              <a:buNone/>
            </a:pPr>
            <a:endParaRPr lang="en-GB" b="0" i="0" dirty="0">
              <a:solidFill>
                <a:srgbClr val="000000"/>
              </a:solidFill>
              <a:effectLst/>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500852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0DC81-3EC2-328B-6CEC-F29D6F589D45}"/>
              </a:ext>
            </a:extLst>
          </p:cNvPr>
          <p:cNvSpPr>
            <a:spLocks noGrp="1"/>
          </p:cNvSpPr>
          <p:nvPr>
            <p:ph type="title"/>
          </p:nvPr>
        </p:nvSpPr>
        <p:spPr/>
        <p:txBody>
          <a:bodyPr>
            <a:normAutofit fontScale="90000"/>
          </a:bodyPr>
          <a:lstStyle/>
          <a:p>
            <a:pPr algn="ctr"/>
            <a:r>
              <a:rPr lang="en-GB" sz="3600" kern="0" spc="25" dirty="0">
                <a:solidFill>
                  <a:srgbClr val="2D3238"/>
                </a:solidFill>
                <a:effectLst/>
                <a:latin typeface="f37-ginger-bold"/>
                <a:ea typeface="Times New Roman" panose="02020603050405020304" pitchFamily="18" charset="0"/>
                <a:cs typeface="Times New Roman" panose="02020603050405020304" pitchFamily="18" charset="0"/>
              </a:rPr>
              <a:t>Principles of Techniques - Decisions Which Need to be Made</a:t>
            </a:r>
            <a:br>
              <a:rPr lang="en-GB" sz="3600" kern="100" dirty="0">
                <a:effectLst/>
                <a:latin typeface="Calibri" panose="020F0502020204030204" pitchFamily="34" charset="0"/>
                <a:ea typeface="DengXian" panose="02010600030101010101" pitchFamily="2" charset="-122"/>
                <a:cs typeface="Times New Roman" panose="02020603050405020304" pitchFamily="18" charset="0"/>
              </a:rPr>
            </a:br>
            <a:br>
              <a:rPr lang="en-GB" sz="3600" kern="100" dirty="0">
                <a:effectLst/>
                <a:latin typeface="Calibri" panose="020F0502020204030204" pitchFamily="34" charset="0"/>
                <a:ea typeface="DengXian" panose="02010600030101010101" pitchFamily="2" charset="-122"/>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BBB70264-F300-4D2E-690A-E4256F0217BE}"/>
              </a:ext>
            </a:extLst>
          </p:cNvPr>
          <p:cNvSpPr>
            <a:spLocks noGrp="1"/>
          </p:cNvSpPr>
          <p:nvPr>
            <p:ph idx="1"/>
          </p:nvPr>
        </p:nvSpPr>
        <p:spPr/>
        <p:txBody>
          <a:bodyPr>
            <a:noAutofit/>
          </a:bodyPr>
          <a:lstStyle/>
          <a:p>
            <a:pPr marL="342900" lvl="0" indent="-342900">
              <a:lnSpc>
                <a:spcPct val="107000"/>
              </a:lnSpc>
              <a:spcAft>
                <a:spcPts val="800"/>
              </a:spcAft>
              <a:tabLst>
                <a:tab pos="457200" algn="l"/>
              </a:tabLst>
            </a:pP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 Direction</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 of the mobilisation needs to be clinically reasoned by the therapist and needs to be appropriate for the diagnosis made. Not all directions will be effective for any dysfunction.</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tabLst>
                <a:tab pos="457200" algn="l"/>
              </a:tabLst>
            </a:pP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 Desired Effect</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 what effect of the mobilisation is the therapist wanting? Relieve pain or stretch stiffness?</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tabLst>
                <a:tab pos="457200" algn="l"/>
              </a:tabLst>
            </a:pP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 Starting Position</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 of the patient and the therapist to make the treatment effective and comfortable. This also involves thinking about how the forces from the therapists hands will be placed to have a localised effect.</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p:txBody>
      </p:sp>
    </p:spTree>
    <p:extLst>
      <p:ext uri="{BB962C8B-B14F-4D97-AF65-F5344CB8AC3E}">
        <p14:creationId xmlns:p14="http://schemas.microsoft.com/office/powerpoint/2010/main" val="1667351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190957-8CCA-3285-8C39-F8D202974103}"/>
              </a:ext>
            </a:extLst>
          </p:cNvPr>
          <p:cNvSpPr>
            <a:spLocks noGrp="1"/>
          </p:cNvSpPr>
          <p:nvPr>
            <p:ph idx="1"/>
          </p:nvPr>
        </p:nvSpPr>
        <p:spPr/>
        <p:txBody>
          <a:bodyPr>
            <a:normAutofit/>
          </a:bodyPr>
          <a:lstStyle/>
          <a:p>
            <a:pPr marL="342900" lvl="0" indent="-342900">
              <a:lnSpc>
                <a:spcPct val="107000"/>
              </a:lnSpc>
              <a:spcAft>
                <a:spcPts val="800"/>
              </a:spcAft>
              <a:tabLst>
                <a:tab pos="457200" algn="l"/>
              </a:tabLst>
            </a:pP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 Method of Application</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 The position, range, amplitude, rhythm and duration of the technique.</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tabLst>
                <a:tab pos="457200" algn="l"/>
              </a:tabLst>
            </a:pP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 Expected Response</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 Should the patient be pain-free, have an increased range or have reduced soreness?</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tabLst>
                <a:tab pos="457200" algn="l"/>
              </a:tabLst>
            </a:pP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How Might the Technique be Progressed</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 Duration, frequency or rhythm? </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endParaRPr lang="en-GB" sz="2400" dirty="0"/>
          </a:p>
        </p:txBody>
      </p:sp>
    </p:spTree>
    <p:extLst>
      <p:ext uri="{BB962C8B-B14F-4D97-AF65-F5344CB8AC3E}">
        <p14:creationId xmlns:p14="http://schemas.microsoft.com/office/powerpoint/2010/main" val="851097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D7EA4-27DB-3805-0D44-2E9D90D47D65}"/>
              </a:ext>
            </a:extLst>
          </p:cNvPr>
          <p:cNvSpPr>
            <a:spLocks noGrp="1"/>
          </p:cNvSpPr>
          <p:nvPr>
            <p:ph type="title"/>
          </p:nvPr>
        </p:nvSpPr>
        <p:spPr/>
        <p:txBody>
          <a:bodyPr>
            <a:normAutofit/>
          </a:bodyPr>
          <a:lstStyle/>
          <a:p>
            <a:pPr algn="ctr"/>
            <a:r>
              <a:rPr lang="en-GB" sz="3600" kern="0" spc="25" dirty="0">
                <a:solidFill>
                  <a:srgbClr val="2D3238"/>
                </a:solidFill>
                <a:effectLst/>
                <a:latin typeface="f37-ginger-bold"/>
                <a:ea typeface="Times New Roman" panose="02020603050405020304" pitchFamily="18" charset="0"/>
                <a:cs typeface="Times New Roman" panose="02020603050405020304" pitchFamily="18" charset="0"/>
              </a:rPr>
              <a:t>How to Choose the Direction</a:t>
            </a:r>
            <a:br>
              <a:rPr lang="en-GB" sz="3600" kern="100" dirty="0">
                <a:effectLst/>
                <a:latin typeface="Calibri" panose="020F0502020204030204" pitchFamily="34" charset="0"/>
                <a:ea typeface="DengXian" panose="02010600030101010101" pitchFamily="2" charset="-122"/>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293881AC-2DC8-9E2F-E2A2-DEC8B03745A8}"/>
              </a:ext>
            </a:extLst>
          </p:cNvPr>
          <p:cNvSpPr>
            <a:spLocks noGrp="1"/>
          </p:cNvSpPr>
          <p:nvPr>
            <p:ph idx="1"/>
          </p:nvPr>
        </p:nvSpPr>
        <p:spPr>
          <a:xfrm>
            <a:off x="677334" y="1560669"/>
            <a:ext cx="8596668" cy="4480694"/>
          </a:xfrm>
        </p:spPr>
        <p:txBody>
          <a:bodyPr>
            <a:noAutofit/>
          </a:bodyPr>
          <a:lstStyle/>
          <a:p>
            <a:pPr marL="0" indent="0">
              <a:lnSpc>
                <a:spcPct val="107000"/>
              </a:lnSpc>
              <a:spcAft>
                <a:spcPts val="1950"/>
              </a:spcAft>
              <a:buNone/>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To make sure you settle on appropriate mobilisations it is important to get the type of glide, the direction and speed correct.</a:t>
            </a:r>
          </a:p>
          <a:p>
            <a:pPr marL="0" indent="0">
              <a:lnSpc>
                <a:spcPct val="107000"/>
              </a:lnSpc>
              <a:spcAft>
                <a:spcPts val="1950"/>
              </a:spcAft>
              <a:buNone/>
            </a:pPr>
            <a:r>
              <a:rPr lang="en-GB" sz="2400" kern="0" spc="25" dirty="0">
                <a:solidFill>
                  <a:srgbClr val="2D3238"/>
                </a:solidFill>
                <a:effectLst/>
                <a:latin typeface="Calibri Light" panose="020F0302020204030204" pitchFamily="34" charset="0"/>
                <a:ea typeface="Times New Roman" panose="02020603050405020304" pitchFamily="18" charset="0"/>
                <a:cs typeface="Calibri Light" panose="020F0302020204030204" pitchFamily="34" charset="0"/>
              </a:rPr>
              <a:t>Each joint has a different movement arc in a different direction to other joints and therefore care needs to be taken when choosing which direction to manipulate; this is where the </a:t>
            </a:r>
            <a:r>
              <a:rPr lang="en-GB" sz="2400" kern="0" spc="25" dirty="0">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Concave Convex Rule </a:t>
            </a:r>
            <a:r>
              <a:rPr lang="en-GB" sz="2400" kern="0" spc="25" dirty="0">
                <a:solidFill>
                  <a:srgbClr val="2D3238"/>
                </a:solidFill>
                <a:effectLst/>
                <a:latin typeface="Calibri Light" panose="020F0302020204030204" pitchFamily="34" charset="0"/>
                <a:ea typeface="Times New Roman" panose="02020603050405020304" pitchFamily="18" charset="0"/>
                <a:cs typeface="Calibri Light" panose="020F0302020204030204" pitchFamily="34" charset="0"/>
              </a:rPr>
              <a:t>comes into use, but for now consider the number of possible glides a clinician may use:</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endParaRPr lang="en-GB" sz="2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066000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7371EF-A10B-B366-7A7A-6F7129311CA4}"/>
              </a:ext>
            </a:extLst>
          </p:cNvPr>
          <p:cNvSpPr>
            <a:spLocks noGrp="1"/>
          </p:cNvSpPr>
          <p:nvPr>
            <p:ph idx="1"/>
          </p:nvPr>
        </p:nvSpPr>
        <p:spPr>
          <a:xfrm>
            <a:off x="677334" y="1089329"/>
            <a:ext cx="8596668" cy="4952033"/>
          </a:xfrm>
        </p:spPr>
        <p:txBody>
          <a:bodyPr>
            <a:noAutofit/>
          </a:bodyPr>
          <a:lstStyle/>
          <a:p>
            <a:pPr marL="342900" lvl="0" indent="-342900" algn="ctr">
              <a:lnSpc>
                <a:spcPct val="107000"/>
              </a:lnSpc>
              <a:spcAft>
                <a:spcPts val="800"/>
              </a:spcAft>
              <a:tabLst>
                <a:tab pos="457200" algn="l"/>
              </a:tabLs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A-P (Anteroposterior)</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gn="ctr">
              <a:lnSpc>
                <a:spcPct val="107000"/>
              </a:lnSpc>
              <a:spcAft>
                <a:spcPts val="800"/>
              </a:spcAft>
              <a:tabLst>
                <a:tab pos="457200" algn="l"/>
              </a:tabLs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P-A (Posteroanterior)</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gn="ctr">
              <a:lnSpc>
                <a:spcPct val="107000"/>
              </a:lnSpc>
              <a:spcAft>
                <a:spcPts val="800"/>
              </a:spcAft>
              <a:tabLst>
                <a:tab pos="457200" algn="l"/>
              </a:tabLs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Longitudinal Caudad</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gn="ctr">
              <a:lnSpc>
                <a:spcPct val="107000"/>
              </a:lnSpc>
              <a:spcAft>
                <a:spcPts val="800"/>
              </a:spcAft>
              <a:tabLst>
                <a:tab pos="457200" algn="l"/>
              </a:tabLs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Longitudinal Cephalad </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gn="ctr">
              <a:lnSpc>
                <a:spcPct val="107000"/>
              </a:lnSpc>
              <a:spcAft>
                <a:spcPts val="800"/>
              </a:spcAft>
              <a:tabLst>
                <a:tab pos="457200" algn="l"/>
              </a:tabLs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Joint Distraction</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gn="ctr">
              <a:lnSpc>
                <a:spcPct val="107000"/>
              </a:lnSpc>
              <a:spcAft>
                <a:spcPts val="800"/>
              </a:spcAft>
              <a:tabLst>
                <a:tab pos="457200" algn="l"/>
              </a:tabLs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Medial Glide</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gn="ctr">
              <a:lnSpc>
                <a:spcPct val="107000"/>
              </a:lnSpc>
              <a:spcAft>
                <a:spcPts val="800"/>
              </a:spcAft>
              <a:tabLst>
                <a:tab pos="457200" algn="l"/>
              </a:tabLs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Lateral Glide</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algn="ctr"/>
            <a:endParaRPr lang="en-GB" sz="2400" dirty="0"/>
          </a:p>
        </p:txBody>
      </p:sp>
    </p:spTree>
    <p:extLst>
      <p:ext uri="{BB962C8B-B14F-4D97-AF65-F5344CB8AC3E}">
        <p14:creationId xmlns:p14="http://schemas.microsoft.com/office/powerpoint/2010/main" val="1438601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1CD46C-80C1-3D7B-D87E-60B848C71FB1}"/>
              </a:ext>
            </a:extLst>
          </p:cNvPr>
          <p:cNvSpPr txBox="1"/>
          <p:nvPr/>
        </p:nvSpPr>
        <p:spPr>
          <a:xfrm>
            <a:off x="529389" y="1126435"/>
            <a:ext cx="8972121" cy="3903056"/>
          </a:xfrm>
          <a:prstGeom prst="rect">
            <a:avLst/>
          </a:prstGeom>
          <a:noFill/>
        </p:spPr>
        <p:txBody>
          <a:bodyPr wrap="square">
            <a:spAutoFit/>
          </a:bodyPr>
          <a:lstStyle/>
          <a:p>
            <a:pPr>
              <a:lnSpc>
                <a:spcPct val="107000"/>
              </a:lnSpc>
              <a:spcAft>
                <a:spcPts val="1950"/>
              </a:spcAf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Due to anatomical position and other physical limitations not all peripheral or spinal joints can be subjected to all of the types of glide. Here are examples of mobilisations of joints of the body:</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spc="25" dirty="0">
                <a:effectLst/>
                <a:latin typeface="Calibri Light" panose="020F0302020204030204" pitchFamily="34" charset="0"/>
                <a:ea typeface="Times New Roman" panose="02020603050405020304" pitchFamily="18" charset="0"/>
                <a:cs typeface="Calibri Light" panose="020F0302020204030204" pitchFamily="34" charset="0"/>
              </a:rPr>
              <a:t>Elbow/Wrist/Hand Mobilizations</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spc="25" dirty="0">
                <a:effectLst/>
                <a:latin typeface="Calibri Light" panose="020F0302020204030204" pitchFamily="34" charset="0"/>
                <a:ea typeface="Times New Roman" panose="02020603050405020304" pitchFamily="18" charset="0"/>
                <a:cs typeface="Calibri Light" panose="020F0302020204030204" pitchFamily="34" charset="0"/>
              </a:rPr>
              <a:t>Hip/Knee/Ankle/Foot Mobilizations</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spc="25" dirty="0">
                <a:effectLst/>
                <a:latin typeface="Calibri Light" panose="020F0302020204030204" pitchFamily="34" charset="0"/>
                <a:ea typeface="Times New Roman" panose="02020603050405020304" pitchFamily="18" charset="0"/>
                <a:cs typeface="Calibri Light" panose="020F0302020204030204" pitchFamily="34" charset="0"/>
              </a:rPr>
              <a:t>Spinal Manipulation</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spc="25" dirty="0">
                <a:effectLst/>
                <a:latin typeface="Calibri Light" panose="020F0302020204030204" pitchFamily="34" charset="0"/>
                <a:ea typeface="Times New Roman" panose="02020603050405020304" pitchFamily="18" charset="0"/>
                <a:cs typeface="Calibri Light" panose="020F0302020204030204" pitchFamily="34" charset="0"/>
              </a:rPr>
              <a:t>Shoulder Mobilizations and  Manipulation</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spc="25" dirty="0">
                <a:effectLst/>
                <a:latin typeface="Calibri Light" panose="020F0302020204030204" pitchFamily="34" charset="0"/>
                <a:ea typeface="Times New Roman" panose="02020603050405020304" pitchFamily="18" charset="0"/>
                <a:cs typeface="Calibri Light" panose="020F0302020204030204" pitchFamily="34" charset="0"/>
              </a:rPr>
              <a:t>Cervicothoracic Manipulation</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p:txBody>
      </p:sp>
    </p:spTree>
    <p:extLst>
      <p:ext uri="{BB962C8B-B14F-4D97-AF65-F5344CB8AC3E}">
        <p14:creationId xmlns:p14="http://schemas.microsoft.com/office/powerpoint/2010/main" val="1397725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93975-A284-EB8D-DDD8-079CDDC4015F}"/>
              </a:ext>
            </a:extLst>
          </p:cNvPr>
          <p:cNvSpPr>
            <a:spLocks noGrp="1"/>
          </p:cNvSpPr>
          <p:nvPr>
            <p:ph type="title"/>
          </p:nvPr>
        </p:nvSpPr>
        <p:spPr/>
        <p:txBody>
          <a:bodyPr>
            <a:normAutofit fontScale="90000"/>
          </a:bodyPr>
          <a:lstStyle/>
          <a:p>
            <a:pPr algn="ctr"/>
            <a:r>
              <a:rPr lang="en-GB" sz="3600" kern="0" spc="25" dirty="0">
                <a:solidFill>
                  <a:srgbClr val="2D3238"/>
                </a:solidFill>
                <a:effectLst/>
                <a:latin typeface="f37-ginger-bold"/>
                <a:ea typeface="Times New Roman" panose="02020603050405020304" pitchFamily="18" charset="0"/>
                <a:cs typeface="Times New Roman" panose="02020603050405020304" pitchFamily="18" charset="0"/>
              </a:rPr>
              <a:t>Concave Convex Rule: Up, down, Left or Right?</a:t>
            </a:r>
            <a:br>
              <a:rPr lang="en-GB" sz="3600" kern="100" dirty="0">
                <a:effectLst/>
                <a:latin typeface="Calibri" panose="020F0502020204030204" pitchFamily="34" charset="0"/>
                <a:ea typeface="DengXian" panose="02010600030101010101" pitchFamily="2" charset="-122"/>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F8883D53-C280-C067-8073-619FECCC36BF}"/>
              </a:ext>
            </a:extLst>
          </p:cNvPr>
          <p:cNvSpPr>
            <a:spLocks noGrp="1"/>
          </p:cNvSpPr>
          <p:nvPr>
            <p:ph idx="1"/>
          </p:nvPr>
        </p:nvSpPr>
        <p:spPr>
          <a:xfrm>
            <a:off x="677334" y="1335819"/>
            <a:ext cx="8596668" cy="5192202"/>
          </a:xfrm>
        </p:spPr>
        <p:txBody>
          <a:bodyPr>
            <a:noAutofit/>
          </a:bodyPr>
          <a:lstStyle/>
          <a:p>
            <a:pPr marL="0" indent="0">
              <a:lnSpc>
                <a:spcPct val="107000"/>
              </a:lnSpc>
              <a:spcAft>
                <a:spcPts val="1950"/>
              </a:spcAft>
              <a:buNone/>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Choosing the direction of the mobilisation is integral to ensuring you are having the desired clinical outcome. This is where a knowledge of </a:t>
            </a:r>
            <a:r>
              <a:rPr lang="en-GB" sz="2400" kern="0" spc="25" dirty="0">
                <a:solidFill>
                  <a:schemeClr val="tx1"/>
                </a:solidFill>
                <a:effectLst/>
                <a:latin typeface="Calibri Light" panose="020F0302020204030204" pitchFamily="34" charset="0"/>
                <a:ea typeface="Times New Roman" panose="02020603050405020304" pitchFamily="18" charset="0"/>
                <a:cs typeface="Calibri Light" panose="020F0302020204030204" pitchFamily="34" charset="0"/>
              </a:rPr>
              <a:t>Arthrokinematics</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is important.</a:t>
            </a:r>
            <a:endParaRPr lang="en-GB" sz="2400" kern="100" spc="25" dirty="0">
              <a:solidFill>
                <a:srgbClr val="020621"/>
              </a:solidFill>
              <a:effectLst/>
              <a:latin typeface="Calibri Light" panose="020F0302020204030204" pitchFamily="34" charset="0"/>
              <a:ea typeface="DengXian" panose="02010600030101010101" pitchFamily="2" charset="-122"/>
              <a:cs typeface="Calibri Light" panose="020F0302020204030204" pitchFamily="34" charset="0"/>
            </a:endParaRPr>
          </a:p>
          <a:p>
            <a:pPr marL="0" indent="0">
              <a:lnSpc>
                <a:spcPct val="107000"/>
              </a:lnSpc>
              <a:spcAft>
                <a:spcPts val="1950"/>
              </a:spcAft>
              <a:buNone/>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There are two important things to remember:</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When a convex surface (</a:t>
            </a:r>
            <a:r>
              <a:rPr lang="en-GB" sz="2400" kern="0" spc="25" dirty="0" err="1">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i.e</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Humeral Head) moves on a stable concave surface (</a:t>
            </a:r>
            <a:r>
              <a:rPr lang="en-GB" sz="2400" kern="0" spc="25" dirty="0" err="1">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i.e</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Glenoid Fossa) the sliding of the convex articulating surface occurs in the opposite direction to the motion of the bony lever (</a:t>
            </a:r>
            <a:r>
              <a:rPr lang="en-GB" sz="2400" kern="0" spc="25" dirty="0" err="1">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i.e</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the Humerus).</a:t>
            </a:r>
            <a:endParaRPr lang="en-GB" sz="2400" kern="100" dirty="0">
              <a:solidFill>
                <a:srgbClr val="020621"/>
              </a:solidFill>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When a concave surface (</a:t>
            </a:r>
            <a:r>
              <a:rPr lang="en-GB" sz="2400" kern="0" spc="25" dirty="0" err="1">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i.e</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Tibia; talocrural joint) is moving on a stable convex surface (</a:t>
            </a:r>
            <a:r>
              <a:rPr lang="en-GB" sz="2400" kern="0" spc="25" dirty="0" err="1">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i.e</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Talus) sliding occurs in the same direction of the bony level</a:t>
            </a:r>
            <a:r>
              <a:rPr lang="en-GB" sz="2400" u="sng" kern="0" spc="25" baseline="30000" dirty="0">
                <a:solidFill>
                  <a:srgbClr val="2752FF"/>
                </a:solidFill>
                <a:effectLst/>
                <a:latin typeface="Calibri Light" panose="020F0302020204030204" pitchFamily="34" charset="0"/>
                <a:ea typeface="Times New Roman" panose="02020603050405020304" pitchFamily="18" charset="0"/>
                <a:cs typeface="Calibri Light" panose="020F0302020204030204" pitchFamily="34" charset="0"/>
              </a:rPr>
              <a:t>.</a:t>
            </a:r>
            <a:endParaRPr lang="en-GB" sz="2400" kern="100" dirty="0">
              <a:solidFill>
                <a:srgbClr val="020621"/>
              </a:solidFill>
              <a:effectLst/>
              <a:latin typeface="Calibri Light" panose="020F0302020204030204" pitchFamily="34" charset="0"/>
              <a:ea typeface="DengXian" panose="02010600030101010101" pitchFamily="2" charset="-122"/>
              <a:cs typeface="Calibri Light" panose="020F0302020204030204" pitchFamily="34" charset="0"/>
            </a:endParaRPr>
          </a:p>
        </p:txBody>
      </p:sp>
    </p:spTree>
    <p:extLst>
      <p:ext uri="{BB962C8B-B14F-4D97-AF65-F5344CB8AC3E}">
        <p14:creationId xmlns:p14="http://schemas.microsoft.com/office/powerpoint/2010/main" val="371319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BDAEC0-C551-E3A5-B81A-E50714EDC044}"/>
              </a:ext>
            </a:extLst>
          </p:cNvPr>
          <p:cNvSpPr>
            <a:spLocks noGrp="1"/>
          </p:cNvSpPr>
          <p:nvPr>
            <p:ph idx="1"/>
          </p:nvPr>
        </p:nvSpPr>
        <p:spPr>
          <a:xfrm>
            <a:off x="677334" y="381663"/>
            <a:ext cx="8596668" cy="5659699"/>
          </a:xfrm>
        </p:spPr>
        <p:txBody>
          <a:bodyPr>
            <a:normAutofit/>
          </a:bodyPr>
          <a:lstStyle/>
          <a:p>
            <a:pPr marL="0" indent="0">
              <a:lnSpc>
                <a:spcPct val="107000"/>
              </a:lnSpc>
              <a:spcAft>
                <a:spcPts val="1950"/>
              </a:spcAft>
              <a:buNone/>
            </a:pP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Examples:</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a:lnSpc>
                <a:spcPct val="107000"/>
              </a:lnSpc>
              <a:spcAft>
                <a:spcPts val="1950"/>
              </a:spcAft>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To improve shoulder flexion you would perform an A-P mobilisation due to the way the convex humerus articulates with the concave glenoid fossa.</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endParaRPr lang="en-GB" sz="2400" dirty="0"/>
          </a:p>
        </p:txBody>
      </p:sp>
      <p:pic>
        <p:nvPicPr>
          <p:cNvPr id="4" name="Online Media 5" title="Concave Convex Rule">
            <a:hlinkClick r:id="" action="ppaction://media"/>
            <a:extLst>
              <a:ext uri="{FF2B5EF4-FFF2-40B4-BE49-F238E27FC236}">
                <a16:creationId xmlns:a16="http://schemas.microsoft.com/office/drawing/2014/main" id="{BB73DAC5-4E3D-9127-9D58-F669180827C1}"/>
              </a:ext>
            </a:extLst>
          </p:cNvPr>
          <p:cNvPicPr>
            <a:picLocks noRot="1" noChangeAspect="1"/>
          </p:cNvPicPr>
          <p:nvPr>
            <a:videoFile r:link="rId1"/>
          </p:nvPr>
        </p:nvPicPr>
        <p:blipFill>
          <a:blip r:embed="rId3"/>
          <a:stretch>
            <a:fillRect/>
          </a:stretch>
        </p:blipFill>
        <p:spPr>
          <a:xfrm>
            <a:off x="2353586" y="3150145"/>
            <a:ext cx="4615822" cy="2607940"/>
          </a:xfrm>
          <a:prstGeom prst="rect">
            <a:avLst/>
          </a:prstGeom>
        </p:spPr>
      </p:pic>
    </p:spTree>
    <p:extLst>
      <p:ext uri="{BB962C8B-B14F-4D97-AF65-F5344CB8AC3E}">
        <p14:creationId xmlns:p14="http://schemas.microsoft.com/office/powerpoint/2010/main" val="2267427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E181-7B8D-5F81-F560-B42568F785EB}"/>
              </a:ext>
            </a:extLst>
          </p:cNvPr>
          <p:cNvSpPr>
            <a:spLocks noGrp="1"/>
          </p:cNvSpPr>
          <p:nvPr>
            <p:ph type="title"/>
          </p:nvPr>
        </p:nvSpPr>
        <p:spPr/>
        <p:txBody>
          <a:bodyPr>
            <a:noAutofit/>
          </a:bodyPr>
          <a:lstStyle/>
          <a:p>
            <a:pPr algn="ctr"/>
            <a:r>
              <a:rPr lang="en-GB" sz="3600" kern="0" spc="25" dirty="0">
                <a:solidFill>
                  <a:srgbClr val="2D3238"/>
                </a:solidFill>
                <a:effectLst/>
                <a:latin typeface="f37-ginger-bold"/>
                <a:ea typeface="Times New Roman" panose="02020603050405020304" pitchFamily="18" charset="0"/>
                <a:cs typeface="Times New Roman" panose="02020603050405020304" pitchFamily="18" charset="0"/>
              </a:rPr>
              <a:t>How to Choose the Grade: How Far into Range and Quickly or Slowly?</a:t>
            </a:r>
            <a:br>
              <a:rPr lang="en-GB" sz="3600" kern="100" dirty="0">
                <a:effectLst/>
                <a:latin typeface="Calibri" panose="020F0502020204030204" pitchFamily="34" charset="0"/>
                <a:ea typeface="DengXian" panose="02010600030101010101" pitchFamily="2" charset="-122"/>
                <a:cs typeface="Times New Roman" panose="02020603050405020304" pitchFamily="18" charset="0"/>
              </a:rPr>
            </a:br>
            <a:endParaRPr lang="en-GB" sz="3600" dirty="0"/>
          </a:p>
        </p:txBody>
      </p:sp>
      <p:pic>
        <p:nvPicPr>
          <p:cNvPr id="2050" name="Picture 2" descr="Do experienced physiotherapists and final year physiotherapy trainees apply  similar force during posterior-to-anterior lumbar mobilization techniques?  - ScienceDirect">
            <a:extLst>
              <a:ext uri="{FF2B5EF4-FFF2-40B4-BE49-F238E27FC236}">
                <a16:creationId xmlns:a16="http://schemas.microsoft.com/office/drawing/2014/main" id="{0F674742-3294-D57B-41DB-B83D4D3F6C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82091" y="2447924"/>
            <a:ext cx="5509347" cy="3387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12644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DD90C8-FA01-EEF3-10AF-A9D2625CED62}"/>
              </a:ext>
            </a:extLst>
          </p:cNvPr>
          <p:cNvSpPr txBox="1"/>
          <p:nvPr/>
        </p:nvSpPr>
        <p:spPr>
          <a:xfrm>
            <a:off x="391885" y="743960"/>
            <a:ext cx="9116500" cy="3724481"/>
          </a:xfrm>
          <a:prstGeom prst="rect">
            <a:avLst/>
          </a:prstGeom>
          <a:noFill/>
        </p:spPr>
        <p:txBody>
          <a:bodyPr wrap="square">
            <a:spAutoFit/>
          </a:bodyPr>
          <a:lstStyle/>
          <a:p>
            <a:pPr algn="l"/>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Pain reduction - </a:t>
            </a:r>
            <a:r>
              <a:rPr lang="en-GB" sz="2400" b="1" i="0" dirty="0">
                <a:solidFill>
                  <a:srgbClr val="000000"/>
                </a:solidFill>
                <a:effectLst/>
                <a:latin typeface="Calibri Light" panose="020F0302020204030204" pitchFamily="34" charset="0"/>
                <a:cs typeface="Calibri Light" panose="020F0302020204030204" pitchFamily="34" charset="0"/>
              </a:rPr>
              <a:t>Grades I and II &gt; reducing the stimulus to the mechanoreceptors and also reducing nociception and hyperalgesia. </a:t>
            </a:r>
          </a:p>
          <a:p>
            <a:pPr algn="l"/>
            <a:endPar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endParaRPr>
          </a:p>
          <a:p>
            <a:pPr>
              <a:lnSpc>
                <a:spcPct val="107000"/>
              </a:lnSpc>
              <a:spcAft>
                <a:spcPts val="1950"/>
              </a:spcAft>
            </a:pP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Grade I –</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a:t>
            </a:r>
            <a:r>
              <a:rPr lang="en-GB" sz="2400" i="0" dirty="0">
                <a:solidFill>
                  <a:srgbClr val="000000"/>
                </a:solidFill>
                <a:effectLst/>
                <a:latin typeface="Calibri Light" panose="020F0302020204030204" pitchFamily="34" charset="0"/>
                <a:cs typeface="Calibri Light" panose="020F0302020204030204" pitchFamily="34" charset="0"/>
              </a:rPr>
              <a:t>Small amplitude movement at the beginning of ROM. Pain and spasm limit </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(within resistance). </a:t>
            </a:r>
          </a:p>
          <a:p>
            <a:pPr algn="l"/>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Grade II – </a:t>
            </a:r>
            <a:r>
              <a:rPr lang="en-GB" sz="2400" b="0" i="0" dirty="0">
                <a:solidFill>
                  <a:srgbClr val="000000"/>
                </a:solidFill>
                <a:effectLst/>
                <a:latin typeface="Calibri Light" panose="020F0302020204030204" pitchFamily="34" charset="0"/>
                <a:cs typeface="Calibri Light" panose="020F0302020204030204" pitchFamily="34" charset="0"/>
              </a:rPr>
              <a:t>Large amplitude movement within mid-range of movement. Pain and spasm limit as with Grade I. Progress from grade I </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(within resistance).</a:t>
            </a:r>
          </a:p>
          <a:p>
            <a:pPr algn="l"/>
            <a:endPar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endParaRPr>
          </a:p>
        </p:txBody>
      </p:sp>
    </p:spTree>
    <p:extLst>
      <p:ext uri="{BB962C8B-B14F-4D97-AF65-F5344CB8AC3E}">
        <p14:creationId xmlns:p14="http://schemas.microsoft.com/office/powerpoint/2010/main" val="1926984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78E5BB-3811-CA29-7CA9-39DF8132A33F}"/>
              </a:ext>
            </a:extLst>
          </p:cNvPr>
          <p:cNvSpPr>
            <a:spLocks noGrp="1"/>
          </p:cNvSpPr>
          <p:nvPr>
            <p:ph idx="1"/>
          </p:nvPr>
        </p:nvSpPr>
        <p:spPr>
          <a:xfrm>
            <a:off x="677334" y="723569"/>
            <a:ext cx="8596668" cy="5317793"/>
          </a:xfrm>
        </p:spPr>
        <p:txBody>
          <a:bodyPr>
            <a:noAutofit/>
          </a:bodyPr>
          <a:lstStyle/>
          <a:p>
            <a:pPr marL="0" indent="0" algn="l">
              <a:buNone/>
            </a:pPr>
            <a:r>
              <a:rPr lang="en-GB" sz="2400" b="1" kern="0" spc="25" dirty="0">
                <a:solidFill>
                  <a:srgbClr val="020621"/>
                </a:solidFill>
                <a:latin typeface="Calibri Light" panose="020F0302020204030204" pitchFamily="34" charset="0"/>
                <a:ea typeface="DengXian" panose="02010600030101010101" pitchFamily="2" charset="-122"/>
                <a:cs typeface="Calibri Light" panose="020F0302020204030204" pitchFamily="34" charset="0"/>
              </a:rPr>
              <a:t>Increase ROM and decrease stiffness </a:t>
            </a:r>
            <a:r>
              <a:rPr lang="en-GB" sz="2400" b="1" kern="0" spc="25" dirty="0">
                <a:latin typeface="Calibri Light" panose="020F0302020204030204" pitchFamily="34" charset="0"/>
                <a:ea typeface="DengXian" panose="02010600030101010101" pitchFamily="2" charset="-122"/>
                <a:cs typeface="Calibri Light" panose="020F0302020204030204" pitchFamily="34" charset="0"/>
              </a:rPr>
              <a:t>- </a:t>
            </a:r>
            <a:r>
              <a:rPr lang="en-GB" sz="2400" b="1" i="0" dirty="0">
                <a:effectLst/>
                <a:latin typeface="Calibri Light" panose="020F0302020204030204" pitchFamily="34" charset="0"/>
                <a:cs typeface="Calibri Light" panose="020F0302020204030204" pitchFamily="34" charset="0"/>
              </a:rPr>
              <a:t>Grades III and IV are mainly to increase range of motion by returning a tissue such as the joint capsule to a “normal” condition and increasing mechanoreceptor input. </a:t>
            </a:r>
            <a:endParaRPr lang="en-GB" sz="2400" b="1" kern="100" dirty="0">
              <a:latin typeface="Calibri Light" panose="020F0302020204030204" pitchFamily="34" charset="0"/>
              <a:ea typeface="DengXian" panose="02010600030101010101" pitchFamily="2" charset="-122"/>
              <a:cs typeface="Calibri Light" panose="020F0302020204030204" pitchFamily="34" charset="0"/>
            </a:endParaRPr>
          </a:p>
          <a:p>
            <a:pPr marL="0" indent="0" algn="l">
              <a:buNone/>
            </a:pPr>
            <a:endPar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endParaRPr>
          </a:p>
          <a:p>
            <a:pPr marL="0" indent="0" algn="l">
              <a:buNone/>
            </a:pP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Grade III –</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a:t>
            </a:r>
            <a:r>
              <a:rPr lang="en-GB" sz="2400" b="0" i="0" dirty="0">
                <a:solidFill>
                  <a:srgbClr val="000000"/>
                </a:solidFill>
                <a:effectLst/>
                <a:latin typeface="Calibri Light" panose="020F0302020204030204" pitchFamily="34" charset="0"/>
                <a:cs typeface="Calibri Light" panose="020F0302020204030204" pitchFamily="34" charset="0"/>
              </a:rPr>
              <a:t>Large amplitude movement up to the limiting point in ROM. Used when joint stiffness, tissue tension limit </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(into resistance). </a:t>
            </a:r>
          </a:p>
          <a:p>
            <a:pPr marL="0" indent="0" algn="l">
              <a:buNone/>
            </a:pP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Grade IV –</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a:t>
            </a:r>
            <a:r>
              <a:rPr lang="en-GB" sz="2400" b="0" i="0" dirty="0">
                <a:solidFill>
                  <a:srgbClr val="000000"/>
                </a:solidFill>
                <a:effectLst/>
                <a:latin typeface="Calibri Light" panose="020F0302020204030204" pitchFamily="34" charset="0"/>
                <a:cs typeface="Calibri Light" panose="020F0302020204030204" pitchFamily="34" charset="0"/>
              </a:rPr>
              <a:t>Small amplitude right at the end of range into the point of limitation. Used as above for stiffness further into range. Progress from grade III</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(into resistance).</a:t>
            </a:r>
          </a:p>
          <a:p>
            <a:pPr algn="l"/>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p:txBody>
      </p:sp>
    </p:spTree>
    <p:extLst>
      <p:ext uri="{BB962C8B-B14F-4D97-AF65-F5344CB8AC3E}">
        <p14:creationId xmlns:p14="http://schemas.microsoft.com/office/powerpoint/2010/main" val="36103906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34F6A2-FDE6-5222-9894-51F6E409B448}"/>
              </a:ext>
            </a:extLst>
          </p:cNvPr>
          <p:cNvSpPr>
            <a:spLocks noGrp="1"/>
          </p:cNvSpPr>
          <p:nvPr>
            <p:ph idx="1"/>
          </p:nvPr>
        </p:nvSpPr>
        <p:spPr/>
        <p:txBody>
          <a:bodyPr>
            <a:normAutofit/>
          </a:bodyPr>
          <a:lstStyle/>
          <a:p>
            <a:pPr algn="l"/>
            <a:r>
              <a:rPr lang="en-GB" sz="2400" b="0" i="0" dirty="0">
                <a:solidFill>
                  <a:srgbClr val="000000"/>
                </a:solidFill>
                <a:effectLst/>
                <a:latin typeface="Calibri Light" panose="020F0302020204030204" pitchFamily="34" charset="0"/>
                <a:cs typeface="Calibri Light" panose="020F0302020204030204" pitchFamily="34" charset="0"/>
              </a:rPr>
              <a:t>The decision on which grade to apply is determined by the patients symptoms and from the evaluation through a subjective and objective assessment and from diagnostic mobilisations.</a:t>
            </a:r>
          </a:p>
          <a:p>
            <a:pPr algn="l"/>
            <a:r>
              <a:rPr lang="en-GB" sz="2400" b="0" i="0" dirty="0">
                <a:solidFill>
                  <a:srgbClr val="000000"/>
                </a:solidFill>
                <a:effectLst/>
                <a:latin typeface="Calibri Light" panose="020F0302020204030204" pitchFamily="34" charset="0"/>
                <a:cs typeface="Calibri Light" panose="020F0302020204030204" pitchFamily="34" charset="0"/>
              </a:rPr>
              <a:t>It is hoped that performing mobilisations will improve normal passive range of motion or/and reduce painful joint movements</a:t>
            </a:r>
          </a:p>
          <a:p>
            <a:endParaRPr lang="en-GB" sz="2400" dirty="0"/>
          </a:p>
        </p:txBody>
      </p:sp>
    </p:spTree>
    <p:extLst>
      <p:ext uri="{BB962C8B-B14F-4D97-AF65-F5344CB8AC3E}">
        <p14:creationId xmlns:p14="http://schemas.microsoft.com/office/powerpoint/2010/main" val="1533052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aitland Mobilization Grading - A Visual Aid">
            <a:hlinkClick r:id="" action="ppaction://media"/>
            <a:extLst>
              <a:ext uri="{FF2B5EF4-FFF2-40B4-BE49-F238E27FC236}">
                <a16:creationId xmlns:a16="http://schemas.microsoft.com/office/drawing/2014/main" id="{1F056E2E-E913-4FD1-2783-464BD0128324}"/>
              </a:ext>
            </a:extLst>
          </p:cNvPr>
          <p:cNvPicPr>
            <a:picLocks noRot="1" noChangeAspect="1"/>
          </p:cNvPicPr>
          <p:nvPr>
            <a:videoFile r:link="rId1"/>
          </p:nvPr>
        </p:nvPicPr>
        <p:blipFill>
          <a:blip r:embed="rId3"/>
          <a:stretch>
            <a:fillRect/>
          </a:stretch>
        </p:blipFill>
        <p:spPr>
          <a:xfrm>
            <a:off x="2263922" y="2170058"/>
            <a:ext cx="5942836" cy="3357702"/>
          </a:xfrm>
          <a:prstGeom prst="rect">
            <a:avLst/>
          </a:prstGeom>
        </p:spPr>
      </p:pic>
      <p:sp>
        <p:nvSpPr>
          <p:cNvPr id="4" name="TextBox 3">
            <a:extLst>
              <a:ext uri="{FF2B5EF4-FFF2-40B4-BE49-F238E27FC236}">
                <a16:creationId xmlns:a16="http://schemas.microsoft.com/office/drawing/2014/main" id="{FEB2B19D-0F57-66B8-2FD4-E80CC6A8CC4A}"/>
              </a:ext>
            </a:extLst>
          </p:cNvPr>
          <p:cNvSpPr txBox="1"/>
          <p:nvPr/>
        </p:nvSpPr>
        <p:spPr>
          <a:xfrm>
            <a:off x="2028180" y="886899"/>
            <a:ext cx="6414320" cy="646331"/>
          </a:xfrm>
          <a:prstGeom prst="rect">
            <a:avLst/>
          </a:prstGeom>
          <a:noFill/>
        </p:spPr>
        <p:txBody>
          <a:bodyPr wrap="none" rtlCol="0">
            <a:spAutoFit/>
          </a:bodyPr>
          <a:lstStyle/>
          <a:p>
            <a:r>
              <a:rPr lang="en-GB" sz="3600" dirty="0">
                <a:latin typeface="Calibri Light" panose="020F0302020204030204" pitchFamily="34" charset="0"/>
                <a:cs typeface="Calibri Light" panose="020F0302020204030204" pitchFamily="34" charset="0"/>
              </a:rPr>
              <a:t>Maitland grading – sponge visual!</a:t>
            </a:r>
          </a:p>
        </p:txBody>
      </p:sp>
    </p:spTree>
    <p:extLst>
      <p:ext uri="{BB962C8B-B14F-4D97-AF65-F5344CB8AC3E}">
        <p14:creationId xmlns:p14="http://schemas.microsoft.com/office/powerpoint/2010/main" val="691546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843FEC-B1FB-64C3-293C-D68884EAC2EC}"/>
              </a:ext>
            </a:extLst>
          </p:cNvPr>
          <p:cNvSpPr txBox="1"/>
          <p:nvPr/>
        </p:nvSpPr>
        <p:spPr>
          <a:xfrm>
            <a:off x="254381" y="1085737"/>
            <a:ext cx="10079026" cy="4838953"/>
          </a:xfrm>
          <a:prstGeom prst="rect">
            <a:avLst/>
          </a:prstGeom>
          <a:noFill/>
        </p:spPr>
        <p:txBody>
          <a:bodyPr wrap="square">
            <a:spAutoFit/>
          </a:bodyPr>
          <a:lstStyle/>
          <a:p>
            <a:pPr>
              <a:lnSpc>
                <a:spcPct val="107000"/>
              </a:lnSpc>
              <a:spcAft>
                <a:spcPts val="1950"/>
              </a:spcAft>
            </a:pPr>
            <a:r>
              <a:rPr lang="en-GB" sz="2400" kern="0" spc="25" dirty="0">
                <a:effectLst/>
                <a:latin typeface="Calibri Light" panose="020F0302020204030204" pitchFamily="34" charset="0"/>
                <a:ea typeface="Times New Roman" panose="02020603050405020304" pitchFamily="18" charset="0"/>
                <a:cs typeface="Calibri Light" panose="020F0302020204030204" pitchFamily="34" charset="0"/>
              </a:rPr>
              <a:t>The grading scale has been separated into two due to their clinical indications:</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spc="25" dirty="0">
                <a:effectLst/>
                <a:latin typeface="Calibri Light" panose="020F0302020204030204" pitchFamily="34" charset="0"/>
                <a:ea typeface="Times New Roman" panose="02020603050405020304" pitchFamily="18" charset="0"/>
                <a:cs typeface="Calibri Light" panose="020F0302020204030204" pitchFamily="34" charset="0"/>
              </a:rPr>
              <a:t>Lower grades (I + II) are used to reduce pain and irritability (use VAS + SIN scores).</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spc="25" dirty="0">
                <a:effectLst/>
                <a:latin typeface="Calibri Light" panose="020F0302020204030204" pitchFamily="34" charset="0"/>
                <a:ea typeface="Times New Roman" panose="02020603050405020304" pitchFamily="18" charset="0"/>
                <a:cs typeface="Calibri Light" panose="020F0302020204030204" pitchFamily="34" charset="0"/>
              </a:rPr>
              <a:t>Higher grades(III + IV) are used to stretch the joint capsule and passive tissues which support and stabilise the joint so increase range of movement.</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a:lnSpc>
                <a:spcPct val="107000"/>
              </a:lnSpc>
              <a:spcAft>
                <a:spcPts val="1950"/>
              </a:spcAft>
            </a:pPr>
            <a:r>
              <a:rPr lang="en-GB" sz="2400" kern="0" spc="25" dirty="0">
                <a:effectLst/>
                <a:latin typeface="Calibri Light" panose="020F0302020204030204" pitchFamily="34" charset="0"/>
                <a:ea typeface="Times New Roman" panose="02020603050405020304" pitchFamily="18" charset="0"/>
                <a:cs typeface="Calibri Light" panose="020F0302020204030204" pitchFamily="34" charset="0"/>
              </a:rPr>
              <a:t>The rate of mobilisation should be thought of as an oscillation in a rhythmical fashion at:</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spc="25" dirty="0">
                <a:effectLst/>
                <a:latin typeface="Calibri Light" panose="020F0302020204030204" pitchFamily="34" charset="0"/>
                <a:ea typeface="Times New Roman" panose="02020603050405020304" pitchFamily="18" charset="0"/>
                <a:cs typeface="Calibri Light" panose="020F0302020204030204" pitchFamily="34" charset="0"/>
              </a:rPr>
              <a:t>2Hz - 120 movements per minute</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r>
              <a:rPr lang="en-GB" sz="2400" kern="0" spc="25" dirty="0">
                <a:effectLst/>
                <a:latin typeface="Calibri Light" panose="020F0302020204030204" pitchFamily="34" charset="0"/>
                <a:ea typeface="Times New Roman" panose="02020603050405020304" pitchFamily="18" charset="0"/>
                <a:cs typeface="Calibri Light" panose="020F0302020204030204" pitchFamily="34" charset="0"/>
              </a:rPr>
              <a:t>For 30 seconds - 1 minute</a:t>
            </a:r>
            <a:endParaRPr lang="en-GB" sz="2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6110857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Basics of Mobilizations | Theory, Maitland Classifications, &amp; Grades I-V">
            <a:hlinkClick r:id="" action="ppaction://media"/>
            <a:extLst>
              <a:ext uri="{FF2B5EF4-FFF2-40B4-BE49-F238E27FC236}">
                <a16:creationId xmlns:a16="http://schemas.microsoft.com/office/drawing/2014/main" id="{0A44A9F8-2F73-C89A-7F57-5F509FB2B95B}"/>
              </a:ext>
            </a:extLst>
          </p:cNvPr>
          <p:cNvPicPr>
            <a:picLocks noRot="1" noChangeAspect="1"/>
          </p:cNvPicPr>
          <p:nvPr>
            <a:videoFile r:link="rId1"/>
          </p:nvPr>
        </p:nvPicPr>
        <p:blipFill>
          <a:blip r:embed="rId3"/>
          <a:stretch>
            <a:fillRect/>
          </a:stretch>
        </p:blipFill>
        <p:spPr>
          <a:xfrm>
            <a:off x="2220686" y="1871907"/>
            <a:ext cx="5798457" cy="3276128"/>
          </a:xfrm>
          <a:prstGeom prst="rect">
            <a:avLst/>
          </a:prstGeom>
        </p:spPr>
      </p:pic>
    </p:spTree>
    <p:extLst>
      <p:ext uri="{BB962C8B-B14F-4D97-AF65-F5344CB8AC3E}">
        <p14:creationId xmlns:p14="http://schemas.microsoft.com/office/powerpoint/2010/main" val="3956690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266C5-575D-0CA6-4E2D-BA80032D2911}"/>
              </a:ext>
            </a:extLst>
          </p:cNvPr>
          <p:cNvSpPr>
            <a:spLocks noGrp="1"/>
          </p:cNvSpPr>
          <p:nvPr>
            <p:ph type="title"/>
          </p:nvPr>
        </p:nvSpPr>
        <p:spPr/>
        <p:txBody>
          <a:bodyPr>
            <a:noAutofit/>
          </a:bodyPr>
          <a:lstStyle/>
          <a:p>
            <a:pPr algn="ctr"/>
            <a:r>
              <a:rPr lang="en-GB" sz="3600" kern="0" spc="25" dirty="0">
                <a:solidFill>
                  <a:srgbClr val="2D3238"/>
                </a:solidFill>
                <a:effectLst/>
                <a:latin typeface="f37-ginger-bold"/>
                <a:ea typeface="Times New Roman" panose="02020603050405020304" pitchFamily="18" charset="0"/>
                <a:cs typeface="Times New Roman" panose="02020603050405020304" pitchFamily="18" charset="0"/>
              </a:rPr>
              <a:t>Therapeutic Effect: How and Why Does This Work; Mechanisms of Action</a:t>
            </a:r>
            <a:br>
              <a:rPr lang="en-GB" sz="3600" kern="100" dirty="0">
                <a:effectLst/>
                <a:latin typeface="Calibri" panose="020F0502020204030204" pitchFamily="34" charset="0"/>
                <a:ea typeface="DengXian" panose="02010600030101010101" pitchFamily="2" charset="-122"/>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23C142A7-8101-029E-44D4-012F3B6AD170}"/>
              </a:ext>
            </a:extLst>
          </p:cNvPr>
          <p:cNvSpPr>
            <a:spLocks noGrp="1"/>
          </p:cNvSpPr>
          <p:nvPr>
            <p:ph idx="1"/>
          </p:nvPr>
        </p:nvSpPr>
        <p:spPr>
          <a:xfrm>
            <a:off x="175070" y="1330036"/>
            <a:ext cx="9601196" cy="5278582"/>
          </a:xfrm>
        </p:spPr>
        <p:txBody>
          <a:bodyPr>
            <a:noAutofit/>
          </a:bodyPr>
          <a:lstStyle/>
          <a:p>
            <a:pPr marL="0" indent="0">
              <a:lnSpc>
                <a:spcPct val="107000"/>
              </a:lnSpc>
              <a:spcAft>
                <a:spcPts val="1950"/>
              </a:spcAft>
              <a:buNone/>
            </a:pPr>
            <a:endPar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endParaRPr>
          </a:p>
          <a:p>
            <a:pPr marL="0" indent="0">
              <a:lnSpc>
                <a:spcPct val="107000"/>
              </a:lnSpc>
              <a:spcAft>
                <a:spcPts val="1950"/>
              </a:spcAft>
              <a:buNone/>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There are a number of complex systems which interact to produce the pain-relieving effects of mobilisations, subsequently there is not a single theory into its mechanism. Therefore this article will outline the basics and evidence for the claims and further links will be added for additional more in-depth information. </a:t>
            </a:r>
          </a:p>
          <a:p>
            <a:pPr marL="0" indent="0">
              <a:lnSpc>
                <a:spcPct val="107000"/>
              </a:lnSpc>
              <a:spcAft>
                <a:spcPts val="1950"/>
              </a:spcAft>
              <a:buNone/>
            </a:pP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 pain gate theory (</a:t>
            </a: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PGT</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was first proposed in 1965 by </a:t>
            </a:r>
            <a:r>
              <a:rPr lang="en-GB" sz="2400" kern="0" spc="25" dirty="0" err="1">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Melzack</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and Wall, and is a commonly used explanation of pain transmission. Thinking of pain theory in this way is very simplified and may not be suitable in some contexts, however when discussing pain with patients this description can be very useful.</a:t>
            </a:r>
            <a:endParaRPr lang="en-GB" sz="24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0" indent="0">
              <a:buNone/>
            </a:pPr>
            <a:endParaRPr lang="en-GB" sz="24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2304718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EA1AE7-6CCA-E60C-B3CA-32BEA133958D}"/>
              </a:ext>
            </a:extLst>
          </p:cNvPr>
          <p:cNvSpPr>
            <a:spLocks noGrp="1"/>
          </p:cNvSpPr>
          <p:nvPr>
            <p:ph idx="1"/>
          </p:nvPr>
        </p:nvSpPr>
        <p:spPr>
          <a:xfrm>
            <a:off x="677334" y="159027"/>
            <a:ext cx="8596668" cy="5882336"/>
          </a:xfrm>
        </p:spPr>
        <p:txBody>
          <a:bodyPr>
            <a:noAutofit/>
          </a:bodyPr>
          <a:lstStyle/>
          <a:p>
            <a:pPr marL="0" indent="0">
              <a:lnSpc>
                <a:spcPct val="107000"/>
              </a:lnSpc>
              <a:spcAft>
                <a:spcPts val="1950"/>
              </a:spcAft>
              <a:buNone/>
            </a:pPr>
            <a:r>
              <a:rPr lang="en-GB" sz="20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In order to understand the </a:t>
            </a:r>
            <a:r>
              <a:rPr lang="en-GB" sz="20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PGT</a:t>
            </a:r>
            <a:r>
              <a:rPr lang="en-GB" sz="20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the sensory nerves need to be explained. At its most simple explanation there are 3 types of sensory nerves involved of transmission of stimuli:</a:t>
            </a:r>
            <a:endParaRPr lang="en-GB" sz="20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tabLst>
                <a:tab pos="457200" algn="l"/>
              </a:tabLst>
            </a:pPr>
            <a:r>
              <a:rPr lang="en-GB" sz="20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α-Beta fibres</a:t>
            </a:r>
            <a:r>
              <a:rPr lang="en-GB" sz="20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 Large diameter and myelinated - touch and pressure - Fast (50m/s)</a:t>
            </a:r>
            <a:endParaRPr lang="en-GB" sz="20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tabLst>
                <a:tab pos="457200" algn="l"/>
              </a:tabLst>
            </a:pPr>
            <a:r>
              <a:rPr lang="en-GB" sz="20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α-Delta fibres</a:t>
            </a:r>
            <a:r>
              <a:rPr lang="en-GB" sz="20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 Small diameter and myelinated - temperature and pain (well localised, sharp/prickly) - Medium (15m/s)</a:t>
            </a:r>
            <a:endParaRPr lang="en-GB" sz="2000" kern="100" dirty="0">
              <a:effectLst/>
              <a:latin typeface="Calibri Light" panose="020F0302020204030204" pitchFamily="34" charset="0"/>
              <a:ea typeface="DengXian" panose="02010600030101010101" pitchFamily="2" charset="-122"/>
              <a:cs typeface="Calibri Light" panose="020F0302020204030204" pitchFamily="34" charset="0"/>
            </a:endParaRPr>
          </a:p>
          <a:p>
            <a:pPr marL="342900" lvl="0" indent="-342900">
              <a:lnSpc>
                <a:spcPct val="107000"/>
              </a:lnSpc>
              <a:spcAft>
                <a:spcPts val="800"/>
              </a:spcAft>
              <a:tabLst>
                <a:tab pos="457200" algn="l"/>
              </a:tabLst>
            </a:pPr>
            <a:r>
              <a:rPr lang="en-GB" sz="20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C fibres</a:t>
            </a:r>
            <a:r>
              <a:rPr lang="en-GB" sz="20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 Small diameter and un-myelinated - pain (dull, poorly localised, persistent) - Slow (1m/s)</a:t>
            </a:r>
            <a:endParaRPr lang="en-GB" sz="2000" kern="100" dirty="0">
              <a:effectLst/>
              <a:latin typeface="Calibri Light" panose="020F0302020204030204" pitchFamily="34" charset="0"/>
              <a:ea typeface="DengXian" panose="02010600030101010101" pitchFamily="2" charset="-122"/>
              <a:cs typeface="Calibri Light" panose="020F0302020204030204" pitchFamily="34" charset="0"/>
            </a:endParaRPr>
          </a:p>
          <a:p>
            <a:pPr>
              <a:lnSpc>
                <a:spcPct val="107000"/>
              </a:lnSpc>
              <a:spcAft>
                <a:spcPts val="1950"/>
              </a:spcAft>
            </a:pPr>
            <a:r>
              <a:rPr lang="en-GB" sz="20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 size of the fibres is an important consideration as the bigger a nerve is the quicker the conduction, additionally conduction speed is also increased by the presence of a myelin sheath, subsequently large myelinated nerves are very efficient at conduction. This means that </a:t>
            </a:r>
            <a:r>
              <a:rPr lang="en-GB" sz="20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α-Beta</a:t>
            </a:r>
            <a:r>
              <a:rPr lang="en-GB" sz="20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fibres are the quickest of the 3 types followed by </a:t>
            </a:r>
            <a:r>
              <a:rPr lang="en-GB" sz="20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α-Delta</a:t>
            </a:r>
            <a:r>
              <a:rPr lang="en-GB" sz="20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fibres and finally </a:t>
            </a:r>
            <a:r>
              <a:rPr lang="en-GB" sz="20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C</a:t>
            </a:r>
            <a:r>
              <a:rPr lang="en-GB" sz="20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fibres. </a:t>
            </a:r>
            <a:endParaRPr lang="en-GB" sz="2000" kern="100" dirty="0">
              <a:effectLst/>
              <a:latin typeface="Calibri Light" panose="020F0302020204030204" pitchFamily="34" charset="0"/>
              <a:ea typeface="DengXian" panose="02010600030101010101" pitchFamily="2" charset="-122"/>
              <a:cs typeface="Calibri Light" panose="020F0302020204030204" pitchFamily="34" charset="0"/>
            </a:endParaRPr>
          </a:p>
          <a:p>
            <a:endParaRPr lang="en-GB" sz="2000" dirty="0"/>
          </a:p>
        </p:txBody>
      </p:sp>
    </p:spTree>
    <p:extLst>
      <p:ext uri="{BB962C8B-B14F-4D97-AF65-F5344CB8AC3E}">
        <p14:creationId xmlns:p14="http://schemas.microsoft.com/office/powerpoint/2010/main" val="34713367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EDD335-C685-8C52-FB6B-494582446B29}"/>
              </a:ext>
            </a:extLst>
          </p:cNvPr>
          <p:cNvSpPr txBox="1"/>
          <p:nvPr/>
        </p:nvSpPr>
        <p:spPr>
          <a:xfrm>
            <a:off x="721894" y="1149832"/>
            <a:ext cx="8545859" cy="5262979"/>
          </a:xfrm>
          <a:prstGeom prst="rect">
            <a:avLst/>
          </a:prstGeom>
          <a:noFill/>
        </p:spPr>
        <p:txBody>
          <a:bodyPr wrap="square">
            <a:spAutoFit/>
          </a:bodyPr>
          <a:lstStyle/>
          <a:p>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The interplay between these nerves is important but it is not the whole story, as you can see only two of these nerves are pain receptors </a:t>
            </a: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α-Delta</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fibres are purely sensory in terms of touch. All of these nerves synapse onto projection cells which travel up the spinothalamic tract of the CNS to the brain where they go via the thalamus to the somatosensory cortex, the limbic system and other areas. </a:t>
            </a:r>
          </a:p>
          <a:p>
            <a:endParaRPr lang="en-GB" sz="2400" kern="0" spc="25" dirty="0">
              <a:solidFill>
                <a:srgbClr val="020621"/>
              </a:solidFill>
              <a:latin typeface="Calibri Light" panose="020F0302020204030204" pitchFamily="34" charset="0"/>
              <a:ea typeface="Times New Roman" panose="02020603050405020304" pitchFamily="18" charset="0"/>
              <a:cs typeface="Calibri Light" panose="020F0302020204030204" pitchFamily="34" charset="0"/>
            </a:endParaRPr>
          </a:p>
          <a:p>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In the spinal cord there are also inhibitory interneurons which act as the '</a:t>
            </a: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gate keeper'</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When there is no sensation from the nerves the inhibitory interneurons stop signals travelling up the spinal cord as there is no important information needing to reach the brain so the gate is '</a:t>
            </a: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closed'</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a:t>
            </a:r>
          </a:p>
          <a:p>
            <a:endParaRPr lang="en-GB" sz="2400" kern="0" spc="25" dirty="0">
              <a:solidFill>
                <a:srgbClr val="020621"/>
              </a:solidFill>
              <a:latin typeface="Calibri Light" panose="020F0302020204030204" pitchFamily="34" charset="0"/>
              <a:ea typeface="Times New Roman" panose="02020603050405020304" pitchFamily="18" charset="0"/>
              <a:cs typeface="Calibri Light" panose="020F0302020204030204" pitchFamily="34" charset="0"/>
            </a:endParaRPr>
          </a:p>
        </p:txBody>
      </p:sp>
    </p:spTree>
    <p:extLst>
      <p:ext uri="{BB962C8B-B14F-4D97-AF65-F5344CB8AC3E}">
        <p14:creationId xmlns:p14="http://schemas.microsoft.com/office/powerpoint/2010/main" val="25781582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510C5-6CAF-1540-7639-E90846A8F3D8}"/>
              </a:ext>
            </a:extLst>
          </p:cNvPr>
          <p:cNvSpPr>
            <a:spLocks noGrp="1"/>
          </p:cNvSpPr>
          <p:nvPr>
            <p:ph idx="1"/>
          </p:nvPr>
        </p:nvSpPr>
        <p:spPr/>
        <p:txBody>
          <a:bodyPr>
            <a:normAutofit/>
          </a:bodyPr>
          <a:lstStyle/>
          <a:p>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When the smaller fibres are stimulated the inhibitory interneurons do not act, so the gate is '</a:t>
            </a: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open'</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and pain is sensed. When the larger </a:t>
            </a: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α-Delta</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fibres are stimulated they reach the inhibitory interneurons faster and, as larger fibres inhibit the interneuron from working, 'close' the gate. This is why after you have stubbed your toe, or bumped your head, rubbing it helps as you are stimulating the </a:t>
            </a:r>
            <a:r>
              <a:rPr lang="en-GB" sz="2400" b="1"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α-Delta</a:t>
            </a:r>
            <a:r>
              <a:rPr lang="en-GB" sz="2400" kern="0" spc="25" dirty="0">
                <a:solidFill>
                  <a:srgbClr val="020621"/>
                </a:solidFill>
                <a:effectLst/>
                <a:latin typeface="Calibri Light" panose="020F0302020204030204" pitchFamily="34" charset="0"/>
                <a:ea typeface="Times New Roman" panose="02020603050405020304" pitchFamily="18" charset="0"/>
                <a:cs typeface="Calibri Light" panose="020F0302020204030204" pitchFamily="34" charset="0"/>
              </a:rPr>
              <a:t> fibres which close the gate</a:t>
            </a:r>
            <a:r>
              <a:rPr lang="en-GB" sz="2400" kern="0" spc="25" baseline="30000" dirty="0">
                <a:solidFill>
                  <a:srgbClr val="2752FF"/>
                </a:solidFill>
                <a:effectLst/>
                <a:latin typeface="Calibri Light" panose="020F0302020204030204" pitchFamily="34" charset="0"/>
                <a:ea typeface="Times New Roman" panose="02020603050405020304" pitchFamily="18" charset="0"/>
                <a:cs typeface="Calibri Light" panose="020F0302020204030204" pitchFamily="34" charset="0"/>
              </a:rPr>
              <a:t>.</a:t>
            </a:r>
            <a:endParaRPr lang="en-GB" sz="2400" dirty="0">
              <a:latin typeface="Calibri Light" panose="020F0302020204030204" pitchFamily="34" charset="0"/>
              <a:cs typeface="Calibri Light" panose="020F0302020204030204" pitchFamily="34" charset="0"/>
            </a:endParaRPr>
          </a:p>
          <a:p>
            <a:endParaRPr lang="en-GB" sz="2400" dirty="0"/>
          </a:p>
        </p:txBody>
      </p:sp>
    </p:spTree>
    <p:extLst>
      <p:ext uri="{BB962C8B-B14F-4D97-AF65-F5344CB8AC3E}">
        <p14:creationId xmlns:p14="http://schemas.microsoft.com/office/powerpoint/2010/main" val="31595494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93D136-D7C7-3D7E-E20B-4E81CC5B33CB}"/>
              </a:ext>
            </a:extLst>
          </p:cNvPr>
          <p:cNvSpPr txBox="1"/>
          <p:nvPr/>
        </p:nvSpPr>
        <p:spPr>
          <a:xfrm>
            <a:off x="886897" y="990026"/>
            <a:ext cx="10732169" cy="5016758"/>
          </a:xfrm>
          <a:prstGeom prst="rect">
            <a:avLst/>
          </a:prstGeom>
          <a:noFill/>
        </p:spPr>
        <p:txBody>
          <a:bodyPr wrap="square">
            <a:spAutoFit/>
          </a:bodyPr>
          <a:lstStyle/>
          <a:p>
            <a:pPr algn="ctr"/>
            <a:r>
              <a:rPr lang="en-GB" sz="2000" b="0" i="0" dirty="0">
                <a:solidFill>
                  <a:srgbClr val="2D3238"/>
                </a:solidFill>
                <a:effectLst/>
                <a:latin typeface="f37-ginger-bold"/>
              </a:rPr>
              <a:t>References</a:t>
            </a:r>
          </a:p>
          <a:p>
            <a:pPr algn="l"/>
            <a:endParaRPr lang="en-GB" sz="1200" b="0" i="0" dirty="0">
              <a:solidFill>
                <a:srgbClr val="2D3238"/>
              </a:solidFill>
              <a:effectLst/>
              <a:latin typeface="f37-ginger-bold"/>
            </a:endParaRPr>
          </a:p>
          <a:p>
            <a:pPr algn="l">
              <a:buFont typeface="+mj-lt"/>
              <a:buAutoNum type="arabicPeriod"/>
            </a:pPr>
            <a:r>
              <a:rPr lang="en-GB" sz="1200" b="0" i="0" dirty="0">
                <a:solidFill>
                  <a:srgbClr val="020621"/>
                </a:solidFill>
                <a:effectLst/>
                <a:latin typeface="tisapro-regular"/>
              </a:rPr>
              <a:t>Lederman E. The Science and Practice of Manual therapy. 2nd ed. Elsevier: London. (2005)</a:t>
            </a:r>
          </a:p>
          <a:p>
            <a:pPr algn="l">
              <a:buFont typeface="+mj-lt"/>
              <a:buAutoNum type="arabicPeriod"/>
            </a:pPr>
            <a:r>
              <a:rPr lang="en-GB" sz="1200" b="0" i="0" dirty="0">
                <a:solidFill>
                  <a:srgbClr val="020621"/>
                </a:solidFill>
                <a:effectLst/>
                <a:latin typeface="tisapro-regular"/>
              </a:rPr>
              <a:t>International Maitland Teachers association. A tribute to the life and work of </a:t>
            </a:r>
            <a:r>
              <a:rPr lang="en-GB" sz="1200" b="0" i="0" dirty="0" err="1">
                <a:solidFill>
                  <a:srgbClr val="020621"/>
                </a:solidFill>
                <a:effectLst/>
                <a:latin typeface="tisapro-regular"/>
              </a:rPr>
              <a:t>G.D.Maitland</a:t>
            </a:r>
            <a:r>
              <a:rPr lang="en-GB" sz="1200" b="0" i="0" dirty="0">
                <a:solidFill>
                  <a:srgbClr val="020621"/>
                </a:solidFill>
                <a:effectLst/>
                <a:latin typeface="tisapro-regular"/>
              </a:rPr>
              <a:t> 1924-2010. Manual Therapy. 2010; 300-301</a:t>
            </a:r>
          </a:p>
          <a:p>
            <a:pPr algn="l">
              <a:buFont typeface="+mj-lt"/>
              <a:buAutoNum type="arabicPeriod"/>
            </a:pPr>
            <a:r>
              <a:rPr lang="en-GB" sz="1200" b="0" i="0" u="none" strike="noStrike" dirty="0">
                <a:solidFill>
                  <a:srgbClr val="2752FF"/>
                </a:solidFill>
                <a:effectLst/>
                <a:latin typeface="tisapro-regular"/>
                <a:hlinkClick r:id="rId2"/>
              </a:rPr>
              <a:t>http://www.imta.ch/</a:t>
            </a:r>
            <a:r>
              <a:rPr lang="en-GB" sz="1200" b="0" i="0" dirty="0">
                <a:solidFill>
                  <a:srgbClr val="020621"/>
                </a:solidFill>
                <a:effectLst/>
                <a:latin typeface="tisapro-regular"/>
              </a:rPr>
              <a:t> International Maitland Teachers Association. 2013</a:t>
            </a:r>
          </a:p>
          <a:p>
            <a:pPr algn="l">
              <a:buFont typeface="+mj-lt"/>
              <a:buAutoNum type="arabicPeriod"/>
            </a:pPr>
            <a:r>
              <a:rPr lang="en-GB" sz="1200" b="0" i="0" dirty="0" err="1">
                <a:solidFill>
                  <a:srgbClr val="020621"/>
                </a:solidFill>
                <a:effectLst/>
                <a:latin typeface="tisapro-regular"/>
              </a:rPr>
              <a:t>Hengeveld</a:t>
            </a:r>
            <a:r>
              <a:rPr lang="en-GB" sz="1200" b="0" i="0" dirty="0">
                <a:solidFill>
                  <a:srgbClr val="020621"/>
                </a:solidFill>
                <a:effectLst/>
                <a:latin typeface="tisapro-regular"/>
              </a:rPr>
              <a:t> E, Banks K.(ed) Maitland's Peripheral Manipulation. 4th ed. Elsevier: London.(2005)</a:t>
            </a:r>
          </a:p>
          <a:p>
            <a:pPr algn="l">
              <a:buFont typeface="+mj-lt"/>
              <a:buAutoNum type="arabicPeriod"/>
            </a:pPr>
            <a:r>
              <a:rPr lang="en-GB" sz="1200" b="0" i="0" dirty="0">
                <a:solidFill>
                  <a:srgbClr val="020621"/>
                </a:solidFill>
                <a:effectLst/>
                <a:latin typeface="tisapro-regular"/>
              </a:rPr>
              <a:t>Manipulation Association of Chartered Physiotherapists. Tribute to Geoffrey Maitland (1924-2010) Manual therapy. (2010; 298-299)</a:t>
            </a:r>
          </a:p>
          <a:p>
            <a:pPr algn="l">
              <a:buFont typeface="+mj-lt"/>
              <a:buAutoNum type="arabicPeriod"/>
            </a:pPr>
            <a:r>
              <a:rPr lang="en-GB" sz="1200" b="0" i="0" dirty="0">
                <a:solidFill>
                  <a:srgbClr val="020621"/>
                </a:solidFill>
                <a:effectLst/>
                <a:latin typeface="tisapro-regular"/>
              </a:rPr>
              <a:t>Ferguson F, Holdsworth L, Rafferty D. Low back pain and physiotherapy use of red flags: the evidence from Scotland. Physiotherapy (2010:96,4;282-288 DOI: 10.1016/j.physio.2010.01.001)</a:t>
            </a:r>
          </a:p>
          <a:p>
            <a:pPr algn="l">
              <a:buFont typeface="+mj-lt"/>
              <a:buAutoNum type="arabicPeriod"/>
            </a:pPr>
            <a:r>
              <a:rPr lang="en-GB" sz="1200" b="0" i="0" dirty="0" err="1">
                <a:solidFill>
                  <a:srgbClr val="020621"/>
                </a:solidFill>
                <a:effectLst/>
                <a:latin typeface="tisapro-regular"/>
              </a:rPr>
              <a:t>Levangie</a:t>
            </a:r>
            <a:r>
              <a:rPr lang="en-GB" sz="1200" b="0" i="0" dirty="0">
                <a:solidFill>
                  <a:srgbClr val="020621"/>
                </a:solidFill>
                <a:effectLst/>
                <a:latin typeface="tisapro-regular"/>
              </a:rPr>
              <a:t> P, </a:t>
            </a:r>
            <a:r>
              <a:rPr lang="en-GB" sz="1200" b="0" i="0" dirty="0" err="1">
                <a:solidFill>
                  <a:srgbClr val="020621"/>
                </a:solidFill>
                <a:effectLst/>
                <a:latin typeface="tisapro-regular"/>
              </a:rPr>
              <a:t>Norkin</a:t>
            </a:r>
            <a:r>
              <a:rPr lang="en-GB" sz="1200" b="0" i="0" dirty="0">
                <a:solidFill>
                  <a:srgbClr val="020621"/>
                </a:solidFill>
                <a:effectLst/>
                <a:latin typeface="tisapro-regular"/>
              </a:rPr>
              <a:t> C. Joint Structure and Function. A comprehensive Analysis. 3rd </a:t>
            </a:r>
            <a:r>
              <a:rPr lang="en-GB" sz="1200" b="0" i="0" dirty="0" err="1">
                <a:solidFill>
                  <a:srgbClr val="020621"/>
                </a:solidFill>
                <a:effectLst/>
                <a:latin typeface="tisapro-regular"/>
              </a:rPr>
              <a:t>edn</a:t>
            </a:r>
            <a:r>
              <a:rPr lang="en-GB" sz="1200" b="0" i="0" dirty="0">
                <a:solidFill>
                  <a:srgbClr val="020621"/>
                </a:solidFill>
                <a:effectLst/>
                <a:latin typeface="tisapro-regular"/>
              </a:rPr>
              <a:t>. Philadelphia: F.A. Davis company. (2001)</a:t>
            </a:r>
          </a:p>
          <a:p>
            <a:pPr algn="l">
              <a:buFont typeface="+mj-lt"/>
              <a:buAutoNum type="arabicPeriod"/>
            </a:pPr>
            <a:r>
              <a:rPr lang="en-GB" sz="1200" b="0" i="0" dirty="0">
                <a:solidFill>
                  <a:srgbClr val="020621"/>
                </a:solidFill>
                <a:effectLst/>
                <a:latin typeface="tisapro-regular"/>
              </a:rPr>
              <a:t>Cochrane CG. Joint Mobilisation Principles: Considerations for Use in the child with Central Nervous System Dysfunction. Physical therapy. (1987: 1105-1109)</a:t>
            </a:r>
          </a:p>
          <a:p>
            <a:pPr algn="l">
              <a:buFont typeface="+mj-lt"/>
              <a:buAutoNum type="arabicPeriod"/>
            </a:pPr>
            <a:r>
              <a:rPr lang="en-GB" sz="1200" b="0" i="0" dirty="0">
                <a:solidFill>
                  <a:srgbClr val="020621"/>
                </a:solidFill>
                <a:effectLst/>
                <a:latin typeface="tisapro-regular"/>
              </a:rPr>
              <a:t>Convex concave role. Available </a:t>
            </a:r>
            <a:r>
              <a:rPr lang="en-GB" sz="1200" b="0" i="0" dirty="0" err="1">
                <a:solidFill>
                  <a:srgbClr val="020621"/>
                </a:solidFill>
                <a:effectLst/>
                <a:latin typeface="tisapro-regular"/>
              </a:rPr>
              <a:t>from:</a:t>
            </a:r>
            <a:r>
              <a:rPr lang="en-GB" sz="1200" b="0" i="0" u="none" strike="noStrike" dirty="0" err="1">
                <a:solidFill>
                  <a:srgbClr val="2752FF"/>
                </a:solidFill>
                <a:effectLst/>
                <a:latin typeface="tisapro-regular"/>
                <a:hlinkClick r:id="rId3"/>
              </a:rPr>
              <a:t>https</a:t>
            </a:r>
            <a:r>
              <a:rPr lang="en-GB" sz="1200" b="0" i="0" u="none" strike="noStrike" dirty="0">
                <a:solidFill>
                  <a:srgbClr val="2752FF"/>
                </a:solidFill>
                <a:effectLst/>
                <a:latin typeface="tisapro-regular"/>
                <a:hlinkClick r:id="rId3"/>
              </a:rPr>
              <a:t>://www.youtube.com/watch?v=wUUSZWtvB6M</a:t>
            </a:r>
            <a:endParaRPr lang="en-GB" sz="1200" b="0" i="0" dirty="0">
              <a:solidFill>
                <a:srgbClr val="020621"/>
              </a:solidFill>
              <a:effectLst/>
              <a:latin typeface="tisapro-regular"/>
            </a:endParaRPr>
          </a:p>
          <a:p>
            <a:pPr algn="l">
              <a:buFont typeface="+mj-lt"/>
              <a:buAutoNum type="arabicPeriod"/>
            </a:pPr>
            <a:r>
              <a:rPr lang="en-GB" sz="1200" b="0" i="0" dirty="0">
                <a:solidFill>
                  <a:srgbClr val="020621"/>
                </a:solidFill>
                <a:effectLst/>
                <a:latin typeface="tisapro-regular"/>
              </a:rPr>
              <a:t>Kessler RM, </a:t>
            </a:r>
            <a:r>
              <a:rPr lang="en-GB" sz="1200" b="0" i="0" dirty="0" err="1">
                <a:solidFill>
                  <a:srgbClr val="020621"/>
                </a:solidFill>
                <a:effectLst/>
                <a:latin typeface="tisapro-regular"/>
              </a:rPr>
              <a:t>Hertling</a:t>
            </a:r>
            <a:r>
              <a:rPr lang="en-GB" sz="1200" b="0" i="0" dirty="0">
                <a:solidFill>
                  <a:srgbClr val="020621"/>
                </a:solidFill>
                <a:effectLst/>
                <a:latin typeface="tisapro-regular"/>
              </a:rPr>
              <a:t>. Management of Common Musculoskeletal Disorders: Physical Therapy, Principles and Methods. Philadelphia: Harper </a:t>
            </a:r>
            <a:r>
              <a:rPr lang="en-GB" sz="1200" b="0" i="0" dirty="0" err="1">
                <a:solidFill>
                  <a:srgbClr val="020621"/>
                </a:solidFill>
                <a:effectLst/>
                <a:latin typeface="tisapro-regular"/>
              </a:rPr>
              <a:t>fckLR</a:t>
            </a:r>
            <a:r>
              <a:rPr lang="en-GB" sz="1200" b="0" i="0" dirty="0">
                <a:solidFill>
                  <a:srgbClr val="020621"/>
                </a:solidFill>
                <a:effectLst/>
                <a:latin typeface="tisapro-regular"/>
              </a:rPr>
              <a:t>&amp; Row, Publishers Inc. (1983)</a:t>
            </a:r>
          </a:p>
          <a:p>
            <a:pPr algn="l">
              <a:buFont typeface="+mj-lt"/>
              <a:buAutoNum type="arabicPeriod"/>
            </a:pPr>
            <a:r>
              <a:rPr lang="en-GB" sz="1200" b="0" i="0" dirty="0" err="1">
                <a:solidFill>
                  <a:srgbClr val="020621"/>
                </a:solidFill>
                <a:effectLst/>
                <a:latin typeface="tisapro-regular"/>
              </a:rPr>
              <a:t>Melzack</a:t>
            </a:r>
            <a:r>
              <a:rPr lang="en-GB" sz="1200" b="0" i="0" dirty="0">
                <a:solidFill>
                  <a:srgbClr val="020621"/>
                </a:solidFill>
                <a:effectLst/>
                <a:latin typeface="tisapro-regular"/>
              </a:rPr>
              <a:t> R, Wall PD. Pain Mechanisms: A New Theory. Science: New Series 150. (1965:971-979)</a:t>
            </a:r>
          </a:p>
          <a:p>
            <a:pPr algn="l">
              <a:buFont typeface="+mj-lt"/>
              <a:buAutoNum type="arabicPeriod"/>
            </a:pPr>
            <a:r>
              <a:rPr lang="en-GB" sz="1200" b="0" i="0" dirty="0">
                <a:solidFill>
                  <a:srgbClr val="020621"/>
                </a:solidFill>
                <a:effectLst/>
                <a:latin typeface="tisapro-regular"/>
              </a:rPr>
              <a:t>Fields HL and </a:t>
            </a:r>
            <a:r>
              <a:rPr lang="en-GB" sz="1200" b="0" i="0" dirty="0" err="1">
                <a:solidFill>
                  <a:srgbClr val="020621"/>
                </a:solidFill>
                <a:effectLst/>
                <a:latin typeface="tisapro-regular"/>
              </a:rPr>
              <a:t>Basbaum</a:t>
            </a:r>
            <a:r>
              <a:rPr lang="en-GB" sz="1200" b="0" i="0" dirty="0">
                <a:solidFill>
                  <a:srgbClr val="020621"/>
                </a:solidFill>
                <a:effectLst/>
                <a:latin typeface="tisapro-regular"/>
              </a:rPr>
              <a:t> AI. Central Nervous System Mechanisms of Pain Modulation. in Wall Parkinson's and </a:t>
            </a:r>
            <a:r>
              <a:rPr lang="en-GB" sz="1200" b="0" i="0" dirty="0" err="1">
                <a:solidFill>
                  <a:srgbClr val="020621"/>
                </a:solidFill>
                <a:effectLst/>
                <a:latin typeface="tisapro-regular"/>
              </a:rPr>
              <a:t>Melzack</a:t>
            </a:r>
            <a:r>
              <a:rPr lang="en-GB" sz="1200" b="0" i="0" dirty="0">
                <a:solidFill>
                  <a:srgbClr val="020621"/>
                </a:solidFill>
                <a:effectLst/>
                <a:latin typeface="tisapro-regular"/>
              </a:rPr>
              <a:t> R (eds). Textbook of Pain. 1999: 309-330</a:t>
            </a:r>
          </a:p>
          <a:p>
            <a:pPr algn="l">
              <a:buFont typeface="+mj-lt"/>
              <a:buAutoNum type="arabicPeriod"/>
            </a:pPr>
            <a:r>
              <a:rPr lang="en-GB" sz="1200" b="0" i="0" dirty="0">
                <a:solidFill>
                  <a:srgbClr val="020621"/>
                </a:solidFill>
                <a:effectLst/>
                <a:latin typeface="tisapro-regular"/>
              </a:rPr>
              <a:t>van </a:t>
            </a:r>
            <a:r>
              <a:rPr lang="en-GB" sz="1200" b="0" i="0" dirty="0" err="1">
                <a:solidFill>
                  <a:srgbClr val="020621"/>
                </a:solidFill>
                <a:effectLst/>
                <a:latin typeface="tisapro-regular"/>
              </a:rPr>
              <a:t>Griensven</a:t>
            </a:r>
            <a:r>
              <a:rPr lang="en-GB" sz="1200" b="0" i="0" dirty="0">
                <a:solidFill>
                  <a:srgbClr val="020621"/>
                </a:solidFill>
                <a:effectLst/>
                <a:latin typeface="tisapro-regular"/>
              </a:rPr>
              <a:t> H, Strong J, Unruh AM (2014). Pain, 2nd ed. Edinburgh: Churchill-Livingstone.</a:t>
            </a:r>
          </a:p>
          <a:p>
            <a:pPr algn="l">
              <a:buFont typeface="+mj-lt"/>
              <a:buAutoNum type="arabicPeriod"/>
            </a:pPr>
            <a:r>
              <a:rPr lang="en-GB" sz="1200" b="0" i="0" dirty="0">
                <a:solidFill>
                  <a:srgbClr val="020621"/>
                </a:solidFill>
                <a:effectLst/>
                <a:latin typeface="tisapro-regular"/>
              </a:rPr>
              <a:t>Jenkins G. </a:t>
            </a:r>
            <a:r>
              <a:rPr lang="en-GB" sz="1200" b="0" i="0" dirty="0" err="1">
                <a:solidFill>
                  <a:srgbClr val="020621"/>
                </a:solidFill>
                <a:effectLst/>
                <a:latin typeface="tisapro-regular"/>
              </a:rPr>
              <a:t>Kemnitz</a:t>
            </a:r>
            <a:r>
              <a:rPr lang="en-GB" sz="1200" b="0" i="0" dirty="0">
                <a:solidFill>
                  <a:srgbClr val="020621"/>
                </a:solidFill>
                <a:effectLst/>
                <a:latin typeface="tisapro-regular"/>
              </a:rPr>
              <a:t> C. Tortora G. Anatomy and Physiology: From Science to Life. New Jersey :John Wiley &amp; sons, Inc 2007</a:t>
            </a:r>
          </a:p>
          <a:p>
            <a:pPr algn="l">
              <a:buFont typeface="+mj-lt"/>
              <a:buAutoNum type="arabicPeriod"/>
            </a:pPr>
            <a:r>
              <a:rPr lang="en-GB" sz="1200" b="0" i="0" dirty="0">
                <a:solidFill>
                  <a:srgbClr val="020621"/>
                </a:solidFill>
                <a:effectLst/>
                <a:latin typeface="tisapro-regular"/>
              </a:rPr>
              <a:t>Martini, FH. Nath, JL. Fundamentals of Anatomy &amp; Physiology. (8th </a:t>
            </a:r>
            <a:r>
              <a:rPr lang="en-GB" sz="1200" b="0" i="0" dirty="0" err="1">
                <a:solidFill>
                  <a:srgbClr val="020621"/>
                </a:solidFill>
                <a:effectLst/>
                <a:latin typeface="tisapro-regular"/>
              </a:rPr>
              <a:t>edn</a:t>
            </a:r>
            <a:r>
              <a:rPr lang="en-GB" sz="1200" b="0" i="0" dirty="0">
                <a:solidFill>
                  <a:srgbClr val="020621"/>
                </a:solidFill>
                <a:effectLst/>
                <a:latin typeface="tisapro-regular"/>
              </a:rPr>
              <a:t>). San </a:t>
            </a:r>
            <a:r>
              <a:rPr lang="en-GB" sz="1200" b="0" i="0" dirty="0" err="1">
                <a:solidFill>
                  <a:srgbClr val="020621"/>
                </a:solidFill>
                <a:effectLst/>
                <a:latin typeface="tisapro-regular"/>
              </a:rPr>
              <a:t>Francisco:Pearson</a:t>
            </a:r>
            <a:r>
              <a:rPr lang="en-GB" sz="1200" b="0" i="0" dirty="0">
                <a:solidFill>
                  <a:srgbClr val="020621"/>
                </a:solidFill>
                <a:effectLst/>
                <a:latin typeface="tisapro-regular"/>
              </a:rPr>
              <a:t>. 2009</a:t>
            </a:r>
          </a:p>
          <a:p>
            <a:pPr algn="l">
              <a:buFont typeface="+mj-lt"/>
              <a:buAutoNum type="arabicPeriod"/>
            </a:pPr>
            <a:r>
              <a:rPr lang="en-GB" sz="1200" b="0" i="0" dirty="0">
                <a:solidFill>
                  <a:srgbClr val="020621"/>
                </a:solidFill>
                <a:effectLst/>
                <a:latin typeface="tisapro-regular"/>
              </a:rPr>
              <a:t>Stamford J. Descending Control of Pain. British Journal of Anaesthesia. 1995;75:217-227</a:t>
            </a:r>
          </a:p>
          <a:p>
            <a:pPr algn="l">
              <a:buFont typeface="+mj-lt"/>
              <a:buAutoNum type="arabicPeriod"/>
            </a:pPr>
            <a:r>
              <a:rPr lang="en-GB" sz="1200" b="0" i="0" dirty="0">
                <a:solidFill>
                  <a:srgbClr val="020621"/>
                </a:solidFill>
                <a:effectLst/>
                <a:latin typeface="tisapro-regular"/>
              </a:rPr>
              <a:t>British Medical Journal. Risk Assessment of Cervical Spine Prior to Manual Therapy. (Online) Available from: </a:t>
            </a:r>
            <a:r>
              <a:rPr lang="en-GB" sz="1200" b="0" i="0" u="none" strike="noStrike" dirty="0">
                <a:solidFill>
                  <a:srgbClr val="2752FF"/>
                </a:solidFill>
                <a:effectLst/>
                <a:latin typeface="tisapro-regular"/>
                <a:hlinkClick r:id="rId4"/>
              </a:rPr>
              <a:t>http://www.bmj.com/content/344/bmj.e3679</a:t>
            </a:r>
            <a:endParaRPr lang="en-GB" sz="1200" b="0" i="0" dirty="0">
              <a:solidFill>
                <a:srgbClr val="020621"/>
              </a:solidFill>
              <a:effectLst/>
              <a:latin typeface="tisapro-regular"/>
            </a:endParaRPr>
          </a:p>
          <a:p>
            <a:pPr algn="l">
              <a:buFont typeface="+mj-lt"/>
              <a:buAutoNum type="arabicPeriod"/>
            </a:pPr>
            <a:r>
              <a:rPr lang="en-GB" sz="1200" b="0" i="0" dirty="0">
                <a:solidFill>
                  <a:srgbClr val="020621"/>
                </a:solidFill>
                <a:effectLst/>
                <a:latin typeface="tisapro-regular"/>
              </a:rPr>
              <a:t>Di Fabio RP. "Manipulation of the Cervical Spine: Risks and Benefits." Physical Therapy. 1999;79(1):50-65</a:t>
            </a:r>
          </a:p>
          <a:p>
            <a:pPr algn="l">
              <a:buFont typeface="+mj-lt"/>
              <a:buAutoNum type="arabicPeriod"/>
            </a:pPr>
            <a:r>
              <a:rPr lang="en-GB" sz="1200" b="0" i="0" dirty="0">
                <a:solidFill>
                  <a:srgbClr val="020621"/>
                </a:solidFill>
                <a:effectLst/>
                <a:latin typeface="tisapro-regular"/>
              </a:rPr>
              <a:t>The Stroke Association. Millions at risk from 'silent killer'. (Online) available from: www.stroke.org.uk/media_centre/press_releases/millions_at_risk.html (2011)</a:t>
            </a:r>
          </a:p>
          <a:p>
            <a:pPr algn="l">
              <a:buFont typeface="+mj-lt"/>
              <a:buAutoNum type="arabicPeriod"/>
            </a:pPr>
            <a:r>
              <a:rPr lang="en-GB" sz="1200" b="0" i="0" dirty="0" err="1">
                <a:solidFill>
                  <a:srgbClr val="020621"/>
                </a:solidFill>
                <a:effectLst/>
                <a:latin typeface="tisapro-regular"/>
              </a:rPr>
              <a:t>Frese</a:t>
            </a:r>
            <a:r>
              <a:rPr lang="en-GB" sz="1200" b="0" i="0" dirty="0">
                <a:solidFill>
                  <a:srgbClr val="020621"/>
                </a:solidFill>
                <a:effectLst/>
                <a:latin typeface="tisapro-regular"/>
              </a:rPr>
              <a:t> EM, Richter RR, </a:t>
            </a:r>
            <a:r>
              <a:rPr lang="en-GB" sz="1200" b="0" i="0" dirty="0" err="1">
                <a:solidFill>
                  <a:srgbClr val="020621"/>
                </a:solidFill>
                <a:effectLst/>
                <a:latin typeface="tisapro-regular"/>
              </a:rPr>
              <a:t>Burlis</a:t>
            </a:r>
            <a:r>
              <a:rPr lang="en-GB" sz="1200" b="0" i="0" dirty="0">
                <a:solidFill>
                  <a:srgbClr val="020621"/>
                </a:solidFill>
                <a:effectLst/>
                <a:latin typeface="tisapro-regular"/>
              </a:rPr>
              <a:t> TV. "Self-reported measurement of heart rate and blood pressure in patients by physical therapy clinical instructors". Physical therapy 2002;82(12):1191-1200</a:t>
            </a:r>
          </a:p>
          <a:p>
            <a:pPr algn="l">
              <a:buFont typeface="+mj-lt"/>
              <a:buAutoNum type="arabicPeriod"/>
            </a:pPr>
            <a:r>
              <a:rPr lang="en-GB" sz="1200" b="0" i="0" dirty="0">
                <a:solidFill>
                  <a:srgbClr val="020621"/>
                </a:solidFill>
                <a:effectLst/>
                <a:latin typeface="tisapro-regular"/>
              </a:rPr>
              <a:t>Stephen </a:t>
            </a:r>
            <a:r>
              <a:rPr lang="en-GB" sz="1200" b="0" i="0" dirty="0" err="1">
                <a:solidFill>
                  <a:srgbClr val="020621"/>
                </a:solidFill>
                <a:effectLst/>
                <a:latin typeface="tisapro-regular"/>
              </a:rPr>
              <a:t>Spoonemore</a:t>
            </a:r>
            <a:r>
              <a:rPr lang="en-GB" sz="1200" b="0" i="0" dirty="0">
                <a:solidFill>
                  <a:srgbClr val="020621"/>
                </a:solidFill>
                <a:effectLst/>
                <a:latin typeface="tisapro-regular"/>
              </a:rPr>
              <a:t>. Cervical Manipulation Risk vs Reward. 2015</a:t>
            </a:r>
          </a:p>
        </p:txBody>
      </p:sp>
    </p:spTree>
    <p:extLst>
      <p:ext uri="{BB962C8B-B14F-4D97-AF65-F5344CB8AC3E}">
        <p14:creationId xmlns:p14="http://schemas.microsoft.com/office/powerpoint/2010/main" val="1051737284"/>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247</TotalTime>
  <Words>2414</Words>
  <Application>Microsoft Office PowerPoint</Application>
  <PresentationFormat>Widescreen</PresentationFormat>
  <Paragraphs>150</Paragraphs>
  <Slides>28</Slides>
  <Notes>10</Notes>
  <HiddenSlides>0</HiddenSlides>
  <MMClips>3</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f37-ginger-bold</vt:lpstr>
      <vt:lpstr>ff1</vt:lpstr>
      <vt:lpstr>tisapro-regular</vt:lpstr>
      <vt:lpstr>Arial</vt:lpstr>
      <vt:lpstr>Calibri</vt:lpstr>
      <vt:lpstr>Calibri Light</vt:lpstr>
      <vt:lpstr>Symbol</vt:lpstr>
      <vt:lpstr>Trebuchet MS</vt:lpstr>
      <vt:lpstr>Wingdings 3</vt:lpstr>
      <vt:lpstr>Facet</vt:lpstr>
      <vt:lpstr>The Maitland Concept </vt:lpstr>
      <vt:lpstr>What is it?</vt:lpstr>
      <vt:lpstr>Physiological Vs Accessory </vt:lpstr>
      <vt:lpstr>Physiological Vs Accessory </vt:lpstr>
      <vt:lpstr>Joint mobilisation benefits</vt:lpstr>
      <vt:lpstr>PowerPoint Presentation</vt:lpstr>
      <vt:lpstr>Initial Assessment </vt:lpstr>
      <vt:lpstr>PowerPoint Presentation</vt:lpstr>
      <vt:lpstr>PowerPoint Presentation</vt:lpstr>
      <vt:lpstr>Principles of Techniques - Decisions Which Need to be Made  </vt:lpstr>
      <vt:lpstr>PowerPoint Presentation</vt:lpstr>
      <vt:lpstr>How to Choose the Direction </vt:lpstr>
      <vt:lpstr>PowerPoint Presentation</vt:lpstr>
      <vt:lpstr>PowerPoint Presentation</vt:lpstr>
      <vt:lpstr>Concave Convex Rule: Up, down, Left or Right? </vt:lpstr>
      <vt:lpstr>PowerPoint Presentation</vt:lpstr>
      <vt:lpstr>How to Choose the Grade: How Far into Range and Quickly or Slowly? </vt:lpstr>
      <vt:lpstr>PowerPoint Presentation</vt:lpstr>
      <vt:lpstr>PowerPoint Presentation</vt:lpstr>
      <vt:lpstr>PowerPoint Presentation</vt:lpstr>
      <vt:lpstr>PowerPoint Presentation</vt:lpstr>
      <vt:lpstr>PowerPoint Presentation</vt:lpstr>
      <vt:lpstr>PowerPoint Presentation</vt:lpstr>
      <vt:lpstr>Therapeutic Effect: How and Why Does This Work; Mechanisms of Action </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Maitland Concept </dc:title>
  <dc:creator>Sian Bowen</dc:creator>
  <cp:lastModifiedBy>Sian Bowen</cp:lastModifiedBy>
  <cp:revision>1</cp:revision>
  <dcterms:created xsi:type="dcterms:W3CDTF">2023-09-29T09:58:32Z</dcterms:created>
  <dcterms:modified xsi:type="dcterms:W3CDTF">2023-10-03T15:51:05Z</dcterms:modified>
</cp:coreProperties>
</file>