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8235A8-5BF5-CEDF-7FE4-16962CD560E7}" v="886" dt="2025-11-08T21:56:24.003"/>
    <p1510:client id="{7E4B587F-98B4-CF5B-8F62-DF9052E8BE8F}" v="124" dt="2025-11-08T22:36:11.0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11/13/2025</a:t>
            </a:fld>
            <a:endParaRPr lang="en-US" dirty="0"/>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0820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11/13/2025</a:t>
            </a:fld>
            <a:endParaRPr lang="en-US" dirty="0"/>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952131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11/13/2025</a:t>
            </a:fld>
            <a:endParaRPr lang="en-US" dirty="0"/>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77875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11/13/2025</a:t>
            </a:fld>
            <a:endParaRPr lang="en-US" dirty="0"/>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809140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11/13/2025</a:t>
            </a:fld>
            <a:endParaRPr lang="en-US" dirty="0"/>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1359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11/13/2025</a:t>
            </a:fld>
            <a:endParaRPr lang="en-US" dirty="0"/>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903392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11/13/2025</a:t>
            </a:fld>
            <a:endParaRPr lang="en-US" dirty="0"/>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4618719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11/13/2025</a:t>
            </a:fld>
            <a:endParaRPr lang="en-US" dirty="0"/>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60364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11/13/2025</a:t>
            </a:fld>
            <a:endParaRPr lang="en-US" dirty="0"/>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724139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11/13/2025</a:t>
            </a:fld>
            <a:endParaRPr lang="en-US" dirty="0"/>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0548629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11/13/2025</a:t>
            </a:fld>
            <a:endParaRPr lang="en-US" dirty="0"/>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6234056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11/13/2025</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dirty="0"/>
          </a:p>
        </p:txBody>
      </p:sp>
    </p:spTree>
    <p:extLst>
      <p:ext uri="{BB962C8B-B14F-4D97-AF65-F5344CB8AC3E}">
        <p14:creationId xmlns:p14="http://schemas.microsoft.com/office/powerpoint/2010/main" val="106165591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14824" y="735106"/>
            <a:ext cx="10053763" cy="2928470"/>
          </a:xfrm>
        </p:spPr>
        <p:txBody>
          <a:bodyPr anchor="b">
            <a:normAutofit/>
          </a:bodyPr>
          <a:lstStyle/>
          <a:p>
            <a:pPr algn="l"/>
            <a:r>
              <a:rPr lang="en-GB" sz="4800">
                <a:solidFill>
                  <a:srgbClr val="FFFFFF"/>
                </a:solidFill>
              </a:rPr>
              <a:t>BMHP 6026</a:t>
            </a:r>
            <a:br>
              <a:rPr lang="en-GB" sz="4800">
                <a:solidFill>
                  <a:srgbClr val="FFFFFF"/>
                </a:solidFill>
              </a:rPr>
            </a:br>
            <a:r>
              <a:rPr lang="en-GB" sz="4800">
                <a:solidFill>
                  <a:srgbClr val="FFFFFF"/>
                </a:solidFill>
              </a:rPr>
              <a:t>Digital Transformation in the</a:t>
            </a:r>
            <a:br>
              <a:rPr lang="en-GB" sz="4800">
                <a:solidFill>
                  <a:srgbClr val="FFFFFF"/>
                </a:solidFill>
              </a:rPr>
            </a:br>
            <a:r>
              <a:rPr lang="en-GB" sz="4800">
                <a:solidFill>
                  <a:srgbClr val="FFFFFF"/>
                </a:solidFill>
              </a:rPr>
              <a:t>Health &amp; Care Professions</a:t>
            </a:r>
          </a:p>
        </p:txBody>
      </p:sp>
      <p:sp>
        <p:nvSpPr>
          <p:cNvPr id="3" name="Subtitle 2"/>
          <p:cNvSpPr>
            <a:spLocks noGrp="1"/>
          </p:cNvSpPr>
          <p:nvPr>
            <p:ph type="subTitle" idx="1"/>
          </p:nvPr>
        </p:nvSpPr>
        <p:spPr>
          <a:xfrm>
            <a:off x="1350682" y="4870824"/>
            <a:ext cx="10005951" cy="1458258"/>
          </a:xfrm>
        </p:spPr>
        <p:txBody>
          <a:bodyPr vert="horz" lIns="91440" tIns="45720" rIns="91440" bIns="45720" rtlCol="0" anchor="ctr">
            <a:normAutofit/>
          </a:bodyPr>
          <a:lstStyle/>
          <a:p>
            <a:pPr algn="l"/>
            <a:r>
              <a:rPr lang="en-GB" dirty="0"/>
              <a:t>Student Number: 2224032</a:t>
            </a:r>
            <a:endParaRPr lang="en-GB"/>
          </a:p>
          <a:p>
            <a:pPr algn="l"/>
            <a:r>
              <a:rPr lang="en-GB" dirty="0"/>
              <a:t>Student Name: Nadia Khan</a:t>
            </a:r>
            <a:endParaRPr lang="en-GB"/>
          </a:p>
          <a:p>
            <a:pPr algn="l"/>
            <a:r>
              <a:rPr lang="en-GB" dirty="0"/>
              <a:t>Lecturer: Joanna Davies</a:t>
            </a: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36C917AC-461F-252B-9EAB-DA1560E1013F}"/>
              </a:ext>
            </a:extLst>
          </p:cNvPr>
          <p:cNvPicPr>
            <a:picLocks noChangeAspect="1"/>
          </p:cNvPicPr>
          <p:nvPr/>
        </p:nvPicPr>
        <p:blipFill>
          <a:blip r:embed="rId2">
            <a:alphaModFix amt="60000"/>
          </a:blip>
          <a:srcRect t="7400" r="-2" b="8203"/>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22B7B176-0662-4EA2-A064-EF5C4556D288}"/>
              </a:ext>
            </a:extLst>
          </p:cNvPr>
          <p:cNvSpPr>
            <a:spLocks noGrp="1"/>
          </p:cNvSpPr>
          <p:nvPr>
            <p:ph type="title"/>
          </p:nvPr>
        </p:nvSpPr>
        <p:spPr>
          <a:xfrm>
            <a:off x="838200" y="914402"/>
            <a:ext cx="10515600" cy="2985923"/>
          </a:xfrm>
        </p:spPr>
        <p:txBody>
          <a:bodyPr vert="horz" lIns="91440" tIns="45720" rIns="91440" bIns="45720" rtlCol="0" anchor="b">
            <a:normAutofit/>
          </a:bodyPr>
          <a:lstStyle/>
          <a:p>
            <a:pPr algn="ctr"/>
            <a:br>
              <a:rPr lang="en-US" sz="5200" dirty="0"/>
            </a:br>
            <a:br>
              <a:rPr lang="en-US" sz="5200" dirty="0"/>
            </a:br>
            <a:endParaRPr lang="en-US" sz="5200">
              <a:solidFill>
                <a:srgbClr val="FFFFFF"/>
              </a:solidFill>
            </a:endParaRPr>
          </a:p>
        </p:txBody>
      </p:sp>
      <p:pic>
        <p:nvPicPr>
          <p:cNvPr id="4" name="Picture 3" descr="A blue circle with white text and blue leaves&#10;&#10;AI-generated content may be incorrect.">
            <a:extLst>
              <a:ext uri="{FF2B5EF4-FFF2-40B4-BE49-F238E27FC236}">
                <a16:creationId xmlns:a16="http://schemas.microsoft.com/office/drawing/2014/main" id="{92D00334-BFDB-A6B4-E022-75773B60A394}"/>
              </a:ext>
            </a:extLst>
          </p:cNvPr>
          <p:cNvPicPr>
            <a:picLocks noChangeAspect="1"/>
          </p:cNvPicPr>
          <p:nvPr/>
        </p:nvPicPr>
        <p:blipFill>
          <a:blip r:embed="rId3"/>
          <a:stretch>
            <a:fillRect/>
          </a:stretch>
        </p:blipFill>
        <p:spPr>
          <a:xfrm>
            <a:off x="2869722" y="577488"/>
            <a:ext cx="6625084" cy="5861175"/>
          </a:xfrm>
          <a:prstGeom prst="rect">
            <a:avLst/>
          </a:prstGeom>
        </p:spPr>
      </p:pic>
    </p:spTree>
    <p:extLst>
      <p:ext uri="{BB962C8B-B14F-4D97-AF65-F5344CB8AC3E}">
        <p14:creationId xmlns:p14="http://schemas.microsoft.com/office/powerpoint/2010/main" val="15207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34ADF-2181-A06E-E79E-138A08BB367D}"/>
              </a:ext>
            </a:extLst>
          </p:cNvPr>
          <p:cNvSpPr>
            <a:spLocks noGrp="1"/>
          </p:cNvSpPr>
          <p:nvPr>
            <p:ph type="title"/>
          </p:nvPr>
        </p:nvSpPr>
        <p:spPr>
          <a:xfrm>
            <a:off x="897605" y="-4101"/>
            <a:ext cx="10072320" cy="1173860"/>
          </a:xfrm>
        </p:spPr>
        <p:txBody>
          <a:bodyPr/>
          <a:lstStyle/>
          <a:p>
            <a:r>
              <a:rPr lang="en-GB" sz="3200" dirty="0"/>
              <a:t>INTRODUCTION</a:t>
            </a:r>
          </a:p>
        </p:txBody>
      </p:sp>
      <p:sp>
        <p:nvSpPr>
          <p:cNvPr id="3" name="Content Placeholder 2">
            <a:extLst>
              <a:ext uri="{FF2B5EF4-FFF2-40B4-BE49-F238E27FC236}">
                <a16:creationId xmlns:a16="http://schemas.microsoft.com/office/drawing/2014/main" id="{6C27DB88-653A-0AD9-F82B-02415A989956}"/>
              </a:ext>
            </a:extLst>
          </p:cNvPr>
          <p:cNvSpPr>
            <a:spLocks noGrp="1"/>
          </p:cNvSpPr>
          <p:nvPr>
            <p:ph idx="1"/>
          </p:nvPr>
        </p:nvSpPr>
        <p:spPr>
          <a:xfrm>
            <a:off x="725076" y="1164568"/>
            <a:ext cx="9942924" cy="5463393"/>
          </a:xfrm>
        </p:spPr>
        <p:txBody>
          <a:bodyPr vert="horz" lIns="91440" tIns="45720" rIns="91440" bIns="45720" rtlCol="0" anchor="t">
            <a:normAutofit fontScale="85000" lnSpcReduction="20000"/>
          </a:bodyPr>
          <a:lstStyle/>
          <a:p>
            <a:endParaRPr lang="en-GB" sz="1600" b="1" dirty="0">
              <a:latin typeface="Barlow"/>
            </a:endParaRPr>
          </a:p>
          <a:p>
            <a:pPr marL="0" indent="0">
              <a:buNone/>
            </a:pPr>
            <a:endParaRPr lang="en-GB" dirty="0">
              <a:latin typeface="Arial"/>
              <a:cs typeface="Arial"/>
            </a:endParaRPr>
          </a:p>
          <a:p>
            <a:pPr marL="0" indent="0" algn="ctr">
              <a:buNone/>
            </a:pPr>
            <a:r>
              <a:rPr lang="en-GB" dirty="0">
                <a:latin typeface="Arial"/>
                <a:cs typeface="Arial"/>
              </a:rPr>
              <a:t>     </a:t>
            </a:r>
            <a:r>
              <a:rPr lang="en-GB" sz="2000" dirty="0">
                <a:latin typeface="Trade Gothic Next Cond"/>
                <a:cs typeface="Arial"/>
              </a:rPr>
              <a:t>     The ORCHA app is a digital health tool designed to help users find trustworthy health and well – being resources. Its main goal is to provide reliable, evidence - based information tailored to individual needs. </a:t>
            </a:r>
          </a:p>
          <a:p>
            <a:pPr marL="0" indent="0" algn="ctr">
              <a:buNone/>
            </a:pPr>
            <a:endParaRPr lang="en-GB" sz="2000" dirty="0">
              <a:latin typeface="Trade Gothic Next Cond"/>
              <a:cs typeface="Arial"/>
            </a:endParaRPr>
          </a:p>
          <a:p>
            <a:pPr marL="0" indent="0" algn="ctr">
              <a:buNone/>
            </a:pPr>
            <a:r>
              <a:rPr lang="en-GB" sz="2000" dirty="0">
                <a:latin typeface="Trade Gothic Next Cond"/>
                <a:cs typeface="Arial"/>
              </a:rPr>
              <a:t>The app evaluates and reviews health apps and digital tools, offering ratings based on safety, effectiveness, and data privacy. This helps users make informed decisions about which health apps to trust and use.</a:t>
            </a:r>
            <a:endParaRPr lang="en-GB"/>
          </a:p>
          <a:p>
            <a:pPr marL="0" indent="0" algn="ctr">
              <a:buNone/>
            </a:pPr>
            <a:endParaRPr lang="en-GB" sz="2000" dirty="0">
              <a:latin typeface="Trade Gothic Next Cond"/>
              <a:ea typeface="+mn-lt"/>
              <a:cs typeface="+mn-lt"/>
            </a:endParaRPr>
          </a:p>
          <a:p>
            <a:pPr marL="0" indent="0" algn="ctr">
              <a:buNone/>
            </a:pPr>
            <a:endParaRPr lang="en-GB" sz="2000" dirty="0">
              <a:latin typeface="Trade Gothic Next Cond"/>
              <a:ea typeface="+mn-lt"/>
              <a:cs typeface="+mn-lt"/>
            </a:endParaRPr>
          </a:p>
          <a:p>
            <a:pPr marL="0" indent="0" algn="ctr">
              <a:buNone/>
            </a:pPr>
            <a:r>
              <a:rPr lang="en-GB" sz="2000">
                <a:latin typeface="Trade Gothic Next Cond"/>
                <a:ea typeface="+mn-lt"/>
                <a:cs typeface="+mn-lt"/>
              </a:rPr>
              <a:t>As the world's leading, independent health and care app evaluation and distribution organisation, ORCHA helps </a:t>
            </a:r>
            <a:r>
              <a:rPr lang="en-GB" sz="2000" dirty="0">
                <a:latin typeface="Trade Gothic Next Cond"/>
                <a:ea typeface="+mn-lt"/>
                <a:cs typeface="+mn-lt"/>
              </a:rPr>
              <a:t>governments, and health and social care organisations, to choose and deliver quality assured apps. ORCHA's vision is to revolutionise care through the safe integration of digital health solutions into all aspects of health and care services, leading to more patient-centred, effective care</a:t>
            </a:r>
            <a:endParaRPr lang="en-GB" sz="2000">
              <a:latin typeface="Trade Gothic Next Cond"/>
              <a:cs typeface="Arial"/>
            </a:endParaRPr>
          </a:p>
          <a:p>
            <a:br>
              <a:rPr lang="en-US" dirty="0"/>
            </a:br>
            <a:endParaRPr lang="en-US" sz="2000"/>
          </a:p>
        </p:txBody>
      </p:sp>
    </p:spTree>
    <p:extLst>
      <p:ext uri="{BB962C8B-B14F-4D97-AF65-F5344CB8AC3E}">
        <p14:creationId xmlns:p14="http://schemas.microsoft.com/office/powerpoint/2010/main" val="3726832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758D0-B059-604E-2639-AFC261A3AC1E}"/>
              </a:ext>
            </a:extLst>
          </p:cNvPr>
          <p:cNvSpPr>
            <a:spLocks noGrp="1"/>
          </p:cNvSpPr>
          <p:nvPr>
            <p:ph type="title"/>
          </p:nvPr>
        </p:nvSpPr>
        <p:spPr/>
        <p:txBody>
          <a:bodyPr/>
          <a:lstStyle/>
          <a:p>
            <a:r>
              <a:rPr lang="en-GB" b="0" dirty="0"/>
              <a:t>Delivering Safe Digital Health</a:t>
            </a:r>
            <a:endParaRPr lang="en-US" dirty="0"/>
          </a:p>
          <a:p>
            <a:endParaRPr lang="en-GB" dirty="0"/>
          </a:p>
        </p:txBody>
      </p:sp>
      <p:sp>
        <p:nvSpPr>
          <p:cNvPr id="3" name="Content Placeholder 2">
            <a:extLst>
              <a:ext uri="{FF2B5EF4-FFF2-40B4-BE49-F238E27FC236}">
                <a16:creationId xmlns:a16="http://schemas.microsoft.com/office/drawing/2014/main" id="{32EE8C74-0199-B471-9D8B-A3F4730FC275}"/>
              </a:ext>
            </a:extLst>
          </p:cNvPr>
          <p:cNvSpPr>
            <a:spLocks noGrp="1"/>
          </p:cNvSpPr>
          <p:nvPr>
            <p:ph idx="1"/>
          </p:nvPr>
        </p:nvSpPr>
        <p:spPr>
          <a:xfrm>
            <a:off x="1429566" y="1710906"/>
            <a:ext cx="9238434" cy="4744527"/>
          </a:xfrm>
        </p:spPr>
        <p:txBody>
          <a:bodyPr vert="horz" lIns="91440" tIns="45720" rIns="91440" bIns="45720" rtlCol="0" anchor="t">
            <a:noAutofit/>
          </a:bodyPr>
          <a:lstStyle/>
          <a:p>
            <a:pPr marL="0" indent="0">
              <a:buNone/>
            </a:pPr>
            <a:r>
              <a:rPr lang="en-GB" dirty="0">
                <a:ea typeface="+mn-lt"/>
                <a:cs typeface="+mn-lt"/>
              </a:rPr>
              <a:t>Digital health holds the power to revolutionise how we treat patients and service users. But this revolution comes with risk. Right now, there are over 350,000 digital health and care products on the market, but only 20% meet safety standards. How do you know which ones are safe?</a:t>
            </a:r>
            <a:br>
              <a:rPr lang="en-GB" dirty="0">
                <a:ea typeface="+mn-lt"/>
                <a:cs typeface="+mn-lt"/>
              </a:rPr>
            </a:br>
            <a:br>
              <a:rPr lang="en-GB" dirty="0">
                <a:ea typeface="+mn-lt"/>
                <a:cs typeface="+mn-lt"/>
              </a:rPr>
            </a:br>
            <a:r>
              <a:rPr lang="en-GB" dirty="0">
                <a:ea typeface="+mn-lt"/>
                <a:cs typeface="+mn-lt"/>
              </a:rPr>
              <a:t>ORCHA’s product range is built around a closed loop system, delivering the core infrastructure needed to introduce digital health safely, and the governance needed to manage risk. Products include assessment, digital health libraries, formularies, prescription tools and training.</a:t>
            </a:r>
            <a:br>
              <a:rPr lang="en-GB" dirty="0">
                <a:ea typeface="+mn-lt"/>
                <a:cs typeface="+mn-lt"/>
              </a:rPr>
            </a:br>
            <a:br>
              <a:rPr lang="en-GB" dirty="0">
                <a:ea typeface="+mn-lt"/>
                <a:cs typeface="+mn-lt"/>
              </a:rPr>
            </a:br>
            <a:r>
              <a:rPr lang="en-GB" dirty="0">
                <a:ea typeface="+mn-lt"/>
                <a:cs typeface="+mn-lt"/>
              </a:rPr>
              <a:t>ORCHA conducts reviews for government organisations across Europe, USA, the Middle East, and Australia. In the UK, ORCHA provides services to NHS England, Health Education England, NHSE/I, CQC, NICE and NHS providers in 70% of regions.</a:t>
            </a:r>
            <a:endParaRPr lang="en-GB" dirty="0"/>
          </a:p>
        </p:txBody>
      </p:sp>
      <p:sp>
        <p:nvSpPr>
          <p:cNvPr id="4" name="Date Placeholder 3">
            <a:extLst>
              <a:ext uri="{FF2B5EF4-FFF2-40B4-BE49-F238E27FC236}">
                <a16:creationId xmlns:a16="http://schemas.microsoft.com/office/drawing/2014/main" id="{37F455A0-510A-790F-3165-45DBB028A909}"/>
              </a:ext>
            </a:extLst>
          </p:cNvPr>
          <p:cNvSpPr>
            <a:spLocks noGrp="1"/>
          </p:cNvSpPr>
          <p:nvPr>
            <p:ph type="dt" sz="half" idx="10"/>
          </p:nvPr>
        </p:nvSpPr>
        <p:spPr/>
        <p:txBody>
          <a:bodyPr/>
          <a:lstStyle/>
          <a:p>
            <a:fld id="{F12A6AE4-50AA-4D14-9C69-5180B402AC8C}" type="datetime1">
              <a:t>11/13/2025</a:t>
            </a:fld>
            <a:endParaRPr lang="en-US" dirty="0"/>
          </a:p>
        </p:txBody>
      </p:sp>
      <p:sp>
        <p:nvSpPr>
          <p:cNvPr id="5" name="Footer Placeholder 4">
            <a:extLst>
              <a:ext uri="{FF2B5EF4-FFF2-40B4-BE49-F238E27FC236}">
                <a16:creationId xmlns:a16="http://schemas.microsoft.com/office/drawing/2014/main" id="{7488EA32-418A-77FA-1B55-7FAEA4F9B8F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8307E8F-5A5F-D619-7F98-A3FC6D800EAF}"/>
              </a:ext>
            </a:extLst>
          </p:cNvPr>
          <p:cNvSpPr>
            <a:spLocks noGrp="1"/>
          </p:cNvSpPr>
          <p:nvPr>
            <p:ph type="sldNum" sz="quarter" idx="12"/>
          </p:nvPr>
        </p:nvSpPr>
        <p:spPr/>
        <p:txBody>
          <a:bodyPr/>
          <a:lstStyle/>
          <a:p>
            <a:fld id="{196A61CA-0502-4EE4-9724-96EA822543E5}" type="slidenum">
              <a:rPr lang="en-US" dirty="0"/>
              <a:t>4</a:t>
            </a:fld>
            <a:endParaRPr lang="en-US" dirty="0"/>
          </a:p>
        </p:txBody>
      </p:sp>
    </p:spTree>
    <p:extLst>
      <p:ext uri="{BB962C8B-B14F-4D97-AF65-F5344CB8AC3E}">
        <p14:creationId xmlns:p14="http://schemas.microsoft.com/office/powerpoint/2010/main" val="2423900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p:cTn id="13"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7FDD7-35EE-CE7A-4AAC-A05EC5E5AD01}"/>
              </a:ext>
            </a:extLst>
          </p:cNvPr>
          <p:cNvSpPr>
            <a:spLocks noGrp="1"/>
          </p:cNvSpPr>
          <p:nvPr>
            <p:ph type="title"/>
          </p:nvPr>
        </p:nvSpPr>
        <p:spPr>
          <a:xfrm>
            <a:off x="1429566" y="636223"/>
            <a:ext cx="9238434" cy="857559"/>
          </a:xfrm>
        </p:spPr>
        <p:txBody>
          <a:bodyPr/>
          <a:lstStyle/>
          <a:p>
            <a:r>
              <a:rPr lang="en-GB" dirty="0"/>
              <a:t> SERVICE &amp; DELIVERY with ORCHA</a:t>
            </a:r>
          </a:p>
        </p:txBody>
      </p:sp>
      <p:sp>
        <p:nvSpPr>
          <p:cNvPr id="3" name="Content Placeholder 2">
            <a:extLst>
              <a:ext uri="{FF2B5EF4-FFF2-40B4-BE49-F238E27FC236}">
                <a16:creationId xmlns:a16="http://schemas.microsoft.com/office/drawing/2014/main" id="{8A699590-AB60-CC7E-0340-21E39263FAB5}"/>
              </a:ext>
            </a:extLst>
          </p:cNvPr>
          <p:cNvSpPr>
            <a:spLocks noGrp="1"/>
          </p:cNvSpPr>
          <p:nvPr>
            <p:ph idx="1"/>
          </p:nvPr>
        </p:nvSpPr>
        <p:spPr>
          <a:xfrm>
            <a:off x="1316677" y="1905000"/>
            <a:ext cx="9238434" cy="4317999"/>
          </a:xfrm>
        </p:spPr>
        <p:txBody>
          <a:bodyPr vert="horz" lIns="91440" tIns="45720" rIns="91440" bIns="45720" rtlCol="0" anchor="t">
            <a:normAutofit lnSpcReduction="10000"/>
          </a:bodyPr>
          <a:lstStyle/>
          <a:p>
            <a:r>
              <a:rPr lang="en-GB" dirty="0">
                <a:latin typeface="Trade Gothic Next Cond"/>
                <a:cs typeface="Arial"/>
              </a:rPr>
              <a:t>Service delivery has also been impacted by ORCHA’s deployment, primarily through efforts to improve safety, efficacy, and personalization of interventions. By enabling practitioners to access validated applications quickly, the platform can streamline care pathways, reduce unnecessary testing or interventions, and potentially reduce healthcare costs ; Williams &amp; Greer (2022).</a:t>
            </a:r>
            <a:endParaRPr lang="en-GB">
              <a:latin typeface="Trade Gothic Next Cond"/>
            </a:endParaRPr>
          </a:p>
          <a:p>
            <a:endParaRPr lang="en-GB" dirty="0">
              <a:latin typeface="Trade Gothic Next Cond"/>
              <a:cs typeface="Arial"/>
            </a:endParaRPr>
          </a:p>
          <a:p>
            <a:r>
              <a:rPr lang="en-US" dirty="0">
                <a:latin typeface="Trade Gothic Next Cond"/>
                <a:cs typeface="Arial"/>
              </a:rPr>
              <a:t>The app's core strength lies in its capacity to bring up to date evidence directly to the point of care, reducing reliance on outdated information and minimizing variability in practice;  Jenkins and Thomson (2020). </a:t>
            </a:r>
          </a:p>
          <a:p>
            <a:r>
              <a:rPr lang="en-US" dirty="0">
                <a:latin typeface="Trade Gothic Next Cond"/>
                <a:cs typeface="Arial"/>
              </a:rPr>
              <a:t>For </a:t>
            </a:r>
            <a:r>
              <a:rPr lang="en-US">
                <a:latin typeface="Trade Gothic Next Cond"/>
                <a:cs typeface="Arial"/>
              </a:rPr>
              <a:t>example,</a:t>
            </a:r>
            <a:r>
              <a:rPr lang="en-US" dirty="0">
                <a:latin typeface="Trade Gothic Next Cond"/>
                <a:cs typeface="Arial"/>
              </a:rPr>
              <a:t> in social care where evidence -based interventions often vary widely, the app offers a standardized platform for practitioners to access relevant policies and care protocols, which potentially improves service quality and safety.</a:t>
            </a:r>
            <a:br>
              <a:rPr lang="en-US" dirty="0"/>
            </a:br>
            <a:endParaRPr lang="en-US"/>
          </a:p>
        </p:txBody>
      </p:sp>
      <p:sp>
        <p:nvSpPr>
          <p:cNvPr id="4" name="Date Placeholder 3">
            <a:extLst>
              <a:ext uri="{FF2B5EF4-FFF2-40B4-BE49-F238E27FC236}">
                <a16:creationId xmlns:a16="http://schemas.microsoft.com/office/drawing/2014/main" id="{0A951655-3742-11F4-396E-061693955C26}"/>
              </a:ext>
            </a:extLst>
          </p:cNvPr>
          <p:cNvSpPr>
            <a:spLocks noGrp="1"/>
          </p:cNvSpPr>
          <p:nvPr>
            <p:ph type="dt" sz="half" idx="10"/>
          </p:nvPr>
        </p:nvSpPr>
        <p:spPr/>
        <p:txBody>
          <a:bodyPr/>
          <a:lstStyle/>
          <a:p>
            <a:fld id="{53850EFE-69AB-44E4-835D-03D27C7F3817}" type="datetime1">
              <a:t>11/13/2025</a:t>
            </a:fld>
            <a:endParaRPr lang="en-US" dirty="0"/>
          </a:p>
        </p:txBody>
      </p:sp>
      <p:sp>
        <p:nvSpPr>
          <p:cNvPr id="5" name="Footer Placeholder 4">
            <a:extLst>
              <a:ext uri="{FF2B5EF4-FFF2-40B4-BE49-F238E27FC236}">
                <a16:creationId xmlns:a16="http://schemas.microsoft.com/office/drawing/2014/main" id="{D38E4BE9-DBE3-7DBC-0E41-45108EFADB3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258414E-672A-D0BB-B5B6-FD7CDD71D957}"/>
              </a:ext>
            </a:extLst>
          </p:cNvPr>
          <p:cNvSpPr>
            <a:spLocks noGrp="1"/>
          </p:cNvSpPr>
          <p:nvPr>
            <p:ph type="sldNum" sz="quarter" idx="12"/>
          </p:nvPr>
        </p:nvSpPr>
        <p:spPr/>
        <p:txBody>
          <a:bodyPr/>
          <a:lstStyle/>
          <a:p>
            <a:fld id="{196A61CA-0502-4EE4-9724-96EA822543E5}" type="slidenum">
              <a:rPr lang="en-US" dirty="0"/>
              <a:t>5</a:t>
            </a:fld>
            <a:endParaRPr lang="en-US" dirty="0"/>
          </a:p>
        </p:txBody>
      </p:sp>
    </p:spTree>
    <p:extLst>
      <p:ext uri="{BB962C8B-B14F-4D97-AF65-F5344CB8AC3E}">
        <p14:creationId xmlns:p14="http://schemas.microsoft.com/office/powerpoint/2010/main" val="1011986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1EDD8-F5F0-8884-9517-62F83311F2BA}"/>
              </a:ext>
            </a:extLst>
          </p:cNvPr>
          <p:cNvSpPr>
            <a:spLocks noGrp="1"/>
          </p:cNvSpPr>
          <p:nvPr>
            <p:ph type="title"/>
          </p:nvPr>
        </p:nvSpPr>
        <p:spPr/>
        <p:txBody>
          <a:bodyPr/>
          <a:lstStyle/>
          <a:p>
            <a:r>
              <a:rPr lang="en-GB" dirty="0"/>
              <a:t>Service &amp; delivery with the orcha app</a:t>
            </a:r>
          </a:p>
        </p:txBody>
      </p:sp>
      <p:sp>
        <p:nvSpPr>
          <p:cNvPr id="3" name="Content Placeholder 2">
            <a:extLst>
              <a:ext uri="{FF2B5EF4-FFF2-40B4-BE49-F238E27FC236}">
                <a16:creationId xmlns:a16="http://schemas.microsoft.com/office/drawing/2014/main" id="{417D97E7-7296-7508-0504-2FA012AF6FF8}"/>
              </a:ext>
            </a:extLst>
          </p:cNvPr>
          <p:cNvSpPr>
            <a:spLocks noGrp="1"/>
          </p:cNvSpPr>
          <p:nvPr>
            <p:ph idx="1"/>
          </p:nvPr>
        </p:nvSpPr>
        <p:spPr/>
        <p:txBody>
          <a:bodyPr vert="horz" lIns="91440" tIns="45720" rIns="91440" bIns="45720" rtlCol="0" anchor="t">
            <a:normAutofit fontScale="92500" lnSpcReduction="10000"/>
          </a:bodyPr>
          <a:lstStyle/>
          <a:p>
            <a:r>
              <a:rPr lang="en-GB" sz="2000" dirty="0">
                <a:latin typeface="Trade Gothic Next Cond"/>
                <a:cs typeface="Arial"/>
              </a:rPr>
              <a:t>Another example is Mental Health services integrating ‘ORCHA’- reviewed apps can enhance patient engagement and adherence by offering tailored digital solutions with proven quality. Nevertheless, there are limitations to its broad scale impact. Some services may encounter logistical barriers to implementation, particularly in decentralized health systems of those serving remote communities where technological infrastructure is weaker; Chen et al (2021).</a:t>
            </a:r>
            <a:endParaRPr lang="en-GB" sz="2000">
              <a:latin typeface="Trade Gothic Next Cond"/>
            </a:endParaRPr>
          </a:p>
          <a:p>
            <a:r>
              <a:rPr lang="en-GB" sz="2000" dirty="0">
                <a:latin typeface="Trade Gothic Next Cond"/>
                <a:cs typeface="Arial"/>
              </a:rPr>
              <a:t>Furthermore, reliance on digital tools may inadvertently widen disparities if marginalised groups lack access to the necessary devices or digital literacy skills, underscoring the importance of equitable deployment ; Lee et al (2022).</a:t>
            </a:r>
            <a:endParaRPr lang="en-GB" sz="2000" dirty="0">
              <a:latin typeface="Trade Gothic Next Cond"/>
            </a:endParaRPr>
          </a:p>
          <a:p>
            <a:br>
              <a:rPr lang="en-US" dirty="0"/>
            </a:br>
            <a:endParaRPr lang="en-US" dirty="0"/>
          </a:p>
        </p:txBody>
      </p:sp>
      <p:sp>
        <p:nvSpPr>
          <p:cNvPr id="4" name="Date Placeholder 3">
            <a:extLst>
              <a:ext uri="{FF2B5EF4-FFF2-40B4-BE49-F238E27FC236}">
                <a16:creationId xmlns:a16="http://schemas.microsoft.com/office/drawing/2014/main" id="{3F719E83-71AD-702E-B055-2B8FE2E0ED82}"/>
              </a:ext>
            </a:extLst>
          </p:cNvPr>
          <p:cNvSpPr>
            <a:spLocks noGrp="1"/>
          </p:cNvSpPr>
          <p:nvPr>
            <p:ph type="dt" sz="half" idx="10"/>
          </p:nvPr>
        </p:nvSpPr>
        <p:spPr/>
        <p:txBody>
          <a:bodyPr/>
          <a:lstStyle/>
          <a:p>
            <a:fld id="{47C879B5-025B-4FC9-AB6E-F0AB366C8EAC}" type="datetime1">
              <a:t>11/13/2025</a:t>
            </a:fld>
            <a:endParaRPr lang="en-US" dirty="0"/>
          </a:p>
        </p:txBody>
      </p:sp>
      <p:sp>
        <p:nvSpPr>
          <p:cNvPr id="5" name="Footer Placeholder 4">
            <a:extLst>
              <a:ext uri="{FF2B5EF4-FFF2-40B4-BE49-F238E27FC236}">
                <a16:creationId xmlns:a16="http://schemas.microsoft.com/office/drawing/2014/main" id="{AEBBDEFD-888F-4893-CB85-EDE70EA84CD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BD84879-76E3-B14A-F5EB-E87C95EDDFF8}"/>
              </a:ext>
            </a:extLst>
          </p:cNvPr>
          <p:cNvSpPr>
            <a:spLocks noGrp="1"/>
          </p:cNvSpPr>
          <p:nvPr>
            <p:ph type="sldNum" sz="quarter" idx="12"/>
          </p:nvPr>
        </p:nvSpPr>
        <p:spPr/>
        <p:txBody>
          <a:bodyPr/>
          <a:lstStyle/>
          <a:p>
            <a:fld id="{196A61CA-0502-4EE4-9724-96EA822543E5}" type="slidenum">
              <a:rPr lang="en-US" dirty="0"/>
              <a:t>6</a:t>
            </a:fld>
            <a:endParaRPr lang="en-US" dirty="0"/>
          </a:p>
        </p:txBody>
      </p:sp>
    </p:spTree>
    <p:extLst>
      <p:ext uri="{BB962C8B-B14F-4D97-AF65-F5344CB8AC3E}">
        <p14:creationId xmlns:p14="http://schemas.microsoft.com/office/powerpoint/2010/main" val="3036608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BF239-072E-1F71-AB2A-C9A4DC67D553}"/>
              </a:ext>
            </a:extLst>
          </p:cNvPr>
          <p:cNvSpPr>
            <a:spLocks noGrp="1"/>
          </p:cNvSpPr>
          <p:nvPr>
            <p:ph type="title"/>
          </p:nvPr>
        </p:nvSpPr>
        <p:spPr>
          <a:xfrm>
            <a:off x="1702735" y="297823"/>
            <a:ext cx="8965265" cy="1504540"/>
          </a:xfrm>
        </p:spPr>
        <p:txBody>
          <a:bodyPr/>
          <a:lstStyle/>
          <a:p>
            <a:r>
              <a:rPr lang="en-GB" dirty="0"/>
              <a:t>CHALLENGEs</a:t>
            </a:r>
          </a:p>
        </p:txBody>
      </p:sp>
      <p:sp>
        <p:nvSpPr>
          <p:cNvPr id="3" name="Content Placeholder 2">
            <a:extLst>
              <a:ext uri="{FF2B5EF4-FFF2-40B4-BE49-F238E27FC236}">
                <a16:creationId xmlns:a16="http://schemas.microsoft.com/office/drawing/2014/main" id="{82D48F61-C067-3A8F-AF30-4393C8B54A46}"/>
              </a:ext>
            </a:extLst>
          </p:cNvPr>
          <p:cNvSpPr>
            <a:spLocks noGrp="1"/>
          </p:cNvSpPr>
          <p:nvPr>
            <p:ph idx="1"/>
          </p:nvPr>
        </p:nvSpPr>
        <p:spPr>
          <a:xfrm>
            <a:off x="1429566" y="2084717"/>
            <a:ext cx="9238434" cy="4169433"/>
          </a:xfrm>
        </p:spPr>
        <p:txBody>
          <a:bodyPr vert="horz" lIns="91440" tIns="45720" rIns="91440" bIns="45720" rtlCol="0" anchor="t">
            <a:normAutofit lnSpcReduction="10000"/>
          </a:bodyPr>
          <a:lstStyle/>
          <a:p>
            <a:r>
              <a:rPr lang="en-GB" dirty="0">
                <a:latin typeface="Trade Gothic Next Cond"/>
                <a:cs typeface="Arial"/>
              </a:rPr>
              <a:t>However, the deployment of the ORCHA app is not without challenges. One key issue concerns integration with existing healthcare systems. Many organisations operate with complex electronic health records (EHRs) and aligning new applications presents technical and logistical barriers;  Lee et al (2022).</a:t>
            </a:r>
            <a:endParaRPr lang="en-GB">
              <a:latin typeface="Trade Gothic Next Cond"/>
              <a:cs typeface="Sabon Next LT"/>
            </a:endParaRPr>
          </a:p>
          <a:p>
            <a:br>
              <a:rPr lang="en-US" dirty="0"/>
            </a:br>
            <a:endParaRPr lang="en-US">
              <a:latin typeface="Trade Gothic Next Cond"/>
              <a:cs typeface="Sabon Next LT"/>
            </a:endParaRPr>
          </a:p>
          <a:p>
            <a:r>
              <a:rPr lang="en-GB" dirty="0">
                <a:latin typeface="Trade Gothic Next Cond"/>
                <a:cs typeface="Arial"/>
              </a:rPr>
              <a:t>Ineffective integration can lead to fragmented care, increased workloads and user frustration ultimately hindering the apps intended benefits. Moreover, the reliance on digital literacy and technological infrastructure may reinforce disparities, particularly in underserved communities or among less tech savvy practitioners, thus raising concerns about equitable access and inclusivity , Baker and Martin (2023).</a:t>
            </a:r>
            <a:endParaRPr lang="en-GB" dirty="0">
              <a:latin typeface="Trade Gothic Next Cond"/>
              <a:cs typeface="Sabon Next LT"/>
            </a:endParaRPr>
          </a:p>
          <a:p>
            <a:br>
              <a:rPr lang="en-US" dirty="0"/>
            </a:br>
            <a:endParaRPr lang="en-US" dirty="0"/>
          </a:p>
        </p:txBody>
      </p:sp>
      <p:sp>
        <p:nvSpPr>
          <p:cNvPr id="4" name="Date Placeholder 3">
            <a:extLst>
              <a:ext uri="{FF2B5EF4-FFF2-40B4-BE49-F238E27FC236}">
                <a16:creationId xmlns:a16="http://schemas.microsoft.com/office/drawing/2014/main" id="{F5D33232-BBD6-36E8-673B-CA499F5CE959}"/>
              </a:ext>
            </a:extLst>
          </p:cNvPr>
          <p:cNvSpPr>
            <a:spLocks noGrp="1"/>
          </p:cNvSpPr>
          <p:nvPr>
            <p:ph type="dt" sz="half" idx="10"/>
          </p:nvPr>
        </p:nvSpPr>
        <p:spPr/>
        <p:txBody>
          <a:bodyPr/>
          <a:lstStyle/>
          <a:p>
            <a:fld id="{13BD256E-7864-46FE-9A3B-A70620117AFF}" type="datetime1">
              <a:t>11/13/2025</a:t>
            </a:fld>
            <a:endParaRPr lang="en-US" dirty="0"/>
          </a:p>
        </p:txBody>
      </p:sp>
      <p:sp>
        <p:nvSpPr>
          <p:cNvPr id="5" name="Footer Placeholder 4">
            <a:extLst>
              <a:ext uri="{FF2B5EF4-FFF2-40B4-BE49-F238E27FC236}">
                <a16:creationId xmlns:a16="http://schemas.microsoft.com/office/drawing/2014/main" id="{ED6E814F-7D88-5301-A376-064225CE630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87136F0-35A6-72E9-48B8-34B6C4BEB90A}"/>
              </a:ext>
            </a:extLst>
          </p:cNvPr>
          <p:cNvSpPr>
            <a:spLocks noGrp="1"/>
          </p:cNvSpPr>
          <p:nvPr>
            <p:ph type="sldNum" sz="quarter" idx="12"/>
          </p:nvPr>
        </p:nvSpPr>
        <p:spPr/>
        <p:txBody>
          <a:bodyPr/>
          <a:lstStyle/>
          <a:p>
            <a:fld id="{196A61CA-0502-4EE4-9724-96EA822543E5}" type="slidenum">
              <a:rPr lang="en-US" dirty="0"/>
              <a:t>7</a:t>
            </a:fld>
            <a:endParaRPr lang="en-US" dirty="0"/>
          </a:p>
        </p:txBody>
      </p:sp>
    </p:spTree>
    <p:extLst>
      <p:ext uri="{BB962C8B-B14F-4D97-AF65-F5344CB8AC3E}">
        <p14:creationId xmlns:p14="http://schemas.microsoft.com/office/powerpoint/2010/main" val="3531626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checkerboard(across)">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checkerboard(across)">
                                      <p:cBhvr>
                                        <p:cTn id="1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DA0E8-0855-7E1F-C688-0D07C89AC257}"/>
              </a:ext>
            </a:extLst>
          </p:cNvPr>
          <p:cNvSpPr>
            <a:spLocks noGrp="1"/>
          </p:cNvSpPr>
          <p:nvPr>
            <p:ph type="title"/>
          </p:nvPr>
        </p:nvSpPr>
        <p:spPr/>
        <p:txBody>
          <a:bodyPr/>
          <a:lstStyle/>
          <a:p>
            <a:r>
              <a:rPr lang="en-GB" dirty="0"/>
              <a:t>The ORCHA app &amp; The workforce</a:t>
            </a:r>
          </a:p>
        </p:txBody>
      </p:sp>
      <p:sp>
        <p:nvSpPr>
          <p:cNvPr id="3" name="Content Placeholder 2">
            <a:extLst>
              <a:ext uri="{FF2B5EF4-FFF2-40B4-BE49-F238E27FC236}">
                <a16:creationId xmlns:a16="http://schemas.microsoft.com/office/drawing/2014/main" id="{9BA09D1A-A255-3077-80D6-11914A82A410}"/>
              </a:ext>
            </a:extLst>
          </p:cNvPr>
          <p:cNvSpPr>
            <a:spLocks noGrp="1"/>
          </p:cNvSpPr>
          <p:nvPr>
            <p:ph idx="1"/>
          </p:nvPr>
        </p:nvSpPr>
        <p:spPr/>
        <p:txBody>
          <a:bodyPr vert="horz" lIns="91440" tIns="45720" rIns="91440" bIns="45720" rtlCol="0" anchor="t">
            <a:normAutofit fontScale="92500" lnSpcReduction="10000"/>
          </a:bodyPr>
          <a:lstStyle/>
          <a:p>
            <a:r>
              <a:rPr lang="en-GB" sz="2400" dirty="0">
                <a:latin typeface="Trade Gothic Next Cond"/>
                <a:cs typeface="Arial"/>
              </a:rPr>
              <a:t>The </a:t>
            </a:r>
            <a:r>
              <a:rPr lang="en-GB" sz="2400" err="1">
                <a:latin typeface="Trade Gothic Next Cond"/>
                <a:cs typeface="Arial"/>
              </a:rPr>
              <a:t>Orcha</a:t>
            </a:r>
            <a:r>
              <a:rPr lang="en-GB" sz="2400" dirty="0">
                <a:latin typeface="Trade Gothic Next Cond"/>
                <a:cs typeface="Arial"/>
              </a:rPr>
              <a:t> app has emerged as a significant digital tool designed to improve evidence-based practice within health and social care settings, particularly targeting health and social care professionals.</a:t>
            </a:r>
          </a:p>
          <a:p>
            <a:r>
              <a:rPr lang="en-GB" sz="2400" dirty="0">
                <a:latin typeface="Trade Gothic Next Cond"/>
                <a:cs typeface="Arial"/>
              </a:rPr>
              <a:t>Its primary function revolves around providing access to the latest guidelines, clinical pathways and best practices, thereby promoting ongoing professional development and ensuring the delivery of high - quality care. From a critical perspective, the implementation of ORCHA has demonstrated both promising benefits and notable challenges.</a:t>
            </a:r>
            <a:endParaRPr lang="en-GB" sz="2400">
              <a:latin typeface="Trade Gothic Next Cond"/>
            </a:endParaRPr>
          </a:p>
          <a:p>
            <a:br>
              <a:rPr lang="en-US" dirty="0"/>
            </a:br>
            <a:endParaRPr lang="en-US" dirty="0"/>
          </a:p>
        </p:txBody>
      </p:sp>
      <p:sp>
        <p:nvSpPr>
          <p:cNvPr id="4" name="Date Placeholder 3">
            <a:extLst>
              <a:ext uri="{FF2B5EF4-FFF2-40B4-BE49-F238E27FC236}">
                <a16:creationId xmlns:a16="http://schemas.microsoft.com/office/drawing/2014/main" id="{25E7E1A1-3C0A-0C52-1CEE-B0695A5C4377}"/>
              </a:ext>
            </a:extLst>
          </p:cNvPr>
          <p:cNvSpPr>
            <a:spLocks noGrp="1"/>
          </p:cNvSpPr>
          <p:nvPr>
            <p:ph type="dt" sz="half" idx="10"/>
          </p:nvPr>
        </p:nvSpPr>
        <p:spPr/>
        <p:txBody>
          <a:bodyPr/>
          <a:lstStyle/>
          <a:p>
            <a:fld id="{7031DEF9-5D3F-46CB-A60D-91D09A69C257}" type="datetime1">
              <a:t>11/13/2025</a:t>
            </a:fld>
            <a:endParaRPr lang="en-US" dirty="0"/>
          </a:p>
        </p:txBody>
      </p:sp>
      <p:sp>
        <p:nvSpPr>
          <p:cNvPr id="5" name="Footer Placeholder 4">
            <a:extLst>
              <a:ext uri="{FF2B5EF4-FFF2-40B4-BE49-F238E27FC236}">
                <a16:creationId xmlns:a16="http://schemas.microsoft.com/office/drawing/2014/main" id="{89D9E60D-5D6F-5D75-8335-71363C69E14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90B64AC-F693-BBAC-3BC3-BAEDA4412F55}"/>
              </a:ext>
            </a:extLst>
          </p:cNvPr>
          <p:cNvSpPr>
            <a:spLocks noGrp="1"/>
          </p:cNvSpPr>
          <p:nvPr>
            <p:ph type="sldNum" sz="quarter" idx="12"/>
          </p:nvPr>
        </p:nvSpPr>
        <p:spPr/>
        <p:txBody>
          <a:bodyPr/>
          <a:lstStyle/>
          <a:p>
            <a:fld id="{196A61CA-0502-4EE4-9724-96EA822543E5}" type="slidenum">
              <a:rPr lang="en-US" dirty="0"/>
              <a:t>8</a:t>
            </a:fld>
            <a:endParaRPr lang="en-US" dirty="0"/>
          </a:p>
        </p:txBody>
      </p:sp>
    </p:spTree>
    <p:extLst>
      <p:ext uri="{BB962C8B-B14F-4D97-AF65-F5344CB8AC3E}">
        <p14:creationId xmlns:p14="http://schemas.microsoft.com/office/powerpoint/2010/main" val="344195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C52FF-415E-43F4-E3D7-7A905FE50047}"/>
              </a:ext>
            </a:extLst>
          </p:cNvPr>
          <p:cNvSpPr>
            <a:spLocks noGrp="1"/>
          </p:cNvSpPr>
          <p:nvPr>
            <p:ph type="title"/>
          </p:nvPr>
        </p:nvSpPr>
        <p:spPr/>
        <p:txBody>
          <a:bodyPr/>
          <a:lstStyle/>
          <a:p>
            <a:r>
              <a:rPr lang="en-GB" dirty="0"/>
              <a:t>OrCHA app &amp; THE WORKFORCE</a:t>
            </a:r>
          </a:p>
        </p:txBody>
      </p:sp>
      <p:sp>
        <p:nvSpPr>
          <p:cNvPr id="3" name="Content Placeholder 2">
            <a:extLst>
              <a:ext uri="{FF2B5EF4-FFF2-40B4-BE49-F238E27FC236}">
                <a16:creationId xmlns:a16="http://schemas.microsoft.com/office/drawing/2014/main" id="{62B316E7-0BC6-18A4-F08C-608205C16CCC}"/>
              </a:ext>
            </a:extLst>
          </p:cNvPr>
          <p:cNvSpPr>
            <a:spLocks noGrp="1"/>
          </p:cNvSpPr>
          <p:nvPr>
            <p:ph idx="1"/>
          </p:nvPr>
        </p:nvSpPr>
        <p:spPr/>
        <p:txBody>
          <a:bodyPr vert="horz" lIns="91440" tIns="45720" rIns="91440" bIns="45720" rtlCol="0" anchor="t">
            <a:normAutofit fontScale="92500" lnSpcReduction="10000"/>
          </a:bodyPr>
          <a:lstStyle/>
          <a:p>
            <a:r>
              <a:rPr lang="en-GB" sz="2400" dirty="0">
                <a:latin typeface="Trade Gothic Next Light"/>
                <a:cs typeface="Arial"/>
              </a:rPr>
              <a:t>One of the critical strengths of the ORCHA app lies in its integration of up to date, peer reviewed clinical guidelines into a user - friendly digital platform, enabling health and social care workers to make informed decisions at the point of care. </a:t>
            </a:r>
          </a:p>
          <a:p>
            <a:r>
              <a:rPr lang="en-GB" sz="2400" dirty="0">
                <a:latin typeface="Trade Gothic Next Light"/>
                <a:cs typeface="Arial"/>
              </a:rPr>
              <a:t>This immediacy enhances clinical efficiency and supports adherence to evidence - based practices, which is crucial for staying current amidst rapidly evolving medical knowledge.</a:t>
            </a:r>
            <a:endParaRPr lang="en-GB" sz="2400">
              <a:latin typeface="Trade Gothic Next Light"/>
            </a:endParaRPr>
          </a:p>
          <a:p>
            <a:br>
              <a:rPr lang="en-US" dirty="0"/>
            </a:br>
            <a:endParaRPr lang="en-US" dirty="0"/>
          </a:p>
        </p:txBody>
      </p:sp>
      <p:sp>
        <p:nvSpPr>
          <p:cNvPr id="4" name="Date Placeholder 3">
            <a:extLst>
              <a:ext uri="{FF2B5EF4-FFF2-40B4-BE49-F238E27FC236}">
                <a16:creationId xmlns:a16="http://schemas.microsoft.com/office/drawing/2014/main" id="{C5A406D1-DD67-8F18-AD8C-1A8BB763767F}"/>
              </a:ext>
            </a:extLst>
          </p:cNvPr>
          <p:cNvSpPr>
            <a:spLocks noGrp="1"/>
          </p:cNvSpPr>
          <p:nvPr>
            <p:ph type="dt" sz="half" idx="10"/>
          </p:nvPr>
        </p:nvSpPr>
        <p:spPr/>
        <p:txBody>
          <a:bodyPr/>
          <a:lstStyle/>
          <a:p>
            <a:fld id="{EC7A2B72-BA5A-4AFA-965C-455B8386FAFB}" type="datetime1">
              <a:t>11/13/2025</a:t>
            </a:fld>
            <a:endParaRPr lang="en-US" dirty="0"/>
          </a:p>
        </p:txBody>
      </p:sp>
      <p:sp>
        <p:nvSpPr>
          <p:cNvPr id="5" name="Footer Placeholder 4">
            <a:extLst>
              <a:ext uri="{FF2B5EF4-FFF2-40B4-BE49-F238E27FC236}">
                <a16:creationId xmlns:a16="http://schemas.microsoft.com/office/drawing/2014/main" id="{FB32D932-3125-3ADF-BF00-817D5C796AA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911AC4A-4532-4BB5-9B4D-39F43EBFEAD5}"/>
              </a:ext>
            </a:extLst>
          </p:cNvPr>
          <p:cNvSpPr>
            <a:spLocks noGrp="1"/>
          </p:cNvSpPr>
          <p:nvPr>
            <p:ph type="sldNum" sz="quarter" idx="12"/>
          </p:nvPr>
        </p:nvSpPr>
        <p:spPr/>
        <p:txBody>
          <a:bodyPr/>
          <a:lstStyle/>
          <a:p>
            <a:fld id="{196A61CA-0502-4EE4-9724-96EA822543E5}" type="slidenum">
              <a:rPr lang="en-US" dirty="0"/>
              <a:t>9</a:t>
            </a:fld>
            <a:endParaRPr lang="en-US" dirty="0"/>
          </a:p>
        </p:txBody>
      </p:sp>
    </p:spTree>
    <p:extLst>
      <p:ext uri="{BB962C8B-B14F-4D97-AF65-F5344CB8AC3E}">
        <p14:creationId xmlns:p14="http://schemas.microsoft.com/office/powerpoint/2010/main" val="2239343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67712-73A7-FADC-B6E5-5B7973BC59F7}"/>
              </a:ext>
            </a:extLst>
          </p:cNvPr>
          <p:cNvSpPr>
            <a:spLocks noGrp="1"/>
          </p:cNvSpPr>
          <p:nvPr>
            <p:ph type="title"/>
          </p:nvPr>
        </p:nvSpPr>
        <p:spPr/>
        <p:txBody>
          <a:bodyPr/>
          <a:lstStyle/>
          <a:p>
            <a:r>
              <a:rPr lang="en-GB" dirty="0"/>
              <a:t>Orcha app &amp; the workforce</a:t>
            </a:r>
          </a:p>
        </p:txBody>
      </p:sp>
      <p:sp>
        <p:nvSpPr>
          <p:cNvPr id="3" name="Content Placeholder 2">
            <a:extLst>
              <a:ext uri="{FF2B5EF4-FFF2-40B4-BE49-F238E27FC236}">
                <a16:creationId xmlns:a16="http://schemas.microsoft.com/office/drawing/2014/main" id="{4817677E-A06A-DC44-504F-705C75FA82F7}"/>
              </a:ext>
            </a:extLst>
          </p:cNvPr>
          <p:cNvSpPr>
            <a:spLocks noGrp="1"/>
          </p:cNvSpPr>
          <p:nvPr>
            <p:ph idx="1"/>
          </p:nvPr>
        </p:nvSpPr>
        <p:spPr/>
        <p:txBody>
          <a:bodyPr vert="horz" lIns="91440" tIns="45720" rIns="91440" bIns="45720" rtlCol="0" anchor="t">
            <a:normAutofit/>
          </a:bodyPr>
          <a:lstStyle/>
          <a:p>
            <a:r>
              <a:rPr lang="en-GB" dirty="0">
                <a:latin typeface="Arial"/>
                <a:cs typeface="Arial"/>
              </a:rPr>
              <a:t>From a workforce perspective, the adoption of ORCHA has the potential to transform clinical practice by providing healthcare professionals with trusted, up to date digital resources. </a:t>
            </a:r>
            <a:endParaRPr lang="en-GB" dirty="0">
              <a:latin typeface="Trade Gothic Next Light"/>
              <a:cs typeface="Arial"/>
            </a:endParaRPr>
          </a:p>
          <a:p>
            <a:r>
              <a:rPr lang="en-GB" dirty="0">
                <a:latin typeface="Arial"/>
                <a:cs typeface="Arial"/>
              </a:rPr>
              <a:t>The platform offers clinicians an evidence - based evaluation of applications, which supports informed decision making rather than reliance on unverified sources, Smith et al ; (2020).</a:t>
            </a:r>
            <a:endParaRPr lang="en-GB"/>
          </a:p>
          <a:p>
            <a:br>
              <a:rPr lang="en-US" dirty="0"/>
            </a:br>
            <a:endParaRPr lang="en-US" dirty="0"/>
          </a:p>
        </p:txBody>
      </p:sp>
      <p:sp>
        <p:nvSpPr>
          <p:cNvPr id="4" name="Date Placeholder 3">
            <a:extLst>
              <a:ext uri="{FF2B5EF4-FFF2-40B4-BE49-F238E27FC236}">
                <a16:creationId xmlns:a16="http://schemas.microsoft.com/office/drawing/2014/main" id="{66E761F8-C008-F2DF-2379-0386340B2A0D}"/>
              </a:ext>
            </a:extLst>
          </p:cNvPr>
          <p:cNvSpPr>
            <a:spLocks noGrp="1"/>
          </p:cNvSpPr>
          <p:nvPr>
            <p:ph type="dt" sz="half" idx="10"/>
          </p:nvPr>
        </p:nvSpPr>
        <p:spPr/>
        <p:txBody>
          <a:bodyPr/>
          <a:lstStyle/>
          <a:p>
            <a:fld id="{A181872D-3682-482A-8979-568C83B23E06}" type="datetime1">
              <a:t>11/13/2025</a:t>
            </a:fld>
            <a:endParaRPr lang="en-US" dirty="0"/>
          </a:p>
        </p:txBody>
      </p:sp>
      <p:sp>
        <p:nvSpPr>
          <p:cNvPr id="5" name="Footer Placeholder 4">
            <a:extLst>
              <a:ext uri="{FF2B5EF4-FFF2-40B4-BE49-F238E27FC236}">
                <a16:creationId xmlns:a16="http://schemas.microsoft.com/office/drawing/2014/main" id="{414F218A-BA69-EA95-07DA-9362972F875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996ECDA-5A52-28C6-B6C5-9DEC45A16582}"/>
              </a:ext>
            </a:extLst>
          </p:cNvPr>
          <p:cNvSpPr>
            <a:spLocks noGrp="1"/>
          </p:cNvSpPr>
          <p:nvPr>
            <p:ph type="sldNum" sz="quarter" idx="12"/>
          </p:nvPr>
        </p:nvSpPr>
        <p:spPr/>
        <p:txBody>
          <a:bodyPr/>
          <a:lstStyle/>
          <a:p>
            <a:fld id="{196A61CA-0502-4EE4-9724-96EA822543E5}" type="slidenum">
              <a:rPr lang="en-US" dirty="0"/>
              <a:t>10</a:t>
            </a:fld>
            <a:endParaRPr lang="en-US" dirty="0"/>
          </a:p>
        </p:txBody>
      </p:sp>
    </p:spTree>
    <p:extLst>
      <p:ext uri="{BB962C8B-B14F-4D97-AF65-F5344CB8AC3E}">
        <p14:creationId xmlns:p14="http://schemas.microsoft.com/office/powerpoint/2010/main" val="4158948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81416-26B0-6599-999D-B26774FB70AA}"/>
              </a:ext>
            </a:extLst>
          </p:cNvPr>
          <p:cNvSpPr>
            <a:spLocks noGrp="1"/>
          </p:cNvSpPr>
          <p:nvPr>
            <p:ph type="title"/>
          </p:nvPr>
        </p:nvSpPr>
        <p:spPr>
          <a:xfrm>
            <a:off x="1055755" y="-4102"/>
            <a:ext cx="10014810" cy="1101973"/>
          </a:xfrm>
        </p:spPr>
        <p:txBody>
          <a:bodyPr/>
          <a:lstStyle/>
          <a:p>
            <a:r>
              <a:rPr lang="en-GB" dirty="0"/>
              <a:t>Orcha App &amp; THE WORKFORCE</a:t>
            </a:r>
          </a:p>
        </p:txBody>
      </p:sp>
      <p:sp>
        <p:nvSpPr>
          <p:cNvPr id="3" name="Content Placeholder 2">
            <a:extLst>
              <a:ext uri="{FF2B5EF4-FFF2-40B4-BE49-F238E27FC236}">
                <a16:creationId xmlns:a16="http://schemas.microsoft.com/office/drawing/2014/main" id="{30D97BA6-2488-A055-DFF0-E8A97D188CF5}"/>
              </a:ext>
            </a:extLst>
          </p:cNvPr>
          <p:cNvSpPr>
            <a:spLocks noGrp="1"/>
          </p:cNvSpPr>
          <p:nvPr>
            <p:ph idx="1"/>
          </p:nvPr>
        </p:nvSpPr>
        <p:spPr>
          <a:xfrm>
            <a:off x="782585" y="1394605"/>
            <a:ext cx="10287980" cy="5161470"/>
          </a:xfrm>
        </p:spPr>
        <p:txBody>
          <a:bodyPr vert="horz" lIns="91440" tIns="45720" rIns="91440" bIns="45720" rtlCol="0" anchor="t">
            <a:normAutofit fontScale="85000" lnSpcReduction="10000"/>
          </a:bodyPr>
          <a:lstStyle/>
          <a:p>
            <a:r>
              <a:rPr lang="en-GB" sz="2000" dirty="0">
                <a:latin typeface="Trade Gothic Next Cond"/>
                <a:cs typeface="Arial"/>
              </a:rPr>
              <a:t>Such a repository is particularly relevant given the proliferation of health apps and digital interventions, many of which lack robust validation. In practice, this facilitates a more data - driven approach to prescribing or recommending digital tools, ultimately enhancing the quality of patient care Brown and Patel, (2021). </a:t>
            </a:r>
            <a:endParaRPr lang="en-GB" sz="2000">
              <a:latin typeface="Trade Gothic Next Cond"/>
            </a:endParaRPr>
          </a:p>
          <a:p>
            <a:br>
              <a:rPr lang="en-US" dirty="0"/>
            </a:br>
            <a:endParaRPr lang="en-US" sz="2000"/>
          </a:p>
          <a:p>
            <a:r>
              <a:rPr lang="en-GB" sz="2000" dirty="0">
                <a:latin typeface="Trade Gothic Next Cond"/>
                <a:cs typeface="Arial"/>
              </a:rPr>
              <a:t>However, the implementation process necessitates adequate training and cultural change within the workforce. Resistance may surface due to perceived additional workload or </a:t>
            </a:r>
            <a:r>
              <a:rPr lang="en-GB" sz="2000" dirty="0" err="1">
                <a:latin typeface="Trade Gothic Next Cond"/>
                <a:cs typeface="Arial"/>
              </a:rPr>
              <a:t>skepticism</a:t>
            </a:r>
            <a:r>
              <a:rPr lang="en-GB" sz="2000" dirty="0">
                <a:latin typeface="Trade Gothic Next Cond"/>
                <a:cs typeface="Arial"/>
              </a:rPr>
              <a:t> regarding the reliability of digital assessments, Johnson et al (2019). </a:t>
            </a:r>
            <a:endParaRPr lang="en-GB" sz="2000" dirty="0">
              <a:latin typeface="Trade Gothic Next Cond"/>
            </a:endParaRPr>
          </a:p>
          <a:p>
            <a:br>
              <a:rPr lang="en-US" dirty="0"/>
            </a:br>
            <a:endParaRPr lang="en-US" sz="2000"/>
          </a:p>
          <a:p>
            <a:r>
              <a:rPr lang="en-GB" sz="2000" dirty="0">
                <a:latin typeface="Trade Gothic Next Cond"/>
                <a:cs typeface="Arial"/>
              </a:rPr>
              <a:t>Moreover, the integration of ORCHA into existing electronic health record (EHR) systems requires technical interoperability which, if inadequately managed, can hamper seamless use and diminish clinical engagement thus increasing the likelihood of consistent practice improvement across diverse workforce settings.</a:t>
            </a:r>
            <a:endParaRPr lang="en-GB" sz="2000">
              <a:latin typeface="Trade Gothic Next Cond"/>
            </a:endParaRPr>
          </a:p>
          <a:p>
            <a:br>
              <a:rPr lang="en-US" dirty="0"/>
            </a:br>
            <a:endParaRPr lang="en-US" dirty="0"/>
          </a:p>
        </p:txBody>
      </p:sp>
      <p:sp>
        <p:nvSpPr>
          <p:cNvPr id="4" name="Date Placeholder 3">
            <a:extLst>
              <a:ext uri="{FF2B5EF4-FFF2-40B4-BE49-F238E27FC236}">
                <a16:creationId xmlns:a16="http://schemas.microsoft.com/office/drawing/2014/main" id="{55AF7DDF-D69C-12DF-1847-6604BB9C178D}"/>
              </a:ext>
            </a:extLst>
          </p:cNvPr>
          <p:cNvSpPr>
            <a:spLocks noGrp="1"/>
          </p:cNvSpPr>
          <p:nvPr>
            <p:ph type="dt" sz="half" idx="10"/>
          </p:nvPr>
        </p:nvSpPr>
        <p:spPr/>
        <p:txBody>
          <a:bodyPr/>
          <a:lstStyle/>
          <a:p>
            <a:fld id="{52401DBD-4F3A-41ED-B531-2572B62B67D1}" type="datetime1">
              <a:t>11/13/2025</a:t>
            </a:fld>
            <a:endParaRPr lang="en-US" dirty="0"/>
          </a:p>
        </p:txBody>
      </p:sp>
      <p:sp>
        <p:nvSpPr>
          <p:cNvPr id="5" name="Footer Placeholder 4">
            <a:extLst>
              <a:ext uri="{FF2B5EF4-FFF2-40B4-BE49-F238E27FC236}">
                <a16:creationId xmlns:a16="http://schemas.microsoft.com/office/drawing/2014/main" id="{1C8A0D42-BA15-00C5-BABC-E356F1F03A3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69D46F0-9B34-DC56-F4C3-38700709BBB1}"/>
              </a:ext>
            </a:extLst>
          </p:cNvPr>
          <p:cNvSpPr>
            <a:spLocks noGrp="1"/>
          </p:cNvSpPr>
          <p:nvPr>
            <p:ph type="sldNum" sz="quarter" idx="12"/>
          </p:nvPr>
        </p:nvSpPr>
        <p:spPr/>
        <p:txBody>
          <a:bodyPr/>
          <a:lstStyle/>
          <a:p>
            <a:fld id="{196A61CA-0502-4EE4-9724-96EA822543E5}" type="slidenum">
              <a:rPr lang="en-US" dirty="0"/>
              <a:t>11</a:t>
            </a:fld>
            <a:endParaRPr lang="en-US" dirty="0"/>
          </a:p>
        </p:txBody>
      </p:sp>
    </p:spTree>
    <p:extLst>
      <p:ext uri="{BB962C8B-B14F-4D97-AF65-F5344CB8AC3E}">
        <p14:creationId xmlns:p14="http://schemas.microsoft.com/office/powerpoint/2010/main" val="4117548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39D56-243E-3156-AD40-1276BD5020AF}"/>
              </a:ext>
            </a:extLst>
          </p:cNvPr>
          <p:cNvSpPr>
            <a:spLocks noGrp="1"/>
          </p:cNvSpPr>
          <p:nvPr>
            <p:ph type="title"/>
          </p:nvPr>
        </p:nvSpPr>
        <p:spPr>
          <a:xfrm>
            <a:off x="1429566" y="455974"/>
            <a:ext cx="9238434" cy="1360766"/>
          </a:xfrm>
        </p:spPr>
        <p:txBody>
          <a:bodyPr/>
          <a:lstStyle/>
          <a:p>
            <a:r>
              <a:rPr lang="en-GB" dirty="0"/>
              <a:t>conclusions</a:t>
            </a:r>
          </a:p>
        </p:txBody>
      </p:sp>
      <p:sp>
        <p:nvSpPr>
          <p:cNvPr id="3" name="Content Placeholder 2">
            <a:extLst>
              <a:ext uri="{FF2B5EF4-FFF2-40B4-BE49-F238E27FC236}">
                <a16:creationId xmlns:a16="http://schemas.microsoft.com/office/drawing/2014/main" id="{32378A97-4780-7C09-04D3-5A60903E41F7}"/>
              </a:ext>
            </a:extLst>
          </p:cNvPr>
          <p:cNvSpPr>
            <a:spLocks noGrp="1"/>
          </p:cNvSpPr>
          <p:nvPr>
            <p:ph idx="1"/>
          </p:nvPr>
        </p:nvSpPr>
        <p:spPr>
          <a:xfrm>
            <a:off x="998246" y="2343510"/>
            <a:ext cx="10273602" cy="4514490"/>
          </a:xfrm>
        </p:spPr>
        <p:txBody>
          <a:bodyPr vert="horz" lIns="91440" tIns="45720" rIns="91440" bIns="45720" rtlCol="0" anchor="t">
            <a:normAutofit fontScale="92500"/>
          </a:bodyPr>
          <a:lstStyle/>
          <a:p>
            <a:r>
              <a:rPr lang="en-GB" dirty="0">
                <a:latin typeface="Arial"/>
                <a:cs typeface="Arial"/>
              </a:rPr>
              <a:t>Overall, the implementation of ORCHA within health and social care systems exhibits a blend of promising advancements and persistent barriers. Its capacity to enhance safeguarding by ensuring the quality of digital health application aligns well with modern healthcare imperatives for safe innovation.</a:t>
            </a:r>
            <a:endParaRPr lang="en-GB"/>
          </a:p>
          <a:p>
            <a:r>
              <a:rPr lang="en-GB" dirty="0">
                <a:latin typeface="Arial"/>
                <a:cs typeface="Arial"/>
              </a:rPr>
              <a:t>However, success hinges on overcoming integration challenges, ensuring equitable access, and fostering digital literacy among both healthcare professionals and communities. Future strategies should emphasize comprehensive change management , robust training, and infrastructure development to realize the full potential of digital health evaluation tools like ORCHA. </a:t>
            </a:r>
            <a:endParaRPr lang="en-GB" dirty="0"/>
          </a:p>
          <a:p>
            <a:r>
              <a:rPr lang="en-GB" dirty="0">
                <a:latin typeface="Arial"/>
                <a:cs typeface="Arial"/>
              </a:rPr>
              <a:t>Moreover, ongoing research and evaluation are necessary to assess long term outcomes and refine implementation practices within diverse settings, ensuring that the platform continually adapts to evolving technological landscapes and societal needs.</a:t>
            </a:r>
            <a:endParaRPr lang="en-GB"/>
          </a:p>
          <a:p>
            <a:br>
              <a:rPr lang="en-US" dirty="0"/>
            </a:br>
            <a:endParaRPr lang="en-US" dirty="0"/>
          </a:p>
        </p:txBody>
      </p:sp>
      <p:sp>
        <p:nvSpPr>
          <p:cNvPr id="4" name="Date Placeholder 3">
            <a:extLst>
              <a:ext uri="{FF2B5EF4-FFF2-40B4-BE49-F238E27FC236}">
                <a16:creationId xmlns:a16="http://schemas.microsoft.com/office/drawing/2014/main" id="{5850EBA3-09A2-8CF7-598F-37ED018FBAB2}"/>
              </a:ext>
            </a:extLst>
          </p:cNvPr>
          <p:cNvSpPr>
            <a:spLocks noGrp="1"/>
          </p:cNvSpPr>
          <p:nvPr>
            <p:ph type="dt" sz="half" idx="10"/>
          </p:nvPr>
        </p:nvSpPr>
        <p:spPr/>
        <p:txBody>
          <a:bodyPr/>
          <a:lstStyle/>
          <a:p>
            <a:fld id="{FF55C221-2253-4636-B28A-D15CC8F11BBD}" type="datetime1">
              <a:t>11/13/2025</a:t>
            </a:fld>
            <a:endParaRPr lang="en-US" dirty="0"/>
          </a:p>
        </p:txBody>
      </p:sp>
      <p:sp>
        <p:nvSpPr>
          <p:cNvPr id="5" name="Footer Placeholder 4">
            <a:extLst>
              <a:ext uri="{FF2B5EF4-FFF2-40B4-BE49-F238E27FC236}">
                <a16:creationId xmlns:a16="http://schemas.microsoft.com/office/drawing/2014/main" id="{D6F814E3-C5A8-43DF-9CD3-1099B855FDB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E2B5915-8830-AE87-6E4F-74CC303EF871}"/>
              </a:ext>
            </a:extLst>
          </p:cNvPr>
          <p:cNvSpPr>
            <a:spLocks noGrp="1"/>
          </p:cNvSpPr>
          <p:nvPr>
            <p:ph type="sldNum" sz="quarter" idx="12"/>
          </p:nvPr>
        </p:nvSpPr>
        <p:spPr/>
        <p:txBody>
          <a:bodyPr/>
          <a:lstStyle/>
          <a:p>
            <a:fld id="{196A61CA-0502-4EE4-9724-96EA822543E5}" type="slidenum">
              <a:rPr lang="en-US" dirty="0"/>
              <a:t>12</a:t>
            </a:fld>
            <a:endParaRPr lang="en-US" dirty="0"/>
          </a:p>
        </p:txBody>
      </p:sp>
    </p:spTree>
    <p:extLst>
      <p:ext uri="{BB962C8B-B14F-4D97-AF65-F5344CB8AC3E}">
        <p14:creationId xmlns:p14="http://schemas.microsoft.com/office/powerpoint/2010/main" val="2373970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E561B-AE9B-8681-8852-25A7851A56BD}"/>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73017647-A185-23C2-F855-0D7C8B3F842F}"/>
              </a:ext>
            </a:extLst>
          </p:cNvPr>
          <p:cNvSpPr>
            <a:spLocks noGrp="1"/>
          </p:cNvSpPr>
          <p:nvPr>
            <p:ph idx="1"/>
          </p:nvPr>
        </p:nvSpPr>
        <p:spPr>
          <a:xfrm>
            <a:off x="1098887" y="2286000"/>
            <a:ext cx="9569113" cy="4155056"/>
          </a:xfrm>
        </p:spPr>
        <p:txBody>
          <a:bodyPr vert="horz" lIns="91440" tIns="45720" rIns="91440" bIns="45720" rtlCol="0" anchor="t">
            <a:normAutofit fontScale="77500" lnSpcReduction="20000"/>
          </a:bodyPr>
          <a:lstStyle/>
          <a:p>
            <a:r>
              <a:rPr lang="en-GB" sz="2000" dirty="0">
                <a:latin typeface="Arial"/>
                <a:cs typeface="Arial"/>
              </a:rPr>
              <a:t>The ORCHA app represents a modern approach to professional healthcare development. It leverages digital technology to improve clinical standards and ensure that healthcare professionals are equipped with current, reliable information. As more practitioners adopt such tools, the quality of patient care can be significantly enhanced, leading to better health outcomes and safer practice environments.</a:t>
            </a:r>
            <a:endParaRPr lang="en-GB" sz="2000"/>
          </a:p>
          <a:p>
            <a:br>
              <a:rPr lang="en-US" dirty="0"/>
            </a:br>
            <a:endParaRPr lang="en-US" sz="2000"/>
          </a:p>
          <a:p>
            <a:r>
              <a:rPr lang="en-GB" sz="2000" dirty="0">
                <a:latin typeface="Arial"/>
                <a:cs typeface="Arial"/>
              </a:rPr>
              <a:t>Users can modify or add to the features of the ORCHA app as they see fit, depending on their specific needs. Its ease of access and user - friendly design make it an essential tool for medical practitioners committed to high quality care. Moving forward, the continuous integration of emerging medical research and technology into the platform will likely enhance its value even further, promoting ongoing learning and improvement across the healthcare sector. </a:t>
            </a:r>
            <a:endParaRPr lang="en-GB" sz="2000"/>
          </a:p>
          <a:p>
            <a:br>
              <a:rPr lang="en-US" dirty="0"/>
            </a:br>
            <a:endParaRPr lang="en-US" dirty="0"/>
          </a:p>
        </p:txBody>
      </p:sp>
      <p:sp>
        <p:nvSpPr>
          <p:cNvPr id="4" name="Date Placeholder 3">
            <a:extLst>
              <a:ext uri="{FF2B5EF4-FFF2-40B4-BE49-F238E27FC236}">
                <a16:creationId xmlns:a16="http://schemas.microsoft.com/office/drawing/2014/main" id="{C83F8D74-C2C4-1050-C63A-8AB94AAE1C35}"/>
              </a:ext>
            </a:extLst>
          </p:cNvPr>
          <p:cNvSpPr>
            <a:spLocks noGrp="1"/>
          </p:cNvSpPr>
          <p:nvPr>
            <p:ph type="dt" sz="half" idx="10"/>
          </p:nvPr>
        </p:nvSpPr>
        <p:spPr/>
        <p:txBody>
          <a:bodyPr/>
          <a:lstStyle/>
          <a:p>
            <a:fld id="{93DAF0DD-095A-4DAB-91E9-615029B520F3}" type="datetime1">
              <a:t>11/13/2025</a:t>
            </a:fld>
            <a:endParaRPr lang="en-US" dirty="0"/>
          </a:p>
        </p:txBody>
      </p:sp>
      <p:sp>
        <p:nvSpPr>
          <p:cNvPr id="5" name="Footer Placeholder 4">
            <a:extLst>
              <a:ext uri="{FF2B5EF4-FFF2-40B4-BE49-F238E27FC236}">
                <a16:creationId xmlns:a16="http://schemas.microsoft.com/office/drawing/2014/main" id="{B23AD313-70B4-4718-B7A8-5A21B520E4F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928C4CD-B62D-8703-4103-2887855CF9BF}"/>
              </a:ext>
            </a:extLst>
          </p:cNvPr>
          <p:cNvSpPr>
            <a:spLocks noGrp="1"/>
          </p:cNvSpPr>
          <p:nvPr>
            <p:ph type="sldNum" sz="quarter" idx="12"/>
          </p:nvPr>
        </p:nvSpPr>
        <p:spPr/>
        <p:txBody>
          <a:bodyPr/>
          <a:lstStyle/>
          <a:p>
            <a:fld id="{196A61CA-0502-4EE4-9724-96EA822543E5}" type="slidenum">
              <a:rPr lang="en-US" dirty="0"/>
              <a:t>13</a:t>
            </a:fld>
            <a:endParaRPr lang="en-US" dirty="0"/>
          </a:p>
        </p:txBody>
      </p:sp>
    </p:spTree>
    <p:extLst>
      <p:ext uri="{BB962C8B-B14F-4D97-AF65-F5344CB8AC3E}">
        <p14:creationId xmlns:p14="http://schemas.microsoft.com/office/powerpoint/2010/main" val="1577374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92CFD-1A8A-144C-BFC8-74B043B8143C}"/>
              </a:ext>
            </a:extLst>
          </p:cNvPr>
          <p:cNvSpPr>
            <a:spLocks noGrp="1"/>
          </p:cNvSpPr>
          <p:nvPr>
            <p:ph type="title"/>
          </p:nvPr>
        </p:nvSpPr>
        <p:spPr>
          <a:xfrm>
            <a:off x="768208" y="139671"/>
            <a:ext cx="9238434" cy="857559"/>
          </a:xfrm>
        </p:spPr>
        <p:txBody>
          <a:bodyPr/>
          <a:lstStyle/>
          <a:p>
            <a:r>
              <a:rPr lang="en-GB" dirty="0"/>
              <a:t>conclusions</a:t>
            </a:r>
          </a:p>
        </p:txBody>
      </p:sp>
      <p:sp>
        <p:nvSpPr>
          <p:cNvPr id="3" name="Content Placeholder 2">
            <a:extLst>
              <a:ext uri="{FF2B5EF4-FFF2-40B4-BE49-F238E27FC236}">
                <a16:creationId xmlns:a16="http://schemas.microsoft.com/office/drawing/2014/main" id="{6C80A625-37F0-1BCD-4ABF-4B3A73AD9892}"/>
              </a:ext>
            </a:extLst>
          </p:cNvPr>
          <p:cNvSpPr>
            <a:spLocks noGrp="1"/>
          </p:cNvSpPr>
          <p:nvPr>
            <p:ph idx="1"/>
          </p:nvPr>
        </p:nvSpPr>
        <p:spPr>
          <a:xfrm>
            <a:off x="437530" y="1207701"/>
            <a:ext cx="10575526" cy="6268524"/>
          </a:xfrm>
        </p:spPr>
        <p:txBody>
          <a:bodyPr vert="horz" lIns="91440" tIns="45720" rIns="91440" bIns="45720" rtlCol="0" anchor="t">
            <a:normAutofit/>
          </a:bodyPr>
          <a:lstStyle/>
          <a:p>
            <a:r>
              <a:rPr lang="en-GB" sz="1600" dirty="0">
                <a:latin typeface="Trade Gothic Next Light"/>
                <a:cs typeface="Arial"/>
              </a:rPr>
              <a:t>Ethically, the deployment of the ORCHA APP urges careful consideration of data security and privacy. As the platform potentially aggregates sensitive patient and practitioner data, robust safeguards are required to mitigate risks associated with branches or misuse. Legislation such as the data protection act will need to be considered.</a:t>
            </a:r>
            <a:endParaRPr lang="en-GB" sz="1600" dirty="0">
              <a:latin typeface="Trade Gothic Next Light"/>
            </a:endParaRPr>
          </a:p>
          <a:p>
            <a:r>
              <a:rPr lang="en-GB" sz="1600" dirty="0">
                <a:latin typeface="Trade Gothic Next Light"/>
                <a:cs typeface="Arial"/>
              </a:rPr>
              <a:t>Also, while decision support tools can enhance clinical judgement, they should not supplant professional discretion, particularly in complex social care scenarios involving vulnerable populations. </a:t>
            </a:r>
          </a:p>
          <a:p>
            <a:r>
              <a:rPr lang="en-GB" sz="1600" dirty="0">
                <a:latin typeface="Trade Gothic Next Light"/>
                <a:cs typeface="Arial"/>
              </a:rPr>
              <a:t>The balance between technological assistance and human judgement is delicate, necessitating ongoing evaluation of the apps influence on clinical autonomy and accountability; Nguyen &amp; Hart (2022).</a:t>
            </a:r>
            <a:endParaRPr lang="en-GB" sz="1600">
              <a:latin typeface="Trade Gothic Next Light"/>
            </a:endParaRPr>
          </a:p>
          <a:p>
            <a:br>
              <a:rPr lang="en-US" dirty="0"/>
            </a:br>
            <a:endParaRPr lang="en-US" sz="1600"/>
          </a:p>
          <a:p>
            <a:r>
              <a:rPr lang="en-GB" sz="1600" dirty="0">
                <a:latin typeface="Trade Gothic Next Light"/>
                <a:cs typeface="Arial"/>
              </a:rPr>
              <a:t>In conclusion the Orcha app represents a pioneering step forward in digital health technology , with significant potential to enhance workforce competence and care quality. </a:t>
            </a:r>
          </a:p>
          <a:p>
            <a:r>
              <a:rPr lang="en-GB" sz="1600" dirty="0">
                <a:latin typeface="Trade Gothic Next Light"/>
                <a:cs typeface="Arial"/>
              </a:rPr>
              <a:t>Nevertheless, its successful implementation hinges on addressing technological, ethical and contextual challenges, emphasizing that digital tools should complement, rather than replace professional judgement and individualised patient care.</a:t>
            </a:r>
            <a:endParaRPr lang="en-GB" sz="1600">
              <a:latin typeface="Trade Gothic Next Light"/>
            </a:endParaRPr>
          </a:p>
          <a:p>
            <a:br>
              <a:rPr lang="en-US" dirty="0"/>
            </a:br>
            <a:endParaRPr lang="en-US" dirty="0"/>
          </a:p>
        </p:txBody>
      </p:sp>
      <p:sp>
        <p:nvSpPr>
          <p:cNvPr id="4" name="Date Placeholder 3">
            <a:extLst>
              <a:ext uri="{FF2B5EF4-FFF2-40B4-BE49-F238E27FC236}">
                <a16:creationId xmlns:a16="http://schemas.microsoft.com/office/drawing/2014/main" id="{88B408DE-52AD-A9DC-A7D9-51D86BA0F0AE}"/>
              </a:ext>
            </a:extLst>
          </p:cNvPr>
          <p:cNvSpPr>
            <a:spLocks noGrp="1"/>
          </p:cNvSpPr>
          <p:nvPr>
            <p:ph type="dt" sz="half" idx="10"/>
          </p:nvPr>
        </p:nvSpPr>
        <p:spPr/>
        <p:txBody>
          <a:bodyPr/>
          <a:lstStyle/>
          <a:p>
            <a:fld id="{3B74A672-C6D6-43A6-9FE0-17BB2A6667E1}" type="datetime1">
              <a:t>11/13/2025</a:t>
            </a:fld>
            <a:endParaRPr lang="en-US" dirty="0"/>
          </a:p>
        </p:txBody>
      </p:sp>
      <p:sp>
        <p:nvSpPr>
          <p:cNvPr id="5" name="Footer Placeholder 4">
            <a:extLst>
              <a:ext uri="{FF2B5EF4-FFF2-40B4-BE49-F238E27FC236}">
                <a16:creationId xmlns:a16="http://schemas.microsoft.com/office/drawing/2014/main" id="{6C7294C8-0005-DAB7-8A65-9E5EAAEA953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7137F94-932D-8F16-759D-D9188685CD08}"/>
              </a:ext>
            </a:extLst>
          </p:cNvPr>
          <p:cNvSpPr>
            <a:spLocks noGrp="1"/>
          </p:cNvSpPr>
          <p:nvPr>
            <p:ph type="sldNum" sz="quarter" idx="12"/>
          </p:nvPr>
        </p:nvSpPr>
        <p:spPr/>
        <p:txBody>
          <a:bodyPr/>
          <a:lstStyle/>
          <a:p>
            <a:fld id="{196A61CA-0502-4EE4-9724-96EA822543E5}" type="slidenum">
              <a:rPr lang="en-US" dirty="0"/>
              <a:t>14</a:t>
            </a:fld>
            <a:endParaRPr lang="en-US" dirty="0"/>
          </a:p>
        </p:txBody>
      </p:sp>
    </p:spTree>
    <p:extLst>
      <p:ext uri="{BB962C8B-B14F-4D97-AF65-F5344CB8AC3E}">
        <p14:creationId xmlns:p14="http://schemas.microsoft.com/office/powerpoint/2010/main" val="2609330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F6EA3-99E5-DC13-C590-A771FB1A2C6C}"/>
              </a:ext>
            </a:extLst>
          </p:cNvPr>
          <p:cNvSpPr>
            <a:spLocks noGrp="1"/>
          </p:cNvSpPr>
          <p:nvPr>
            <p:ph type="title"/>
          </p:nvPr>
        </p:nvSpPr>
        <p:spPr>
          <a:xfrm>
            <a:off x="509415" y="455973"/>
            <a:ext cx="9727264" cy="857559"/>
          </a:xfrm>
        </p:spPr>
        <p:txBody>
          <a:bodyPr/>
          <a:lstStyle/>
          <a:p>
            <a:r>
              <a:rPr lang="en-GB" dirty="0"/>
              <a:t>REFERENCES</a:t>
            </a:r>
          </a:p>
        </p:txBody>
      </p:sp>
      <p:sp>
        <p:nvSpPr>
          <p:cNvPr id="3" name="Content Placeholder 2">
            <a:extLst>
              <a:ext uri="{FF2B5EF4-FFF2-40B4-BE49-F238E27FC236}">
                <a16:creationId xmlns:a16="http://schemas.microsoft.com/office/drawing/2014/main" id="{3190FE54-C564-E210-5CE7-390119D8F6A4}"/>
              </a:ext>
            </a:extLst>
          </p:cNvPr>
          <p:cNvSpPr>
            <a:spLocks noGrp="1"/>
          </p:cNvSpPr>
          <p:nvPr>
            <p:ph idx="1"/>
          </p:nvPr>
        </p:nvSpPr>
        <p:spPr>
          <a:xfrm>
            <a:off x="509415" y="1710906"/>
            <a:ext cx="10704924" cy="4586377"/>
          </a:xfrm>
        </p:spPr>
        <p:txBody>
          <a:bodyPr vert="horz" lIns="91440" tIns="45720" rIns="91440" bIns="45720" rtlCol="0" anchor="t">
            <a:normAutofit fontScale="62500" lnSpcReduction="20000"/>
          </a:bodyPr>
          <a:lstStyle/>
          <a:p>
            <a:pPr>
              <a:buNone/>
            </a:pPr>
            <a:r>
              <a:rPr lang="en-GB" sz="1600" dirty="0">
                <a:latin typeface="Trade Gothic Next Light"/>
                <a:cs typeface="Arial"/>
              </a:rPr>
              <a:t>Brown, T., &amp; Patel, M. (2021). Digital Health tools in clinical practice: An evidence based approach. Journal of Medical Systems, 45(3), 1-10.</a:t>
            </a:r>
            <a:endParaRPr lang="en-GB" sz="1600">
              <a:latin typeface="Trade Gothic Next Light"/>
            </a:endParaRPr>
          </a:p>
          <a:p>
            <a:pPr>
              <a:buNone/>
            </a:pPr>
            <a:br>
              <a:rPr lang="en-US" dirty="0"/>
            </a:br>
            <a:endParaRPr lang="en-US" sz="1600"/>
          </a:p>
          <a:p>
            <a:pPr>
              <a:buNone/>
            </a:pPr>
            <a:r>
              <a:rPr lang="en-GB" sz="1600" dirty="0">
                <a:latin typeface="Trade Gothic Next Light"/>
                <a:cs typeface="Arial"/>
              </a:rPr>
              <a:t>Chen, Sharma, A., &amp; Yong, S. (2021). Digital health equity: Challenges and opportunities in rural communities. Public Health Perspectives, 11(2), 45-55.</a:t>
            </a:r>
            <a:endParaRPr lang="en-GB" sz="1600">
              <a:latin typeface="Trade Gothic Next Light"/>
            </a:endParaRPr>
          </a:p>
          <a:p>
            <a:pPr>
              <a:buNone/>
            </a:pPr>
            <a:br>
              <a:rPr lang="en-US" dirty="0"/>
            </a:br>
            <a:endParaRPr lang="en-US" sz="1600"/>
          </a:p>
          <a:p>
            <a:pPr>
              <a:buNone/>
            </a:pPr>
            <a:r>
              <a:rPr lang="en-GB" sz="1600" dirty="0">
                <a:latin typeface="Trade Gothic Next Light"/>
                <a:cs typeface="Arial"/>
              </a:rPr>
              <a:t>Davies, M., Roberts, J., &amp; Gray, R.(2020). Ensuring safety in digital health interventions: The role of quality assurance platforms. Healthcare Innovation Journal, 7(4), 233 - 242.</a:t>
            </a:r>
            <a:endParaRPr lang="en-GB" sz="1600">
              <a:latin typeface="Trade Gothic Next Light"/>
            </a:endParaRPr>
          </a:p>
          <a:p>
            <a:pPr>
              <a:buNone/>
            </a:pPr>
            <a:br>
              <a:rPr lang="en-US" dirty="0"/>
            </a:br>
            <a:endParaRPr lang="en-US" sz="1600"/>
          </a:p>
          <a:p>
            <a:pPr>
              <a:buNone/>
            </a:pPr>
            <a:r>
              <a:rPr lang="en-GB" sz="1600" dirty="0">
                <a:latin typeface="Trade Gothic Next Light"/>
                <a:cs typeface="Arial"/>
              </a:rPr>
              <a:t>Johnson, K., Lewis, H., &amp; Richards, P. (2019). Adoption barriers to digital health technologies among clinicians. A qualitative analysis. Journal of Healthcare Management, 64(2), 89-98.</a:t>
            </a:r>
            <a:endParaRPr lang="en-GB" sz="1600">
              <a:latin typeface="Trade Gothic Next Light"/>
            </a:endParaRPr>
          </a:p>
          <a:p>
            <a:pPr>
              <a:buNone/>
            </a:pPr>
            <a:br>
              <a:rPr lang="en-US" dirty="0"/>
            </a:br>
            <a:endParaRPr lang="en-US" sz="1600"/>
          </a:p>
          <a:p>
            <a:pPr>
              <a:buNone/>
            </a:pPr>
            <a:r>
              <a:rPr lang="en-GB" sz="1600" dirty="0">
                <a:latin typeface="Trade Gothic Next Light"/>
                <a:cs typeface="Arial"/>
              </a:rPr>
              <a:t>Kumar, S., &amp; Lee, S. (2021). Digital literacy  and health equity: Addressing disparities in digital health access. Journal of Health Communication, 26(4), 242 - 254.</a:t>
            </a:r>
            <a:endParaRPr lang="en-GB" sz="1600">
              <a:latin typeface="Trade Gothic Next Light"/>
            </a:endParaRPr>
          </a:p>
          <a:p>
            <a:pPr>
              <a:buNone/>
            </a:pPr>
            <a:br>
              <a:rPr lang="en-US" dirty="0"/>
            </a:br>
            <a:endParaRPr lang="en-US" dirty="0"/>
          </a:p>
          <a:p>
            <a:pPr>
              <a:buNone/>
            </a:pPr>
            <a:r>
              <a:rPr lang="en-GB" sz="1100" dirty="0">
                <a:solidFill>
                  <a:srgbClr val="000000"/>
                </a:solidFill>
                <a:latin typeface="Arial"/>
                <a:cs typeface="Arial"/>
              </a:rPr>
              <a:t>Miller, A., &amp; Jones, D. (2022). Enhancing patient engagement through digital health validation systems. Digital Medicine Review, 3(1), 15 - 24.</a:t>
            </a:r>
            <a:endParaRPr lang="en-GB" dirty="0"/>
          </a:p>
          <a:p>
            <a:pPr marL="0" indent="0">
              <a:buNone/>
            </a:pPr>
            <a:br>
              <a:rPr lang="en-US" dirty="0"/>
            </a:br>
            <a:endParaRPr lang="en-US" dirty="0"/>
          </a:p>
        </p:txBody>
      </p:sp>
      <p:sp>
        <p:nvSpPr>
          <p:cNvPr id="4" name="Date Placeholder 3">
            <a:extLst>
              <a:ext uri="{FF2B5EF4-FFF2-40B4-BE49-F238E27FC236}">
                <a16:creationId xmlns:a16="http://schemas.microsoft.com/office/drawing/2014/main" id="{18CC0AE4-4B1F-E596-8F2B-F1EA6A712E92}"/>
              </a:ext>
            </a:extLst>
          </p:cNvPr>
          <p:cNvSpPr>
            <a:spLocks noGrp="1"/>
          </p:cNvSpPr>
          <p:nvPr>
            <p:ph type="dt" sz="half" idx="10"/>
          </p:nvPr>
        </p:nvSpPr>
        <p:spPr/>
        <p:txBody>
          <a:bodyPr/>
          <a:lstStyle/>
          <a:p>
            <a:fld id="{B95783F6-E0FA-4FA4-A077-18DB429FD687}" type="datetime1">
              <a:t>11/13/2025</a:t>
            </a:fld>
            <a:endParaRPr lang="en-US" dirty="0"/>
          </a:p>
        </p:txBody>
      </p:sp>
      <p:sp>
        <p:nvSpPr>
          <p:cNvPr id="5" name="Footer Placeholder 4">
            <a:extLst>
              <a:ext uri="{FF2B5EF4-FFF2-40B4-BE49-F238E27FC236}">
                <a16:creationId xmlns:a16="http://schemas.microsoft.com/office/drawing/2014/main" id="{C0FC431B-9E32-7FEB-69BC-6026AB2427D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D6A4313-8924-D7C0-48C0-E14C360A1E94}"/>
              </a:ext>
            </a:extLst>
          </p:cNvPr>
          <p:cNvSpPr>
            <a:spLocks noGrp="1"/>
          </p:cNvSpPr>
          <p:nvPr>
            <p:ph type="sldNum" sz="quarter" idx="12"/>
          </p:nvPr>
        </p:nvSpPr>
        <p:spPr/>
        <p:txBody>
          <a:bodyPr/>
          <a:lstStyle/>
          <a:p>
            <a:fld id="{196A61CA-0502-4EE4-9724-96EA822543E5}" type="slidenum">
              <a:rPr lang="en-US" dirty="0"/>
              <a:t>15</a:t>
            </a:fld>
            <a:endParaRPr lang="en-US" dirty="0"/>
          </a:p>
        </p:txBody>
      </p:sp>
    </p:spTree>
    <p:extLst>
      <p:ext uri="{BB962C8B-B14F-4D97-AF65-F5344CB8AC3E}">
        <p14:creationId xmlns:p14="http://schemas.microsoft.com/office/powerpoint/2010/main" val="15198992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073BE-E4CA-E33D-1C2C-E0772646827C}"/>
              </a:ext>
            </a:extLst>
          </p:cNvPr>
          <p:cNvSpPr>
            <a:spLocks noGrp="1"/>
          </p:cNvSpPr>
          <p:nvPr>
            <p:ph type="title"/>
          </p:nvPr>
        </p:nvSpPr>
        <p:spPr>
          <a:xfrm>
            <a:off x="725075" y="455973"/>
            <a:ext cx="9238434" cy="857559"/>
          </a:xfrm>
        </p:spPr>
        <p:txBody>
          <a:bodyPr/>
          <a:lstStyle/>
          <a:p>
            <a:r>
              <a:rPr lang="en-GB" dirty="0"/>
              <a:t>References</a:t>
            </a:r>
          </a:p>
        </p:txBody>
      </p:sp>
      <p:sp>
        <p:nvSpPr>
          <p:cNvPr id="3" name="Content Placeholder 2">
            <a:extLst>
              <a:ext uri="{FF2B5EF4-FFF2-40B4-BE49-F238E27FC236}">
                <a16:creationId xmlns:a16="http://schemas.microsoft.com/office/drawing/2014/main" id="{97AC8BA9-0C08-8EC7-9449-DF5C0C42A809}"/>
              </a:ext>
            </a:extLst>
          </p:cNvPr>
          <p:cNvSpPr>
            <a:spLocks noGrp="1"/>
          </p:cNvSpPr>
          <p:nvPr>
            <p:ph idx="1"/>
          </p:nvPr>
        </p:nvSpPr>
        <p:spPr>
          <a:xfrm>
            <a:off x="725076" y="1797170"/>
            <a:ext cx="9942924" cy="4298830"/>
          </a:xfrm>
        </p:spPr>
        <p:txBody>
          <a:bodyPr vert="horz" lIns="91440" tIns="45720" rIns="91440" bIns="45720" rtlCol="0" anchor="t">
            <a:normAutofit fontScale="62500" lnSpcReduction="20000"/>
          </a:bodyPr>
          <a:lstStyle/>
          <a:p>
            <a:pPr marL="0" indent="0">
              <a:buNone/>
            </a:pPr>
            <a:r>
              <a:rPr lang="en-GB" dirty="0">
                <a:latin typeface="Trade Gothic Next Light"/>
                <a:cs typeface="Arial"/>
              </a:rPr>
              <a:t>Nguyen, T., Baker, J., &amp; Patel, R. (2021). Community Health and digital divide: Challenges and policy responses. Journal of Public Health, 112(1), 45-53.</a:t>
            </a:r>
            <a:endParaRPr lang="en-US">
              <a:latin typeface="Trade Gothic Next Light"/>
            </a:endParaRPr>
          </a:p>
          <a:p>
            <a:br>
              <a:rPr lang="en-US" dirty="0"/>
            </a:br>
            <a:endParaRPr lang="en-US">
              <a:latin typeface="Trade Gothic Next Light"/>
            </a:endParaRPr>
          </a:p>
          <a:p>
            <a:pPr marL="0" indent="0">
              <a:buNone/>
            </a:pPr>
            <a:r>
              <a:rPr lang="en-GB" dirty="0">
                <a:latin typeface="Trade Gothic Next Light"/>
                <a:cs typeface="Arial"/>
              </a:rPr>
              <a:t>Smith, R., Doe, J., &amp; Rowell, P. (2020). Evidence based digital health application review platforms: Improving clinical practice. Journal of Digital Health, 6(2), 123-134.</a:t>
            </a:r>
          </a:p>
          <a:p>
            <a:br>
              <a:rPr lang="en-US" dirty="0"/>
            </a:br>
            <a:endParaRPr lang="en-US">
              <a:latin typeface="Trade Gothic Next Light"/>
            </a:endParaRPr>
          </a:p>
          <a:p>
            <a:pPr marL="0" indent="0">
              <a:buNone/>
            </a:pPr>
            <a:r>
              <a:rPr lang="en-GB" dirty="0">
                <a:latin typeface="Trade Gothic Next Light"/>
                <a:cs typeface="Arial"/>
              </a:rPr>
              <a:t>Stewart, J., &amp; Williams, H.(2022). Digital health ecosystem trust and public health: Opportunities for impact. American Journal of Public Health, 112(1), 45-53.</a:t>
            </a:r>
          </a:p>
          <a:p>
            <a:br>
              <a:rPr lang="en-US" dirty="0"/>
            </a:br>
            <a:endParaRPr lang="en-US">
              <a:latin typeface="Trade Gothic Next Light"/>
            </a:endParaRPr>
          </a:p>
          <a:p>
            <a:pPr marL="0" indent="0">
              <a:buNone/>
            </a:pPr>
            <a:r>
              <a:rPr lang="en-GB" dirty="0">
                <a:latin typeface="Trade Gothic Next Light"/>
                <a:cs typeface="Arial"/>
              </a:rPr>
              <a:t>Williams, E., &amp; Greer, S. (2022). Streamlining healthcare through digital innovations: The impact of quality assurance platforms. Journal of Health Innovation, 8(3), 225-234.</a:t>
            </a:r>
          </a:p>
          <a:p>
            <a:br>
              <a:rPr lang="en-US" dirty="0"/>
            </a:br>
            <a:br>
              <a:rPr lang="en-US" dirty="0"/>
            </a:br>
            <a:endParaRPr lang="en-US" sz="2000">
              <a:latin typeface="Trade Gothic Next Cond"/>
            </a:endParaRPr>
          </a:p>
        </p:txBody>
      </p:sp>
      <p:sp>
        <p:nvSpPr>
          <p:cNvPr id="4" name="Date Placeholder 3">
            <a:extLst>
              <a:ext uri="{FF2B5EF4-FFF2-40B4-BE49-F238E27FC236}">
                <a16:creationId xmlns:a16="http://schemas.microsoft.com/office/drawing/2014/main" id="{A71FD0B9-9043-B61B-D9EA-A753995EEB86}"/>
              </a:ext>
            </a:extLst>
          </p:cNvPr>
          <p:cNvSpPr>
            <a:spLocks noGrp="1"/>
          </p:cNvSpPr>
          <p:nvPr>
            <p:ph type="dt" sz="half" idx="10"/>
          </p:nvPr>
        </p:nvSpPr>
        <p:spPr/>
        <p:txBody>
          <a:bodyPr/>
          <a:lstStyle/>
          <a:p>
            <a:fld id="{40EC91D9-8CBE-461E-B403-B67F934975BB}" type="datetime1">
              <a:t>11/13/2025</a:t>
            </a:fld>
            <a:endParaRPr lang="en-US" dirty="0"/>
          </a:p>
        </p:txBody>
      </p:sp>
      <p:sp>
        <p:nvSpPr>
          <p:cNvPr id="5" name="Footer Placeholder 4">
            <a:extLst>
              <a:ext uri="{FF2B5EF4-FFF2-40B4-BE49-F238E27FC236}">
                <a16:creationId xmlns:a16="http://schemas.microsoft.com/office/drawing/2014/main" id="{3ED830F1-D7A7-5AA3-A7F4-CECAAA986ED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60BF02D-3ACF-B3B5-88DD-F5EE0B159513}"/>
              </a:ext>
            </a:extLst>
          </p:cNvPr>
          <p:cNvSpPr>
            <a:spLocks noGrp="1"/>
          </p:cNvSpPr>
          <p:nvPr>
            <p:ph type="sldNum" sz="quarter" idx="12"/>
          </p:nvPr>
        </p:nvSpPr>
        <p:spPr/>
        <p:txBody>
          <a:bodyPr/>
          <a:lstStyle/>
          <a:p>
            <a:fld id="{196A61CA-0502-4EE4-9724-96EA822543E5}" type="slidenum">
              <a:rPr lang="en-US" dirty="0"/>
              <a:t>16</a:t>
            </a:fld>
            <a:endParaRPr lang="en-US" dirty="0"/>
          </a:p>
        </p:txBody>
      </p:sp>
    </p:spTree>
    <p:extLst>
      <p:ext uri="{BB962C8B-B14F-4D97-AF65-F5344CB8AC3E}">
        <p14:creationId xmlns:p14="http://schemas.microsoft.com/office/powerpoint/2010/main" val="3850977484"/>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PortalVTI</vt:lpstr>
      <vt:lpstr>BMHP 6026 Digital Transformation in the Health &amp; Care Professions</vt:lpstr>
      <vt:lpstr>  </vt:lpstr>
      <vt:lpstr>INTRODUCTION</vt:lpstr>
      <vt:lpstr>Delivering Safe Digital Health </vt:lpstr>
      <vt:lpstr> SERVICE &amp; DELIVERY with ORCHA</vt:lpstr>
      <vt:lpstr>Service &amp; delivery with the orcha app</vt:lpstr>
      <vt:lpstr>CHALLENGEs</vt:lpstr>
      <vt:lpstr>The ORCHA app &amp; The workforce</vt:lpstr>
      <vt:lpstr>OrCHA app &amp; THE WORKFORCE</vt:lpstr>
      <vt:lpstr>Orcha app &amp; the workforce</vt:lpstr>
      <vt:lpstr>Orcha App &amp; THE WORKFORCE</vt:lpstr>
      <vt:lpstr>conclusions</vt:lpstr>
      <vt:lpstr>conclusions</vt:lpstr>
      <vt:lpstr>conclusions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570</cp:revision>
  <dcterms:created xsi:type="dcterms:W3CDTF">2025-11-08T17:35:11Z</dcterms:created>
  <dcterms:modified xsi:type="dcterms:W3CDTF">2025-11-13T13:12:42Z</dcterms:modified>
</cp:coreProperties>
</file>