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notesMasterIdLst>
    <p:notesMasterId r:id="rId16"/>
  </p:notesMasterIdLst>
  <p:sldIdLst>
    <p:sldId id="290" r:id="rId2"/>
    <p:sldId id="283" r:id="rId3"/>
    <p:sldId id="258" r:id="rId4"/>
    <p:sldId id="264" r:id="rId5"/>
    <p:sldId id="265" r:id="rId6"/>
    <p:sldId id="271" r:id="rId7"/>
    <p:sldId id="292" r:id="rId8"/>
    <p:sldId id="293" r:id="rId9"/>
    <p:sldId id="272" r:id="rId10"/>
    <p:sldId id="287" r:id="rId11"/>
    <p:sldId id="274" r:id="rId12"/>
    <p:sldId id="291" r:id="rId13"/>
    <p:sldId id="273" r:id="rId14"/>
    <p:sldId id="26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3B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4" autoAdjust="0"/>
    <p:restoredTop sz="88497"/>
  </p:normalViewPr>
  <p:slideViewPr>
    <p:cSldViewPr snapToGrid="0">
      <p:cViewPr varScale="1">
        <p:scale>
          <a:sx n="73" d="100"/>
          <a:sy n="73" d="100"/>
        </p:scale>
        <p:origin x="840"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411EE5-8B7C-42B2-AE66-143899FC860B}" type="datetimeFigureOut">
              <a:rPr lang="en-US" smtClean="0"/>
              <a:t>10/5/2023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DB14F6-9664-4D55-80FB-D7CC1200E952}" type="slidenum">
              <a:rPr lang="en-US" smtClean="0"/>
              <a:t>‹#›</a:t>
            </a:fld>
            <a:endParaRPr lang="en-US"/>
          </a:p>
        </p:txBody>
      </p:sp>
    </p:spTree>
    <p:extLst>
      <p:ext uri="{BB962C8B-B14F-4D97-AF65-F5344CB8AC3E}">
        <p14:creationId xmlns:p14="http://schemas.microsoft.com/office/powerpoint/2010/main" val="3053795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4DB14F6-9664-4D55-80FB-D7CC1200E952}" type="slidenum">
              <a:rPr lang="en-US" smtClean="0"/>
              <a:t>1</a:t>
            </a:fld>
            <a:endParaRPr lang="en-US"/>
          </a:p>
        </p:txBody>
      </p:sp>
    </p:spTree>
    <p:extLst>
      <p:ext uri="{BB962C8B-B14F-4D97-AF65-F5344CB8AC3E}">
        <p14:creationId xmlns:p14="http://schemas.microsoft.com/office/powerpoint/2010/main" val="2418242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Autism is known as a “spectrum” disorder because there is wide variation in the type and severity of symptoms people experience. ASD occurs in all ethnic, racial, and economic groups.</a:t>
            </a:r>
            <a:endParaRPr lang="en-US" dirty="0"/>
          </a:p>
        </p:txBody>
      </p:sp>
      <p:sp>
        <p:nvSpPr>
          <p:cNvPr id="4" name="Slide Number Placeholder 3"/>
          <p:cNvSpPr>
            <a:spLocks noGrp="1"/>
          </p:cNvSpPr>
          <p:nvPr>
            <p:ph type="sldNum" sz="quarter" idx="5"/>
          </p:nvPr>
        </p:nvSpPr>
        <p:spPr/>
        <p:txBody>
          <a:bodyPr/>
          <a:lstStyle/>
          <a:p>
            <a:fld id="{C4DB14F6-9664-4D55-80FB-D7CC1200E952}" type="slidenum">
              <a:rPr lang="en-US" smtClean="0"/>
              <a:t>2</a:t>
            </a:fld>
            <a:endParaRPr lang="en-US"/>
          </a:p>
        </p:txBody>
      </p:sp>
    </p:spTree>
    <p:extLst>
      <p:ext uri="{BB962C8B-B14F-4D97-AF65-F5344CB8AC3E}">
        <p14:creationId xmlns:p14="http://schemas.microsoft.com/office/powerpoint/2010/main" val="21209277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4DB14F6-9664-4D55-80FB-D7CC1200E952}" type="slidenum">
              <a:rPr lang="en-US" smtClean="0"/>
              <a:t>3</a:t>
            </a:fld>
            <a:endParaRPr lang="en-US"/>
          </a:p>
        </p:txBody>
      </p:sp>
    </p:spTree>
    <p:extLst>
      <p:ext uri="{BB962C8B-B14F-4D97-AF65-F5344CB8AC3E}">
        <p14:creationId xmlns:p14="http://schemas.microsoft.com/office/powerpoint/2010/main" val="10259831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4DB14F6-9664-4D55-80FB-D7CC1200E952}" type="slidenum">
              <a:rPr lang="en-US" smtClean="0"/>
              <a:t>4</a:t>
            </a:fld>
            <a:endParaRPr lang="en-US"/>
          </a:p>
        </p:txBody>
      </p:sp>
    </p:spTree>
    <p:extLst>
      <p:ext uri="{BB962C8B-B14F-4D97-AF65-F5344CB8AC3E}">
        <p14:creationId xmlns:p14="http://schemas.microsoft.com/office/powerpoint/2010/main" val="15870390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4DB14F6-9664-4D55-80FB-D7CC1200E952}" type="slidenum">
              <a:rPr lang="en-US" smtClean="0"/>
              <a:t>5</a:t>
            </a:fld>
            <a:endParaRPr lang="en-US"/>
          </a:p>
        </p:txBody>
      </p:sp>
    </p:spTree>
    <p:extLst>
      <p:ext uri="{BB962C8B-B14F-4D97-AF65-F5344CB8AC3E}">
        <p14:creationId xmlns:p14="http://schemas.microsoft.com/office/powerpoint/2010/main" val="31471699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4DB14F6-9664-4D55-80FB-D7CC1200E952}" type="slidenum">
              <a:rPr lang="en-US" smtClean="0"/>
              <a:t>6</a:t>
            </a:fld>
            <a:endParaRPr lang="en-US"/>
          </a:p>
        </p:txBody>
      </p:sp>
    </p:spTree>
    <p:extLst>
      <p:ext uri="{BB962C8B-B14F-4D97-AF65-F5344CB8AC3E}">
        <p14:creationId xmlns:p14="http://schemas.microsoft.com/office/powerpoint/2010/main" val="26476203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4DB14F6-9664-4D55-80FB-D7CC1200E952}" type="slidenum">
              <a:rPr lang="en-US" smtClean="0"/>
              <a:t>9</a:t>
            </a:fld>
            <a:endParaRPr lang="en-US"/>
          </a:p>
        </p:txBody>
      </p:sp>
    </p:spTree>
    <p:extLst>
      <p:ext uri="{BB962C8B-B14F-4D97-AF65-F5344CB8AC3E}">
        <p14:creationId xmlns:p14="http://schemas.microsoft.com/office/powerpoint/2010/main" val="22859815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4DB14F6-9664-4D55-80FB-D7CC1200E952}" type="slidenum">
              <a:rPr lang="en-US" smtClean="0"/>
              <a:t>10</a:t>
            </a:fld>
            <a:endParaRPr lang="en-US"/>
          </a:p>
        </p:txBody>
      </p:sp>
    </p:spTree>
    <p:extLst>
      <p:ext uri="{BB962C8B-B14F-4D97-AF65-F5344CB8AC3E}">
        <p14:creationId xmlns:p14="http://schemas.microsoft.com/office/powerpoint/2010/main" val="7516883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https://www.youtube.com/watch?v=ps8lqMKXV1o </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One of the most consistent findings in autism spectrum disorder (ASD) research is a higher rate of ASD diagnosis in males than females. Despite this, remarkably little research has focused on the reasons for this disparity. NICB doi:10.1186/s13229-015-0019-y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Four times as many boys present with ASD traits and receive a diagnosis of ASD compared to girls. However, genetic analysis demonstrates that girls with ASD possess more </a:t>
            </a:r>
            <a:r>
              <a:rPr lang="en-GB" sz="1200" b="0" i="1" kern="1200" dirty="0">
                <a:solidFill>
                  <a:schemeClr val="tx1"/>
                </a:solidFill>
                <a:effectLst/>
                <a:latin typeface="+mn-lt"/>
                <a:ea typeface="+mn-ea"/>
                <a:cs typeface="+mn-cs"/>
              </a:rPr>
              <a:t>de novo</a:t>
            </a:r>
            <a:r>
              <a:rPr lang="en-GB" sz="1200" b="0" i="0" kern="1200" dirty="0">
                <a:solidFill>
                  <a:schemeClr val="tx1"/>
                </a:solidFill>
                <a:effectLst/>
                <a:latin typeface="+mn-lt"/>
                <a:ea typeface="+mn-ea"/>
                <a:cs typeface="+mn-cs"/>
              </a:rPr>
              <a:t> damaging copy-number variations (CNVs) and point mutations than boys with ASD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However, genetic analysis demonstrates that girls with ASD possess more </a:t>
            </a:r>
            <a:r>
              <a:rPr lang="en-GB" sz="1200" b="0" i="1" kern="1200" dirty="0">
                <a:solidFill>
                  <a:schemeClr val="tx1"/>
                </a:solidFill>
                <a:effectLst/>
                <a:latin typeface="+mn-lt"/>
                <a:ea typeface="+mn-ea"/>
                <a:cs typeface="+mn-cs"/>
              </a:rPr>
              <a:t>de novo</a:t>
            </a:r>
            <a:r>
              <a:rPr lang="en-GB" sz="1200" b="0" i="0" kern="1200" dirty="0">
                <a:solidFill>
                  <a:schemeClr val="tx1"/>
                </a:solidFill>
                <a:effectLst/>
                <a:latin typeface="+mn-lt"/>
                <a:ea typeface="+mn-ea"/>
                <a:cs typeface="+mn-cs"/>
              </a:rPr>
              <a:t> damaging copy-number variations (CNVs) and point mutations than boys with ASD. To explain these phenomena, researchers have proposed a ‘female protective effect’ (FPE) theory, which suggests that females with loss-of-function mutations in ASD-associated genes are resistant to developing ASD symptoms.</a:t>
            </a:r>
            <a:endParaRPr lang="en-US" dirty="0"/>
          </a:p>
        </p:txBody>
      </p:sp>
      <p:sp>
        <p:nvSpPr>
          <p:cNvPr id="4" name="Slide Number Placeholder 3"/>
          <p:cNvSpPr>
            <a:spLocks noGrp="1"/>
          </p:cNvSpPr>
          <p:nvPr>
            <p:ph type="sldNum" sz="quarter" idx="5"/>
          </p:nvPr>
        </p:nvSpPr>
        <p:spPr/>
        <p:txBody>
          <a:bodyPr/>
          <a:lstStyle/>
          <a:p>
            <a:fld id="{C4DB14F6-9664-4D55-80FB-D7CC1200E952}" type="slidenum">
              <a:rPr lang="en-US" smtClean="0"/>
              <a:t>11</a:t>
            </a:fld>
            <a:endParaRPr lang="en-US"/>
          </a:p>
        </p:txBody>
      </p:sp>
    </p:spTree>
    <p:extLst>
      <p:ext uri="{BB962C8B-B14F-4D97-AF65-F5344CB8AC3E}">
        <p14:creationId xmlns:p14="http://schemas.microsoft.com/office/powerpoint/2010/main" val="18102550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One of the most consistent findings in autism spectrum disorder (ASD) research is a higher rate of ASD diagnosis in males than females. Despite this, remarkably little research has focused on the reasons for this disparity. NICB doi:10.1186/s13229-015-0019-y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Four times as many boys present with ASD traits and receive a diagnosis of ASD compared to girls. However, genetic analysis demonstrates that girls with ASD possess more </a:t>
            </a:r>
            <a:r>
              <a:rPr lang="en-GB" sz="1200" b="0" i="1" kern="1200" dirty="0">
                <a:solidFill>
                  <a:schemeClr val="tx1"/>
                </a:solidFill>
                <a:effectLst/>
                <a:latin typeface="+mn-lt"/>
                <a:ea typeface="+mn-ea"/>
                <a:cs typeface="+mn-cs"/>
              </a:rPr>
              <a:t>de novo</a:t>
            </a:r>
            <a:r>
              <a:rPr lang="en-GB" sz="1200" b="0" i="0" kern="1200" dirty="0">
                <a:solidFill>
                  <a:schemeClr val="tx1"/>
                </a:solidFill>
                <a:effectLst/>
                <a:latin typeface="+mn-lt"/>
                <a:ea typeface="+mn-ea"/>
                <a:cs typeface="+mn-cs"/>
              </a:rPr>
              <a:t> damaging copy-number variations (CNVs) and point mutations than boys with ASD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However, genetic analysis demonstrates that girls with ASD possess more </a:t>
            </a:r>
            <a:r>
              <a:rPr lang="en-GB" sz="1200" b="0" i="1" kern="1200" dirty="0">
                <a:solidFill>
                  <a:schemeClr val="tx1"/>
                </a:solidFill>
                <a:effectLst/>
                <a:latin typeface="+mn-lt"/>
                <a:ea typeface="+mn-ea"/>
                <a:cs typeface="+mn-cs"/>
              </a:rPr>
              <a:t>de novo</a:t>
            </a:r>
            <a:r>
              <a:rPr lang="en-GB" sz="1200" b="0" i="0" kern="1200" dirty="0">
                <a:solidFill>
                  <a:schemeClr val="tx1"/>
                </a:solidFill>
                <a:effectLst/>
                <a:latin typeface="+mn-lt"/>
                <a:ea typeface="+mn-ea"/>
                <a:cs typeface="+mn-cs"/>
              </a:rPr>
              <a:t> damaging copy-number variations (CNVs) and point mutations than boys with ASD. To explain these phenomena, researchers have proposed a ‘female protective effect’ (FPE) theory, which suggests that females with loss-of-function mutations in ASD-associated genes are resistant to developing ASD symptoms.</a:t>
            </a:r>
            <a:endParaRPr lang="en-US" dirty="0"/>
          </a:p>
        </p:txBody>
      </p:sp>
      <p:sp>
        <p:nvSpPr>
          <p:cNvPr id="4" name="Slide Number Placeholder 3"/>
          <p:cNvSpPr>
            <a:spLocks noGrp="1"/>
          </p:cNvSpPr>
          <p:nvPr>
            <p:ph type="sldNum" sz="quarter" idx="5"/>
          </p:nvPr>
        </p:nvSpPr>
        <p:spPr/>
        <p:txBody>
          <a:bodyPr/>
          <a:lstStyle/>
          <a:p>
            <a:fld id="{C4DB14F6-9664-4D55-80FB-D7CC1200E952}" type="slidenum">
              <a:rPr lang="en-US" smtClean="0"/>
              <a:t>12</a:t>
            </a:fld>
            <a:endParaRPr lang="en-US"/>
          </a:p>
        </p:txBody>
      </p:sp>
    </p:spTree>
    <p:extLst>
      <p:ext uri="{BB962C8B-B14F-4D97-AF65-F5344CB8AC3E}">
        <p14:creationId xmlns:p14="http://schemas.microsoft.com/office/powerpoint/2010/main" val="38225817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4DB14F6-9664-4D55-80FB-D7CC1200E952}" type="slidenum">
              <a:rPr lang="en-US" smtClean="0"/>
              <a:t>13</a:t>
            </a:fld>
            <a:endParaRPr lang="en-US"/>
          </a:p>
        </p:txBody>
      </p:sp>
    </p:spTree>
    <p:extLst>
      <p:ext uri="{BB962C8B-B14F-4D97-AF65-F5344CB8AC3E}">
        <p14:creationId xmlns:p14="http://schemas.microsoft.com/office/powerpoint/2010/main" val="6523587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pPr algn="r"/>
            <a:fld id="{3F9AFA87-1417-4992-ABD9-27C3BC8CC883}" type="datetimeFigureOut">
              <a:rPr lang="en-US" smtClean="0"/>
              <a:pPr algn="r"/>
              <a:t>10/5/2023</a:t>
            </a:fld>
            <a:endParaRPr lang="en-US"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US" sz="1000" dirty="0"/>
          </a:p>
        </p:txBody>
      </p:sp>
      <p:sp>
        <p:nvSpPr>
          <p:cNvPr id="6" name="Slide Number Placeholder 5"/>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2196814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9AFA87-1417-4992-ABD9-27C3BC8CC883}" type="datetimeFigureOut">
              <a:rPr lang="en-US" smtClean="0"/>
              <a:t>10/5/2023</a:t>
            </a:fld>
            <a:endParaRPr lang="en-US"/>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1011820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F9AFA87-1417-4992-ABD9-27C3BC8CC883}" type="datetimeFigureOut">
              <a:rPr lang="en-US" smtClean="0"/>
              <a:t>10/5/2023</a:t>
            </a:fld>
            <a:endParaRPr lang="en-US"/>
          </a:p>
        </p:txBody>
      </p:sp>
      <p:sp>
        <p:nvSpPr>
          <p:cNvPr id="6" name="Slide Number Placeholder 5"/>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086223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9AFA87-1417-4992-ABD9-27C3BC8CC883}" type="datetimeFigureOut">
              <a:rPr lang="en-US" smtClean="0"/>
              <a:t>10/5/2023</a:t>
            </a:fld>
            <a:endParaRPr lang="en-US" dirty="0"/>
          </a:p>
        </p:txBody>
      </p:sp>
      <p:sp>
        <p:nvSpPr>
          <p:cNvPr id="7" name="Slide Number Placeholder 6"/>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3265908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9AFA87-1417-4992-ABD9-27C3BC8CC883}" type="datetimeFigureOut">
              <a:rPr lang="en-US" smtClean="0"/>
              <a:t>10/5/2023</a:t>
            </a:fld>
            <a:endParaRPr lang="en-US"/>
          </a:p>
        </p:txBody>
      </p:sp>
      <p:sp>
        <p:nvSpPr>
          <p:cNvPr id="9" name="Slide Number Placeholder 8"/>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1797229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9AFA87-1417-4992-ABD9-27C3BC8CC883}" type="datetimeFigureOut">
              <a:rPr lang="en-US" smtClean="0"/>
              <a:t>10/5/2023</a:t>
            </a:fld>
            <a:endParaRPr lang="en-US"/>
          </a:p>
        </p:txBody>
      </p:sp>
      <p:sp>
        <p:nvSpPr>
          <p:cNvPr id="5" name="Slide Number Placeholder 4"/>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6927173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9AFA87-1417-4992-ABD9-27C3BC8CC883}" type="datetimeFigureOut">
              <a:rPr lang="en-US" smtClean="0"/>
              <a:t>10/5/2023</a:t>
            </a:fld>
            <a:endParaRPr lang="en-US"/>
          </a:p>
        </p:txBody>
      </p:sp>
      <p:sp>
        <p:nvSpPr>
          <p:cNvPr id="4" name="Slide Number Placeholder 3"/>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102330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F9AFA87-1417-4992-ABD9-27C3BC8CC883}" type="datetimeFigureOut">
              <a:rPr lang="en-US" smtClean="0"/>
              <a:t>10/5/2023</a:t>
            </a:fld>
            <a:endParaRPr lang="en-US"/>
          </a:p>
        </p:txBody>
      </p:sp>
      <p:sp>
        <p:nvSpPr>
          <p:cNvPr id="7" name="Slide Number Placeholder 6"/>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458864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F9AFA87-1417-4992-ABD9-27C3BC8CC883}" type="datetimeFigureOut">
              <a:rPr lang="en-US" smtClean="0"/>
              <a:t>10/5/2023</a:t>
            </a:fld>
            <a:endParaRPr lang="en-US"/>
          </a:p>
        </p:txBody>
      </p:sp>
      <p:sp>
        <p:nvSpPr>
          <p:cNvPr id="7" name="Slide Number Placeholder 6"/>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1260468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9AFA87-1417-4992-ABD9-27C3BC8CC883}" type="datetimeFigureOut">
              <a:rPr lang="en-US" smtClean="0"/>
              <a:t>10/5/2023</a:t>
            </a:fld>
            <a:endParaRPr lang="en-US"/>
          </a:p>
        </p:txBody>
      </p:sp>
      <p:sp>
        <p:nvSpPr>
          <p:cNvPr id="6" name="Slide Number Placeholder 5"/>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3927122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9AFA87-1417-4992-ABD9-27C3BC8CC883}" type="datetimeFigureOut">
              <a:rPr lang="en-US" smtClean="0"/>
              <a:t>10/5/2023</a:t>
            </a:fld>
            <a:endParaRPr lang="en-US"/>
          </a:p>
        </p:txBody>
      </p:sp>
      <p:sp>
        <p:nvSpPr>
          <p:cNvPr id="6" name="Slide Number Placeholder 5"/>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97279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lgn="r"/>
            <a:fld id="{3F9AFA87-1417-4992-ABD9-27C3BC8CC883}" type="datetimeFigureOut">
              <a:rPr lang="en-US" smtClean="0"/>
              <a:pPr algn="r"/>
              <a:t>10/5/2023</a:t>
            </a:fld>
            <a:endParaRPr lang="en-US"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1274225224"/>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8.sv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10.sv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12.svg"/></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image" Target="../media/image16.svg"/></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hyperlink" Target="https://www.autism.org.uk/"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4DD2-4A84-4A38-9C18-84E3FDFA6794}"/>
              </a:ext>
            </a:extLst>
          </p:cNvPr>
          <p:cNvSpPr>
            <a:spLocks noGrp="1"/>
          </p:cNvSpPr>
          <p:nvPr>
            <p:ph type="ctrTitle"/>
          </p:nvPr>
        </p:nvSpPr>
        <p:spPr>
          <a:xfrm>
            <a:off x="2093826" y="1203246"/>
            <a:ext cx="7772400" cy="1470025"/>
          </a:xfrm>
        </p:spPr>
        <p:txBody>
          <a:bodyPr>
            <a:normAutofit/>
          </a:bodyPr>
          <a:lstStyle/>
          <a:p>
            <a:r>
              <a:rPr lang="en-GB" sz="3200" b="1" i="1" dirty="0">
                <a:solidFill>
                  <a:schemeClr val="bg1"/>
                </a:solidFill>
                <a:cs typeface="Arial" panose="020B0604020202020204" pitchFamily="34" charset="0"/>
              </a:rPr>
              <a:t>Mental Disorders and Psychopathology</a:t>
            </a:r>
            <a:endParaRPr lang="en-GB" sz="3200" i="1" dirty="0">
              <a:solidFill>
                <a:schemeClr val="bg1"/>
              </a:solidFill>
              <a:cs typeface="Arial" panose="020B0604020202020204" pitchFamily="34" charset="0"/>
            </a:endParaRPr>
          </a:p>
        </p:txBody>
      </p:sp>
      <p:sp>
        <p:nvSpPr>
          <p:cNvPr id="3" name="Subtitle 2">
            <a:extLst>
              <a:ext uri="{FF2B5EF4-FFF2-40B4-BE49-F238E27FC236}">
                <a16:creationId xmlns:a16="http://schemas.microsoft.com/office/drawing/2014/main" id="{F0BC8BCD-C032-47DB-8881-416DA81CAE0F}"/>
              </a:ext>
            </a:extLst>
          </p:cNvPr>
          <p:cNvSpPr>
            <a:spLocks noGrp="1"/>
          </p:cNvSpPr>
          <p:nvPr>
            <p:ph type="subTitle" idx="1"/>
          </p:nvPr>
        </p:nvSpPr>
        <p:spPr>
          <a:xfrm>
            <a:off x="2959646" y="4077072"/>
            <a:ext cx="6400800" cy="1752600"/>
          </a:xfrm>
        </p:spPr>
        <p:txBody>
          <a:bodyPr/>
          <a:lstStyle/>
          <a:p>
            <a:endParaRPr lang="en-GB" b="1" dirty="0">
              <a:solidFill>
                <a:schemeClr val="bg1"/>
              </a:solidFill>
              <a:cs typeface="Arial" panose="020B0604020202020204" pitchFamily="34" charset="0"/>
            </a:endParaRPr>
          </a:p>
          <a:p>
            <a:r>
              <a:rPr lang="en-GB" b="1" dirty="0">
                <a:solidFill>
                  <a:schemeClr val="bg1"/>
                </a:solidFill>
                <a:cs typeface="Arial" panose="020B0604020202020204" pitchFamily="34" charset="0"/>
              </a:rPr>
              <a:t>Level 6 - Semester 1  -</a:t>
            </a:r>
            <a:endParaRPr lang="en-GB" dirty="0">
              <a:cs typeface="Arial" panose="020B0604020202020204" pitchFamily="34" charset="0"/>
            </a:endParaRPr>
          </a:p>
        </p:txBody>
      </p:sp>
      <p:sp>
        <p:nvSpPr>
          <p:cNvPr id="5" name="TextBox 4">
            <a:extLst>
              <a:ext uri="{FF2B5EF4-FFF2-40B4-BE49-F238E27FC236}">
                <a16:creationId xmlns:a16="http://schemas.microsoft.com/office/drawing/2014/main" id="{A241E7F5-8D1F-4694-5F7B-54DC6A67B496}"/>
              </a:ext>
            </a:extLst>
          </p:cNvPr>
          <p:cNvSpPr txBox="1"/>
          <p:nvPr/>
        </p:nvSpPr>
        <p:spPr>
          <a:xfrm>
            <a:off x="2599606" y="2371071"/>
            <a:ext cx="6760840" cy="1077218"/>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Week 4 – Autism Spectrum Disorder (ASD)</a:t>
            </a:r>
          </a:p>
        </p:txBody>
      </p:sp>
      <p:sp>
        <p:nvSpPr>
          <p:cNvPr id="7" name="TextBox 6">
            <a:extLst>
              <a:ext uri="{FF2B5EF4-FFF2-40B4-BE49-F238E27FC236}">
                <a16:creationId xmlns:a16="http://schemas.microsoft.com/office/drawing/2014/main" id="{4EE2E764-804F-3FDA-3D7D-02B1626EBE85}"/>
              </a:ext>
            </a:extLst>
          </p:cNvPr>
          <p:cNvSpPr txBox="1"/>
          <p:nvPr/>
        </p:nvSpPr>
        <p:spPr>
          <a:xfrm>
            <a:off x="3874046" y="4077073"/>
            <a:ext cx="4572000"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BMHP6006_BIRM</a:t>
            </a:r>
            <a:endParaRPr lang="en-GB" sz="3200" b="1" dirty="0">
              <a:solidFill>
                <a:schemeClr val="bg1"/>
              </a:solidFill>
              <a:cs typeface="Arial" panose="020B0604020202020204" pitchFamily="34" charset="0"/>
            </a:endParaRPr>
          </a:p>
        </p:txBody>
      </p:sp>
    </p:spTree>
    <p:extLst>
      <p:ext uri="{BB962C8B-B14F-4D97-AF65-F5344CB8AC3E}">
        <p14:creationId xmlns:p14="http://schemas.microsoft.com/office/powerpoint/2010/main" val="2318802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7BD28-D7B1-4CEB-84F9-D459BF1D4DDD}"/>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US" b="1" dirty="0"/>
              <a:t>Definition of Autism </a:t>
            </a:r>
            <a:endParaRPr lang="en-US" b="1" kern="1200" dirty="0"/>
          </a:p>
        </p:txBody>
      </p:sp>
      <p:sp>
        <p:nvSpPr>
          <p:cNvPr id="3" name="Content Placeholder 2">
            <a:extLst>
              <a:ext uri="{FF2B5EF4-FFF2-40B4-BE49-F238E27FC236}">
                <a16:creationId xmlns:a16="http://schemas.microsoft.com/office/drawing/2014/main" id="{FF64ED7E-2F07-9C4A-B937-A0D7C27B5D6C}"/>
              </a:ext>
            </a:extLst>
          </p:cNvPr>
          <p:cNvSpPr>
            <a:spLocks noGrp="1"/>
          </p:cNvSpPr>
          <p:nvPr>
            <p:ph sz="half" idx="1"/>
          </p:nvPr>
        </p:nvSpPr>
        <p:spPr>
          <a:xfrm>
            <a:off x="609600" y="1600201"/>
            <a:ext cx="5384800" cy="3989040"/>
          </a:xfrm>
        </p:spPr>
        <p:txBody>
          <a:bodyPr>
            <a:normAutofit/>
          </a:bodyPr>
          <a:lstStyle/>
          <a:p>
            <a:pPr marL="0" indent="0">
              <a:lnSpc>
                <a:spcPct val="90000"/>
              </a:lnSpc>
              <a:buNone/>
            </a:pPr>
            <a:r>
              <a:rPr lang="en-US" sz="2400" dirty="0"/>
              <a:t>According to the National Institute of Mental Health (NIMH, 2022) </a:t>
            </a:r>
            <a:r>
              <a:rPr lang="en-GB" sz="2400" dirty="0"/>
              <a:t>Autism spectrum disorder (ASD) is a developmental disorder that affects communication and behaviour. </a:t>
            </a:r>
            <a:br>
              <a:rPr lang="en-GB" sz="2400" dirty="0"/>
            </a:br>
            <a:br>
              <a:rPr lang="en-GB" sz="2400" dirty="0"/>
            </a:br>
            <a:r>
              <a:rPr lang="en-GB" sz="2400" dirty="0"/>
              <a:t>Although autism can be diagnosed at any age, it is said to be a “developmental disorder” because symptoms generally appear in the first two years of life.</a:t>
            </a:r>
            <a:endParaRPr lang="en-US" sz="2400" dirty="0"/>
          </a:p>
        </p:txBody>
      </p:sp>
      <p:pic>
        <p:nvPicPr>
          <p:cNvPr id="5" name="Content Placeholder 4" descr="Artificial Intelligence with solid fill">
            <a:extLst>
              <a:ext uri="{FF2B5EF4-FFF2-40B4-BE49-F238E27FC236}">
                <a16:creationId xmlns:a16="http://schemas.microsoft.com/office/drawing/2014/main" id="{0536E2A2-D1FE-6EBD-2C3A-7DE0B3EF940C}"/>
              </a:ext>
            </a:extLst>
          </p:cNvPr>
          <p:cNvPicPr>
            <a:picLocks noGrp="1" noChangeAspect="1"/>
          </p:cNvPicPr>
          <p:nvPr>
            <p:ph sz="half" idx="2"/>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95480" y="1600201"/>
            <a:ext cx="3989040" cy="3989040"/>
          </a:xfrm>
        </p:spPr>
      </p:pic>
    </p:spTree>
    <p:extLst>
      <p:ext uri="{BB962C8B-B14F-4D97-AF65-F5344CB8AC3E}">
        <p14:creationId xmlns:p14="http://schemas.microsoft.com/office/powerpoint/2010/main" val="8112219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B42BB-84B4-468E-9BEA-684E49405E3A}"/>
              </a:ext>
            </a:extLst>
          </p:cNvPr>
          <p:cNvSpPr>
            <a:spLocks noGrp="1"/>
          </p:cNvSpPr>
          <p:nvPr>
            <p:ph type="title"/>
          </p:nvPr>
        </p:nvSpPr>
        <p:spPr>
          <a:xfrm>
            <a:off x="212436" y="457201"/>
            <a:ext cx="6179127" cy="1143000"/>
          </a:xfrm>
        </p:spPr>
        <p:txBody>
          <a:bodyPr anchor="ctr">
            <a:normAutofit/>
          </a:bodyPr>
          <a:lstStyle/>
          <a:p>
            <a:r>
              <a:rPr lang="en-US" b="1" dirty="0"/>
              <a:t>ICD-10 Classification</a:t>
            </a:r>
          </a:p>
        </p:txBody>
      </p:sp>
      <p:pic>
        <p:nvPicPr>
          <p:cNvPr id="5" name="Graphic 4" descr="Books on shelf with solid fill">
            <a:extLst>
              <a:ext uri="{FF2B5EF4-FFF2-40B4-BE49-F238E27FC236}">
                <a16:creationId xmlns:a16="http://schemas.microsoft.com/office/drawing/2014/main" id="{0943A800-9F85-F4D8-9F7F-869171A3EB6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07480" y="1600201"/>
            <a:ext cx="3989040" cy="3989040"/>
          </a:xfrm>
          <a:prstGeom prst="rect">
            <a:avLst/>
          </a:prstGeom>
        </p:spPr>
      </p:pic>
      <p:sp>
        <p:nvSpPr>
          <p:cNvPr id="3" name="Content Placeholder 2">
            <a:extLst>
              <a:ext uri="{FF2B5EF4-FFF2-40B4-BE49-F238E27FC236}">
                <a16:creationId xmlns:a16="http://schemas.microsoft.com/office/drawing/2014/main" id="{A13E35AC-7CAF-40C3-80E6-8968009250B4}"/>
              </a:ext>
            </a:extLst>
          </p:cNvPr>
          <p:cNvSpPr>
            <a:spLocks noGrp="1"/>
          </p:cNvSpPr>
          <p:nvPr>
            <p:ph sz="half" idx="2"/>
          </p:nvPr>
        </p:nvSpPr>
        <p:spPr>
          <a:xfrm>
            <a:off x="6276108" y="332509"/>
            <a:ext cx="5306291" cy="5256732"/>
          </a:xfrm>
        </p:spPr>
        <p:txBody>
          <a:bodyPr>
            <a:normAutofit fontScale="92500" lnSpcReduction="10000"/>
          </a:bodyPr>
          <a:lstStyle/>
          <a:p>
            <a:pPr>
              <a:lnSpc>
                <a:spcPct val="150000"/>
              </a:lnSpc>
            </a:pPr>
            <a:r>
              <a:rPr lang="en-US" sz="1800" dirty="0"/>
              <a:t>F84 Pervasive developmental disorders </a:t>
            </a:r>
          </a:p>
          <a:p>
            <a:pPr lvl="1">
              <a:lnSpc>
                <a:spcPct val="150000"/>
              </a:lnSpc>
            </a:pPr>
            <a:r>
              <a:rPr lang="en-US" sz="1800" dirty="0"/>
              <a:t>F84.0 Childhood autism</a:t>
            </a:r>
          </a:p>
          <a:p>
            <a:pPr lvl="1">
              <a:lnSpc>
                <a:spcPct val="150000"/>
              </a:lnSpc>
            </a:pPr>
            <a:r>
              <a:rPr lang="en-US" sz="1800" dirty="0"/>
              <a:t>F84.1 Atypical autism </a:t>
            </a:r>
          </a:p>
          <a:p>
            <a:pPr lvl="1">
              <a:lnSpc>
                <a:spcPct val="150000"/>
              </a:lnSpc>
            </a:pPr>
            <a:r>
              <a:rPr lang="en-US" sz="1800" dirty="0"/>
              <a:t>F84.2 Rett's syndrome </a:t>
            </a:r>
          </a:p>
          <a:p>
            <a:pPr lvl="1">
              <a:lnSpc>
                <a:spcPct val="150000"/>
              </a:lnSpc>
            </a:pPr>
            <a:r>
              <a:rPr lang="en-US" sz="1800" dirty="0"/>
              <a:t>F84.3 Other childhood disintegrative disorder </a:t>
            </a:r>
          </a:p>
          <a:p>
            <a:pPr lvl="1">
              <a:lnSpc>
                <a:spcPct val="150000"/>
              </a:lnSpc>
            </a:pPr>
            <a:r>
              <a:rPr lang="en-US" sz="1800" dirty="0"/>
              <a:t>F84.4Overactive disorder associated with mental retardation and stereotyped movements </a:t>
            </a:r>
          </a:p>
          <a:p>
            <a:pPr lvl="1">
              <a:lnSpc>
                <a:spcPct val="150000"/>
              </a:lnSpc>
            </a:pPr>
            <a:r>
              <a:rPr lang="en-US" sz="1800" dirty="0"/>
              <a:t>F84.5 Asperger's syndrome</a:t>
            </a:r>
          </a:p>
          <a:p>
            <a:pPr lvl="1">
              <a:lnSpc>
                <a:spcPct val="150000"/>
              </a:lnSpc>
            </a:pPr>
            <a:r>
              <a:rPr lang="en-US" sz="1800" dirty="0"/>
              <a:t> F84.8 Other pervasive developmental disorders </a:t>
            </a:r>
          </a:p>
          <a:p>
            <a:pPr lvl="1">
              <a:lnSpc>
                <a:spcPct val="150000"/>
              </a:lnSpc>
            </a:pPr>
            <a:r>
              <a:rPr lang="en-US" sz="1800" dirty="0"/>
              <a:t>F84.9 Pervasive developmental disorder, unspecified</a:t>
            </a:r>
          </a:p>
        </p:txBody>
      </p:sp>
    </p:spTree>
    <p:extLst>
      <p:ext uri="{BB962C8B-B14F-4D97-AF65-F5344CB8AC3E}">
        <p14:creationId xmlns:p14="http://schemas.microsoft.com/office/powerpoint/2010/main" val="37998929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E4AA5-7003-4C8C-85C8-B15506A5D0A5}"/>
              </a:ext>
            </a:extLst>
          </p:cNvPr>
          <p:cNvSpPr>
            <a:spLocks noGrp="1"/>
          </p:cNvSpPr>
          <p:nvPr>
            <p:ph type="title"/>
          </p:nvPr>
        </p:nvSpPr>
        <p:spPr>
          <a:xfrm>
            <a:off x="609600" y="274638"/>
            <a:ext cx="10972800" cy="1143000"/>
          </a:xfrm>
        </p:spPr>
        <p:txBody>
          <a:bodyPr anchor="ctr">
            <a:normAutofit/>
          </a:bodyPr>
          <a:lstStyle/>
          <a:p>
            <a:r>
              <a:rPr lang="en-US" b="1" dirty="0"/>
              <a:t>Common Features </a:t>
            </a:r>
            <a:endParaRPr lang="en-US" b="1"/>
          </a:p>
        </p:txBody>
      </p:sp>
      <p:pic>
        <p:nvPicPr>
          <p:cNvPr id="5" name="Graphic 4" descr="Aperture with solid fill">
            <a:extLst>
              <a:ext uri="{FF2B5EF4-FFF2-40B4-BE49-F238E27FC236}">
                <a16:creationId xmlns:a16="http://schemas.microsoft.com/office/drawing/2014/main" id="{293B14AD-E86F-55C8-DADE-49831F99FE5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07479" y="1600200"/>
            <a:ext cx="3545075" cy="3545075"/>
          </a:xfrm>
          <a:prstGeom prst="rect">
            <a:avLst/>
          </a:prstGeom>
        </p:spPr>
      </p:pic>
      <p:sp>
        <p:nvSpPr>
          <p:cNvPr id="3" name="Content Placeholder 2">
            <a:extLst>
              <a:ext uri="{FF2B5EF4-FFF2-40B4-BE49-F238E27FC236}">
                <a16:creationId xmlns:a16="http://schemas.microsoft.com/office/drawing/2014/main" id="{8C35C73C-C48E-4D16-96B1-E24B6FFC050F}"/>
              </a:ext>
            </a:extLst>
          </p:cNvPr>
          <p:cNvSpPr>
            <a:spLocks noGrp="1"/>
          </p:cNvSpPr>
          <p:nvPr>
            <p:ph sz="half" idx="2"/>
          </p:nvPr>
        </p:nvSpPr>
        <p:spPr>
          <a:xfrm>
            <a:off x="6197600" y="1600201"/>
            <a:ext cx="5384800" cy="3989040"/>
          </a:xfrm>
        </p:spPr>
        <p:txBody>
          <a:bodyPr>
            <a:normAutofit/>
          </a:bodyPr>
          <a:lstStyle/>
          <a:p>
            <a:pPr>
              <a:lnSpc>
                <a:spcPct val="90000"/>
              </a:lnSpc>
            </a:pPr>
            <a:r>
              <a:rPr lang="en-US" sz="2400"/>
              <a:t>(a)an onset that is invariably during infancy or childhood;</a:t>
            </a:r>
          </a:p>
          <a:p>
            <a:pPr>
              <a:lnSpc>
                <a:spcPct val="90000"/>
              </a:lnSpc>
            </a:pPr>
            <a:r>
              <a:rPr lang="en-US" sz="2400"/>
              <a:t> (b)an impairment or delay in the development of functions that are strongly related to biological maturation of the central nervous system; and </a:t>
            </a:r>
          </a:p>
          <a:p>
            <a:pPr>
              <a:lnSpc>
                <a:spcPct val="90000"/>
              </a:lnSpc>
            </a:pPr>
            <a:r>
              <a:rPr lang="en-US" sz="2400"/>
              <a:t>(c)a steady course that does not involve the remissions and relapses that tend to be characteristic of many mental disorders. </a:t>
            </a:r>
          </a:p>
        </p:txBody>
      </p:sp>
    </p:spTree>
    <p:extLst>
      <p:ext uri="{BB962C8B-B14F-4D97-AF65-F5344CB8AC3E}">
        <p14:creationId xmlns:p14="http://schemas.microsoft.com/office/powerpoint/2010/main" val="41672572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9FEDE-1382-4443-967F-F1E7AB401601}"/>
              </a:ext>
            </a:extLst>
          </p:cNvPr>
          <p:cNvSpPr>
            <a:spLocks noGrp="1"/>
          </p:cNvSpPr>
          <p:nvPr>
            <p:ph type="title"/>
          </p:nvPr>
        </p:nvSpPr>
        <p:spPr>
          <a:xfrm>
            <a:off x="609600" y="274638"/>
            <a:ext cx="10972800" cy="1143000"/>
          </a:xfrm>
        </p:spPr>
        <p:txBody>
          <a:bodyPr anchor="ctr">
            <a:normAutofit/>
          </a:bodyPr>
          <a:lstStyle/>
          <a:p>
            <a:r>
              <a:rPr lang="en-US" b="1" dirty="0"/>
              <a:t>Challenges experienced - Autism</a:t>
            </a:r>
          </a:p>
        </p:txBody>
      </p:sp>
      <p:sp>
        <p:nvSpPr>
          <p:cNvPr id="3" name="Content Placeholder 2">
            <a:extLst>
              <a:ext uri="{FF2B5EF4-FFF2-40B4-BE49-F238E27FC236}">
                <a16:creationId xmlns:a16="http://schemas.microsoft.com/office/drawing/2014/main" id="{9019FC5F-A3FD-409A-953B-A6705B57EE21}"/>
              </a:ext>
            </a:extLst>
          </p:cNvPr>
          <p:cNvSpPr>
            <a:spLocks noGrp="1"/>
          </p:cNvSpPr>
          <p:nvPr>
            <p:ph sz="half" idx="1"/>
          </p:nvPr>
        </p:nvSpPr>
        <p:spPr>
          <a:xfrm>
            <a:off x="609600" y="1600201"/>
            <a:ext cx="5384800" cy="3989040"/>
          </a:xfrm>
        </p:spPr>
        <p:txBody>
          <a:bodyPr>
            <a:normAutofit/>
          </a:bodyPr>
          <a:lstStyle/>
          <a:p>
            <a:pPr>
              <a:lnSpc>
                <a:spcPct val="90000"/>
              </a:lnSpc>
            </a:pPr>
            <a:r>
              <a:rPr lang="en-US" sz="2400"/>
              <a:t>Communication impairment/limitation</a:t>
            </a:r>
          </a:p>
          <a:p>
            <a:pPr>
              <a:lnSpc>
                <a:spcPct val="90000"/>
              </a:lnSpc>
            </a:pPr>
            <a:r>
              <a:rPr lang="en-US" sz="2400"/>
              <a:t>Limited theory of mind</a:t>
            </a:r>
          </a:p>
          <a:p>
            <a:pPr>
              <a:lnSpc>
                <a:spcPct val="90000"/>
              </a:lnSpc>
            </a:pPr>
            <a:r>
              <a:rPr lang="en-US" sz="2400"/>
              <a:t>Hypersensitivity/hyposensitivity – sensory stimulus (sounds, touch)</a:t>
            </a:r>
          </a:p>
          <a:p>
            <a:pPr>
              <a:lnSpc>
                <a:spcPct val="90000"/>
              </a:lnSpc>
            </a:pPr>
            <a:r>
              <a:rPr lang="en-US" sz="2400"/>
              <a:t>Changes in terms of social interaction</a:t>
            </a:r>
          </a:p>
          <a:p>
            <a:pPr>
              <a:lnSpc>
                <a:spcPct val="90000"/>
              </a:lnSpc>
            </a:pPr>
            <a:r>
              <a:rPr lang="en-US" sz="2400"/>
              <a:t>Limited eye contact</a:t>
            </a:r>
          </a:p>
          <a:p>
            <a:pPr>
              <a:lnSpc>
                <a:spcPct val="90000"/>
              </a:lnSpc>
            </a:pPr>
            <a:r>
              <a:rPr lang="en-US" sz="2400"/>
              <a:t>Routine and rigidity in daily functioning </a:t>
            </a:r>
          </a:p>
          <a:p>
            <a:pPr>
              <a:lnSpc>
                <a:spcPct val="90000"/>
              </a:lnSpc>
            </a:pPr>
            <a:endParaRPr lang="en-US" sz="2400"/>
          </a:p>
          <a:p>
            <a:pPr>
              <a:lnSpc>
                <a:spcPct val="90000"/>
              </a:lnSpc>
            </a:pPr>
            <a:endParaRPr lang="en-US" sz="2400"/>
          </a:p>
        </p:txBody>
      </p:sp>
      <p:pic>
        <p:nvPicPr>
          <p:cNvPr id="5" name="Content Placeholder 4" descr="Body builder with solid fill">
            <a:extLst>
              <a:ext uri="{FF2B5EF4-FFF2-40B4-BE49-F238E27FC236}">
                <a16:creationId xmlns:a16="http://schemas.microsoft.com/office/drawing/2014/main" id="{B1D708E1-D46B-A0C0-62A7-2CBA02A9C32F}"/>
              </a:ext>
            </a:extLst>
          </p:cNvPr>
          <p:cNvPicPr>
            <a:picLocks noGrp="1" noChangeAspect="1"/>
          </p:cNvPicPr>
          <p:nvPr>
            <p:ph sz="half" idx="2"/>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95480" y="1600201"/>
            <a:ext cx="3989040" cy="3989040"/>
          </a:xfrm>
        </p:spPr>
      </p:pic>
    </p:spTree>
    <p:extLst>
      <p:ext uri="{BB962C8B-B14F-4D97-AF65-F5344CB8AC3E}">
        <p14:creationId xmlns:p14="http://schemas.microsoft.com/office/powerpoint/2010/main" val="23282460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43041-C985-4534-8F70-6BBDC134FE8E}"/>
              </a:ext>
            </a:extLst>
          </p:cNvPr>
          <p:cNvSpPr>
            <a:spLocks noGrp="1"/>
          </p:cNvSpPr>
          <p:nvPr>
            <p:ph type="title"/>
          </p:nvPr>
        </p:nvSpPr>
        <p:spPr>
          <a:xfrm>
            <a:off x="609600" y="274638"/>
            <a:ext cx="10972800" cy="1143000"/>
          </a:xfrm>
        </p:spPr>
        <p:txBody>
          <a:bodyPr anchor="ctr">
            <a:normAutofit/>
          </a:bodyPr>
          <a:lstStyle/>
          <a:p>
            <a:r>
              <a:rPr lang="en-US" b="1" dirty="0"/>
              <a:t>Signs of Autism - Children</a:t>
            </a:r>
          </a:p>
        </p:txBody>
      </p:sp>
      <p:sp>
        <p:nvSpPr>
          <p:cNvPr id="3" name="Content Placeholder 2">
            <a:extLst>
              <a:ext uri="{FF2B5EF4-FFF2-40B4-BE49-F238E27FC236}">
                <a16:creationId xmlns:a16="http://schemas.microsoft.com/office/drawing/2014/main" id="{9124249A-AC9E-4AB2-BCCD-13A800AA87D8}"/>
              </a:ext>
            </a:extLst>
          </p:cNvPr>
          <p:cNvSpPr>
            <a:spLocks noGrp="1"/>
          </p:cNvSpPr>
          <p:nvPr>
            <p:ph sz="half" idx="2"/>
          </p:nvPr>
        </p:nvSpPr>
        <p:spPr>
          <a:xfrm>
            <a:off x="609600" y="2174876"/>
            <a:ext cx="5386917" cy="3414365"/>
          </a:xfrm>
        </p:spPr>
        <p:txBody>
          <a:bodyPr>
            <a:normAutofit/>
          </a:bodyPr>
          <a:lstStyle/>
          <a:p>
            <a:r>
              <a:rPr lang="en-US" sz="2200"/>
              <a:t>Lack of eye contact</a:t>
            </a:r>
          </a:p>
          <a:p>
            <a:r>
              <a:rPr lang="en-US" sz="2200"/>
              <a:t>Limited response to sensory cues</a:t>
            </a:r>
          </a:p>
          <a:p>
            <a:r>
              <a:rPr lang="en-US" sz="2200"/>
              <a:t>May not respond to name</a:t>
            </a:r>
          </a:p>
          <a:p>
            <a:r>
              <a:rPr lang="en-US" sz="2200"/>
              <a:t>Repetitive behaviors or actions: Flapping, repeating same terms </a:t>
            </a:r>
          </a:p>
          <a:p>
            <a:r>
              <a:rPr lang="en-US" sz="2200"/>
              <a:t>Limited interactions with other children</a:t>
            </a:r>
          </a:p>
          <a:p>
            <a:r>
              <a:rPr lang="en-US" sz="2200"/>
              <a:t>Limited emotional responses such as smiling</a:t>
            </a:r>
          </a:p>
        </p:txBody>
      </p:sp>
      <p:pic>
        <p:nvPicPr>
          <p:cNvPr id="11" name="Content Placeholder 10" descr="Stuffed Toy with solid fill">
            <a:extLst>
              <a:ext uri="{FF2B5EF4-FFF2-40B4-BE49-F238E27FC236}">
                <a16:creationId xmlns:a16="http://schemas.microsoft.com/office/drawing/2014/main" id="{4AE682F2-0CC8-EB37-8B66-FF71BCB562D2}"/>
              </a:ext>
            </a:extLst>
          </p:cNvPr>
          <p:cNvPicPr>
            <a:picLocks noGrp="1" noChangeAspect="1"/>
          </p:cNvPicPr>
          <p:nvPr>
            <p:ph sz="quarter" idx="4"/>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26470" y="2348345"/>
            <a:ext cx="2406722" cy="2406722"/>
          </a:xfrm>
        </p:spPr>
      </p:pic>
    </p:spTree>
    <p:extLst>
      <p:ext uri="{BB962C8B-B14F-4D97-AF65-F5344CB8AC3E}">
        <p14:creationId xmlns:p14="http://schemas.microsoft.com/office/powerpoint/2010/main" val="39313371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054587F-8725-344E-6849-DBB4B1A6A155}"/>
              </a:ext>
            </a:extLst>
          </p:cNvPr>
          <p:cNvSpPr>
            <a:spLocks noGrp="1"/>
          </p:cNvSpPr>
          <p:nvPr>
            <p:ph type="title"/>
          </p:nvPr>
        </p:nvSpPr>
        <p:spPr/>
        <p:txBody>
          <a:bodyPr/>
          <a:lstStyle/>
          <a:p>
            <a:r>
              <a:rPr lang="en-GB" u="sng" dirty="0"/>
              <a:t>Theory of mind</a:t>
            </a:r>
          </a:p>
        </p:txBody>
      </p:sp>
      <p:pic>
        <p:nvPicPr>
          <p:cNvPr id="1026" name="Picture 2" descr="First-order false-belief smarties task">
            <a:extLst>
              <a:ext uri="{FF2B5EF4-FFF2-40B4-BE49-F238E27FC236}">
                <a16:creationId xmlns:a16="http://schemas.microsoft.com/office/drawing/2014/main" id="{F56E637D-4BFF-9E2B-D51E-6A64CD180C5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81654" y="1337624"/>
            <a:ext cx="8501555" cy="43154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26160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ally-anne false-belief task">
            <a:extLst>
              <a:ext uri="{FF2B5EF4-FFF2-40B4-BE49-F238E27FC236}">
                <a16:creationId xmlns:a16="http://schemas.microsoft.com/office/drawing/2014/main" id="{FCDD99A5-69AD-16AA-2816-276A627C57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25463" y="140391"/>
            <a:ext cx="3535254" cy="65772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89726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596B6-DB1B-4DF5-B26E-9A864167C04B}"/>
              </a:ext>
            </a:extLst>
          </p:cNvPr>
          <p:cNvSpPr>
            <a:spLocks noGrp="1"/>
          </p:cNvSpPr>
          <p:nvPr>
            <p:ph type="title"/>
          </p:nvPr>
        </p:nvSpPr>
        <p:spPr>
          <a:xfrm>
            <a:off x="609601" y="273050"/>
            <a:ext cx="4011084" cy="1162050"/>
          </a:xfrm>
        </p:spPr>
        <p:txBody>
          <a:bodyPr anchor="b">
            <a:normAutofit fontScale="90000"/>
          </a:bodyPr>
          <a:lstStyle/>
          <a:p>
            <a:r>
              <a:rPr lang="en-US" sz="3600" dirty="0"/>
              <a:t>Signs of Autism - Adults</a:t>
            </a:r>
          </a:p>
        </p:txBody>
      </p:sp>
      <p:sp>
        <p:nvSpPr>
          <p:cNvPr id="3" name="Content Placeholder 2">
            <a:extLst>
              <a:ext uri="{FF2B5EF4-FFF2-40B4-BE49-F238E27FC236}">
                <a16:creationId xmlns:a16="http://schemas.microsoft.com/office/drawing/2014/main" id="{C9E362CA-8A8D-4D8D-946E-052DB6B074DC}"/>
              </a:ext>
            </a:extLst>
          </p:cNvPr>
          <p:cNvSpPr>
            <a:spLocks noGrp="1"/>
          </p:cNvSpPr>
          <p:nvPr>
            <p:ph idx="1"/>
          </p:nvPr>
        </p:nvSpPr>
        <p:spPr>
          <a:xfrm>
            <a:off x="4766733" y="273051"/>
            <a:ext cx="6815667" cy="5172173"/>
          </a:xfrm>
        </p:spPr>
        <p:txBody>
          <a:bodyPr>
            <a:normAutofit/>
          </a:bodyPr>
          <a:lstStyle/>
          <a:p>
            <a:pPr>
              <a:lnSpc>
                <a:spcPct val="90000"/>
              </a:lnSpc>
            </a:pPr>
            <a:r>
              <a:rPr lang="en-US" dirty="0"/>
              <a:t>Difficulties in understanding and interpreting social cues</a:t>
            </a:r>
          </a:p>
          <a:p>
            <a:pPr>
              <a:lnSpc>
                <a:spcPct val="90000"/>
              </a:lnSpc>
            </a:pPr>
            <a:r>
              <a:rPr lang="en-US" dirty="0"/>
              <a:t>Difficulties in understanding emotions of other individuals </a:t>
            </a:r>
          </a:p>
          <a:p>
            <a:pPr>
              <a:lnSpc>
                <a:spcPct val="90000"/>
              </a:lnSpc>
            </a:pPr>
            <a:r>
              <a:rPr lang="en-US" dirty="0"/>
              <a:t>Prefers primarily solitary activities </a:t>
            </a:r>
          </a:p>
          <a:p>
            <a:pPr>
              <a:lnSpc>
                <a:spcPct val="90000"/>
              </a:lnSpc>
            </a:pPr>
            <a:r>
              <a:rPr lang="en-US" dirty="0"/>
              <a:t>Challenges in terms of expressing emotions</a:t>
            </a:r>
          </a:p>
          <a:p>
            <a:pPr>
              <a:lnSpc>
                <a:spcPct val="90000"/>
              </a:lnSpc>
            </a:pPr>
            <a:r>
              <a:rPr lang="en-US" dirty="0"/>
              <a:t>Information may be perceived literally</a:t>
            </a:r>
          </a:p>
          <a:p>
            <a:pPr>
              <a:lnSpc>
                <a:spcPct val="90000"/>
              </a:lnSpc>
            </a:pPr>
            <a:r>
              <a:rPr lang="en-US" dirty="0"/>
              <a:t>Rigidity in terms of routine</a:t>
            </a:r>
          </a:p>
          <a:p>
            <a:pPr>
              <a:lnSpc>
                <a:spcPct val="90000"/>
              </a:lnSpc>
            </a:pPr>
            <a:endParaRPr lang="en-US" dirty="0"/>
          </a:p>
        </p:txBody>
      </p:sp>
      <p:pic>
        <p:nvPicPr>
          <p:cNvPr id="5" name="Graphic 4" descr="Confused person with solid fill">
            <a:extLst>
              <a:ext uri="{FF2B5EF4-FFF2-40B4-BE49-F238E27FC236}">
                <a16:creationId xmlns:a16="http://schemas.microsoft.com/office/drawing/2014/main" id="{5574BC4E-6F54-66C0-C3DD-9D99AF841E5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1274" y="2556163"/>
            <a:ext cx="2957944" cy="2957944"/>
          </a:xfrm>
          <a:prstGeom prst="rect">
            <a:avLst/>
          </a:prstGeom>
        </p:spPr>
      </p:pic>
    </p:spTree>
    <p:extLst>
      <p:ext uri="{BB962C8B-B14F-4D97-AF65-F5344CB8AC3E}">
        <p14:creationId xmlns:p14="http://schemas.microsoft.com/office/powerpoint/2010/main" val="40883751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32" name="Picture 8">
            <a:extLst>
              <a:ext uri="{FF2B5EF4-FFF2-40B4-BE49-F238E27FC236}">
                <a16:creationId xmlns:a16="http://schemas.microsoft.com/office/drawing/2014/main" id="{44C92AE2-AADA-4F4C-87F8-102BD7844DF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171700" y="12700"/>
            <a:ext cx="7164136" cy="685677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2D598BE-C933-FA49-8423-83D799BA1D70}"/>
              </a:ext>
            </a:extLst>
          </p:cNvPr>
          <p:cNvSpPr txBox="1"/>
          <p:nvPr/>
        </p:nvSpPr>
        <p:spPr>
          <a:xfrm>
            <a:off x="9994900" y="317500"/>
            <a:ext cx="1217864" cy="3139321"/>
          </a:xfrm>
          <a:prstGeom prst="rect">
            <a:avLst/>
          </a:prstGeom>
          <a:noFill/>
        </p:spPr>
        <p:txBody>
          <a:bodyPr wrap="square" rtlCol="0">
            <a:spAutoFit/>
          </a:bodyPr>
          <a:lstStyle/>
          <a:p>
            <a:r>
              <a:rPr lang="en-GB" i="1" dirty="0"/>
              <a:t>National Autistic Society (2019) </a:t>
            </a:r>
            <a:r>
              <a:rPr lang="en-GB" i="1" dirty="0" err="1"/>
              <a:t>autism.org.uk</a:t>
            </a:r>
            <a:r>
              <a:rPr lang="en-GB" i="1" dirty="0"/>
              <a:t> [online]. Available at </a:t>
            </a:r>
            <a:r>
              <a:rPr lang="en-GB" b="1" i="1" dirty="0">
                <a:hlinkClick r:id="rId4"/>
              </a:rPr>
              <a:t>https://www.autism.org.uk/</a:t>
            </a:r>
            <a:r>
              <a:rPr lang="en-GB" i="1" dirty="0"/>
              <a:t> </a:t>
            </a:r>
            <a:endParaRPr lang="en-US" dirty="0"/>
          </a:p>
        </p:txBody>
      </p:sp>
    </p:spTree>
    <p:extLst>
      <p:ext uri="{BB962C8B-B14F-4D97-AF65-F5344CB8AC3E}">
        <p14:creationId xmlns:p14="http://schemas.microsoft.com/office/powerpoint/2010/main" val="559679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4B260-5FF0-49C5-A599-04D1A8B694CB}"/>
              </a:ext>
            </a:extLst>
          </p:cNvPr>
          <p:cNvSpPr>
            <a:spLocks noGrp="1"/>
          </p:cNvSpPr>
          <p:nvPr>
            <p:ph type="title"/>
          </p:nvPr>
        </p:nvSpPr>
        <p:spPr>
          <a:xfrm>
            <a:off x="2381534" y="1344304"/>
            <a:ext cx="7451678" cy="2843702"/>
          </a:xfrm>
        </p:spPr>
        <p:txBody>
          <a:bodyPr vert="horz" lIns="91440" tIns="45720" rIns="91440" bIns="45720" rtlCol="0" anchor="b">
            <a:normAutofit fontScale="90000"/>
          </a:bodyPr>
          <a:lstStyle/>
          <a:p>
            <a:pPr algn="ctr"/>
            <a:r>
              <a:rPr lang="en-US" sz="5400" b="1" kern="1200" dirty="0">
                <a:latin typeface="+mj-lt"/>
                <a:ea typeface="+mj-ea"/>
                <a:cs typeface="+mj-cs"/>
              </a:rPr>
              <a:t>Does Autistic symptoms appear similarly among males and females?</a:t>
            </a:r>
          </a:p>
        </p:txBody>
      </p:sp>
    </p:spTree>
    <p:extLst>
      <p:ext uri="{BB962C8B-B14F-4D97-AF65-F5344CB8AC3E}">
        <p14:creationId xmlns:p14="http://schemas.microsoft.com/office/powerpoint/2010/main" val="41036399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4B260-5FF0-49C5-A599-04D1A8B694CB}"/>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US" b="1" kern="1200"/>
              <a:t>Asperger's Vs Autism </a:t>
            </a:r>
          </a:p>
        </p:txBody>
      </p:sp>
      <p:pic>
        <p:nvPicPr>
          <p:cNvPr id="7" name="Picture 6" descr="A picture containing text, sign, post&#10;&#10;Description automatically generated">
            <a:extLst>
              <a:ext uri="{FF2B5EF4-FFF2-40B4-BE49-F238E27FC236}">
                <a16:creationId xmlns:a16="http://schemas.microsoft.com/office/drawing/2014/main" id="{128D297C-4B9D-39C7-8D11-B4AB031E23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68616" y="1600201"/>
            <a:ext cx="5254767" cy="3917032"/>
          </a:xfrm>
          <a:prstGeom prst="rect">
            <a:avLst/>
          </a:prstGeom>
          <a:noFill/>
        </p:spPr>
      </p:pic>
    </p:spTree>
    <p:extLst>
      <p:ext uri="{BB962C8B-B14F-4D97-AF65-F5344CB8AC3E}">
        <p14:creationId xmlns:p14="http://schemas.microsoft.com/office/powerpoint/2010/main" val="24372764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3D1E1-CFE4-492F-8034-7A57953F53E3}"/>
              </a:ext>
            </a:extLst>
          </p:cNvPr>
          <p:cNvSpPr>
            <a:spLocks noGrp="1"/>
          </p:cNvSpPr>
          <p:nvPr>
            <p:ph type="title"/>
          </p:nvPr>
        </p:nvSpPr>
        <p:spPr>
          <a:xfrm>
            <a:off x="609600" y="274638"/>
            <a:ext cx="10972800" cy="1143000"/>
          </a:xfrm>
        </p:spPr>
        <p:txBody>
          <a:bodyPr anchor="ctr">
            <a:normAutofit/>
          </a:bodyPr>
          <a:lstStyle/>
          <a:p>
            <a:r>
              <a:rPr lang="en-US" b="1" dirty="0"/>
              <a:t>How to get diagnosed?</a:t>
            </a:r>
          </a:p>
        </p:txBody>
      </p:sp>
      <p:sp>
        <p:nvSpPr>
          <p:cNvPr id="3" name="Content Placeholder 2">
            <a:extLst>
              <a:ext uri="{FF2B5EF4-FFF2-40B4-BE49-F238E27FC236}">
                <a16:creationId xmlns:a16="http://schemas.microsoft.com/office/drawing/2014/main" id="{6901BAA2-B858-4CFE-BBF8-C57A49AE5FCB}"/>
              </a:ext>
            </a:extLst>
          </p:cNvPr>
          <p:cNvSpPr>
            <a:spLocks noGrp="1"/>
          </p:cNvSpPr>
          <p:nvPr>
            <p:ph sz="half" idx="1"/>
          </p:nvPr>
        </p:nvSpPr>
        <p:spPr>
          <a:xfrm>
            <a:off x="609600" y="1600201"/>
            <a:ext cx="5384800" cy="3989040"/>
          </a:xfrm>
        </p:spPr>
        <p:txBody>
          <a:bodyPr>
            <a:normAutofit/>
          </a:bodyPr>
          <a:lstStyle/>
          <a:p>
            <a:pPr>
              <a:lnSpc>
                <a:spcPct val="90000"/>
              </a:lnSpc>
            </a:pPr>
            <a:r>
              <a:rPr lang="en-US"/>
              <a:t>Speaking to a professional</a:t>
            </a:r>
          </a:p>
          <a:p>
            <a:pPr marL="708660" lvl="1" indent="-342900">
              <a:lnSpc>
                <a:spcPct val="90000"/>
              </a:lnSpc>
              <a:buFont typeface="Arial" panose="020B0604020202020204" pitchFamily="34" charset="0"/>
              <a:buChar char="•"/>
            </a:pPr>
            <a:r>
              <a:rPr lang="en-US" sz="2800"/>
              <a:t>Referral through a GP</a:t>
            </a:r>
          </a:p>
          <a:p>
            <a:pPr marL="708660" lvl="1" indent="-342900">
              <a:lnSpc>
                <a:spcPct val="90000"/>
              </a:lnSpc>
              <a:buFont typeface="Arial" panose="020B0604020202020204" pitchFamily="34" charset="0"/>
              <a:buChar char="•"/>
            </a:pPr>
            <a:r>
              <a:rPr lang="en-US" sz="2800"/>
              <a:t>Children below the age of 5 maybe assessed by a health visitor </a:t>
            </a:r>
          </a:p>
          <a:p>
            <a:pPr marL="708660" lvl="1" indent="-342900">
              <a:lnSpc>
                <a:spcPct val="90000"/>
              </a:lnSpc>
              <a:buFont typeface="Arial" panose="020B0604020202020204" pitchFamily="34" charset="0"/>
              <a:buChar char="•"/>
            </a:pPr>
            <a:r>
              <a:rPr lang="en-US" sz="2800"/>
              <a:t>Other health professionals</a:t>
            </a:r>
          </a:p>
          <a:p>
            <a:pPr marL="708660" lvl="1" indent="-342900">
              <a:lnSpc>
                <a:spcPct val="90000"/>
              </a:lnSpc>
              <a:buFont typeface="Arial" panose="020B0604020202020204" pitchFamily="34" charset="0"/>
              <a:buChar char="•"/>
            </a:pPr>
            <a:r>
              <a:rPr lang="en-US" sz="2800"/>
              <a:t>Special Educational Needs (</a:t>
            </a:r>
            <a:r>
              <a:rPr lang="en-US" sz="2800" b="0" i="0">
                <a:effectLst/>
              </a:rPr>
              <a:t>SENCO) staff</a:t>
            </a:r>
            <a:endParaRPr lang="en-US" sz="2800"/>
          </a:p>
          <a:p>
            <a:pPr>
              <a:lnSpc>
                <a:spcPct val="90000"/>
              </a:lnSpc>
            </a:pPr>
            <a:r>
              <a:rPr lang="en-US"/>
              <a:t>Autism Assessment </a:t>
            </a:r>
          </a:p>
        </p:txBody>
      </p:sp>
      <p:pic>
        <p:nvPicPr>
          <p:cNvPr id="5" name="Content Placeholder 4" descr="Doctor using touchscreen computer monitor to view a microscope slide">
            <a:extLst>
              <a:ext uri="{FF2B5EF4-FFF2-40B4-BE49-F238E27FC236}">
                <a16:creationId xmlns:a16="http://schemas.microsoft.com/office/drawing/2014/main" id="{68DD0FDD-C19D-956F-ADA3-A0D0087758E9}"/>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97600" y="1800136"/>
            <a:ext cx="5384800" cy="3589516"/>
          </a:xfrm>
        </p:spPr>
      </p:pic>
    </p:spTree>
    <p:extLst>
      <p:ext uri="{BB962C8B-B14F-4D97-AF65-F5344CB8AC3E}">
        <p14:creationId xmlns:p14="http://schemas.microsoft.com/office/powerpoint/2010/main" val="27176151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8A1F9-8414-5944-3E48-9A399292B853}"/>
              </a:ext>
            </a:extLst>
          </p:cNvPr>
          <p:cNvSpPr>
            <a:spLocks noGrp="1"/>
          </p:cNvSpPr>
          <p:nvPr>
            <p:ph type="title"/>
          </p:nvPr>
        </p:nvSpPr>
        <p:spPr/>
        <p:txBody>
          <a:bodyPr/>
          <a:lstStyle/>
          <a:p>
            <a:r>
              <a:rPr lang="en-GB" u="sng" dirty="0">
                <a:latin typeface="+mn-lt"/>
              </a:rPr>
              <a:t>Case study: Autism</a:t>
            </a:r>
          </a:p>
        </p:txBody>
      </p:sp>
      <p:sp>
        <p:nvSpPr>
          <p:cNvPr id="3" name="Content Placeholder 2">
            <a:extLst>
              <a:ext uri="{FF2B5EF4-FFF2-40B4-BE49-F238E27FC236}">
                <a16:creationId xmlns:a16="http://schemas.microsoft.com/office/drawing/2014/main" id="{31F27E44-EB90-8151-153E-D1332A58AFC3}"/>
              </a:ext>
            </a:extLst>
          </p:cNvPr>
          <p:cNvSpPr>
            <a:spLocks noGrp="1"/>
          </p:cNvSpPr>
          <p:nvPr>
            <p:ph idx="1"/>
          </p:nvPr>
        </p:nvSpPr>
        <p:spPr/>
        <p:txBody>
          <a:bodyPr>
            <a:normAutofit fontScale="92500" lnSpcReduction="20000"/>
          </a:bodyPr>
          <a:lstStyle/>
          <a:p>
            <a:pPr marL="0" indent="0" algn="just">
              <a:lnSpc>
                <a:spcPct val="150000"/>
              </a:lnSpc>
              <a:spcAft>
                <a:spcPts val="800"/>
              </a:spcAft>
              <a:buNone/>
            </a:pPr>
            <a:r>
              <a:rPr lang="en-GB" sz="2000" dirty="0">
                <a:effectLst/>
                <a:ea typeface="DengXian" panose="02010600030101010101" pitchFamily="2" charset="-122"/>
                <a:cs typeface="Arial" panose="020B0604020202020204" pitchFamily="34" charset="0"/>
              </a:rPr>
              <a:t>Charlotte is a 36 year old female who has Autism Spectrum Disorder. She was referred for diagnosis by her secondary school who identified traits of ASD during her learning. Since being diagnosed Charlotte has taken the news poorly and has rejected advice that she has the condition being adamant that she is ‘normal’ due to traits not being identified during childhood. </a:t>
            </a:r>
          </a:p>
          <a:p>
            <a:pPr marL="0" indent="0" algn="just">
              <a:lnSpc>
                <a:spcPct val="150000"/>
              </a:lnSpc>
              <a:spcAft>
                <a:spcPts val="800"/>
              </a:spcAft>
              <a:buNone/>
            </a:pPr>
            <a:r>
              <a:rPr lang="en-GB" sz="2000" dirty="0">
                <a:effectLst/>
                <a:ea typeface="DengXian" panose="02010600030101010101" pitchFamily="2" charset="-122"/>
                <a:cs typeface="Arial" panose="020B0604020202020204" pitchFamily="34" charset="0"/>
              </a:rPr>
              <a:t>Due to this, Charlotte has also been diagnosed with Generalised Anxiety Disorder, which means she becomes uncomfortable in social situations and finds social interaction challenging. Charlotte does not work and has no education passed secondary school. Charlotte lives alone in social housing which is provided by the local housing association. She wants to find a partner who ‘understands’ her and gets enthused at the possibility of having a family in the future.   </a:t>
            </a:r>
          </a:p>
          <a:p>
            <a:endParaRPr lang="en-GB" dirty="0"/>
          </a:p>
        </p:txBody>
      </p:sp>
    </p:spTree>
    <p:extLst>
      <p:ext uri="{BB962C8B-B14F-4D97-AF65-F5344CB8AC3E}">
        <p14:creationId xmlns:p14="http://schemas.microsoft.com/office/powerpoint/2010/main" val="3768927605"/>
      </p:ext>
    </p:extLst>
  </p:cSld>
  <p:clrMapOvr>
    <a:masterClrMapping/>
  </p:clrMapOvr>
</p:sld>
</file>

<file path=ppt/theme/theme1.xml><?xml version="1.0" encoding="utf-8"?>
<a:theme xmlns:a="http://schemas.openxmlformats.org/drawingml/2006/main" name="UWTSD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 id="{CAFF2B64-A788-4857-8A55-447C2CC8B868}" vid="{37A59BBF-9B3C-4BC9-A08D-CCA24BB26A8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21</TotalTime>
  <Words>913</Words>
  <Application>Microsoft Office PowerPoint</Application>
  <PresentationFormat>Widescreen</PresentationFormat>
  <Paragraphs>81</Paragraphs>
  <Slides>14</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Myriad Pro</vt:lpstr>
      <vt:lpstr>UWTSD Theme</vt:lpstr>
      <vt:lpstr>Mental Disorders and Psychopathology</vt:lpstr>
      <vt:lpstr>Definition of Autism </vt:lpstr>
      <vt:lpstr>ICD-10 Classification</vt:lpstr>
      <vt:lpstr>Common Features </vt:lpstr>
      <vt:lpstr>Challenges experienced - Autism</vt:lpstr>
      <vt:lpstr>Signs of Autism - Children</vt:lpstr>
      <vt:lpstr>Theory of mind</vt:lpstr>
      <vt:lpstr>PowerPoint Presentation</vt:lpstr>
      <vt:lpstr>Signs of Autism - Adults</vt:lpstr>
      <vt:lpstr>PowerPoint Presentation</vt:lpstr>
      <vt:lpstr>Does Autistic symptoms appear similarly among males and females?</vt:lpstr>
      <vt:lpstr>Asperger's Vs Autism </vt:lpstr>
      <vt:lpstr>How to get diagnosed?</vt:lpstr>
      <vt:lpstr>Case study: Autism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Autism</dc:title>
  <dc:creator>Dushika Rajan</dc:creator>
  <cp:lastModifiedBy>Alice Clayton</cp:lastModifiedBy>
  <cp:revision>14</cp:revision>
  <dcterms:created xsi:type="dcterms:W3CDTF">2021-03-15T01:30:54Z</dcterms:created>
  <dcterms:modified xsi:type="dcterms:W3CDTF">2023-10-05T05:43:16Z</dcterms:modified>
</cp:coreProperties>
</file>