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8" r:id="rId2"/>
    <p:sldId id="259" r:id="rId3"/>
    <p:sldId id="261" r:id="rId4"/>
    <p:sldId id="266" r:id="rId5"/>
    <p:sldId id="268" r:id="rId6"/>
    <p:sldId id="264" r:id="rId7"/>
    <p:sldId id="263" r:id="rId8"/>
    <p:sldId id="260" r:id="rId9"/>
    <p:sldId id="262"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009999"/>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114" d="100"/>
          <a:sy n="114" d="100"/>
        </p:scale>
        <p:origin x="30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CB82E8-2C68-4B75-94FC-2EAFEA592091}" type="datetimeFigureOut">
              <a:rPr lang="en-US" smtClean="0"/>
              <a:t>5/19/2021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AB81AE-C60D-442F-9736-001BE4342035}" type="slidenum">
              <a:rPr lang="en-US" smtClean="0"/>
              <a:t>‹#›</a:t>
            </a:fld>
            <a:endParaRPr lang="en-US"/>
          </a:p>
        </p:txBody>
      </p:sp>
    </p:spTree>
    <p:extLst>
      <p:ext uri="{BB962C8B-B14F-4D97-AF65-F5344CB8AC3E}">
        <p14:creationId xmlns:p14="http://schemas.microsoft.com/office/powerpoint/2010/main" val="2883920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3398B-9B6F-457C-9822-2754E1E772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5F8C56B-FFF0-4B94-80F9-184F7A0933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8111A9A-EE2B-40AF-ADDE-895FB663D82B}"/>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5" name="Footer Placeholder 4">
            <a:extLst>
              <a:ext uri="{FF2B5EF4-FFF2-40B4-BE49-F238E27FC236}">
                <a16:creationId xmlns:a16="http://schemas.microsoft.com/office/drawing/2014/main" id="{34AF8622-1463-41D8-A737-C09D74B6D0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FB2522-E345-49B2-A16B-74418B39BF18}"/>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1408087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826EB-4143-4D78-91C7-32CD25B9D14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94C0FE6-5330-4AA2-A860-D0AB226BF1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07F106-9001-4B7B-BC80-1474EA34985D}"/>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5" name="Footer Placeholder 4">
            <a:extLst>
              <a:ext uri="{FF2B5EF4-FFF2-40B4-BE49-F238E27FC236}">
                <a16:creationId xmlns:a16="http://schemas.microsoft.com/office/drawing/2014/main" id="{28AFBF2B-24F1-4708-B988-67592022FB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BEE40D-1778-4905-A91A-0F496D172698}"/>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1250844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FEF87-3F2F-4ED6-AD24-E8CCE34A41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B00BB65-9D6D-4969-AD15-928BB359BA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78883F-77C4-4AD1-9755-A6AD81615F11}"/>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5" name="Footer Placeholder 4">
            <a:extLst>
              <a:ext uri="{FF2B5EF4-FFF2-40B4-BE49-F238E27FC236}">
                <a16:creationId xmlns:a16="http://schemas.microsoft.com/office/drawing/2014/main" id="{6D67DE6E-F479-4D8E-8F67-1C6D018A8B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DF8676-9787-409B-AADD-086601D6EA66}"/>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2904865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79DBE-76B5-4676-B83E-2979D5D41B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C3CD69-1911-40CA-B5A0-4CA89A63E8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52B53C-37C0-45B6-83F0-AA12F082F3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9F4C609-8012-4CE3-9081-DB9F74A6F50A}"/>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6" name="Footer Placeholder 5">
            <a:extLst>
              <a:ext uri="{FF2B5EF4-FFF2-40B4-BE49-F238E27FC236}">
                <a16:creationId xmlns:a16="http://schemas.microsoft.com/office/drawing/2014/main" id="{AC3CF972-0A46-40E9-9E8E-A75B615B2D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CAC3F4-19AC-40A2-9F69-0265CDFC39E4}"/>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1865291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5C92B-8C28-419F-87F1-E6D2C75862C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D1A250A-273D-40AD-BA90-C5E84D6DFD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8AB1EB-CC2B-408D-8E22-B0A37F32DD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273CA11-083C-4B65-BF71-706BC4986F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BCCE4D-327D-4583-9483-BACFA62609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912A95-57ED-4130-A2BC-16D0E5F3289D}"/>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8" name="Footer Placeholder 7">
            <a:extLst>
              <a:ext uri="{FF2B5EF4-FFF2-40B4-BE49-F238E27FC236}">
                <a16:creationId xmlns:a16="http://schemas.microsoft.com/office/drawing/2014/main" id="{6D01CDF6-3A3A-4F5E-A9D5-F35DCDF328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A63E52-EF09-498B-894F-617C3C62934C}"/>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4112809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918CF-84D1-4921-AE63-F81DA194BA9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599408-E2B0-4CFD-8737-ECCF121AF196}"/>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4" name="Footer Placeholder 3">
            <a:extLst>
              <a:ext uri="{FF2B5EF4-FFF2-40B4-BE49-F238E27FC236}">
                <a16:creationId xmlns:a16="http://schemas.microsoft.com/office/drawing/2014/main" id="{F05F3141-4C5B-4DE0-AB78-03EF5F27740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CC02FA1-3E47-4CD2-A26F-AE54DAF94C1B}"/>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4116300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340D78-3F87-4F63-8C98-F0D1544E1CDB}"/>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3" name="Footer Placeholder 2">
            <a:extLst>
              <a:ext uri="{FF2B5EF4-FFF2-40B4-BE49-F238E27FC236}">
                <a16:creationId xmlns:a16="http://schemas.microsoft.com/office/drawing/2014/main" id="{4E538A8A-066E-4CBA-BA08-E1E55DF6489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EF2D208-E7F3-4EC0-91AD-FD3E74A15E7C}"/>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1426797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7E633-2F0B-43DB-A7CE-CE9392D2F8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C4BEBA-91B8-4792-AF19-696D4266DB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7359FB2-A6D4-48ED-8176-BE6BCBD358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8DD331-7A23-49C4-8600-FE697350AB7A}"/>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6" name="Footer Placeholder 5">
            <a:extLst>
              <a:ext uri="{FF2B5EF4-FFF2-40B4-BE49-F238E27FC236}">
                <a16:creationId xmlns:a16="http://schemas.microsoft.com/office/drawing/2014/main" id="{D998CB88-7A93-458C-A8AE-E63A4224C7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A23DE8-0743-484E-8230-17D6FD941C8E}"/>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2925833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3FCA0-BA65-48FC-A71B-0D1BBE4E94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008687F-F5C8-4C48-A312-9578773AD4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53C4B3A-BD7A-4131-AC10-19DFEF096C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13D3BE-3694-4E64-BDA1-D473EF847054}"/>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6" name="Footer Placeholder 5">
            <a:extLst>
              <a:ext uri="{FF2B5EF4-FFF2-40B4-BE49-F238E27FC236}">
                <a16:creationId xmlns:a16="http://schemas.microsoft.com/office/drawing/2014/main" id="{9CEB6964-88F4-4D76-9DF6-503D79D987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2B5825-9F4C-482A-BDD5-6EE2F1DA9B69}"/>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4144082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9560E-6081-4F76-AD71-6CD91DB6055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94485A0-8C78-4185-82D6-F64F256019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F94167-24EF-4423-9D36-698DCD07A825}"/>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5" name="Footer Placeholder 4">
            <a:extLst>
              <a:ext uri="{FF2B5EF4-FFF2-40B4-BE49-F238E27FC236}">
                <a16:creationId xmlns:a16="http://schemas.microsoft.com/office/drawing/2014/main" id="{A2FE09B6-7757-42F1-BD55-BED1B9992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F5C9F9-E3F5-4F08-8DAB-826C3278931B}"/>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1675865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7B5255-F633-4BC1-A3E9-5A606FE337A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74D6C8D-15F4-4FE0-83E8-58593078D7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F42811-70B4-4928-B994-A703FEB75110}"/>
              </a:ext>
            </a:extLst>
          </p:cNvPr>
          <p:cNvSpPr>
            <a:spLocks noGrp="1"/>
          </p:cNvSpPr>
          <p:nvPr>
            <p:ph type="dt" sz="half" idx="10"/>
          </p:nvPr>
        </p:nvSpPr>
        <p:spPr/>
        <p:txBody>
          <a:bodyPr/>
          <a:lstStyle/>
          <a:p>
            <a:fld id="{BC74D83D-EE26-42AB-AAB7-4DFE5499983D}" type="datetimeFigureOut">
              <a:rPr lang="en-US" smtClean="0"/>
              <a:t>5/19/2021</a:t>
            </a:fld>
            <a:endParaRPr lang="en-US"/>
          </a:p>
        </p:txBody>
      </p:sp>
      <p:sp>
        <p:nvSpPr>
          <p:cNvPr id="5" name="Footer Placeholder 4">
            <a:extLst>
              <a:ext uri="{FF2B5EF4-FFF2-40B4-BE49-F238E27FC236}">
                <a16:creationId xmlns:a16="http://schemas.microsoft.com/office/drawing/2014/main" id="{108AC866-8527-45F1-B242-85FFAD7DC6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977867-DC00-47F1-BBFA-1C6E1F9D8E29}"/>
              </a:ext>
            </a:extLst>
          </p:cNvPr>
          <p:cNvSpPr>
            <a:spLocks noGrp="1"/>
          </p:cNvSpPr>
          <p:nvPr>
            <p:ph type="sldNum" sz="quarter" idx="12"/>
          </p:nvPr>
        </p:nvSpPr>
        <p:spPr/>
        <p:txBody>
          <a:bodyPr/>
          <a:lstStyle/>
          <a:p>
            <a:fld id="{E0260850-01B6-40CE-BB17-5814E801A4EC}" type="slidenum">
              <a:rPr lang="en-US" smtClean="0"/>
              <a:t>‹#›</a:t>
            </a:fld>
            <a:endParaRPr lang="en-US"/>
          </a:p>
        </p:txBody>
      </p:sp>
    </p:spTree>
    <p:extLst>
      <p:ext uri="{BB962C8B-B14F-4D97-AF65-F5344CB8AC3E}">
        <p14:creationId xmlns:p14="http://schemas.microsoft.com/office/powerpoint/2010/main" val="1221819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992536-9314-429C-B5B9-DDDA0C2BB8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2C3F916-20F8-4FE6-89E3-B20559D701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2AFFC4-8339-499B-A679-A886A745CA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74D83D-EE26-42AB-AAB7-4DFE5499983D}" type="datetimeFigureOut">
              <a:rPr lang="en-US" smtClean="0"/>
              <a:t>5/19/2021</a:t>
            </a:fld>
            <a:endParaRPr lang="en-US"/>
          </a:p>
        </p:txBody>
      </p:sp>
      <p:sp>
        <p:nvSpPr>
          <p:cNvPr id="5" name="Footer Placeholder 4">
            <a:extLst>
              <a:ext uri="{FF2B5EF4-FFF2-40B4-BE49-F238E27FC236}">
                <a16:creationId xmlns:a16="http://schemas.microsoft.com/office/drawing/2014/main" id="{EAC6924B-C832-4B49-A497-E65B763895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5E64ED4-5C38-4D76-BD40-508464048C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260850-01B6-40CE-BB17-5814E801A4EC}" type="slidenum">
              <a:rPr lang="en-US" smtClean="0"/>
              <a:t>‹#›</a:t>
            </a:fld>
            <a:endParaRPr lang="en-US"/>
          </a:p>
        </p:txBody>
      </p:sp>
    </p:spTree>
    <p:extLst>
      <p:ext uri="{BB962C8B-B14F-4D97-AF65-F5344CB8AC3E}">
        <p14:creationId xmlns:p14="http://schemas.microsoft.com/office/powerpoint/2010/main" val="17385700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rovingcrafters.com/2016/01/29/never-fear-the-yarn-wranglers-are-here/" TargetMode="External"/><Relationship Id="rId3" Type="http://schemas.openxmlformats.org/officeDocument/2006/relationships/hyperlink" Target="https://www.pinterest.co.uk/pin/699395017103384437/" TargetMode="External"/><Relationship Id="rId7" Type="http://schemas.openxmlformats.org/officeDocument/2006/relationships/hyperlink" Target="https://www.azom.com/article.aspx?ArticleID=11958" TargetMode="External"/><Relationship Id="rId2" Type="http://schemas.openxmlformats.org/officeDocument/2006/relationships/hyperlink" Target="https://www.dailymail.co.uk/femail/article-1090361/Mamma-Mia-Everything-knew-Britains-successful-film-ever.html" TargetMode="External"/><Relationship Id="rId1" Type="http://schemas.openxmlformats.org/officeDocument/2006/relationships/slideLayout" Target="../slideLayouts/slideLayout7.xml"/><Relationship Id="rId6" Type="http://schemas.openxmlformats.org/officeDocument/2006/relationships/hyperlink" Target="https://new.exchristian.net/2014/06/a-spiritual-awakening-year-after.html#.YKQZSKhKiUk" TargetMode="External"/><Relationship Id="rId5" Type="http://schemas.openxmlformats.org/officeDocument/2006/relationships/hyperlink" Target="https://www.petalrepublic.com/lotus-flower-meanings/#:~:text=Lotus%20flowers%20play%20a%20vital%20role%20in%20Buddhism.,challenges%20and%20moving%20towards%20the%20light%20of%20wisdom" TargetMode="External"/><Relationship Id="rId10" Type="http://schemas.openxmlformats.org/officeDocument/2006/relationships/hyperlink" Target="https://www.publicdomainpictures.net/en/view-image.php?image=197976&amp;picture=crystal-ball" TargetMode="External"/><Relationship Id="rId4" Type="http://schemas.openxmlformats.org/officeDocument/2006/relationships/hyperlink" Target="https://www.express.co.uk/entertainment/films/648270/Best-worst-Oscar-speech-dress-embarrassment" TargetMode="External"/><Relationship Id="rId9" Type="http://schemas.openxmlformats.org/officeDocument/2006/relationships/hyperlink" Target="https://www.pexels.com/photo/photo-of-a-fish-27652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piritual-awakening-flower">
            <a:extLst>
              <a:ext uri="{FF2B5EF4-FFF2-40B4-BE49-F238E27FC236}">
                <a16:creationId xmlns:a16="http://schemas.microsoft.com/office/drawing/2014/main" id="{658D779C-FAD8-49AB-A96A-B72068E81B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8682606" cy="70886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61A7389-8754-46C8-B816-559AB2080997}"/>
              </a:ext>
            </a:extLst>
          </p:cNvPr>
          <p:cNvSpPr txBox="1"/>
          <p:nvPr/>
        </p:nvSpPr>
        <p:spPr>
          <a:xfrm>
            <a:off x="8909108" y="713064"/>
            <a:ext cx="3171039" cy="7417415"/>
          </a:xfrm>
          <a:prstGeom prst="rect">
            <a:avLst/>
          </a:prstGeom>
          <a:noFill/>
        </p:spPr>
        <p:txBody>
          <a:bodyPr wrap="square" rtlCol="0">
            <a:spAutoFit/>
          </a:bodyPr>
          <a:lstStyle/>
          <a:p>
            <a:pPr algn="ctr"/>
            <a:r>
              <a:rPr lang="en-US" sz="2800" dirty="0">
                <a:solidFill>
                  <a:srgbClr val="009999"/>
                </a:solidFill>
                <a:latin typeface="Bradley Hand ITC" panose="03070402050302030203" pitchFamily="66" charset="0"/>
              </a:rPr>
              <a:t>Jane Brown</a:t>
            </a:r>
          </a:p>
          <a:p>
            <a:pPr algn="ctr"/>
            <a:r>
              <a:rPr lang="en-US" sz="2800" dirty="0">
                <a:solidFill>
                  <a:srgbClr val="009999"/>
                </a:solidFill>
                <a:latin typeface="Bradley Hand ITC" panose="03070402050302030203" pitchFamily="66" charset="0"/>
              </a:rPr>
              <a:t>1807469</a:t>
            </a:r>
          </a:p>
          <a:p>
            <a:pPr algn="ctr"/>
            <a:endParaRPr lang="en-US" sz="2800" dirty="0">
              <a:solidFill>
                <a:srgbClr val="009999"/>
              </a:solidFill>
              <a:latin typeface="Bradley Hand ITC" panose="03070402050302030203" pitchFamily="66" charset="0"/>
            </a:endParaRPr>
          </a:p>
          <a:p>
            <a:pPr algn="ctr"/>
            <a:endParaRPr lang="en-US" sz="2800" dirty="0">
              <a:solidFill>
                <a:srgbClr val="009999"/>
              </a:solidFill>
              <a:latin typeface="Bradley Hand ITC" panose="03070402050302030203" pitchFamily="66" charset="0"/>
            </a:endParaRPr>
          </a:p>
          <a:p>
            <a:pPr algn="ctr"/>
            <a:endParaRPr lang="en-US" sz="2800" dirty="0">
              <a:solidFill>
                <a:srgbClr val="009999"/>
              </a:solidFill>
              <a:latin typeface="Bradley Hand ITC" panose="03070402050302030203" pitchFamily="66" charset="0"/>
            </a:endParaRPr>
          </a:p>
          <a:p>
            <a:pPr algn="ctr"/>
            <a:r>
              <a:rPr lang="en-US" sz="2800" dirty="0">
                <a:solidFill>
                  <a:srgbClr val="009999"/>
                </a:solidFill>
                <a:latin typeface="Bradley Hand ITC" panose="03070402050302030203" pitchFamily="66" charset="0"/>
              </a:rPr>
              <a:t>Personal Development </a:t>
            </a:r>
          </a:p>
          <a:p>
            <a:pPr algn="ctr"/>
            <a:endParaRPr lang="en-US" sz="2800" dirty="0">
              <a:solidFill>
                <a:srgbClr val="009999"/>
              </a:solidFill>
              <a:latin typeface="Bradley Hand ITC" panose="03070402050302030203" pitchFamily="66" charset="0"/>
            </a:endParaRPr>
          </a:p>
          <a:p>
            <a:pPr algn="ctr"/>
            <a:endParaRPr lang="en-US" sz="2800" dirty="0">
              <a:solidFill>
                <a:srgbClr val="009999"/>
              </a:solidFill>
              <a:latin typeface="Bradley Hand ITC" panose="03070402050302030203" pitchFamily="66" charset="0"/>
            </a:endParaRPr>
          </a:p>
          <a:p>
            <a:pPr algn="ctr"/>
            <a:endParaRPr lang="en-US" sz="2800" dirty="0">
              <a:solidFill>
                <a:srgbClr val="009999"/>
              </a:solidFill>
              <a:latin typeface="Bradley Hand ITC" panose="03070402050302030203" pitchFamily="66" charset="0"/>
            </a:endParaRPr>
          </a:p>
          <a:p>
            <a:pPr algn="ctr"/>
            <a:r>
              <a:rPr lang="en-US" sz="2800" dirty="0">
                <a:solidFill>
                  <a:srgbClr val="009999"/>
                </a:solidFill>
                <a:latin typeface="Bradley Hand ITC" panose="03070402050302030203" pitchFamily="66" charset="0"/>
              </a:rPr>
              <a:t>Oral Seminar Presentation</a:t>
            </a:r>
          </a:p>
          <a:p>
            <a:pPr algn="ctr"/>
            <a:endParaRPr lang="en-US" sz="2800" dirty="0">
              <a:solidFill>
                <a:srgbClr val="009999"/>
              </a:solidFill>
              <a:latin typeface="Bradley Hand ITC" panose="03070402050302030203" pitchFamily="66" charset="0"/>
            </a:endParaRPr>
          </a:p>
          <a:p>
            <a:pPr algn="ctr"/>
            <a:endParaRPr lang="en-US" sz="2800" dirty="0">
              <a:solidFill>
                <a:srgbClr val="009999"/>
              </a:solidFill>
              <a:latin typeface="Bradley Hand ITC" panose="03070402050302030203" pitchFamily="66" charset="0"/>
            </a:endParaRPr>
          </a:p>
          <a:p>
            <a:pPr algn="ctr"/>
            <a:endParaRPr lang="en-US" sz="2800" dirty="0">
              <a:solidFill>
                <a:srgbClr val="009999"/>
              </a:solidFill>
              <a:latin typeface="Bradley Hand ITC" panose="03070402050302030203" pitchFamily="66" charset="0"/>
            </a:endParaRPr>
          </a:p>
          <a:p>
            <a:pPr algn="ctr"/>
            <a:endParaRPr lang="en-US" sz="2800" dirty="0">
              <a:solidFill>
                <a:srgbClr val="009999"/>
              </a:solidFill>
              <a:latin typeface="Bradley Hand ITC" panose="03070402050302030203" pitchFamily="66" charset="0"/>
            </a:endParaRPr>
          </a:p>
          <a:p>
            <a:pPr algn="ctr"/>
            <a:endParaRPr lang="en-US" sz="2800" dirty="0">
              <a:solidFill>
                <a:srgbClr val="009999"/>
              </a:solidFill>
              <a:latin typeface="Bradley Hand ITC" panose="03070402050302030203" pitchFamily="66" charset="0"/>
            </a:endParaRPr>
          </a:p>
        </p:txBody>
      </p:sp>
      <p:sp>
        <p:nvSpPr>
          <p:cNvPr id="3" name="TextBox 2">
            <a:extLst>
              <a:ext uri="{FF2B5EF4-FFF2-40B4-BE49-F238E27FC236}">
                <a16:creationId xmlns:a16="http://schemas.microsoft.com/office/drawing/2014/main" id="{EC0E3557-1846-4B26-B349-DC7C2116AB2E}"/>
              </a:ext>
            </a:extLst>
          </p:cNvPr>
          <p:cNvSpPr txBox="1"/>
          <p:nvPr/>
        </p:nvSpPr>
        <p:spPr>
          <a:xfrm>
            <a:off x="7567044" y="6144936"/>
            <a:ext cx="1627465" cy="276999"/>
          </a:xfrm>
          <a:prstGeom prst="rect">
            <a:avLst/>
          </a:prstGeom>
          <a:noFill/>
        </p:spPr>
        <p:txBody>
          <a:bodyPr wrap="square" rtlCol="0">
            <a:spAutoFit/>
          </a:bodyPr>
          <a:lstStyle/>
          <a:p>
            <a:r>
              <a:rPr lang="en-US" sz="1200" dirty="0">
                <a:solidFill>
                  <a:schemeClr val="bg1"/>
                </a:solidFill>
                <a:latin typeface="Bradley Hand ITC" panose="03070402050302030203" pitchFamily="66" charset="0"/>
              </a:rPr>
              <a:t>(Solos, 2014).</a:t>
            </a:r>
          </a:p>
        </p:txBody>
      </p:sp>
    </p:spTree>
    <p:extLst>
      <p:ext uri="{BB962C8B-B14F-4D97-AF65-F5344CB8AC3E}">
        <p14:creationId xmlns:p14="http://schemas.microsoft.com/office/powerpoint/2010/main" val="3917571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ere to get help with that tangled yarn">
            <a:extLst>
              <a:ext uri="{FF2B5EF4-FFF2-40B4-BE49-F238E27FC236}">
                <a16:creationId xmlns:a16="http://schemas.microsoft.com/office/drawing/2014/main" id="{390A7228-510C-4D33-B2BE-CE533F1296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8464"/>
            <a:ext cx="12096925" cy="69464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6BD23DD-55A4-4568-ABB8-CB54CCA4413F}"/>
              </a:ext>
            </a:extLst>
          </p:cNvPr>
          <p:cNvSpPr txBox="1"/>
          <p:nvPr/>
        </p:nvSpPr>
        <p:spPr>
          <a:xfrm>
            <a:off x="5286375" y="6197192"/>
            <a:ext cx="2036165" cy="276999"/>
          </a:xfrm>
          <a:prstGeom prst="rect">
            <a:avLst/>
          </a:prstGeom>
          <a:noFill/>
        </p:spPr>
        <p:txBody>
          <a:bodyPr wrap="square" rtlCol="0">
            <a:spAutoFit/>
          </a:bodyPr>
          <a:lstStyle/>
          <a:p>
            <a:r>
              <a:rPr lang="en-US" sz="1200" dirty="0">
                <a:solidFill>
                  <a:srgbClr val="FF99FF"/>
                </a:solidFill>
              </a:rPr>
              <a:t>(</a:t>
            </a:r>
            <a:r>
              <a:rPr lang="en-US" sz="1200" dirty="0">
                <a:solidFill>
                  <a:srgbClr val="FF99FF"/>
                </a:solidFill>
                <a:latin typeface="Bradley Hand ITC" panose="03070402050302030203" pitchFamily="66" charset="0"/>
              </a:rPr>
              <a:t>Roving Crafters, 2021).</a:t>
            </a:r>
          </a:p>
        </p:txBody>
      </p:sp>
    </p:spTree>
    <p:extLst>
      <p:ext uri="{BB962C8B-B14F-4D97-AF65-F5344CB8AC3E}">
        <p14:creationId xmlns:p14="http://schemas.microsoft.com/office/powerpoint/2010/main" val="391639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FF562FD4-2C50-4CE4-969A-382AD44310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096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9E5703B-84C3-474B-8BDA-38244BC8C89B}"/>
              </a:ext>
            </a:extLst>
          </p:cNvPr>
          <p:cNvSpPr txBox="1"/>
          <p:nvPr/>
        </p:nvSpPr>
        <p:spPr>
          <a:xfrm>
            <a:off x="7432646" y="1828800"/>
            <a:ext cx="3791824" cy="3046988"/>
          </a:xfrm>
          <a:prstGeom prst="rect">
            <a:avLst/>
          </a:prstGeom>
          <a:noFill/>
        </p:spPr>
        <p:txBody>
          <a:bodyPr wrap="square" rtlCol="0">
            <a:spAutoFit/>
          </a:bodyPr>
          <a:lstStyle/>
          <a:p>
            <a:pPr algn="ctr"/>
            <a:r>
              <a:rPr lang="en-US" sz="2400" b="1" dirty="0">
                <a:latin typeface="Bradley Hand ITC" panose="03070402050302030203" pitchFamily="66" charset="0"/>
              </a:rPr>
              <a:t>In and out, round and round, left and right, peaks and troughs, swerve the nerves ……</a:t>
            </a:r>
          </a:p>
          <a:p>
            <a:pPr algn="ctr"/>
            <a:endParaRPr lang="en-US" sz="2400" b="1" dirty="0">
              <a:latin typeface="Bradley Hand ITC" panose="03070402050302030203" pitchFamily="66" charset="0"/>
            </a:endParaRPr>
          </a:p>
          <a:p>
            <a:pPr algn="ctr"/>
            <a:endParaRPr lang="en-US" sz="2400" b="1" dirty="0">
              <a:latin typeface="Bradley Hand ITC" panose="03070402050302030203" pitchFamily="66" charset="0"/>
            </a:endParaRPr>
          </a:p>
          <a:p>
            <a:pPr algn="ctr"/>
            <a:r>
              <a:rPr lang="en-US" sz="2400" b="1" dirty="0">
                <a:latin typeface="Bradley Hand ITC" panose="03070402050302030203" pitchFamily="66" charset="0"/>
              </a:rPr>
              <a:t>Altogether an amazing experience</a:t>
            </a:r>
          </a:p>
        </p:txBody>
      </p:sp>
      <p:sp>
        <p:nvSpPr>
          <p:cNvPr id="5" name="TextBox 4">
            <a:extLst>
              <a:ext uri="{FF2B5EF4-FFF2-40B4-BE49-F238E27FC236}">
                <a16:creationId xmlns:a16="http://schemas.microsoft.com/office/drawing/2014/main" id="{A3D8A658-BFE2-4DB3-900B-D03ECA106E51}"/>
              </a:ext>
            </a:extLst>
          </p:cNvPr>
          <p:cNvSpPr txBox="1"/>
          <p:nvPr/>
        </p:nvSpPr>
        <p:spPr>
          <a:xfrm>
            <a:off x="10234569" y="6334125"/>
            <a:ext cx="1890756" cy="276999"/>
          </a:xfrm>
          <a:prstGeom prst="rect">
            <a:avLst/>
          </a:prstGeom>
          <a:noFill/>
        </p:spPr>
        <p:txBody>
          <a:bodyPr wrap="square" rtlCol="0">
            <a:spAutoFit/>
          </a:bodyPr>
          <a:lstStyle/>
          <a:p>
            <a:r>
              <a:rPr lang="en-US" sz="1200" dirty="0">
                <a:latin typeface="Bradley Hand ITC" panose="03070402050302030203" pitchFamily="66" charset="0"/>
              </a:rPr>
              <a:t>(Bessette, 2015).</a:t>
            </a:r>
          </a:p>
        </p:txBody>
      </p:sp>
      <p:sp>
        <p:nvSpPr>
          <p:cNvPr id="6" name="Heart 5">
            <a:extLst>
              <a:ext uri="{FF2B5EF4-FFF2-40B4-BE49-F238E27FC236}">
                <a16:creationId xmlns:a16="http://schemas.microsoft.com/office/drawing/2014/main" id="{FEB383E8-5AC4-45F1-8943-DF4E2055AC60}"/>
              </a:ext>
            </a:extLst>
          </p:cNvPr>
          <p:cNvSpPr/>
          <p:nvPr/>
        </p:nvSpPr>
        <p:spPr>
          <a:xfrm>
            <a:off x="10022616" y="4486275"/>
            <a:ext cx="283434" cy="266700"/>
          </a:xfrm>
          <a:prstGeom prst="hear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5048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8" name="Picture 8" descr="Photo Of A Fish">
            <a:extLst>
              <a:ext uri="{FF2B5EF4-FFF2-40B4-BE49-F238E27FC236}">
                <a16:creationId xmlns:a16="http://schemas.microsoft.com/office/drawing/2014/main" id="{610F4E09-6BFD-437D-966C-7CC152755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AFBA308-F2A6-4A09-B5DB-A488DFFE5761}"/>
              </a:ext>
            </a:extLst>
          </p:cNvPr>
          <p:cNvSpPr txBox="1"/>
          <p:nvPr/>
        </p:nvSpPr>
        <p:spPr>
          <a:xfrm>
            <a:off x="7340368" y="797510"/>
            <a:ext cx="3909269" cy="5262979"/>
          </a:xfrm>
          <a:prstGeom prst="rect">
            <a:avLst/>
          </a:prstGeom>
          <a:noFill/>
        </p:spPr>
        <p:txBody>
          <a:bodyPr wrap="square" rtlCol="0">
            <a:spAutoFit/>
          </a:bodyPr>
          <a:lstStyle/>
          <a:p>
            <a:pPr algn="ctr"/>
            <a:r>
              <a:rPr lang="en-US" sz="2400" dirty="0">
                <a:solidFill>
                  <a:schemeClr val="bg1"/>
                </a:solidFill>
                <a:latin typeface="Bradley Hand ITC" panose="03070402050302030203" pitchFamily="66" charset="0"/>
              </a:rPr>
              <a:t>I will  only ever thrive in the right  environment.</a:t>
            </a:r>
          </a:p>
          <a:p>
            <a:pPr algn="ctr"/>
            <a:endParaRPr lang="en-US" sz="2400" dirty="0">
              <a:solidFill>
                <a:schemeClr val="bg1"/>
              </a:solidFill>
              <a:latin typeface="Bradley Hand ITC" panose="03070402050302030203" pitchFamily="66" charset="0"/>
            </a:endParaRPr>
          </a:p>
          <a:p>
            <a:pPr algn="ctr"/>
            <a:endParaRPr lang="en-US" sz="2400" dirty="0">
              <a:solidFill>
                <a:schemeClr val="bg1"/>
              </a:solidFill>
              <a:latin typeface="Bradley Hand ITC" panose="03070402050302030203" pitchFamily="66" charset="0"/>
            </a:endParaRPr>
          </a:p>
          <a:p>
            <a:pPr algn="ctr"/>
            <a:r>
              <a:rPr lang="en-US" sz="2400" dirty="0">
                <a:solidFill>
                  <a:schemeClr val="bg1"/>
                </a:solidFill>
                <a:latin typeface="Bradley Hand ITC" panose="03070402050302030203" pitchFamily="66" charset="0"/>
              </a:rPr>
              <a:t>^</a:t>
            </a:r>
          </a:p>
          <a:p>
            <a:pPr algn="ctr"/>
            <a:endParaRPr lang="en-US" sz="2400" dirty="0">
              <a:solidFill>
                <a:schemeClr val="bg1"/>
              </a:solidFill>
              <a:latin typeface="Bradley Hand ITC" panose="03070402050302030203" pitchFamily="66" charset="0"/>
            </a:endParaRPr>
          </a:p>
          <a:p>
            <a:pPr algn="ctr"/>
            <a:endParaRPr lang="en-US" sz="2400" dirty="0">
              <a:solidFill>
                <a:schemeClr val="bg1"/>
              </a:solidFill>
              <a:latin typeface="Bradley Hand ITC" panose="03070402050302030203" pitchFamily="66" charset="0"/>
            </a:endParaRPr>
          </a:p>
          <a:p>
            <a:pPr algn="ctr"/>
            <a:r>
              <a:rPr lang="en-US" sz="2400" dirty="0">
                <a:solidFill>
                  <a:schemeClr val="bg1"/>
                </a:solidFill>
                <a:latin typeface="Bradley Hand ITC" panose="03070402050302030203" pitchFamily="66" charset="0"/>
              </a:rPr>
              <a:t>Being true to myself and my purpose</a:t>
            </a:r>
          </a:p>
          <a:p>
            <a:endParaRPr lang="en-US" sz="2400" dirty="0">
              <a:solidFill>
                <a:schemeClr val="bg1"/>
              </a:solidFill>
              <a:latin typeface="Bradley Hand ITC" panose="03070402050302030203" pitchFamily="66" charset="0"/>
            </a:endParaRPr>
          </a:p>
          <a:p>
            <a:pPr algn="ctr"/>
            <a:endParaRPr lang="en-US" sz="2400" dirty="0">
              <a:solidFill>
                <a:schemeClr val="bg1"/>
              </a:solidFill>
              <a:latin typeface="Bradley Hand ITC" panose="03070402050302030203" pitchFamily="66" charset="0"/>
            </a:endParaRPr>
          </a:p>
          <a:p>
            <a:pPr algn="ctr"/>
            <a:r>
              <a:rPr lang="en-US" sz="2400" dirty="0">
                <a:solidFill>
                  <a:schemeClr val="bg1"/>
                </a:solidFill>
                <a:latin typeface="Bradley Hand ITC" panose="03070402050302030203" pitchFamily="66" charset="0"/>
              </a:rPr>
              <a:t>^</a:t>
            </a:r>
          </a:p>
          <a:p>
            <a:pPr algn="ctr"/>
            <a:endParaRPr lang="en-US" sz="2400" dirty="0">
              <a:solidFill>
                <a:schemeClr val="bg1"/>
              </a:solidFill>
              <a:latin typeface="Bradley Hand ITC" panose="03070402050302030203" pitchFamily="66" charset="0"/>
            </a:endParaRPr>
          </a:p>
          <a:p>
            <a:pPr algn="ctr"/>
            <a:r>
              <a:rPr lang="en-US" sz="2400" dirty="0">
                <a:solidFill>
                  <a:schemeClr val="bg1"/>
                </a:solidFill>
                <a:latin typeface="Bradley Hand ITC" panose="03070402050302030203" pitchFamily="66" charset="0"/>
              </a:rPr>
              <a:t>*CONTRIBUTION*</a:t>
            </a:r>
          </a:p>
        </p:txBody>
      </p:sp>
      <p:sp>
        <p:nvSpPr>
          <p:cNvPr id="4" name="TextBox 3">
            <a:extLst>
              <a:ext uri="{FF2B5EF4-FFF2-40B4-BE49-F238E27FC236}">
                <a16:creationId xmlns:a16="http://schemas.microsoft.com/office/drawing/2014/main" id="{5C1B6CCE-42F7-4FE8-8E1F-73E8F01D4FD6}"/>
              </a:ext>
            </a:extLst>
          </p:cNvPr>
          <p:cNvSpPr txBox="1"/>
          <p:nvPr/>
        </p:nvSpPr>
        <p:spPr>
          <a:xfrm>
            <a:off x="9999676" y="6451134"/>
            <a:ext cx="2734811" cy="276999"/>
          </a:xfrm>
          <a:prstGeom prst="rect">
            <a:avLst/>
          </a:prstGeom>
          <a:noFill/>
        </p:spPr>
        <p:txBody>
          <a:bodyPr wrap="square" rtlCol="0">
            <a:spAutoFit/>
          </a:bodyPr>
          <a:lstStyle/>
          <a:p>
            <a:r>
              <a:rPr lang="en-US" sz="1200" dirty="0">
                <a:solidFill>
                  <a:schemeClr val="bg1"/>
                </a:solidFill>
                <a:latin typeface="Bradley Hand ITC" panose="03070402050302030203" pitchFamily="66" charset="0"/>
              </a:rPr>
              <a:t>(</a:t>
            </a:r>
            <a:r>
              <a:rPr lang="en-US" sz="1200" dirty="0" err="1">
                <a:solidFill>
                  <a:schemeClr val="bg1"/>
                </a:solidFill>
                <a:latin typeface="Bradley Hand ITC" panose="03070402050302030203" pitchFamily="66" charset="0"/>
              </a:rPr>
              <a:t>Chevanon</a:t>
            </a:r>
            <a:r>
              <a:rPr lang="en-US" sz="1200" dirty="0">
                <a:solidFill>
                  <a:schemeClr val="bg1"/>
                </a:solidFill>
                <a:latin typeface="Bradley Hand ITC" panose="03070402050302030203" pitchFamily="66" charset="0"/>
              </a:rPr>
              <a:t> Photography, 2021). </a:t>
            </a:r>
          </a:p>
        </p:txBody>
      </p:sp>
    </p:spTree>
    <p:extLst>
      <p:ext uri="{BB962C8B-B14F-4D97-AF65-F5344CB8AC3E}">
        <p14:creationId xmlns:p14="http://schemas.microsoft.com/office/powerpoint/2010/main" val="1548759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rystal Ball On The Wooden Bench">
            <a:extLst>
              <a:ext uri="{FF2B5EF4-FFF2-40B4-BE49-F238E27FC236}">
                <a16:creationId xmlns:a16="http://schemas.microsoft.com/office/drawing/2014/main" id="{8FED500C-3317-4C44-9B45-EFECDA9B8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7566871"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101D831-813B-4729-9F94-94C090ADF76F}"/>
              </a:ext>
            </a:extLst>
          </p:cNvPr>
          <p:cNvSpPr txBox="1"/>
          <p:nvPr/>
        </p:nvSpPr>
        <p:spPr>
          <a:xfrm>
            <a:off x="8019875" y="333137"/>
            <a:ext cx="3926047" cy="6524863"/>
          </a:xfrm>
          <a:prstGeom prst="rect">
            <a:avLst/>
          </a:prstGeom>
          <a:noFill/>
        </p:spPr>
        <p:txBody>
          <a:bodyPr wrap="square" rtlCol="0">
            <a:spAutoFit/>
          </a:bodyPr>
          <a:lstStyle/>
          <a:p>
            <a:pPr marL="285750" indent="-285750">
              <a:buFont typeface="Arial" panose="020B0604020202020204" pitchFamily="34" charset="0"/>
              <a:buChar char="•"/>
            </a:pPr>
            <a:r>
              <a:rPr lang="en-US" sz="2000" b="1" dirty="0">
                <a:latin typeface="Bradley Hand ITC" panose="03070402050302030203" pitchFamily="66" charset="0"/>
              </a:rPr>
              <a:t>Continue my journey with Cruse</a:t>
            </a:r>
          </a:p>
          <a:p>
            <a:pPr marL="285750" indent="-285750">
              <a:buFont typeface="Arial" panose="020B0604020202020204" pitchFamily="34" charset="0"/>
              <a:buChar char="•"/>
            </a:pPr>
            <a:endParaRPr lang="en-US" sz="2000" b="1" dirty="0">
              <a:latin typeface="Bradley Hand ITC" panose="03070402050302030203" pitchFamily="66" charset="0"/>
            </a:endParaRPr>
          </a:p>
          <a:p>
            <a:pPr marL="285750" indent="-285750">
              <a:buFont typeface="Arial" panose="020B0604020202020204" pitchFamily="34" charset="0"/>
              <a:buChar char="•"/>
            </a:pPr>
            <a:r>
              <a:rPr lang="en-US" sz="2000" b="1" dirty="0">
                <a:latin typeface="Bradley Hand ITC" panose="03070402050302030203" pitchFamily="66" charset="0"/>
              </a:rPr>
              <a:t>Pick up voluntary role with Mind in </a:t>
            </a:r>
            <a:r>
              <a:rPr lang="en-US" sz="2000" b="1" dirty="0" err="1">
                <a:latin typeface="Bradley Hand ITC" panose="03070402050302030203" pitchFamily="66" charset="0"/>
              </a:rPr>
              <a:t>Ystradgynlais</a:t>
            </a:r>
            <a:r>
              <a:rPr lang="en-US" sz="2000" b="1" dirty="0">
                <a:latin typeface="Bradley Hand ITC" panose="03070402050302030203" pitchFamily="66" charset="0"/>
              </a:rPr>
              <a:t> </a:t>
            </a:r>
          </a:p>
          <a:p>
            <a:pPr marL="285750" indent="-285750">
              <a:buFont typeface="Arial" panose="020B0604020202020204" pitchFamily="34" charset="0"/>
              <a:buChar char="•"/>
            </a:pPr>
            <a:endParaRPr lang="en-US" sz="2000" b="1" dirty="0">
              <a:latin typeface="Bradley Hand ITC" panose="03070402050302030203" pitchFamily="66" charset="0"/>
            </a:endParaRPr>
          </a:p>
          <a:p>
            <a:pPr marL="285750" indent="-285750">
              <a:buFont typeface="Arial" panose="020B0604020202020204" pitchFamily="34" charset="0"/>
              <a:buChar char="•"/>
            </a:pPr>
            <a:r>
              <a:rPr lang="en-US" sz="2000" b="1" dirty="0">
                <a:latin typeface="Bradley Hand ITC" panose="03070402050302030203" pitchFamily="66" charset="0"/>
              </a:rPr>
              <a:t>Continuous CPD, in house training and self directed study</a:t>
            </a:r>
          </a:p>
          <a:p>
            <a:pPr marL="285750" indent="-285750">
              <a:buFont typeface="Arial" panose="020B0604020202020204" pitchFamily="34" charset="0"/>
              <a:buChar char="•"/>
            </a:pPr>
            <a:endParaRPr lang="en-US" sz="2000" b="1" dirty="0">
              <a:latin typeface="Bradley Hand ITC" panose="03070402050302030203" pitchFamily="66" charset="0"/>
            </a:endParaRPr>
          </a:p>
          <a:p>
            <a:pPr marL="285750" indent="-285750">
              <a:buFont typeface="Arial" panose="020B0604020202020204" pitchFamily="34" charset="0"/>
              <a:buChar char="•"/>
            </a:pPr>
            <a:r>
              <a:rPr lang="en-US" sz="2000" b="1" dirty="0">
                <a:latin typeface="Bradley Hand ITC" panose="03070402050302030203" pitchFamily="66" charset="0"/>
              </a:rPr>
              <a:t>Focus on Hypnotherapy, EFT and Life Coaching and develop my spirituality, incorporating counselling skills where appropriate. </a:t>
            </a:r>
          </a:p>
          <a:p>
            <a:pPr marL="285750" indent="-285750">
              <a:buFont typeface="Arial" panose="020B0604020202020204" pitchFamily="34" charset="0"/>
              <a:buChar char="•"/>
            </a:pPr>
            <a:endParaRPr lang="en-US" sz="2000" b="1" dirty="0">
              <a:latin typeface="Bradley Hand ITC" panose="03070402050302030203" pitchFamily="66" charset="0"/>
            </a:endParaRPr>
          </a:p>
          <a:p>
            <a:pPr marL="285750" indent="-285750">
              <a:buFont typeface="Arial" panose="020B0604020202020204" pitchFamily="34" charset="0"/>
              <a:buChar char="•"/>
            </a:pPr>
            <a:r>
              <a:rPr lang="en-US" sz="2000" b="1" dirty="0">
                <a:latin typeface="Bradley Hand ITC" panose="03070402050302030203" pitchFamily="66" charset="0"/>
              </a:rPr>
              <a:t>To serve other’s in times of need in whichever way I can, ensuring safe practice at all times.</a:t>
            </a:r>
          </a:p>
          <a:p>
            <a:endParaRPr lang="en-US" dirty="0"/>
          </a:p>
        </p:txBody>
      </p:sp>
      <p:sp>
        <p:nvSpPr>
          <p:cNvPr id="3" name="TextBox 2">
            <a:extLst>
              <a:ext uri="{FF2B5EF4-FFF2-40B4-BE49-F238E27FC236}">
                <a16:creationId xmlns:a16="http://schemas.microsoft.com/office/drawing/2014/main" id="{CDA1804D-79AE-4EEE-9B32-E93645005DDA}"/>
              </a:ext>
            </a:extLst>
          </p:cNvPr>
          <p:cNvSpPr txBox="1"/>
          <p:nvPr/>
        </p:nvSpPr>
        <p:spPr>
          <a:xfrm>
            <a:off x="5889073" y="6300132"/>
            <a:ext cx="1677797" cy="276999"/>
          </a:xfrm>
          <a:prstGeom prst="rect">
            <a:avLst/>
          </a:prstGeom>
          <a:noFill/>
        </p:spPr>
        <p:txBody>
          <a:bodyPr wrap="square" rtlCol="0">
            <a:spAutoFit/>
          </a:bodyPr>
          <a:lstStyle/>
          <a:p>
            <a:r>
              <a:rPr lang="en-US" sz="1200" dirty="0">
                <a:solidFill>
                  <a:schemeClr val="bg1"/>
                </a:solidFill>
                <a:latin typeface="Bradley Hand ITC" panose="03070402050302030203" pitchFamily="66" charset="0"/>
              </a:rPr>
              <a:t>(</a:t>
            </a:r>
            <a:r>
              <a:rPr lang="en-US" sz="1200" dirty="0" err="1">
                <a:solidFill>
                  <a:schemeClr val="bg1"/>
                </a:solidFill>
                <a:latin typeface="Bradley Hand ITC" panose="03070402050302030203" pitchFamily="66" charset="0"/>
              </a:rPr>
              <a:t>Hodan</a:t>
            </a:r>
            <a:r>
              <a:rPr lang="en-US" sz="1200" dirty="0">
                <a:solidFill>
                  <a:schemeClr val="bg1"/>
                </a:solidFill>
                <a:latin typeface="Bradley Hand ITC" panose="03070402050302030203" pitchFamily="66" charset="0"/>
              </a:rPr>
              <a:t>, 2021).</a:t>
            </a:r>
          </a:p>
        </p:txBody>
      </p:sp>
    </p:spTree>
    <p:extLst>
      <p:ext uri="{BB962C8B-B14F-4D97-AF65-F5344CB8AC3E}">
        <p14:creationId xmlns:p14="http://schemas.microsoft.com/office/powerpoint/2010/main" val="2711399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55C1E895-02C2-47A2-AACF-409417997E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4772025" cy="67151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FFA630D-AC0C-44BC-ABE5-A3A9517FD649}"/>
              </a:ext>
            </a:extLst>
          </p:cNvPr>
          <p:cNvSpPr txBox="1"/>
          <p:nvPr/>
        </p:nvSpPr>
        <p:spPr>
          <a:xfrm>
            <a:off x="5914238" y="849183"/>
            <a:ext cx="5419289" cy="5016758"/>
          </a:xfrm>
          <a:prstGeom prst="rect">
            <a:avLst/>
          </a:prstGeom>
          <a:noFill/>
        </p:spPr>
        <p:txBody>
          <a:bodyPr wrap="square" rtlCol="0">
            <a:spAutoFit/>
          </a:bodyPr>
          <a:lstStyle/>
          <a:p>
            <a:pPr algn="ctr"/>
            <a:r>
              <a:rPr lang="en-US" sz="4000" dirty="0">
                <a:latin typeface="Bradley Hand ITC" panose="03070402050302030203" pitchFamily="66" charset="0"/>
              </a:rPr>
              <a:t>Message to self:</a:t>
            </a:r>
          </a:p>
          <a:p>
            <a:pPr algn="ctr"/>
            <a:endParaRPr lang="en-US" sz="4000" dirty="0">
              <a:latin typeface="Bradley Hand ITC" panose="03070402050302030203" pitchFamily="66" charset="0"/>
            </a:endParaRPr>
          </a:p>
          <a:p>
            <a:pPr algn="ctr"/>
            <a:r>
              <a:rPr lang="en-US" sz="4000" dirty="0">
                <a:latin typeface="Bradley Hand ITC" panose="03070402050302030203" pitchFamily="66" charset="0"/>
              </a:rPr>
              <a:t>Time to drop the ego, drop the attachments and </a:t>
            </a:r>
          </a:p>
          <a:p>
            <a:pPr algn="ctr"/>
            <a:r>
              <a:rPr lang="en-US" sz="4000" dirty="0">
                <a:latin typeface="Bradley Hand ITC" panose="03070402050302030203" pitchFamily="66" charset="0"/>
              </a:rPr>
              <a:t>Dance like no-one’s watching, as once upon a time………</a:t>
            </a:r>
          </a:p>
        </p:txBody>
      </p:sp>
      <p:sp>
        <p:nvSpPr>
          <p:cNvPr id="3" name="TextBox 2">
            <a:extLst>
              <a:ext uri="{FF2B5EF4-FFF2-40B4-BE49-F238E27FC236}">
                <a16:creationId xmlns:a16="http://schemas.microsoft.com/office/drawing/2014/main" id="{5A49CE2D-5B66-485A-822A-ED1B1854717C}"/>
              </a:ext>
            </a:extLst>
          </p:cNvPr>
          <p:cNvSpPr txBox="1"/>
          <p:nvPr/>
        </p:nvSpPr>
        <p:spPr>
          <a:xfrm>
            <a:off x="10234569" y="6073629"/>
            <a:ext cx="1619075" cy="276999"/>
          </a:xfrm>
          <a:prstGeom prst="rect">
            <a:avLst/>
          </a:prstGeom>
          <a:noFill/>
        </p:spPr>
        <p:txBody>
          <a:bodyPr wrap="square" rtlCol="0">
            <a:spAutoFit/>
          </a:bodyPr>
          <a:lstStyle/>
          <a:p>
            <a:r>
              <a:rPr lang="en-US" sz="1200" dirty="0">
                <a:latin typeface="Bradley Hand ITC" panose="03070402050302030203" pitchFamily="66" charset="0"/>
              </a:rPr>
              <a:t>(Pin interest, 2021).</a:t>
            </a:r>
          </a:p>
        </p:txBody>
      </p:sp>
    </p:spTree>
    <p:extLst>
      <p:ext uri="{BB962C8B-B14F-4D97-AF65-F5344CB8AC3E}">
        <p14:creationId xmlns:p14="http://schemas.microsoft.com/office/powerpoint/2010/main" val="356130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piritual-awakening-flower">
            <a:extLst>
              <a:ext uri="{FF2B5EF4-FFF2-40B4-BE49-F238E27FC236}">
                <a16:creationId xmlns:a16="http://schemas.microsoft.com/office/drawing/2014/main" id="{486B4CEF-9499-4AD2-8ECC-6314B3437A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65862"/>
            <a:ext cx="12192000" cy="65913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7D7FA01-FA83-40A4-84B4-9C591257A6D2}"/>
              </a:ext>
            </a:extLst>
          </p:cNvPr>
          <p:cNvSpPr txBox="1"/>
          <p:nvPr/>
        </p:nvSpPr>
        <p:spPr>
          <a:xfrm>
            <a:off x="1847850" y="951637"/>
            <a:ext cx="8305800" cy="1200329"/>
          </a:xfrm>
          <a:prstGeom prst="rect">
            <a:avLst/>
          </a:prstGeom>
          <a:noFill/>
        </p:spPr>
        <p:txBody>
          <a:bodyPr wrap="square">
            <a:spAutoFit/>
          </a:bodyPr>
          <a:lstStyle/>
          <a:p>
            <a:pPr algn="ctr" fontAlgn="t"/>
            <a:r>
              <a:rPr lang="en-US" b="0" i="0" dirty="0">
                <a:solidFill>
                  <a:schemeClr val="bg1"/>
                </a:solidFill>
                <a:effectLst/>
                <a:latin typeface="Bradley Hand ITC" panose="03070402050302030203" pitchFamily="66" charset="0"/>
              </a:rPr>
              <a:t>Lotus flowers generally represent spiritual awakening, purity, and faithfulness. This belief roots from the fact that lotus flowers emerge from muddy waters. For Buddhism, that means the act of rising above despite the challenges and moving towards the light of wisdom.</a:t>
            </a:r>
          </a:p>
        </p:txBody>
      </p:sp>
      <p:sp>
        <p:nvSpPr>
          <p:cNvPr id="5" name="TextBox 4">
            <a:extLst>
              <a:ext uri="{FF2B5EF4-FFF2-40B4-BE49-F238E27FC236}">
                <a16:creationId xmlns:a16="http://schemas.microsoft.com/office/drawing/2014/main" id="{D146858B-4FFC-499A-BB6A-1E9BCC570BD1}"/>
              </a:ext>
            </a:extLst>
          </p:cNvPr>
          <p:cNvSpPr txBox="1"/>
          <p:nvPr/>
        </p:nvSpPr>
        <p:spPr>
          <a:xfrm>
            <a:off x="9420837" y="6451134"/>
            <a:ext cx="2164359" cy="461665"/>
          </a:xfrm>
          <a:prstGeom prst="rect">
            <a:avLst/>
          </a:prstGeom>
          <a:noFill/>
        </p:spPr>
        <p:txBody>
          <a:bodyPr wrap="square" rtlCol="0">
            <a:spAutoFit/>
          </a:bodyPr>
          <a:lstStyle/>
          <a:p>
            <a:r>
              <a:rPr lang="en-US" sz="1200" dirty="0">
                <a:solidFill>
                  <a:schemeClr val="bg1"/>
                </a:solidFill>
                <a:latin typeface="Bradley Hand ITC" panose="03070402050302030203" pitchFamily="66" charset="0"/>
              </a:rPr>
              <a:t>(Solos, 2014).</a:t>
            </a:r>
          </a:p>
          <a:p>
            <a:r>
              <a:rPr lang="en-US" sz="1200" dirty="0">
                <a:solidFill>
                  <a:schemeClr val="bg1"/>
                </a:solidFill>
                <a:latin typeface="Bradley Hand ITC" panose="03070402050302030203" pitchFamily="66" charset="0"/>
              </a:rPr>
              <a:t>(Petal Republic, 2021).</a:t>
            </a:r>
          </a:p>
        </p:txBody>
      </p:sp>
    </p:spTree>
    <p:extLst>
      <p:ext uri="{BB962C8B-B14F-4D97-AF65-F5344CB8AC3E}">
        <p14:creationId xmlns:p14="http://schemas.microsoft.com/office/powerpoint/2010/main" val="458239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8" name="Picture 6">
            <a:extLst>
              <a:ext uri="{FF2B5EF4-FFF2-40B4-BE49-F238E27FC236}">
                <a16:creationId xmlns:a16="http://schemas.microsoft.com/office/drawing/2014/main" id="{12D7B343-8372-4C11-A343-2D4F344D87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8905875"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croll, Certificate, Paper, Roll, Rolled, Graduation - Degree Clipart (384x640), Png Download">
            <a:extLst>
              <a:ext uri="{FF2B5EF4-FFF2-40B4-BE49-F238E27FC236}">
                <a16:creationId xmlns:a16="http://schemas.microsoft.com/office/drawing/2014/main" id="{2719F254-120C-43AC-8C78-3323A0EF8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546037">
            <a:off x="416998" y="4227523"/>
            <a:ext cx="2571575" cy="281343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43169CE-F78B-4714-926C-8DB8B0971ECE}"/>
              </a:ext>
            </a:extLst>
          </p:cNvPr>
          <p:cNvSpPr txBox="1"/>
          <p:nvPr/>
        </p:nvSpPr>
        <p:spPr>
          <a:xfrm>
            <a:off x="9186181" y="0"/>
            <a:ext cx="3091543" cy="8494633"/>
          </a:xfrm>
          <a:prstGeom prst="rect">
            <a:avLst/>
          </a:prstGeom>
          <a:noFill/>
        </p:spPr>
        <p:txBody>
          <a:bodyPr wrap="square" rtlCol="0">
            <a:spAutoFit/>
          </a:bodyPr>
          <a:lstStyle/>
          <a:p>
            <a:pPr algn="ctr"/>
            <a:r>
              <a:rPr lang="en-US" sz="2800" b="1" dirty="0">
                <a:latin typeface="Bradley Hand ITC" panose="03070402050302030203" pitchFamily="66" charset="0"/>
              </a:rPr>
              <a:t>Credits</a:t>
            </a:r>
          </a:p>
          <a:p>
            <a:pPr marL="285750" indent="-285750" algn="ctr">
              <a:buFont typeface="Arial" panose="020B0604020202020204" pitchFamily="34" charset="0"/>
              <a:buChar char="•"/>
            </a:pPr>
            <a:r>
              <a:rPr lang="en-US" b="1" u="sng" dirty="0" err="1">
                <a:latin typeface="Bradley Hand ITC" panose="03070402050302030203" pitchFamily="66" charset="0"/>
              </a:rPr>
              <a:t>Corhort</a:t>
            </a:r>
            <a:r>
              <a:rPr lang="en-US" b="1" u="sng" dirty="0">
                <a:latin typeface="Bradley Hand ITC" panose="03070402050302030203" pitchFamily="66" charset="0"/>
              </a:rPr>
              <a:t> of 2019 - 2021</a:t>
            </a:r>
          </a:p>
          <a:p>
            <a:pPr algn="ctr"/>
            <a:r>
              <a:rPr lang="en-US" b="1" dirty="0">
                <a:latin typeface="Bradley Hand ITC" panose="03070402050302030203" pitchFamily="66" charset="0"/>
              </a:rPr>
              <a:t>Annette</a:t>
            </a:r>
          </a:p>
          <a:p>
            <a:pPr algn="ctr"/>
            <a:r>
              <a:rPr lang="en-US" b="1" dirty="0">
                <a:latin typeface="Bradley Hand ITC" panose="03070402050302030203" pitchFamily="66" charset="0"/>
              </a:rPr>
              <a:t>Danielle</a:t>
            </a:r>
          </a:p>
          <a:p>
            <a:pPr algn="ctr"/>
            <a:r>
              <a:rPr lang="en-US" b="1" dirty="0">
                <a:latin typeface="Bradley Hand ITC" panose="03070402050302030203" pitchFamily="66" charset="0"/>
              </a:rPr>
              <a:t>Donna</a:t>
            </a:r>
          </a:p>
          <a:p>
            <a:pPr algn="ctr"/>
            <a:r>
              <a:rPr lang="en-US" b="1" dirty="0">
                <a:latin typeface="Bradley Hand ITC" panose="03070402050302030203" pitchFamily="66" charset="0"/>
              </a:rPr>
              <a:t>Emma</a:t>
            </a:r>
          </a:p>
          <a:p>
            <a:pPr algn="ctr"/>
            <a:r>
              <a:rPr lang="en-US" b="1" dirty="0">
                <a:latin typeface="Bradley Hand ITC" panose="03070402050302030203" pitchFamily="66" charset="0"/>
              </a:rPr>
              <a:t>Leigh</a:t>
            </a:r>
          </a:p>
          <a:p>
            <a:pPr algn="ctr"/>
            <a:r>
              <a:rPr lang="en-US" b="1" dirty="0">
                <a:latin typeface="Bradley Hand ITC" panose="03070402050302030203" pitchFamily="66" charset="0"/>
              </a:rPr>
              <a:t>Mandy</a:t>
            </a:r>
          </a:p>
          <a:p>
            <a:pPr algn="ctr"/>
            <a:r>
              <a:rPr lang="en-US" b="1" dirty="0">
                <a:latin typeface="Bradley Hand ITC" panose="03070402050302030203" pitchFamily="66" charset="0"/>
              </a:rPr>
              <a:t>Marnie</a:t>
            </a:r>
          </a:p>
          <a:p>
            <a:pPr algn="ctr"/>
            <a:r>
              <a:rPr lang="en-US" b="1" dirty="0">
                <a:latin typeface="Bradley Hand ITC" panose="03070402050302030203" pitchFamily="66" charset="0"/>
              </a:rPr>
              <a:t>Nina</a:t>
            </a:r>
          </a:p>
          <a:p>
            <a:pPr algn="ctr"/>
            <a:r>
              <a:rPr lang="en-US" b="1" dirty="0">
                <a:latin typeface="Bradley Hand ITC" panose="03070402050302030203" pitchFamily="66" charset="0"/>
              </a:rPr>
              <a:t>Katie-Ann</a:t>
            </a:r>
          </a:p>
          <a:p>
            <a:pPr algn="ctr"/>
            <a:r>
              <a:rPr lang="en-US" b="1" dirty="0">
                <a:latin typeface="Bradley Hand ITC" panose="03070402050302030203" pitchFamily="66" charset="0"/>
              </a:rPr>
              <a:t>Rachel</a:t>
            </a:r>
          </a:p>
          <a:p>
            <a:pPr algn="ctr"/>
            <a:r>
              <a:rPr lang="en-US" b="1" dirty="0">
                <a:latin typeface="Bradley Hand ITC" panose="03070402050302030203" pitchFamily="66" charset="0"/>
              </a:rPr>
              <a:t>Simon</a:t>
            </a:r>
          </a:p>
          <a:p>
            <a:pPr algn="ctr"/>
            <a:r>
              <a:rPr lang="en-US" b="1" dirty="0">
                <a:latin typeface="Bradley Hand ITC" panose="03070402050302030203" pitchFamily="66" charset="0"/>
              </a:rPr>
              <a:t>Susan</a:t>
            </a:r>
          </a:p>
          <a:p>
            <a:pPr algn="ctr"/>
            <a:endParaRPr lang="en-US" b="1" dirty="0">
              <a:latin typeface="Bradley Hand ITC" panose="03070402050302030203" pitchFamily="66" charset="0"/>
            </a:endParaRPr>
          </a:p>
          <a:p>
            <a:pPr algn="ctr"/>
            <a:r>
              <a:rPr lang="en-US" b="1" u="sng" dirty="0">
                <a:latin typeface="Bradley Hand ITC" panose="03070402050302030203" pitchFamily="66" charset="0"/>
              </a:rPr>
              <a:t>Lecturer’s of 2019-2021</a:t>
            </a:r>
          </a:p>
          <a:p>
            <a:pPr algn="ctr"/>
            <a:endParaRPr lang="en-US" b="1" dirty="0">
              <a:latin typeface="Bradley Hand ITC" panose="03070402050302030203" pitchFamily="66" charset="0"/>
            </a:endParaRPr>
          </a:p>
          <a:p>
            <a:pPr algn="ctr"/>
            <a:r>
              <a:rPr lang="en-US" b="1" dirty="0">
                <a:latin typeface="Bradley Hand ITC" panose="03070402050302030203" pitchFamily="66" charset="0"/>
              </a:rPr>
              <a:t>A special thanks to Ruth &amp; Bev</a:t>
            </a:r>
          </a:p>
          <a:p>
            <a:pPr algn="ctr"/>
            <a:endParaRPr lang="en-US" b="1" dirty="0">
              <a:latin typeface="Bradley Hand ITC" panose="03070402050302030203" pitchFamily="66" charset="0"/>
            </a:endParaRPr>
          </a:p>
          <a:p>
            <a:pPr algn="ctr"/>
            <a:r>
              <a:rPr lang="en-US" b="1" dirty="0">
                <a:latin typeface="Bradley Hand ITC" panose="03070402050302030203" pitchFamily="66" charset="0"/>
              </a:rPr>
              <a:t>My Husband and my Children</a:t>
            </a:r>
          </a:p>
          <a:p>
            <a:pPr algn="ctr"/>
            <a:endParaRPr lang="en-US" b="1" dirty="0">
              <a:latin typeface="Bradley Hand ITC" panose="03070402050302030203" pitchFamily="66" charset="0"/>
            </a:endParaRPr>
          </a:p>
          <a:p>
            <a:pPr algn="ctr"/>
            <a:r>
              <a:rPr lang="en-US" b="1" dirty="0">
                <a:latin typeface="Bradley Hand ITC" panose="03070402050302030203" pitchFamily="66" charset="0"/>
              </a:rPr>
              <a:t>My Friends and Family</a:t>
            </a:r>
          </a:p>
          <a:p>
            <a:endParaRPr lang="en-US" dirty="0">
              <a:latin typeface="Bradley Hand ITC" panose="03070402050302030203" pitchFamily="66" charset="0"/>
            </a:endParaRPr>
          </a:p>
          <a:p>
            <a:endParaRPr lang="en-US" dirty="0"/>
          </a:p>
          <a:p>
            <a:endParaRPr lang="en-US" dirty="0"/>
          </a:p>
          <a:p>
            <a:endParaRPr lang="en-US" dirty="0"/>
          </a:p>
          <a:p>
            <a:endParaRPr lang="en-US" dirty="0"/>
          </a:p>
          <a:p>
            <a:endParaRPr lang="en-US" dirty="0"/>
          </a:p>
        </p:txBody>
      </p:sp>
      <p:sp>
        <p:nvSpPr>
          <p:cNvPr id="3" name="TextBox 2">
            <a:extLst>
              <a:ext uri="{FF2B5EF4-FFF2-40B4-BE49-F238E27FC236}">
                <a16:creationId xmlns:a16="http://schemas.microsoft.com/office/drawing/2014/main" id="{59B475FF-E511-4AB0-9108-EA07E3F0605C}"/>
              </a:ext>
            </a:extLst>
          </p:cNvPr>
          <p:cNvSpPr txBox="1"/>
          <p:nvPr/>
        </p:nvSpPr>
        <p:spPr>
          <a:xfrm>
            <a:off x="7432646" y="6342077"/>
            <a:ext cx="2206305" cy="276999"/>
          </a:xfrm>
          <a:prstGeom prst="rect">
            <a:avLst/>
          </a:prstGeom>
          <a:noFill/>
        </p:spPr>
        <p:txBody>
          <a:bodyPr wrap="square" rtlCol="0">
            <a:spAutoFit/>
          </a:bodyPr>
          <a:lstStyle/>
          <a:p>
            <a:r>
              <a:rPr lang="en-US" sz="1200" dirty="0">
                <a:solidFill>
                  <a:schemeClr val="bg1"/>
                </a:solidFill>
                <a:latin typeface="Bradley Hand ITC" panose="03070402050302030203" pitchFamily="66" charset="0"/>
              </a:rPr>
              <a:t>(Pukas, 2016).</a:t>
            </a:r>
          </a:p>
        </p:txBody>
      </p:sp>
      <p:sp>
        <p:nvSpPr>
          <p:cNvPr id="4" name="Heart 3">
            <a:extLst>
              <a:ext uri="{FF2B5EF4-FFF2-40B4-BE49-F238E27FC236}">
                <a16:creationId xmlns:a16="http://schemas.microsoft.com/office/drawing/2014/main" id="{B488E5DF-8D5F-4F04-9636-57260C8448D4}"/>
              </a:ext>
            </a:extLst>
          </p:cNvPr>
          <p:cNvSpPr/>
          <p:nvPr/>
        </p:nvSpPr>
        <p:spPr>
          <a:xfrm>
            <a:off x="9372600" y="6619076"/>
            <a:ext cx="118934" cy="96049"/>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Heart 4">
            <a:extLst>
              <a:ext uri="{FF2B5EF4-FFF2-40B4-BE49-F238E27FC236}">
                <a16:creationId xmlns:a16="http://schemas.microsoft.com/office/drawing/2014/main" id="{8E4A8B69-17F1-416B-8DE9-B7190DEE5ADE}"/>
              </a:ext>
            </a:extLst>
          </p:cNvPr>
          <p:cNvSpPr/>
          <p:nvPr/>
        </p:nvSpPr>
        <p:spPr>
          <a:xfrm>
            <a:off x="9286350" y="4418893"/>
            <a:ext cx="131969" cy="93345"/>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Heart 5">
            <a:extLst>
              <a:ext uri="{FF2B5EF4-FFF2-40B4-BE49-F238E27FC236}">
                <a16:creationId xmlns:a16="http://schemas.microsoft.com/office/drawing/2014/main" id="{C55C022D-7342-4FC7-A387-7A49E09A81C2}"/>
              </a:ext>
            </a:extLst>
          </p:cNvPr>
          <p:cNvSpPr/>
          <p:nvPr/>
        </p:nvSpPr>
        <p:spPr>
          <a:xfrm>
            <a:off x="9418319" y="465950"/>
            <a:ext cx="232138" cy="276999"/>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Heart 6">
            <a:extLst>
              <a:ext uri="{FF2B5EF4-FFF2-40B4-BE49-F238E27FC236}">
                <a16:creationId xmlns:a16="http://schemas.microsoft.com/office/drawing/2014/main" id="{CE3A0C92-92DC-46EB-9BA5-6D6DD8A7076D}"/>
              </a:ext>
            </a:extLst>
          </p:cNvPr>
          <p:cNvSpPr/>
          <p:nvPr/>
        </p:nvSpPr>
        <p:spPr>
          <a:xfrm>
            <a:off x="9236265" y="4332038"/>
            <a:ext cx="232138" cy="276999"/>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Heart 7">
            <a:extLst>
              <a:ext uri="{FF2B5EF4-FFF2-40B4-BE49-F238E27FC236}">
                <a16:creationId xmlns:a16="http://schemas.microsoft.com/office/drawing/2014/main" id="{E38B1359-5781-459A-9FAB-E68FC877E394}"/>
              </a:ext>
            </a:extLst>
          </p:cNvPr>
          <p:cNvSpPr/>
          <p:nvPr/>
        </p:nvSpPr>
        <p:spPr>
          <a:xfrm>
            <a:off x="9259396" y="5764063"/>
            <a:ext cx="232138" cy="276999"/>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Heart 8">
            <a:extLst>
              <a:ext uri="{FF2B5EF4-FFF2-40B4-BE49-F238E27FC236}">
                <a16:creationId xmlns:a16="http://schemas.microsoft.com/office/drawing/2014/main" id="{5E8FB10A-3841-4CC6-B1D1-4A0AFE0753B1}"/>
              </a:ext>
            </a:extLst>
          </p:cNvPr>
          <p:cNvSpPr/>
          <p:nvPr/>
        </p:nvSpPr>
        <p:spPr>
          <a:xfrm>
            <a:off x="9286876" y="6552425"/>
            <a:ext cx="204658" cy="277000"/>
          </a:xfrm>
          <a:prstGeom prst="hea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31418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12F281-1A71-4F39-ABB2-5EF912C34D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6466" y="318611"/>
            <a:ext cx="5919068" cy="5348287"/>
          </a:xfrm>
          <a:prstGeom prst="rect">
            <a:avLst/>
          </a:prstGeom>
        </p:spPr>
      </p:pic>
      <p:sp>
        <p:nvSpPr>
          <p:cNvPr id="4" name="TextBox 3">
            <a:extLst>
              <a:ext uri="{FF2B5EF4-FFF2-40B4-BE49-F238E27FC236}">
                <a16:creationId xmlns:a16="http://schemas.microsoft.com/office/drawing/2014/main" id="{9D6C43F7-0FFE-44F3-BF1A-3B4F931001B7}"/>
              </a:ext>
            </a:extLst>
          </p:cNvPr>
          <p:cNvSpPr txBox="1"/>
          <p:nvPr/>
        </p:nvSpPr>
        <p:spPr>
          <a:xfrm>
            <a:off x="2852372" y="5800725"/>
            <a:ext cx="6038850" cy="1015663"/>
          </a:xfrm>
          <a:prstGeom prst="rect">
            <a:avLst/>
          </a:prstGeom>
          <a:noFill/>
        </p:spPr>
        <p:txBody>
          <a:bodyPr wrap="square" rtlCol="0">
            <a:spAutoFit/>
          </a:bodyPr>
          <a:lstStyle/>
          <a:p>
            <a:pPr algn="ctr"/>
            <a:r>
              <a:rPr lang="en-US" sz="2400" dirty="0">
                <a:latin typeface="Bradley Hand ITC" panose="03070402050302030203" pitchFamily="66" charset="0"/>
              </a:rPr>
              <a:t>My Beautiful Cousin </a:t>
            </a:r>
            <a:r>
              <a:rPr lang="en-US" sz="2400" b="1" dirty="0">
                <a:latin typeface="Bradley Hand ITC" panose="03070402050302030203" pitchFamily="66" charset="0"/>
              </a:rPr>
              <a:t>Gareth</a:t>
            </a:r>
          </a:p>
          <a:p>
            <a:pPr algn="ctr"/>
            <a:r>
              <a:rPr lang="en-US" dirty="0">
                <a:latin typeface="Bradley Hand ITC" panose="03070402050302030203" pitchFamily="66" charset="0"/>
              </a:rPr>
              <a:t>I’ll keep trying</a:t>
            </a:r>
          </a:p>
          <a:p>
            <a:pPr algn="ctr"/>
            <a:r>
              <a:rPr lang="en-US" dirty="0">
                <a:latin typeface="Bradley Hand ITC" panose="03070402050302030203" pitchFamily="66" charset="0"/>
              </a:rPr>
              <a:t>God Bless X</a:t>
            </a:r>
          </a:p>
        </p:txBody>
      </p:sp>
    </p:spTree>
    <p:extLst>
      <p:ext uri="{BB962C8B-B14F-4D97-AF65-F5344CB8AC3E}">
        <p14:creationId xmlns:p14="http://schemas.microsoft.com/office/powerpoint/2010/main" val="3194846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2EE8A4BF-8E81-4A80-8300-2A2A00255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4512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2431E87-1927-477C-A9D0-0E1BE929AA0B}"/>
              </a:ext>
            </a:extLst>
          </p:cNvPr>
          <p:cNvSpPr txBox="1"/>
          <p:nvPr/>
        </p:nvSpPr>
        <p:spPr>
          <a:xfrm>
            <a:off x="6165909" y="111680"/>
            <a:ext cx="5654180" cy="7879080"/>
          </a:xfrm>
          <a:prstGeom prst="rect">
            <a:avLst/>
          </a:prstGeom>
          <a:noFill/>
        </p:spPr>
        <p:txBody>
          <a:bodyPr wrap="square" rtlCol="0">
            <a:spAutoFit/>
          </a:bodyPr>
          <a:lstStyle/>
          <a:p>
            <a:pPr algn="ctr"/>
            <a:endParaRPr lang="en-US" b="1" dirty="0">
              <a:latin typeface="Bradley Hand ITC" panose="03070402050302030203" pitchFamily="66" charset="0"/>
            </a:endParaRPr>
          </a:p>
          <a:p>
            <a:pPr algn="ctr"/>
            <a:endParaRPr lang="en-US" sz="4000" b="1" dirty="0">
              <a:latin typeface="Bradley Hand ITC" panose="03070402050302030203" pitchFamily="66" charset="0"/>
            </a:endParaRPr>
          </a:p>
          <a:p>
            <a:pPr algn="ctr"/>
            <a:r>
              <a:rPr lang="en-US" sz="2800" b="1" dirty="0">
                <a:latin typeface="Bradley Hand ITC" panose="03070402050302030203" pitchFamily="66" charset="0"/>
              </a:rPr>
              <a:t>I wish you all the happiness and success in life wherever it may lead</a:t>
            </a:r>
          </a:p>
          <a:p>
            <a:pPr algn="ctr"/>
            <a:endParaRPr lang="en-US" sz="2800" b="1" dirty="0">
              <a:latin typeface="Bradley Hand ITC" panose="03070402050302030203" pitchFamily="66" charset="0"/>
            </a:endParaRPr>
          </a:p>
          <a:p>
            <a:pPr algn="ctr"/>
            <a:endParaRPr lang="en-US" sz="4000" b="1" dirty="0">
              <a:latin typeface="Bradley Hand ITC" panose="03070402050302030203" pitchFamily="66" charset="0"/>
            </a:endParaRPr>
          </a:p>
          <a:p>
            <a:pPr algn="ctr"/>
            <a:r>
              <a:rPr lang="en-US" sz="2400" b="1" dirty="0">
                <a:latin typeface="Bradley Hand ITC" panose="03070402050302030203" pitchFamily="66" charset="0"/>
              </a:rPr>
              <a:t>Let this not be the end, let this be our beginning</a:t>
            </a:r>
          </a:p>
          <a:p>
            <a:pPr algn="ctr"/>
            <a:endParaRPr lang="en-US" sz="2400" b="1" dirty="0">
              <a:latin typeface="Bradley Hand ITC" panose="03070402050302030203" pitchFamily="66" charset="0"/>
            </a:endParaRPr>
          </a:p>
          <a:p>
            <a:pPr algn="ctr"/>
            <a:r>
              <a:rPr lang="en-US" sz="2400" b="1" dirty="0">
                <a:latin typeface="Bradley Hand ITC" panose="03070402050302030203" pitchFamily="66" charset="0"/>
              </a:rPr>
              <a:t>I love you all, you super (duper, lemon) trooper’s</a:t>
            </a:r>
          </a:p>
          <a:p>
            <a:pPr algn="ctr"/>
            <a:endParaRPr lang="en-US" sz="2400" dirty="0">
              <a:latin typeface="Bradley Hand ITC" panose="03070402050302030203" pitchFamily="66" charset="0"/>
            </a:endParaRPr>
          </a:p>
          <a:p>
            <a:pPr algn="ctr"/>
            <a:endParaRPr lang="en-US" sz="2400" dirty="0">
              <a:latin typeface="Bradley Hand ITC" panose="03070402050302030203" pitchFamily="66" charset="0"/>
            </a:endParaRPr>
          </a:p>
          <a:p>
            <a:pPr algn="ctr"/>
            <a:r>
              <a:rPr lang="en-US" sz="3200" dirty="0">
                <a:latin typeface="Bradley Hand ITC" panose="03070402050302030203" pitchFamily="66" charset="0"/>
              </a:rPr>
              <a:t>Jane X</a:t>
            </a:r>
          </a:p>
          <a:p>
            <a:pPr algn="ctr"/>
            <a:endParaRPr lang="en-US" sz="2400" dirty="0">
              <a:latin typeface="Bradley Hand ITC" panose="03070402050302030203" pitchFamily="66" charset="0"/>
            </a:endParaRPr>
          </a:p>
          <a:p>
            <a:pPr algn="ctr"/>
            <a:r>
              <a:rPr lang="en-US" sz="1400" dirty="0">
                <a:latin typeface="Bradley Hand ITC" panose="03070402050302030203" pitchFamily="66" charset="0"/>
              </a:rPr>
              <a:t>                                                                                           (Murray, 2008).</a:t>
            </a:r>
          </a:p>
          <a:p>
            <a:pPr algn="ctr"/>
            <a:endParaRPr lang="en-US" dirty="0">
              <a:latin typeface="Bradley Hand ITC" panose="03070402050302030203" pitchFamily="66" charset="0"/>
            </a:endParaRPr>
          </a:p>
          <a:p>
            <a:endParaRPr lang="en-US" dirty="0">
              <a:latin typeface="Bradley Hand ITC" panose="03070402050302030203" pitchFamily="66" charset="0"/>
            </a:endParaRPr>
          </a:p>
          <a:p>
            <a:endParaRPr lang="en-US" dirty="0">
              <a:latin typeface="Bradley Hand ITC" panose="03070402050302030203" pitchFamily="66" charset="0"/>
            </a:endParaRPr>
          </a:p>
          <a:p>
            <a:endParaRPr lang="en-US" dirty="0"/>
          </a:p>
        </p:txBody>
      </p:sp>
    </p:spTree>
    <p:extLst>
      <p:ext uri="{BB962C8B-B14F-4D97-AF65-F5344CB8AC3E}">
        <p14:creationId xmlns:p14="http://schemas.microsoft.com/office/powerpoint/2010/main" val="1144679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52EC04-1AFD-4CF2-90E0-E6C2331633CB}"/>
              </a:ext>
            </a:extLst>
          </p:cNvPr>
          <p:cNvSpPr txBox="1"/>
          <p:nvPr/>
        </p:nvSpPr>
        <p:spPr>
          <a:xfrm>
            <a:off x="266700" y="285750"/>
            <a:ext cx="11763375" cy="5632311"/>
          </a:xfrm>
          <a:prstGeom prst="rect">
            <a:avLst/>
          </a:prstGeom>
          <a:noFill/>
        </p:spPr>
        <p:txBody>
          <a:bodyPr wrap="square">
            <a:spAutoFit/>
          </a:bodyPr>
          <a:lstStyle/>
          <a:p>
            <a:pPr algn="ctr"/>
            <a:endParaRPr lang="en-US" sz="2400" b="1" dirty="0"/>
          </a:p>
          <a:p>
            <a:pPr algn="ctr"/>
            <a:r>
              <a:rPr lang="en-US" sz="2400" b="1"/>
              <a:t>REFERENCES</a:t>
            </a:r>
          </a:p>
          <a:p>
            <a:pPr algn="ctr"/>
            <a:endParaRPr lang="en-US" sz="2400" b="1" dirty="0"/>
          </a:p>
          <a:p>
            <a:endParaRPr lang="en-US" sz="1200" dirty="0">
              <a:cs typeface="Arial" panose="020B0604020202020204" pitchFamily="34" charset="0"/>
            </a:endParaRPr>
          </a:p>
          <a:p>
            <a:r>
              <a:rPr lang="en-US" sz="1200" dirty="0">
                <a:cs typeface="Arial" panose="020B0604020202020204" pitchFamily="34" charset="0"/>
              </a:rPr>
              <a:t>Murray, J. (2008</a:t>
            </a:r>
            <a:r>
              <a:rPr lang="en-US" sz="1200" i="1" dirty="0">
                <a:cs typeface="Arial" panose="020B0604020202020204" pitchFamily="34" charset="0"/>
              </a:rPr>
              <a:t>) Mamma Mia</a:t>
            </a:r>
            <a:r>
              <a:rPr lang="en-US" sz="1200" dirty="0">
                <a:cs typeface="Arial" panose="020B0604020202020204" pitchFamily="34" charset="0"/>
              </a:rPr>
              <a:t>. Available at:  </a:t>
            </a:r>
            <a:r>
              <a:rPr lang="en-US" sz="1200" dirty="0">
                <a:cs typeface="Arial" panose="020B0604020202020204" pitchFamily="34" charset="0"/>
                <a:hlinkClick r:id="rId2"/>
              </a:rPr>
              <a:t>https://www.dailymail.co.uk/femail/article-1090361/Mamma-Mia-Everything-knew-Britains-successful-film-ever.html</a:t>
            </a:r>
            <a:r>
              <a:rPr lang="en-US" sz="1200" dirty="0">
                <a:cs typeface="Arial" panose="020B0604020202020204" pitchFamily="34" charset="0"/>
              </a:rPr>
              <a:t> (Accessed: 17 May 2021).</a:t>
            </a:r>
          </a:p>
          <a:p>
            <a:endParaRPr lang="en-US" sz="1200" dirty="0">
              <a:cs typeface="Arial" panose="020B0604020202020204" pitchFamily="34" charset="0"/>
            </a:endParaRPr>
          </a:p>
          <a:p>
            <a:r>
              <a:rPr lang="en-US" sz="1200" dirty="0">
                <a:cs typeface="Arial" panose="020B0604020202020204" pitchFamily="34" charset="0"/>
              </a:rPr>
              <a:t>Pin Interest. (2021) </a:t>
            </a:r>
            <a:r>
              <a:rPr lang="en-US" sz="1200" i="1" dirty="0">
                <a:cs typeface="Arial" panose="020B0604020202020204" pitchFamily="34" charset="0"/>
              </a:rPr>
              <a:t>Some people feel the rain other people get wet. </a:t>
            </a:r>
            <a:r>
              <a:rPr lang="en-US" sz="1200" dirty="0">
                <a:cs typeface="Arial" panose="020B0604020202020204" pitchFamily="34" charset="0"/>
              </a:rPr>
              <a:t>Available at</a:t>
            </a:r>
            <a:r>
              <a:rPr lang="en-US" sz="1200" i="1" dirty="0">
                <a:cs typeface="Arial" panose="020B0604020202020204" pitchFamily="34" charset="0"/>
              </a:rPr>
              <a:t>: </a:t>
            </a:r>
            <a:r>
              <a:rPr lang="en-US" sz="1200" dirty="0">
                <a:cs typeface="Arial" panose="020B0604020202020204" pitchFamily="34" charset="0"/>
                <a:hlinkClick r:id="rId3"/>
              </a:rPr>
              <a:t>https://www.pinterest.co.uk/pin/699395017103384437/</a:t>
            </a:r>
            <a:r>
              <a:rPr lang="en-US" sz="1200" dirty="0">
                <a:cs typeface="Arial" panose="020B0604020202020204" pitchFamily="34" charset="0"/>
              </a:rPr>
              <a:t> (Accessed: 16 May 2021).</a:t>
            </a:r>
          </a:p>
          <a:p>
            <a:endParaRPr lang="en-US" sz="1200" dirty="0">
              <a:cs typeface="Arial" panose="020B0604020202020204" pitchFamily="34" charset="0"/>
            </a:endParaRPr>
          </a:p>
          <a:p>
            <a:r>
              <a:rPr lang="en-US" sz="1200" dirty="0">
                <a:cs typeface="Arial" panose="020B0604020202020204" pitchFamily="34" charset="0"/>
              </a:rPr>
              <a:t>Pukas, A. (2016)</a:t>
            </a:r>
            <a:r>
              <a:rPr lang="en-US" sz="1200" b="1" dirty="0">
                <a:solidFill>
                  <a:srgbClr val="292221"/>
                </a:solidFill>
                <a:effectLst/>
                <a:cs typeface="Arial" panose="020B0604020202020204" pitchFamily="34" charset="0"/>
              </a:rPr>
              <a:t> </a:t>
            </a:r>
            <a:r>
              <a:rPr lang="en-US" sz="1200" i="1" dirty="0">
                <a:solidFill>
                  <a:srgbClr val="292221"/>
                </a:solidFill>
                <a:effectLst/>
                <a:cs typeface="Arial" panose="020B0604020202020204" pitchFamily="34" charset="0"/>
              </a:rPr>
              <a:t>The best of the worst: Faux pas at the Oscars throughout the years. </a:t>
            </a:r>
            <a:r>
              <a:rPr lang="en-US" sz="1200" dirty="0">
                <a:cs typeface="Arial" panose="020B0604020202020204" pitchFamily="34" charset="0"/>
              </a:rPr>
              <a:t>Available at: </a:t>
            </a:r>
            <a:r>
              <a:rPr lang="en-US" sz="1200" dirty="0">
                <a:cs typeface="Arial" panose="020B0604020202020204" pitchFamily="34" charset="0"/>
                <a:hlinkClick r:id="rId4"/>
              </a:rPr>
              <a:t>https://www.express.co.uk/entertainment/films/648270/Best-worst-Oscar-speech-dress-embarrassment</a:t>
            </a:r>
            <a:r>
              <a:rPr lang="en-US" sz="1200" dirty="0">
                <a:cs typeface="Arial" panose="020B0604020202020204" pitchFamily="34" charset="0"/>
              </a:rPr>
              <a:t> (Accessed: 16 May 2021).</a:t>
            </a:r>
          </a:p>
          <a:p>
            <a:endParaRPr lang="en-US" sz="1200" dirty="0">
              <a:cs typeface="Arial" panose="020B0604020202020204" pitchFamily="34" charset="0"/>
            </a:endParaRPr>
          </a:p>
          <a:p>
            <a:r>
              <a:rPr lang="en-US" sz="1200" dirty="0">
                <a:cs typeface="Arial" panose="020B0604020202020204" pitchFamily="34" charset="0"/>
              </a:rPr>
              <a:t>Petal Republic. (2021) </a:t>
            </a:r>
            <a:r>
              <a:rPr lang="en-US" sz="1200" i="1" dirty="0">
                <a:effectLst/>
                <a:cs typeface="Arial" panose="020B0604020202020204" pitchFamily="34" charset="0"/>
              </a:rPr>
              <a:t>Everything You Need to Know About Lotus Flower Meanings, Symbolism, History, Origins and Cultural Significance. </a:t>
            </a:r>
            <a:r>
              <a:rPr lang="en-US" sz="1200" dirty="0">
                <a:cs typeface="Arial" panose="020B0604020202020204" pitchFamily="34" charset="0"/>
              </a:rPr>
              <a:t>Available at:</a:t>
            </a:r>
          </a:p>
          <a:p>
            <a:r>
              <a:rPr lang="en-US" sz="1200" dirty="0">
                <a:cs typeface="Arial" panose="020B0604020202020204" pitchFamily="34" charset="0"/>
                <a:hlinkClick r:id="rId5"/>
              </a:rPr>
              <a:t>https://www.petalrepublic.com/lotus-flower-meanings/#:~:text=Lotus%20flowers%20play%20a%20vital%20role%20in%20Buddhism.,challenges%20and%20moving%20towards%20the%20light%20of%20wisdom</a:t>
            </a:r>
            <a:r>
              <a:rPr lang="en-US" sz="1200" dirty="0">
                <a:cs typeface="Arial" panose="020B0604020202020204" pitchFamily="34" charset="0"/>
              </a:rPr>
              <a:t>.  (Accessed: 16 May 2021).</a:t>
            </a:r>
          </a:p>
          <a:p>
            <a:endParaRPr lang="en-US" sz="1200" dirty="0">
              <a:cs typeface="Arial" panose="020B0604020202020204" pitchFamily="34" charset="0"/>
            </a:endParaRPr>
          </a:p>
          <a:p>
            <a:r>
              <a:rPr lang="en-US" sz="1200" dirty="0">
                <a:cs typeface="Arial" panose="020B0604020202020204" pitchFamily="34" charset="0"/>
              </a:rPr>
              <a:t>Solos, M. (2014)</a:t>
            </a:r>
            <a:r>
              <a:rPr lang="en-US" sz="1200" b="0" dirty="0">
                <a:solidFill>
                  <a:srgbClr val="000000"/>
                </a:solidFill>
                <a:effectLst/>
                <a:cs typeface="Arial" panose="020B0604020202020204" pitchFamily="34" charset="0"/>
              </a:rPr>
              <a:t> </a:t>
            </a:r>
            <a:r>
              <a:rPr lang="en-US" sz="1200" b="0" i="1" dirty="0">
                <a:solidFill>
                  <a:srgbClr val="000000"/>
                </a:solidFill>
                <a:effectLst/>
                <a:cs typeface="Arial" panose="020B0604020202020204" pitchFamily="34" charset="0"/>
              </a:rPr>
              <a:t>A spiritual awakening a year after abandoning the church. </a:t>
            </a:r>
            <a:r>
              <a:rPr lang="en-US" sz="1200" dirty="0">
                <a:cs typeface="Arial" panose="020B0604020202020204" pitchFamily="34" charset="0"/>
              </a:rPr>
              <a:t>Available </a:t>
            </a:r>
            <a:r>
              <a:rPr lang="en-US" sz="1200" dirty="0" err="1">
                <a:cs typeface="Arial" panose="020B0604020202020204" pitchFamily="34" charset="0"/>
              </a:rPr>
              <a:t>at:</a:t>
            </a:r>
            <a:r>
              <a:rPr lang="en-US" sz="1200" dirty="0" err="1">
                <a:cs typeface="Arial" panose="020B0604020202020204" pitchFamily="34" charset="0"/>
                <a:hlinkClick r:id="rId6"/>
              </a:rPr>
              <a:t>https</a:t>
            </a:r>
            <a:r>
              <a:rPr lang="en-US" sz="1200" dirty="0">
                <a:cs typeface="Arial" panose="020B0604020202020204" pitchFamily="34" charset="0"/>
                <a:hlinkClick r:id="rId6"/>
              </a:rPr>
              <a:t>://new.exchristian.net/2014/06/a-spiritual-awakening-year-after.html#.YKQZSKhKiUk</a:t>
            </a:r>
            <a:r>
              <a:rPr lang="en-US" sz="1200" dirty="0">
                <a:cs typeface="Arial" panose="020B0604020202020204" pitchFamily="34" charset="0"/>
              </a:rPr>
              <a:t>  (Accessed:15 May 2021).</a:t>
            </a:r>
          </a:p>
          <a:p>
            <a:endParaRPr lang="en-US" sz="1200" dirty="0">
              <a:cs typeface="Arial" panose="020B0604020202020204" pitchFamily="34" charset="0"/>
            </a:endParaRPr>
          </a:p>
          <a:p>
            <a:r>
              <a:rPr lang="en-US" sz="1200" dirty="0">
                <a:cs typeface="Arial" panose="020B0604020202020204" pitchFamily="34" charset="0"/>
              </a:rPr>
              <a:t>Bessette, W.(2015) </a:t>
            </a:r>
            <a:r>
              <a:rPr lang="en-US" sz="1200" i="1" dirty="0">
                <a:cs typeface="Arial" panose="020B0604020202020204" pitchFamily="34" charset="0"/>
              </a:rPr>
              <a:t>Materials used in roller coasters. </a:t>
            </a:r>
            <a:r>
              <a:rPr lang="en-US" sz="1200" dirty="0">
                <a:cs typeface="Arial" panose="020B0604020202020204" pitchFamily="34" charset="0"/>
              </a:rPr>
              <a:t>Available at: h</a:t>
            </a:r>
            <a:r>
              <a:rPr lang="en-US" sz="1200" dirty="0">
                <a:cs typeface="Arial" panose="020B0604020202020204" pitchFamily="34" charset="0"/>
                <a:hlinkClick r:id="rId7"/>
              </a:rPr>
              <a:t>ttps://www.azom.com/article.aspx?ArticleID=11958</a:t>
            </a:r>
            <a:r>
              <a:rPr lang="en-US" sz="1200" dirty="0">
                <a:cs typeface="Arial" panose="020B0604020202020204" pitchFamily="34" charset="0"/>
              </a:rPr>
              <a:t>  (Accessed:14 May 2021).</a:t>
            </a:r>
          </a:p>
          <a:p>
            <a:endParaRPr lang="en-US" sz="1200" dirty="0">
              <a:cs typeface="Arial" panose="020B0604020202020204" pitchFamily="34" charset="0"/>
            </a:endParaRPr>
          </a:p>
          <a:p>
            <a:r>
              <a:rPr lang="en-US" sz="1200" dirty="0">
                <a:cs typeface="Arial" panose="020B0604020202020204" pitchFamily="34" charset="0"/>
              </a:rPr>
              <a:t>Roving Crafters. (2021).  </a:t>
            </a:r>
            <a:r>
              <a:rPr lang="en-US" sz="1200" i="1" dirty="0">
                <a:cs typeface="Arial" panose="020B0604020202020204" pitchFamily="34" charset="0"/>
              </a:rPr>
              <a:t> </a:t>
            </a:r>
            <a:r>
              <a:rPr lang="en-US" sz="1200" b="0" i="1" dirty="0">
                <a:solidFill>
                  <a:srgbClr val="141414"/>
                </a:solidFill>
                <a:effectLst/>
                <a:cs typeface="Arial" panose="020B0604020202020204" pitchFamily="34" charset="0"/>
              </a:rPr>
              <a:t>Never Fear, The Yarn Wranglers Are Here</a:t>
            </a:r>
            <a:r>
              <a:rPr lang="en-US" sz="1200" b="0" i="0" dirty="0">
                <a:solidFill>
                  <a:srgbClr val="141414"/>
                </a:solidFill>
                <a:effectLst/>
                <a:cs typeface="Arial" panose="020B0604020202020204" pitchFamily="34" charset="0"/>
              </a:rPr>
              <a:t>!. Available at: </a:t>
            </a:r>
            <a:r>
              <a:rPr lang="en-US" sz="1200" dirty="0">
                <a:cs typeface="Arial" panose="020B0604020202020204" pitchFamily="34" charset="0"/>
                <a:hlinkClick r:id="rId8"/>
              </a:rPr>
              <a:t>https://rovingcrafters.com/2016/01/29/never-fear-the-yarn-wranglers-are-here/</a:t>
            </a:r>
            <a:r>
              <a:rPr lang="en-US" sz="1200" dirty="0">
                <a:cs typeface="Arial" panose="020B0604020202020204" pitchFamily="34" charset="0"/>
              </a:rPr>
              <a:t> (Accessed: 18 May 2021).</a:t>
            </a:r>
          </a:p>
          <a:p>
            <a:endParaRPr lang="en-US" sz="1200" dirty="0">
              <a:cs typeface="Arial" panose="020B0604020202020204" pitchFamily="34" charset="0"/>
            </a:endParaRPr>
          </a:p>
          <a:p>
            <a:r>
              <a:rPr lang="en-US" sz="1200" dirty="0" err="1">
                <a:cs typeface="Arial" panose="020B0604020202020204" pitchFamily="34" charset="0"/>
                <a:hlinkClick r:id="rId9">
                  <a:extLst>
                    <a:ext uri="{A12FA001-AC4F-418D-AE19-62706E023703}">
                      <ahyp:hlinkClr xmlns:ahyp="http://schemas.microsoft.com/office/drawing/2018/hyperlinkcolor" val="tx"/>
                    </a:ext>
                  </a:extLst>
                </a:hlinkClick>
              </a:rPr>
              <a:t>Chevanon</a:t>
            </a:r>
            <a:r>
              <a:rPr lang="en-US" sz="1200" dirty="0">
                <a:cs typeface="Arial" panose="020B0604020202020204" pitchFamily="34" charset="0"/>
                <a:hlinkClick r:id="rId9">
                  <a:extLst>
                    <a:ext uri="{A12FA001-AC4F-418D-AE19-62706E023703}">
                      <ahyp:hlinkClr xmlns:ahyp="http://schemas.microsoft.com/office/drawing/2018/hyperlinkcolor" val="tx"/>
                    </a:ext>
                  </a:extLst>
                </a:hlinkClick>
              </a:rPr>
              <a:t> Photography. (2021) </a:t>
            </a:r>
            <a:r>
              <a:rPr lang="en-US" sz="1200" i="1" dirty="0">
                <a:cs typeface="Arial" panose="020B0604020202020204" pitchFamily="34" charset="0"/>
                <a:hlinkClick r:id="rId9">
                  <a:extLst>
                    <a:ext uri="{A12FA001-AC4F-418D-AE19-62706E023703}">
                      <ahyp:hlinkClr xmlns:ahyp="http://schemas.microsoft.com/office/drawing/2018/hyperlinkcolor" val="tx"/>
                    </a:ext>
                  </a:extLst>
                </a:hlinkClick>
              </a:rPr>
              <a:t>Photo of a fish.</a:t>
            </a:r>
            <a:r>
              <a:rPr lang="en-US" sz="1200" dirty="0">
                <a:cs typeface="Arial" panose="020B0604020202020204" pitchFamily="34" charset="0"/>
                <a:hlinkClick r:id="rId9">
                  <a:extLst>
                    <a:ext uri="{A12FA001-AC4F-418D-AE19-62706E023703}">
                      <ahyp:hlinkClr xmlns:ahyp="http://schemas.microsoft.com/office/drawing/2018/hyperlinkcolor" val="tx"/>
                    </a:ext>
                  </a:extLst>
                </a:hlinkClick>
              </a:rPr>
              <a:t> Available at: </a:t>
            </a:r>
            <a:r>
              <a:rPr lang="en-US" sz="1200" dirty="0">
                <a:solidFill>
                  <a:srgbClr val="0563C1"/>
                </a:solidFill>
                <a:cs typeface="Arial" panose="020B0604020202020204" pitchFamily="34" charset="0"/>
                <a:hlinkClick r:id="rId9">
                  <a:extLst>
                    <a:ext uri="{A12FA001-AC4F-418D-AE19-62706E023703}">
                      <ahyp:hlinkClr xmlns:ahyp="http://schemas.microsoft.com/office/drawing/2018/hyperlinkcolor" val="tx"/>
                    </a:ext>
                  </a:extLst>
                </a:hlinkClick>
              </a:rPr>
              <a:t>https://www.pexels.com/photo/photo-of-a-fish-2765210/</a:t>
            </a:r>
            <a:r>
              <a:rPr lang="en-US" sz="1200" dirty="0">
                <a:solidFill>
                  <a:srgbClr val="0563C1"/>
                </a:solidFill>
                <a:cs typeface="Arial" panose="020B0604020202020204" pitchFamily="34" charset="0"/>
              </a:rPr>
              <a:t>  (</a:t>
            </a:r>
            <a:r>
              <a:rPr lang="en-US" sz="1200" dirty="0">
                <a:cs typeface="Arial" panose="020B0604020202020204" pitchFamily="34" charset="0"/>
              </a:rPr>
              <a:t>Accessed: 14 May 2021).</a:t>
            </a:r>
          </a:p>
          <a:p>
            <a:endParaRPr lang="en-US" sz="1200" dirty="0">
              <a:cs typeface="Arial" panose="020B0604020202020204" pitchFamily="34" charset="0"/>
            </a:endParaRPr>
          </a:p>
          <a:p>
            <a:r>
              <a:rPr lang="en-US" sz="1200" dirty="0" err="1">
                <a:cs typeface="Arial" panose="020B0604020202020204" pitchFamily="34" charset="0"/>
              </a:rPr>
              <a:t>Hodan</a:t>
            </a:r>
            <a:r>
              <a:rPr lang="en-US" sz="1200" dirty="0">
                <a:cs typeface="Arial" panose="020B0604020202020204" pitchFamily="34" charset="0"/>
              </a:rPr>
              <a:t>, G. (2021) </a:t>
            </a:r>
            <a:r>
              <a:rPr lang="en-US" sz="1200" i="1" dirty="0">
                <a:cs typeface="Arial" panose="020B0604020202020204" pitchFamily="34" charset="0"/>
              </a:rPr>
              <a:t>Photo of a crystal ball .Available at:</a:t>
            </a:r>
            <a:r>
              <a:rPr lang="en-US" sz="1200" dirty="0">
                <a:cs typeface="Arial" panose="020B0604020202020204" pitchFamily="34" charset="0"/>
              </a:rPr>
              <a:t> </a:t>
            </a:r>
            <a:r>
              <a:rPr lang="en-US" sz="1200" dirty="0">
                <a:cs typeface="Arial" panose="020B0604020202020204" pitchFamily="34" charset="0"/>
                <a:hlinkClick r:id="rId10"/>
              </a:rPr>
              <a:t>https://www.publicdomainpictures.net/en/view-image.php?image=197976&amp;picture=crystal-ball</a:t>
            </a:r>
            <a:r>
              <a:rPr lang="en-US" sz="1200" dirty="0">
                <a:cs typeface="Arial" panose="020B0604020202020204" pitchFamily="34" charset="0"/>
              </a:rPr>
              <a:t>  (Accessed: 15 May 2021).</a:t>
            </a:r>
          </a:p>
        </p:txBody>
      </p:sp>
    </p:spTree>
    <p:extLst>
      <p:ext uri="{BB962C8B-B14F-4D97-AF65-F5344CB8AC3E}">
        <p14:creationId xmlns:p14="http://schemas.microsoft.com/office/powerpoint/2010/main" val="2711643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2521</TotalTime>
  <Words>728</Words>
  <Application>Microsoft Office PowerPoint</Application>
  <PresentationFormat>Widescreen</PresentationFormat>
  <Paragraphs>118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Bradley Hand ITC</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dc:creator>
  <cp:lastModifiedBy>Jane</cp:lastModifiedBy>
  <cp:revision>83</cp:revision>
  <dcterms:created xsi:type="dcterms:W3CDTF">2021-05-17T05:20:30Z</dcterms:created>
  <dcterms:modified xsi:type="dcterms:W3CDTF">2021-05-18T23:51:36Z</dcterms:modified>
</cp:coreProperties>
</file>