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57" r:id="rId3"/>
    <p:sldId id="258" r:id="rId4"/>
    <p:sldId id="262" r:id="rId5"/>
    <p:sldId id="278" r:id="rId6"/>
    <p:sldId id="261" r:id="rId7"/>
    <p:sldId id="265" r:id="rId8"/>
    <p:sldId id="277" r:id="rId9"/>
    <p:sldId id="267" r:id="rId10"/>
    <p:sldId id="269" r:id="rId11"/>
    <p:sldId id="270" r:id="rId12"/>
    <p:sldId id="273" r:id="rId13"/>
    <p:sldId id="272" r:id="rId14"/>
    <p:sldId id="274" r:id="rId15"/>
    <p:sldId id="271" r:id="rId16"/>
    <p:sldId id="280" r:id="rId17"/>
    <p:sldId id="266" r:id="rId18"/>
    <p:sldId id="279" r:id="rId19"/>
    <p:sldId id="282" r:id="rId20"/>
    <p:sldId id="283" r:id="rId21"/>
    <p:sldId id="284" r:id="rId22"/>
    <p:sldId id="285" r:id="rId23"/>
    <p:sldId id="286" r:id="rId24"/>
    <p:sldId id="287" r:id="rId25"/>
    <p:sldId id="288" r:id="rId26"/>
    <p:sldId id="289" r:id="rId27"/>
    <p:sldId id="290" r:id="rId28"/>
    <p:sldId id="29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2" autoAdjust="0"/>
    <p:restoredTop sz="94660"/>
  </p:normalViewPr>
  <p:slideViewPr>
    <p:cSldViewPr snapToGrid="0">
      <p:cViewPr>
        <p:scale>
          <a:sx n="70" d="100"/>
          <a:sy n="70" d="100"/>
        </p:scale>
        <p:origin x="1236" y="5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68BA14-3737-48A1-9868-436857BA0FF9}" type="doc">
      <dgm:prSet loTypeId="urn:microsoft.com/office/officeart/2005/8/layout/radial4" loCatId="relationship" qsTypeId="urn:microsoft.com/office/officeart/2005/8/quickstyle/simple1" qsCatId="simple" csTypeId="urn:microsoft.com/office/officeart/2005/8/colors/colorful4" csCatId="colorful" phldr="1"/>
      <dgm:spPr/>
      <dgm:t>
        <a:bodyPr/>
        <a:lstStyle/>
        <a:p>
          <a:endParaRPr lang="en-US"/>
        </a:p>
      </dgm:t>
    </dgm:pt>
    <dgm:pt modelId="{8A1DFE71-2F11-4639-9C5F-80302017EDF2}">
      <dgm:prSet phldrT="[Text]"/>
      <dgm:spPr/>
      <dgm:t>
        <a:bodyPr/>
        <a:lstStyle/>
        <a:p>
          <a:r>
            <a:rPr lang="en-US" altLang="zh-CN" b="1" dirty="0">
              <a:solidFill>
                <a:schemeClr val="tx1"/>
              </a:solidFill>
            </a:rPr>
            <a:t>C</a:t>
          </a:r>
          <a:r>
            <a:rPr lang="en-US" b="1" dirty="0">
              <a:solidFill>
                <a:schemeClr val="tx1"/>
              </a:solidFill>
            </a:rPr>
            <a:t>omplete Virtue</a:t>
          </a:r>
        </a:p>
      </dgm:t>
    </dgm:pt>
    <dgm:pt modelId="{1385E38F-0648-4632-81E4-C494A14E0159}" type="parTrans" cxnId="{CA625826-C7BC-40CA-BF77-AF62F34B5B49}">
      <dgm:prSet/>
      <dgm:spPr/>
      <dgm:t>
        <a:bodyPr/>
        <a:lstStyle/>
        <a:p>
          <a:endParaRPr lang="en-US"/>
        </a:p>
      </dgm:t>
    </dgm:pt>
    <dgm:pt modelId="{5DE32A27-17FD-4510-88D3-F59C45AEA59A}" type="sibTrans" cxnId="{CA625826-C7BC-40CA-BF77-AF62F34B5B49}">
      <dgm:prSet/>
      <dgm:spPr/>
      <dgm:t>
        <a:bodyPr/>
        <a:lstStyle/>
        <a:p>
          <a:endParaRPr lang="en-US"/>
        </a:p>
      </dgm:t>
    </dgm:pt>
    <dgm:pt modelId="{D4A0AA20-700D-4380-A0D6-1070908117E9}">
      <dgm:prSet phldrT="[Text]"/>
      <dgm:spPr/>
      <dgm:t>
        <a:bodyPr/>
        <a:lstStyle/>
        <a:p>
          <a:r>
            <a:rPr lang="en-US" altLang="zh-CN" dirty="0"/>
            <a:t>Moral foundations of society </a:t>
          </a:r>
          <a:endParaRPr lang="en-US" dirty="0"/>
        </a:p>
      </dgm:t>
    </dgm:pt>
    <dgm:pt modelId="{9F823308-D552-4525-983A-A7F056BA2B83}" type="parTrans" cxnId="{ED348947-AF00-42E9-9D93-B6A02402D85D}">
      <dgm:prSet/>
      <dgm:spPr/>
      <dgm:t>
        <a:bodyPr/>
        <a:lstStyle/>
        <a:p>
          <a:endParaRPr lang="en-US"/>
        </a:p>
      </dgm:t>
    </dgm:pt>
    <dgm:pt modelId="{03C36314-741E-4867-A98B-C47E496F39CA}" type="sibTrans" cxnId="{ED348947-AF00-42E9-9D93-B6A02402D85D}">
      <dgm:prSet/>
      <dgm:spPr/>
      <dgm:t>
        <a:bodyPr/>
        <a:lstStyle/>
        <a:p>
          <a:endParaRPr lang="en-US"/>
        </a:p>
      </dgm:t>
    </dgm:pt>
    <dgm:pt modelId="{6510493B-B7CF-4F44-9FFA-7708EB62C416}">
      <dgm:prSet phldrT="[Text]"/>
      <dgm:spPr/>
      <dgm:t>
        <a:bodyPr/>
        <a:lstStyle/>
        <a:p>
          <a:r>
            <a:rPr lang="en-US" altLang="zh-CN" dirty="0"/>
            <a:t>Live Experience (rules)</a:t>
          </a:r>
          <a:endParaRPr lang="en-US" dirty="0"/>
        </a:p>
      </dgm:t>
    </dgm:pt>
    <dgm:pt modelId="{F61E94DE-40E4-40B4-A471-184CCE28E8BF}" type="parTrans" cxnId="{D298CC8D-964C-4FCE-8F2F-CCC08D3583A7}">
      <dgm:prSet/>
      <dgm:spPr/>
      <dgm:t>
        <a:bodyPr/>
        <a:lstStyle/>
        <a:p>
          <a:endParaRPr lang="en-US"/>
        </a:p>
      </dgm:t>
    </dgm:pt>
    <dgm:pt modelId="{A404DD41-DBED-41D6-954B-695A98844EC2}" type="sibTrans" cxnId="{D298CC8D-964C-4FCE-8F2F-CCC08D3583A7}">
      <dgm:prSet/>
      <dgm:spPr/>
      <dgm:t>
        <a:bodyPr/>
        <a:lstStyle/>
        <a:p>
          <a:endParaRPr lang="en-US"/>
        </a:p>
      </dgm:t>
    </dgm:pt>
    <dgm:pt modelId="{4CD52928-70F9-4CC6-A487-7F62D31A541B}" type="pres">
      <dgm:prSet presAssocID="{6568BA14-3737-48A1-9868-436857BA0FF9}" presName="cycle" presStyleCnt="0">
        <dgm:presLayoutVars>
          <dgm:chMax val="1"/>
          <dgm:dir/>
          <dgm:animLvl val="ctr"/>
          <dgm:resizeHandles val="exact"/>
        </dgm:presLayoutVars>
      </dgm:prSet>
      <dgm:spPr/>
    </dgm:pt>
    <dgm:pt modelId="{6A955E49-4CA2-4638-8568-CE2ED37B6FA5}" type="pres">
      <dgm:prSet presAssocID="{8A1DFE71-2F11-4639-9C5F-80302017EDF2}" presName="centerShape" presStyleLbl="node0" presStyleIdx="0" presStyleCnt="1"/>
      <dgm:spPr/>
    </dgm:pt>
    <dgm:pt modelId="{EEE0A226-AE79-483F-8469-22C4F8E439CA}" type="pres">
      <dgm:prSet presAssocID="{9F823308-D552-4525-983A-A7F056BA2B83}" presName="parTrans" presStyleLbl="bgSibTrans2D1" presStyleIdx="0" presStyleCnt="2"/>
      <dgm:spPr/>
    </dgm:pt>
    <dgm:pt modelId="{B61D98C9-75A5-4BDB-A4D3-22CE1FC72CC0}" type="pres">
      <dgm:prSet presAssocID="{D4A0AA20-700D-4380-A0D6-1070908117E9}" presName="node" presStyleLbl="node1" presStyleIdx="0" presStyleCnt="2" custRadScaleRad="135474" custRadScaleInc="-4907">
        <dgm:presLayoutVars>
          <dgm:bulletEnabled val="1"/>
        </dgm:presLayoutVars>
      </dgm:prSet>
      <dgm:spPr/>
    </dgm:pt>
    <dgm:pt modelId="{88B966EE-49E4-4F02-A0E4-05AE4674F48C}" type="pres">
      <dgm:prSet presAssocID="{F61E94DE-40E4-40B4-A471-184CCE28E8BF}" presName="parTrans" presStyleLbl="bgSibTrans2D1" presStyleIdx="1" presStyleCnt="2" custLinFactNeighborX="-4285" custLinFactNeighborY="-2606"/>
      <dgm:spPr/>
    </dgm:pt>
    <dgm:pt modelId="{1B8E90B4-2AB8-4562-9B25-2A4682098C18}" type="pres">
      <dgm:prSet presAssocID="{6510493B-B7CF-4F44-9FFA-7708EB62C416}" presName="node" presStyleLbl="node1" presStyleIdx="1" presStyleCnt="2" custRadScaleRad="116768" custRadScaleInc="-5034">
        <dgm:presLayoutVars>
          <dgm:bulletEnabled val="1"/>
        </dgm:presLayoutVars>
      </dgm:prSet>
      <dgm:spPr/>
    </dgm:pt>
  </dgm:ptLst>
  <dgm:cxnLst>
    <dgm:cxn modelId="{01882903-1A9A-4004-B8E5-B7F1A870F454}" type="presOf" srcId="{6510493B-B7CF-4F44-9FFA-7708EB62C416}" destId="{1B8E90B4-2AB8-4562-9B25-2A4682098C18}" srcOrd="0" destOrd="0" presId="urn:microsoft.com/office/officeart/2005/8/layout/radial4"/>
    <dgm:cxn modelId="{ED8AA10C-01D6-4352-AD26-151ED9FFA567}" type="presOf" srcId="{F61E94DE-40E4-40B4-A471-184CCE28E8BF}" destId="{88B966EE-49E4-4F02-A0E4-05AE4674F48C}" srcOrd="0" destOrd="0" presId="urn:microsoft.com/office/officeart/2005/8/layout/radial4"/>
    <dgm:cxn modelId="{5C100512-A1F5-4A33-AB22-CD83FD959A2C}" type="presOf" srcId="{8A1DFE71-2F11-4639-9C5F-80302017EDF2}" destId="{6A955E49-4CA2-4638-8568-CE2ED37B6FA5}" srcOrd="0" destOrd="0" presId="urn:microsoft.com/office/officeart/2005/8/layout/radial4"/>
    <dgm:cxn modelId="{CA625826-C7BC-40CA-BF77-AF62F34B5B49}" srcId="{6568BA14-3737-48A1-9868-436857BA0FF9}" destId="{8A1DFE71-2F11-4639-9C5F-80302017EDF2}" srcOrd="0" destOrd="0" parTransId="{1385E38F-0648-4632-81E4-C494A14E0159}" sibTransId="{5DE32A27-17FD-4510-88D3-F59C45AEA59A}"/>
    <dgm:cxn modelId="{4E4BD362-E2DF-4C75-8B7C-64104C500C5F}" type="presOf" srcId="{9F823308-D552-4525-983A-A7F056BA2B83}" destId="{EEE0A226-AE79-483F-8469-22C4F8E439CA}" srcOrd="0" destOrd="0" presId="urn:microsoft.com/office/officeart/2005/8/layout/radial4"/>
    <dgm:cxn modelId="{ED348947-AF00-42E9-9D93-B6A02402D85D}" srcId="{8A1DFE71-2F11-4639-9C5F-80302017EDF2}" destId="{D4A0AA20-700D-4380-A0D6-1070908117E9}" srcOrd="0" destOrd="0" parTransId="{9F823308-D552-4525-983A-A7F056BA2B83}" sibTransId="{03C36314-741E-4867-A98B-C47E496F39CA}"/>
    <dgm:cxn modelId="{D298CC8D-964C-4FCE-8F2F-CCC08D3583A7}" srcId="{8A1DFE71-2F11-4639-9C5F-80302017EDF2}" destId="{6510493B-B7CF-4F44-9FFA-7708EB62C416}" srcOrd="1" destOrd="0" parTransId="{F61E94DE-40E4-40B4-A471-184CCE28E8BF}" sibTransId="{A404DD41-DBED-41D6-954B-695A98844EC2}"/>
    <dgm:cxn modelId="{D2F63E9C-9477-42BE-AC0D-4ABAD2ED8A8A}" type="presOf" srcId="{D4A0AA20-700D-4380-A0D6-1070908117E9}" destId="{B61D98C9-75A5-4BDB-A4D3-22CE1FC72CC0}" srcOrd="0" destOrd="0" presId="urn:microsoft.com/office/officeart/2005/8/layout/radial4"/>
    <dgm:cxn modelId="{A0E110E1-7C44-41AD-8282-01A4392D5122}" type="presOf" srcId="{6568BA14-3737-48A1-9868-436857BA0FF9}" destId="{4CD52928-70F9-4CC6-A487-7F62D31A541B}" srcOrd="0" destOrd="0" presId="urn:microsoft.com/office/officeart/2005/8/layout/radial4"/>
    <dgm:cxn modelId="{A323A689-B628-4D2A-97AE-F96B6D14FAE9}" type="presParOf" srcId="{4CD52928-70F9-4CC6-A487-7F62D31A541B}" destId="{6A955E49-4CA2-4638-8568-CE2ED37B6FA5}" srcOrd="0" destOrd="0" presId="urn:microsoft.com/office/officeart/2005/8/layout/radial4"/>
    <dgm:cxn modelId="{0B25826B-7BAF-4806-B031-3C2A11BABC23}" type="presParOf" srcId="{4CD52928-70F9-4CC6-A487-7F62D31A541B}" destId="{EEE0A226-AE79-483F-8469-22C4F8E439CA}" srcOrd="1" destOrd="0" presId="urn:microsoft.com/office/officeart/2005/8/layout/radial4"/>
    <dgm:cxn modelId="{E71FFB06-DC8E-4709-9711-FA07A60E4DE4}" type="presParOf" srcId="{4CD52928-70F9-4CC6-A487-7F62D31A541B}" destId="{B61D98C9-75A5-4BDB-A4D3-22CE1FC72CC0}" srcOrd="2" destOrd="0" presId="urn:microsoft.com/office/officeart/2005/8/layout/radial4"/>
    <dgm:cxn modelId="{FC4A0E44-3985-4BD7-BB6C-0432991C3BF3}" type="presParOf" srcId="{4CD52928-70F9-4CC6-A487-7F62D31A541B}" destId="{88B966EE-49E4-4F02-A0E4-05AE4674F48C}" srcOrd="3" destOrd="0" presId="urn:microsoft.com/office/officeart/2005/8/layout/radial4"/>
    <dgm:cxn modelId="{3A675595-5263-4C78-A141-B2D86DB7E451}" type="presParOf" srcId="{4CD52928-70F9-4CC6-A487-7F62D31A541B}" destId="{1B8E90B4-2AB8-4562-9B25-2A4682098C18}" srcOrd="4"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CC9638-62B0-4944-9B42-9583BF0BC3EA}" type="doc">
      <dgm:prSet loTypeId="urn:microsoft.com/office/officeart/2005/8/layout/process1" loCatId="process" qsTypeId="urn:microsoft.com/office/officeart/2005/8/quickstyle/simple1" qsCatId="simple" csTypeId="urn:microsoft.com/office/officeart/2005/8/colors/accent1_2" csCatId="accent1" phldr="1"/>
      <dgm:spPr/>
    </dgm:pt>
    <dgm:pt modelId="{C4D9834F-9C33-48B7-B5BF-E440EDB2BBF3}">
      <dgm:prSet phldrT="[Text]" custT="1"/>
      <dgm:spPr>
        <a:solidFill>
          <a:srgbClr val="FFFF00"/>
        </a:solidFill>
      </dgm:spPr>
      <dgm:t>
        <a:bodyPr/>
        <a:lstStyle/>
        <a:p>
          <a:r>
            <a:rPr lang="en-US" sz="2400" b="1" dirty="0">
              <a:solidFill>
                <a:srgbClr val="0070C0"/>
              </a:solidFill>
              <a:latin typeface="Times New Roman" panose="02020603050405020304" pitchFamily="18" charset="0"/>
              <a:cs typeface="Times New Roman" panose="02020603050405020304" pitchFamily="18" charset="0"/>
            </a:rPr>
            <a:t>Virtue (</a:t>
          </a:r>
          <a:r>
            <a:rPr lang="zh-CN" altLang="en-US" sz="2400" b="1" dirty="0">
              <a:solidFill>
                <a:srgbClr val="0070C0"/>
              </a:solidFill>
              <a:latin typeface="Times New Roman" panose="02020603050405020304" pitchFamily="18" charset="0"/>
              <a:cs typeface="Times New Roman" panose="02020603050405020304" pitchFamily="18" charset="0"/>
            </a:rPr>
            <a:t>德行</a:t>
          </a:r>
          <a:r>
            <a:rPr lang="en-US" altLang="zh-CN" sz="2400" b="1" dirty="0">
              <a:solidFill>
                <a:srgbClr val="0070C0"/>
              </a:solidFill>
              <a:latin typeface="Times New Roman" panose="02020603050405020304" pitchFamily="18" charset="0"/>
              <a:cs typeface="Times New Roman" panose="02020603050405020304" pitchFamily="18" charset="0"/>
            </a:rPr>
            <a:t>)</a:t>
          </a:r>
          <a:endParaRPr lang="en-US" sz="2400" dirty="0"/>
        </a:p>
      </dgm:t>
    </dgm:pt>
    <dgm:pt modelId="{844D2B5C-5217-4FC2-98B6-A15C1876A965}" type="parTrans" cxnId="{EF1A43A9-508F-4840-95C3-2E4FDFE540C3}">
      <dgm:prSet/>
      <dgm:spPr/>
      <dgm:t>
        <a:bodyPr/>
        <a:lstStyle/>
        <a:p>
          <a:endParaRPr lang="en-US"/>
        </a:p>
      </dgm:t>
    </dgm:pt>
    <dgm:pt modelId="{5B7AADF2-C5F6-4778-9399-B87195DBB41F}" type="sibTrans" cxnId="{EF1A43A9-508F-4840-95C3-2E4FDFE540C3}">
      <dgm:prSet/>
      <dgm:spPr/>
      <dgm:t>
        <a:bodyPr/>
        <a:lstStyle/>
        <a:p>
          <a:endParaRPr lang="en-US"/>
        </a:p>
      </dgm:t>
    </dgm:pt>
    <dgm:pt modelId="{80E99519-B1B6-4A80-A226-38D1B68969A3}">
      <dgm:prSet phldrT="[Text]" custT="1"/>
      <dgm:spPr>
        <a:solidFill>
          <a:schemeClr val="bg1"/>
        </a:solidFill>
      </dgm:spPr>
      <dgm:t>
        <a:bodyPr/>
        <a:lstStyle/>
        <a:p>
          <a:r>
            <a:rPr lang="en-US" sz="2400" b="1" dirty="0">
              <a:solidFill>
                <a:schemeClr val="accent1"/>
              </a:solidFill>
              <a:latin typeface="Times New Roman" panose="02020603050405020304" pitchFamily="18" charset="0"/>
              <a:cs typeface="Times New Roman" panose="02020603050405020304" pitchFamily="18" charset="0"/>
            </a:rPr>
            <a:t>Speech (</a:t>
          </a:r>
          <a:r>
            <a:rPr lang="zh-CN" altLang="en-US" sz="2400" b="1" dirty="0">
              <a:solidFill>
                <a:schemeClr val="accent1"/>
              </a:solidFill>
              <a:latin typeface="Times New Roman" panose="02020603050405020304" pitchFamily="18" charset="0"/>
              <a:cs typeface="Times New Roman" panose="02020603050405020304" pitchFamily="18" charset="0"/>
            </a:rPr>
            <a:t>言语</a:t>
          </a:r>
          <a:r>
            <a:rPr lang="en-US" altLang="zh-CN" sz="2400" b="1" dirty="0">
              <a:solidFill>
                <a:schemeClr val="accent1"/>
              </a:solidFill>
              <a:latin typeface="Times New Roman" panose="02020603050405020304" pitchFamily="18" charset="0"/>
              <a:cs typeface="Times New Roman" panose="02020603050405020304" pitchFamily="18" charset="0"/>
            </a:rPr>
            <a:t>)</a:t>
          </a:r>
          <a:endParaRPr lang="en-US" sz="2400" b="1" dirty="0">
            <a:solidFill>
              <a:schemeClr val="accent1"/>
            </a:solidFill>
            <a:latin typeface="Times New Roman" panose="02020603050405020304" pitchFamily="18" charset="0"/>
            <a:cs typeface="Times New Roman" panose="02020603050405020304" pitchFamily="18" charset="0"/>
          </a:endParaRPr>
        </a:p>
      </dgm:t>
    </dgm:pt>
    <dgm:pt modelId="{D34CDF2B-11A4-46B3-B7DC-C6C6B760ACC0}" type="parTrans" cxnId="{68B12C98-D266-42FE-AFF9-6DF30CD31525}">
      <dgm:prSet/>
      <dgm:spPr/>
      <dgm:t>
        <a:bodyPr/>
        <a:lstStyle/>
        <a:p>
          <a:endParaRPr lang="en-US"/>
        </a:p>
      </dgm:t>
    </dgm:pt>
    <dgm:pt modelId="{C74C0805-74DE-45C7-8794-26D63CE7E43D}" type="sibTrans" cxnId="{68B12C98-D266-42FE-AFF9-6DF30CD31525}">
      <dgm:prSet/>
      <dgm:spPr/>
      <dgm:t>
        <a:bodyPr/>
        <a:lstStyle/>
        <a:p>
          <a:endParaRPr lang="en-US"/>
        </a:p>
      </dgm:t>
    </dgm:pt>
    <dgm:pt modelId="{7C7ABDAA-B72B-473E-9104-D2DDC9EA5069}">
      <dgm:prSet phldrT="[Text]" custT="1"/>
      <dgm:spPr>
        <a:solidFill>
          <a:schemeClr val="bg1"/>
        </a:solidFill>
      </dgm:spPr>
      <dgm:t>
        <a:bodyPr/>
        <a:lstStyle/>
        <a:p>
          <a:r>
            <a:rPr lang="en-US" altLang="zh-CN" sz="2400" b="1" dirty="0">
              <a:solidFill>
                <a:schemeClr val="accent1"/>
              </a:solidFill>
              <a:latin typeface="Times New Roman" panose="02020603050405020304" pitchFamily="18" charset="0"/>
              <a:cs typeface="Times New Roman" panose="02020603050405020304" pitchFamily="18" charset="0"/>
            </a:rPr>
            <a:t>Political affairs (</a:t>
          </a:r>
          <a:r>
            <a:rPr lang="zh-CN" altLang="en-US" sz="2400" b="1" dirty="0">
              <a:solidFill>
                <a:schemeClr val="accent1"/>
              </a:solidFill>
              <a:latin typeface="Times New Roman" panose="02020603050405020304" pitchFamily="18" charset="0"/>
              <a:cs typeface="Times New Roman" panose="02020603050405020304" pitchFamily="18" charset="0"/>
            </a:rPr>
            <a:t>政事</a:t>
          </a:r>
          <a:r>
            <a:rPr lang="en-US" altLang="zh-CN" sz="2400" b="1" dirty="0">
              <a:solidFill>
                <a:schemeClr val="accent1"/>
              </a:solidFill>
              <a:latin typeface="Times New Roman" panose="02020603050405020304" pitchFamily="18" charset="0"/>
              <a:cs typeface="Times New Roman" panose="02020603050405020304" pitchFamily="18" charset="0"/>
            </a:rPr>
            <a:t>)</a:t>
          </a:r>
          <a:endParaRPr lang="en-US" sz="2400" dirty="0">
            <a:solidFill>
              <a:schemeClr val="accent1"/>
            </a:solidFill>
          </a:endParaRPr>
        </a:p>
      </dgm:t>
    </dgm:pt>
    <dgm:pt modelId="{5FE19A73-EECB-4B77-AB62-722CD1E85A19}" type="parTrans" cxnId="{731D2A9F-5A4E-4620-A208-67797D181B6C}">
      <dgm:prSet/>
      <dgm:spPr/>
      <dgm:t>
        <a:bodyPr/>
        <a:lstStyle/>
        <a:p>
          <a:endParaRPr lang="en-US"/>
        </a:p>
      </dgm:t>
    </dgm:pt>
    <dgm:pt modelId="{DAE44974-7F54-45DB-AC40-762F768DB027}" type="sibTrans" cxnId="{731D2A9F-5A4E-4620-A208-67797D181B6C}">
      <dgm:prSet/>
      <dgm:spPr/>
      <dgm:t>
        <a:bodyPr/>
        <a:lstStyle/>
        <a:p>
          <a:endParaRPr lang="en-US"/>
        </a:p>
      </dgm:t>
    </dgm:pt>
    <dgm:pt modelId="{D7607401-CADD-40CC-AF21-4337A5BE292A}">
      <dgm:prSet phldrT="[Text]" custT="1"/>
      <dgm:spPr>
        <a:solidFill>
          <a:schemeClr val="bg1"/>
        </a:solidFill>
      </dgm:spPr>
      <dgm:t>
        <a:bodyPr/>
        <a:lstStyle/>
        <a:p>
          <a:r>
            <a:rPr lang="en-US" altLang="zh-CN" sz="2400" b="1" dirty="0">
              <a:solidFill>
                <a:schemeClr val="accent1"/>
              </a:solidFill>
              <a:latin typeface="Times New Roman" panose="02020603050405020304" pitchFamily="18" charset="0"/>
              <a:cs typeface="Times New Roman" panose="02020603050405020304" pitchFamily="18" charset="0"/>
            </a:rPr>
            <a:t>Literature (</a:t>
          </a:r>
          <a:r>
            <a:rPr lang="zh-CN" altLang="en-US" sz="2400" b="1" dirty="0">
              <a:solidFill>
                <a:schemeClr val="accent1"/>
              </a:solidFill>
              <a:latin typeface="Times New Roman" panose="02020603050405020304" pitchFamily="18" charset="0"/>
              <a:cs typeface="Times New Roman" panose="02020603050405020304" pitchFamily="18" charset="0"/>
            </a:rPr>
            <a:t>文学</a:t>
          </a:r>
          <a:r>
            <a:rPr lang="en-US" altLang="zh-CN" sz="2400" b="1" dirty="0">
              <a:solidFill>
                <a:schemeClr val="accent1"/>
              </a:solidFill>
              <a:latin typeface="Times New Roman" panose="02020603050405020304" pitchFamily="18" charset="0"/>
              <a:cs typeface="Times New Roman" panose="02020603050405020304" pitchFamily="18" charset="0"/>
            </a:rPr>
            <a:t>)</a:t>
          </a:r>
          <a:endParaRPr lang="en-US" sz="2400" dirty="0">
            <a:solidFill>
              <a:schemeClr val="accent1"/>
            </a:solidFill>
          </a:endParaRPr>
        </a:p>
      </dgm:t>
    </dgm:pt>
    <dgm:pt modelId="{A3372853-58BD-4473-9CF5-21CECEF09AF0}" type="parTrans" cxnId="{8323F170-5DE6-4A17-B3F4-D0BC254E329A}">
      <dgm:prSet/>
      <dgm:spPr/>
      <dgm:t>
        <a:bodyPr/>
        <a:lstStyle/>
        <a:p>
          <a:endParaRPr lang="en-US"/>
        </a:p>
      </dgm:t>
    </dgm:pt>
    <dgm:pt modelId="{EA10E7C7-72B7-41BB-8913-17C44858346B}" type="sibTrans" cxnId="{8323F170-5DE6-4A17-B3F4-D0BC254E329A}">
      <dgm:prSet/>
      <dgm:spPr/>
      <dgm:t>
        <a:bodyPr/>
        <a:lstStyle/>
        <a:p>
          <a:endParaRPr lang="en-US"/>
        </a:p>
      </dgm:t>
    </dgm:pt>
    <dgm:pt modelId="{5EE97B47-B9A2-4C48-9683-BF06A0A5988B}" type="pres">
      <dgm:prSet presAssocID="{22CC9638-62B0-4944-9B42-9583BF0BC3EA}" presName="Name0" presStyleCnt="0">
        <dgm:presLayoutVars>
          <dgm:dir/>
          <dgm:resizeHandles val="exact"/>
        </dgm:presLayoutVars>
      </dgm:prSet>
      <dgm:spPr/>
    </dgm:pt>
    <dgm:pt modelId="{486C72F9-89A5-4929-BA87-D69E6F278849}" type="pres">
      <dgm:prSet presAssocID="{C4D9834F-9C33-48B7-B5BF-E440EDB2BBF3}" presName="node" presStyleLbl="node1" presStyleIdx="0" presStyleCnt="4">
        <dgm:presLayoutVars>
          <dgm:bulletEnabled val="1"/>
        </dgm:presLayoutVars>
      </dgm:prSet>
      <dgm:spPr/>
    </dgm:pt>
    <dgm:pt modelId="{6E78B1AF-DB39-4B58-A30D-4211FC3FFBE2}" type="pres">
      <dgm:prSet presAssocID="{5B7AADF2-C5F6-4778-9399-B87195DBB41F}" presName="sibTrans" presStyleLbl="sibTrans2D1" presStyleIdx="0" presStyleCnt="3"/>
      <dgm:spPr/>
    </dgm:pt>
    <dgm:pt modelId="{AE8DB5A5-71F1-4A96-88C4-8E4D784DBA1C}" type="pres">
      <dgm:prSet presAssocID="{5B7AADF2-C5F6-4778-9399-B87195DBB41F}" presName="connectorText" presStyleLbl="sibTrans2D1" presStyleIdx="0" presStyleCnt="3"/>
      <dgm:spPr/>
    </dgm:pt>
    <dgm:pt modelId="{B5F1CDBA-71C1-4D03-8495-4B75D6CAA373}" type="pres">
      <dgm:prSet presAssocID="{80E99519-B1B6-4A80-A226-38D1B68969A3}" presName="node" presStyleLbl="node1" presStyleIdx="1" presStyleCnt="4">
        <dgm:presLayoutVars>
          <dgm:bulletEnabled val="1"/>
        </dgm:presLayoutVars>
      </dgm:prSet>
      <dgm:spPr/>
    </dgm:pt>
    <dgm:pt modelId="{DA5B1488-529B-441D-BF16-9C9035207BF3}" type="pres">
      <dgm:prSet presAssocID="{C74C0805-74DE-45C7-8794-26D63CE7E43D}" presName="sibTrans" presStyleLbl="sibTrans2D1" presStyleIdx="1" presStyleCnt="3"/>
      <dgm:spPr/>
    </dgm:pt>
    <dgm:pt modelId="{2E126F9F-84C6-464B-8DFD-22509A6BFACE}" type="pres">
      <dgm:prSet presAssocID="{C74C0805-74DE-45C7-8794-26D63CE7E43D}" presName="connectorText" presStyleLbl="sibTrans2D1" presStyleIdx="1" presStyleCnt="3"/>
      <dgm:spPr/>
    </dgm:pt>
    <dgm:pt modelId="{A6EF8165-81EB-4290-9379-0FE2CCD74B83}" type="pres">
      <dgm:prSet presAssocID="{7C7ABDAA-B72B-473E-9104-D2DDC9EA5069}" presName="node" presStyleLbl="node1" presStyleIdx="2" presStyleCnt="4">
        <dgm:presLayoutVars>
          <dgm:bulletEnabled val="1"/>
        </dgm:presLayoutVars>
      </dgm:prSet>
      <dgm:spPr/>
    </dgm:pt>
    <dgm:pt modelId="{198CE993-9878-42DF-ADB4-9C1FB694243E}" type="pres">
      <dgm:prSet presAssocID="{DAE44974-7F54-45DB-AC40-762F768DB027}" presName="sibTrans" presStyleLbl="sibTrans2D1" presStyleIdx="2" presStyleCnt="3"/>
      <dgm:spPr/>
    </dgm:pt>
    <dgm:pt modelId="{DB95F09A-1F6A-4FA9-A3AC-F439D30D4A30}" type="pres">
      <dgm:prSet presAssocID="{DAE44974-7F54-45DB-AC40-762F768DB027}" presName="connectorText" presStyleLbl="sibTrans2D1" presStyleIdx="2" presStyleCnt="3"/>
      <dgm:spPr/>
    </dgm:pt>
    <dgm:pt modelId="{2F08B170-10B4-4DDB-AC4A-CA8F6D080CB5}" type="pres">
      <dgm:prSet presAssocID="{D7607401-CADD-40CC-AF21-4337A5BE292A}" presName="node" presStyleLbl="node1" presStyleIdx="3" presStyleCnt="4">
        <dgm:presLayoutVars>
          <dgm:bulletEnabled val="1"/>
        </dgm:presLayoutVars>
      </dgm:prSet>
      <dgm:spPr/>
    </dgm:pt>
  </dgm:ptLst>
  <dgm:cxnLst>
    <dgm:cxn modelId="{37388613-7851-48D8-A401-A08B464C7EE0}" type="presOf" srcId="{C4D9834F-9C33-48B7-B5BF-E440EDB2BBF3}" destId="{486C72F9-89A5-4929-BA87-D69E6F278849}" srcOrd="0" destOrd="0" presId="urn:microsoft.com/office/officeart/2005/8/layout/process1"/>
    <dgm:cxn modelId="{EBB35C27-2261-4834-9937-A7715FF6DFAD}" type="presOf" srcId="{22CC9638-62B0-4944-9B42-9583BF0BC3EA}" destId="{5EE97B47-B9A2-4C48-9683-BF06A0A5988B}" srcOrd="0" destOrd="0" presId="urn:microsoft.com/office/officeart/2005/8/layout/process1"/>
    <dgm:cxn modelId="{1971D935-F8FF-410C-B73C-5200B04D764C}" type="presOf" srcId="{D7607401-CADD-40CC-AF21-4337A5BE292A}" destId="{2F08B170-10B4-4DDB-AC4A-CA8F6D080CB5}" srcOrd="0" destOrd="0" presId="urn:microsoft.com/office/officeart/2005/8/layout/process1"/>
    <dgm:cxn modelId="{0490EE3B-3B06-4331-A0DC-861EB7E60DD5}" type="presOf" srcId="{DAE44974-7F54-45DB-AC40-762F768DB027}" destId="{DB95F09A-1F6A-4FA9-A3AC-F439D30D4A30}" srcOrd="1" destOrd="0" presId="urn:microsoft.com/office/officeart/2005/8/layout/process1"/>
    <dgm:cxn modelId="{8323F170-5DE6-4A17-B3F4-D0BC254E329A}" srcId="{22CC9638-62B0-4944-9B42-9583BF0BC3EA}" destId="{D7607401-CADD-40CC-AF21-4337A5BE292A}" srcOrd="3" destOrd="0" parTransId="{A3372853-58BD-4473-9CF5-21CECEF09AF0}" sibTransId="{EA10E7C7-72B7-41BB-8913-17C44858346B}"/>
    <dgm:cxn modelId="{3CAA1D78-A4E1-494A-BD15-DCB1472889CC}" type="presOf" srcId="{C74C0805-74DE-45C7-8794-26D63CE7E43D}" destId="{DA5B1488-529B-441D-BF16-9C9035207BF3}" srcOrd="0" destOrd="0" presId="urn:microsoft.com/office/officeart/2005/8/layout/process1"/>
    <dgm:cxn modelId="{04CA0B81-A23E-4C0D-9D0B-43AD6E914D55}" type="presOf" srcId="{5B7AADF2-C5F6-4778-9399-B87195DBB41F}" destId="{AE8DB5A5-71F1-4A96-88C4-8E4D784DBA1C}" srcOrd="1" destOrd="0" presId="urn:microsoft.com/office/officeart/2005/8/layout/process1"/>
    <dgm:cxn modelId="{56F10A8B-AA86-48DC-90C2-D77644B74968}" type="presOf" srcId="{5B7AADF2-C5F6-4778-9399-B87195DBB41F}" destId="{6E78B1AF-DB39-4B58-A30D-4211FC3FFBE2}" srcOrd="0" destOrd="0" presId="urn:microsoft.com/office/officeart/2005/8/layout/process1"/>
    <dgm:cxn modelId="{12338C95-D173-4B65-A26A-467D3144E369}" type="presOf" srcId="{7C7ABDAA-B72B-473E-9104-D2DDC9EA5069}" destId="{A6EF8165-81EB-4290-9379-0FE2CCD74B83}" srcOrd="0" destOrd="0" presId="urn:microsoft.com/office/officeart/2005/8/layout/process1"/>
    <dgm:cxn modelId="{68B12C98-D266-42FE-AFF9-6DF30CD31525}" srcId="{22CC9638-62B0-4944-9B42-9583BF0BC3EA}" destId="{80E99519-B1B6-4A80-A226-38D1B68969A3}" srcOrd="1" destOrd="0" parTransId="{D34CDF2B-11A4-46B3-B7DC-C6C6B760ACC0}" sibTransId="{C74C0805-74DE-45C7-8794-26D63CE7E43D}"/>
    <dgm:cxn modelId="{731D2A9F-5A4E-4620-A208-67797D181B6C}" srcId="{22CC9638-62B0-4944-9B42-9583BF0BC3EA}" destId="{7C7ABDAA-B72B-473E-9104-D2DDC9EA5069}" srcOrd="2" destOrd="0" parTransId="{5FE19A73-EECB-4B77-AB62-722CD1E85A19}" sibTransId="{DAE44974-7F54-45DB-AC40-762F768DB027}"/>
    <dgm:cxn modelId="{EF1A43A9-508F-4840-95C3-2E4FDFE540C3}" srcId="{22CC9638-62B0-4944-9B42-9583BF0BC3EA}" destId="{C4D9834F-9C33-48B7-B5BF-E440EDB2BBF3}" srcOrd="0" destOrd="0" parTransId="{844D2B5C-5217-4FC2-98B6-A15C1876A965}" sibTransId="{5B7AADF2-C5F6-4778-9399-B87195DBB41F}"/>
    <dgm:cxn modelId="{B5F485C0-178D-4D53-86CB-DEB568A4B20A}" type="presOf" srcId="{80E99519-B1B6-4A80-A226-38D1B68969A3}" destId="{B5F1CDBA-71C1-4D03-8495-4B75D6CAA373}" srcOrd="0" destOrd="0" presId="urn:microsoft.com/office/officeart/2005/8/layout/process1"/>
    <dgm:cxn modelId="{3B2832D9-913E-4ACA-8DBC-518141A43E7B}" type="presOf" srcId="{C74C0805-74DE-45C7-8794-26D63CE7E43D}" destId="{2E126F9F-84C6-464B-8DFD-22509A6BFACE}" srcOrd="1" destOrd="0" presId="urn:microsoft.com/office/officeart/2005/8/layout/process1"/>
    <dgm:cxn modelId="{9E19BEFA-5593-426D-97C6-C04927C497AF}" type="presOf" srcId="{DAE44974-7F54-45DB-AC40-762F768DB027}" destId="{198CE993-9878-42DF-ADB4-9C1FB694243E}" srcOrd="0" destOrd="0" presId="urn:microsoft.com/office/officeart/2005/8/layout/process1"/>
    <dgm:cxn modelId="{A2B953C8-9830-4CDB-BC09-F614CF0A65BF}" type="presParOf" srcId="{5EE97B47-B9A2-4C48-9683-BF06A0A5988B}" destId="{486C72F9-89A5-4929-BA87-D69E6F278849}" srcOrd="0" destOrd="0" presId="urn:microsoft.com/office/officeart/2005/8/layout/process1"/>
    <dgm:cxn modelId="{44BA76F7-C36B-4631-B68D-D4A20E1B8AB2}" type="presParOf" srcId="{5EE97B47-B9A2-4C48-9683-BF06A0A5988B}" destId="{6E78B1AF-DB39-4B58-A30D-4211FC3FFBE2}" srcOrd="1" destOrd="0" presId="urn:microsoft.com/office/officeart/2005/8/layout/process1"/>
    <dgm:cxn modelId="{4C802B7B-A1F0-47CE-8A58-3DEF745FEAE3}" type="presParOf" srcId="{6E78B1AF-DB39-4B58-A30D-4211FC3FFBE2}" destId="{AE8DB5A5-71F1-4A96-88C4-8E4D784DBA1C}" srcOrd="0" destOrd="0" presId="urn:microsoft.com/office/officeart/2005/8/layout/process1"/>
    <dgm:cxn modelId="{6906B94B-934B-45D9-9B7F-FF6D59E624BF}" type="presParOf" srcId="{5EE97B47-B9A2-4C48-9683-BF06A0A5988B}" destId="{B5F1CDBA-71C1-4D03-8495-4B75D6CAA373}" srcOrd="2" destOrd="0" presId="urn:microsoft.com/office/officeart/2005/8/layout/process1"/>
    <dgm:cxn modelId="{5AFAB4AB-E2B8-4F80-BE5D-0497A9F310DB}" type="presParOf" srcId="{5EE97B47-B9A2-4C48-9683-BF06A0A5988B}" destId="{DA5B1488-529B-441D-BF16-9C9035207BF3}" srcOrd="3" destOrd="0" presId="urn:microsoft.com/office/officeart/2005/8/layout/process1"/>
    <dgm:cxn modelId="{4566148D-E6F7-4785-9EE4-A746F956BEC3}" type="presParOf" srcId="{DA5B1488-529B-441D-BF16-9C9035207BF3}" destId="{2E126F9F-84C6-464B-8DFD-22509A6BFACE}" srcOrd="0" destOrd="0" presId="urn:microsoft.com/office/officeart/2005/8/layout/process1"/>
    <dgm:cxn modelId="{E6F34547-B581-45A6-B3ED-7F601ED275F6}" type="presParOf" srcId="{5EE97B47-B9A2-4C48-9683-BF06A0A5988B}" destId="{A6EF8165-81EB-4290-9379-0FE2CCD74B83}" srcOrd="4" destOrd="0" presId="urn:microsoft.com/office/officeart/2005/8/layout/process1"/>
    <dgm:cxn modelId="{CC79D48F-25B9-4220-8FD8-3D5DC1A0B134}" type="presParOf" srcId="{5EE97B47-B9A2-4C48-9683-BF06A0A5988B}" destId="{198CE993-9878-42DF-ADB4-9C1FB694243E}" srcOrd="5" destOrd="0" presId="urn:microsoft.com/office/officeart/2005/8/layout/process1"/>
    <dgm:cxn modelId="{D9FD1C71-EA88-4F49-8425-F9A542182A8E}" type="presParOf" srcId="{198CE993-9878-42DF-ADB4-9C1FB694243E}" destId="{DB95F09A-1F6A-4FA9-A3AC-F439D30D4A30}" srcOrd="0" destOrd="0" presId="urn:microsoft.com/office/officeart/2005/8/layout/process1"/>
    <dgm:cxn modelId="{629374FF-04BB-42CF-A7BA-03F6BDBCA9C2}" type="presParOf" srcId="{5EE97B47-B9A2-4C48-9683-BF06A0A5988B}" destId="{2F08B170-10B4-4DDB-AC4A-CA8F6D080CB5}"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55E49-4CA2-4638-8568-CE2ED37B6FA5}">
      <dsp:nvSpPr>
        <dsp:cNvPr id="0" name=""/>
        <dsp:cNvSpPr/>
      </dsp:nvSpPr>
      <dsp:spPr>
        <a:xfrm>
          <a:off x="2781299" y="2266729"/>
          <a:ext cx="2565400" cy="256540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altLang="zh-CN" sz="3400" b="1" kern="1200" dirty="0">
              <a:solidFill>
                <a:schemeClr val="tx1"/>
              </a:solidFill>
            </a:rPr>
            <a:t>C</a:t>
          </a:r>
          <a:r>
            <a:rPr lang="en-US" sz="3400" b="1" kern="1200" dirty="0">
              <a:solidFill>
                <a:schemeClr val="tx1"/>
              </a:solidFill>
            </a:rPr>
            <a:t>omplete Virtue</a:t>
          </a:r>
        </a:p>
      </dsp:txBody>
      <dsp:txXfrm>
        <a:off x="3156993" y="2642423"/>
        <a:ext cx="1814012" cy="1814012"/>
      </dsp:txXfrm>
    </dsp:sp>
    <dsp:sp modelId="{EEE0A226-AE79-483F-8469-22C4F8E439CA}">
      <dsp:nvSpPr>
        <dsp:cNvPr id="0" name=""/>
        <dsp:cNvSpPr/>
      </dsp:nvSpPr>
      <dsp:spPr>
        <a:xfrm rot="13201059">
          <a:off x="949415" y="1533890"/>
          <a:ext cx="2298912" cy="731139"/>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1D98C9-75A5-4BDB-A4D3-22CE1FC72CC0}">
      <dsp:nvSpPr>
        <dsp:cNvPr id="0" name=""/>
        <dsp:cNvSpPr/>
      </dsp:nvSpPr>
      <dsp:spPr>
        <a:xfrm>
          <a:off x="0" y="185479"/>
          <a:ext cx="2437130" cy="194970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altLang="zh-CN" sz="3500" kern="1200" dirty="0"/>
            <a:t>Moral foundations of society </a:t>
          </a:r>
          <a:endParaRPr lang="en-US" sz="3500" kern="1200" dirty="0"/>
        </a:p>
      </dsp:txBody>
      <dsp:txXfrm>
        <a:off x="57105" y="242584"/>
        <a:ext cx="2322920" cy="1835494"/>
      </dsp:txXfrm>
    </dsp:sp>
    <dsp:sp modelId="{88B966EE-49E4-4F02-A0E4-05AE4674F48C}">
      <dsp:nvSpPr>
        <dsp:cNvPr id="0" name=""/>
        <dsp:cNvSpPr/>
      </dsp:nvSpPr>
      <dsp:spPr>
        <a:xfrm rot="19071654">
          <a:off x="4703885" y="1400080"/>
          <a:ext cx="2414106" cy="731139"/>
        </a:xfrm>
        <a:prstGeom prst="lef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B8E90B4-2AB8-4562-9B25-2A4682098C18}">
      <dsp:nvSpPr>
        <dsp:cNvPr id="0" name=""/>
        <dsp:cNvSpPr/>
      </dsp:nvSpPr>
      <dsp:spPr>
        <a:xfrm>
          <a:off x="5690869" y="0"/>
          <a:ext cx="2437130" cy="1949704"/>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altLang="zh-CN" sz="3500" kern="1200" dirty="0"/>
            <a:t>Live Experience (rules)</a:t>
          </a:r>
          <a:endParaRPr lang="en-US" sz="3500" kern="1200" dirty="0"/>
        </a:p>
      </dsp:txBody>
      <dsp:txXfrm>
        <a:off x="5747974" y="57105"/>
        <a:ext cx="2322920" cy="18354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C72F9-89A5-4929-BA87-D69E6F278849}">
      <dsp:nvSpPr>
        <dsp:cNvPr id="0" name=""/>
        <dsp:cNvSpPr/>
      </dsp:nvSpPr>
      <dsp:spPr>
        <a:xfrm>
          <a:off x="4336" y="521575"/>
          <a:ext cx="1895896" cy="1137537"/>
        </a:xfrm>
        <a:prstGeom prst="roundRect">
          <a:avLst>
            <a:gd name="adj" fmla="val 10000"/>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rgbClr val="0070C0"/>
              </a:solidFill>
              <a:latin typeface="Times New Roman" panose="02020603050405020304" pitchFamily="18" charset="0"/>
              <a:cs typeface="Times New Roman" panose="02020603050405020304" pitchFamily="18" charset="0"/>
            </a:rPr>
            <a:t>Virtue (</a:t>
          </a:r>
          <a:r>
            <a:rPr lang="zh-CN" altLang="en-US" sz="2400" b="1" kern="1200" dirty="0">
              <a:solidFill>
                <a:srgbClr val="0070C0"/>
              </a:solidFill>
              <a:latin typeface="Times New Roman" panose="02020603050405020304" pitchFamily="18" charset="0"/>
              <a:cs typeface="Times New Roman" panose="02020603050405020304" pitchFamily="18" charset="0"/>
            </a:rPr>
            <a:t>德行</a:t>
          </a:r>
          <a:r>
            <a:rPr lang="en-US" altLang="zh-CN" sz="2400" b="1" kern="1200" dirty="0">
              <a:solidFill>
                <a:srgbClr val="0070C0"/>
              </a:solidFill>
              <a:latin typeface="Times New Roman" panose="02020603050405020304" pitchFamily="18" charset="0"/>
              <a:cs typeface="Times New Roman" panose="02020603050405020304" pitchFamily="18" charset="0"/>
            </a:rPr>
            <a:t>)</a:t>
          </a:r>
          <a:endParaRPr lang="en-US" sz="2400" kern="1200" dirty="0"/>
        </a:p>
      </dsp:txBody>
      <dsp:txXfrm>
        <a:off x="37653" y="554892"/>
        <a:ext cx="1829262" cy="1070903"/>
      </dsp:txXfrm>
    </dsp:sp>
    <dsp:sp modelId="{6E78B1AF-DB39-4B58-A30D-4211FC3FFBE2}">
      <dsp:nvSpPr>
        <dsp:cNvPr id="0" name=""/>
        <dsp:cNvSpPr/>
      </dsp:nvSpPr>
      <dsp:spPr>
        <a:xfrm>
          <a:off x="2089821" y="855253"/>
          <a:ext cx="401929" cy="4701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089821" y="949289"/>
        <a:ext cx="281350" cy="282110"/>
      </dsp:txXfrm>
    </dsp:sp>
    <dsp:sp modelId="{B5F1CDBA-71C1-4D03-8495-4B75D6CAA373}">
      <dsp:nvSpPr>
        <dsp:cNvPr id="0" name=""/>
        <dsp:cNvSpPr/>
      </dsp:nvSpPr>
      <dsp:spPr>
        <a:xfrm>
          <a:off x="2658590" y="521575"/>
          <a:ext cx="1895896" cy="1137537"/>
        </a:xfrm>
        <a:prstGeom prst="roundRect">
          <a:avLst>
            <a:gd name="adj" fmla="val 1000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accent1"/>
              </a:solidFill>
              <a:latin typeface="Times New Roman" panose="02020603050405020304" pitchFamily="18" charset="0"/>
              <a:cs typeface="Times New Roman" panose="02020603050405020304" pitchFamily="18" charset="0"/>
            </a:rPr>
            <a:t>Speech (</a:t>
          </a:r>
          <a:r>
            <a:rPr lang="zh-CN" altLang="en-US" sz="2400" b="1" kern="1200" dirty="0">
              <a:solidFill>
                <a:schemeClr val="accent1"/>
              </a:solidFill>
              <a:latin typeface="Times New Roman" panose="02020603050405020304" pitchFamily="18" charset="0"/>
              <a:cs typeface="Times New Roman" panose="02020603050405020304" pitchFamily="18" charset="0"/>
            </a:rPr>
            <a:t>言语</a:t>
          </a:r>
          <a:r>
            <a:rPr lang="en-US" altLang="zh-CN" sz="2400" b="1" kern="1200" dirty="0">
              <a:solidFill>
                <a:schemeClr val="accent1"/>
              </a:solidFill>
              <a:latin typeface="Times New Roman" panose="02020603050405020304" pitchFamily="18" charset="0"/>
              <a:cs typeface="Times New Roman" panose="02020603050405020304" pitchFamily="18" charset="0"/>
            </a:rPr>
            <a:t>)</a:t>
          </a:r>
          <a:endParaRPr lang="en-US" sz="2400" b="1" kern="1200" dirty="0">
            <a:solidFill>
              <a:schemeClr val="accent1"/>
            </a:solidFill>
            <a:latin typeface="Times New Roman" panose="02020603050405020304" pitchFamily="18" charset="0"/>
            <a:cs typeface="Times New Roman" panose="02020603050405020304" pitchFamily="18" charset="0"/>
          </a:endParaRPr>
        </a:p>
      </dsp:txBody>
      <dsp:txXfrm>
        <a:off x="2691907" y="554892"/>
        <a:ext cx="1829262" cy="1070903"/>
      </dsp:txXfrm>
    </dsp:sp>
    <dsp:sp modelId="{DA5B1488-529B-441D-BF16-9C9035207BF3}">
      <dsp:nvSpPr>
        <dsp:cNvPr id="0" name=""/>
        <dsp:cNvSpPr/>
      </dsp:nvSpPr>
      <dsp:spPr>
        <a:xfrm>
          <a:off x="4744076" y="855253"/>
          <a:ext cx="401929" cy="4701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44076" y="949289"/>
        <a:ext cx="281350" cy="282110"/>
      </dsp:txXfrm>
    </dsp:sp>
    <dsp:sp modelId="{A6EF8165-81EB-4290-9379-0FE2CCD74B83}">
      <dsp:nvSpPr>
        <dsp:cNvPr id="0" name=""/>
        <dsp:cNvSpPr/>
      </dsp:nvSpPr>
      <dsp:spPr>
        <a:xfrm>
          <a:off x="5312845" y="521575"/>
          <a:ext cx="1895896" cy="1137537"/>
        </a:xfrm>
        <a:prstGeom prst="roundRect">
          <a:avLst>
            <a:gd name="adj" fmla="val 1000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altLang="zh-CN" sz="2400" b="1" kern="1200" dirty="0">
              <a:solidFill>
                <a:schemeClr val="accent1"/>
              </a:solidFill>
              <a:latin typeface="Times New Roman" panose="02020603050405020304" pitchFamily="18" charset="0"/>
              <a:cs typeface="Times New Roman" panose="02020603050405020304" pitchFamily="18" charset="0"/>
            </a:rPr>
            <a:t>Political affairs (</a:t>
          </a:r>
          <a:r>
            <a:rPr lang="zh-CN" altLang="en-US" sz="2400" b="1" kern="1200" dirty="0">
              <a:solidFill>
                <a:schemeClr val="accent1"/>
              </a:solidFill>
              <a:latin typeface="Times New Roman" panose="02020603050405020304" pitchFamily="18" charset="0"/>
              <a:cs typeface="Times New Roman" panose="02020603050405020304" pitchFamily="18" charset="0"/>
            </a:rPr>
            <a:t>政事</a:t>
          </a:r>
          <a:r>
            <a:rPr lang="en-US" altLang="zh-CN" sz="2400" b="1" kern="1200" dirty="0">
              <a:solidFill>
                <a:schemeClr val="accent1"/>
              </a:solidFill>
              <a:latin typeface="Times New Roman" panose="02020603050405020304" pitchFamily="18" charset="0"/>
              <a:cs typeface="Times New Roman" panose="02020603050405020304" pitchFamily="18" charset="0"/>
            </a:rPr>
            <a:t>)</a:t>
          </a:r>
          <a:endParaRPr lang="en-US" sz="2400" kern="1200" dirty="0">
            <a:solidFill>
              <a:schemeClr val="accent1"/>
            </a:solidFill>
          </a:endParaRPr>
        </a:p>
      </dsp:txBody>
      <dsp:txXfrm>
        <a:off x="5346162" y="554892"/>
        <a:ext cx="1829262" cy="1070903"/>
      </dsp:txXfrm>
    </dsp:sp>
    <dsp:sp modelId="{198CE993-9878-42DF-ADB4-9C1FB694243E}">
      <dsp:nvSpPr>
        <dsp:cNvPr id="0" name=""/>
        <dsp:cNvSpPr/>
      </dsp:nvSpPr>
      <dsp:spPr>
        <a:xfrm>
          <a:off x="7398330" y="855253"/>
          <a:ext cx="401929" cy="4701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398330" y="949289"/>
        <a:ext cx="281350" cy="282110"/>
      </dsp:txXfrm>
    </dsp:sp>
    <dsp:sp modelId="{2F08B170-10B4-4DDB-AC4A-CA8F6D080CB5}">
      <dsp:nvSpPr>
        <dsp:cNvPr id="0" name=""/>
        <dsp:cNvSpPr/>
      </dsp:nvSpPr>
      <dsp:spPr>
        <a:xfrm>
          <a:off x="7967099" y="521575"/>
          <a:ext cx="1895896" cy="1137537"/>
        </a:xfrm>
        <a:prstGeom prst="roundRect">
          <a:avLst>
            <a:gd name="adj" fmla="val 1000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altLang="zh-CN" sz="2400" b="1" kern="1200" dirty="0">
              <a:solidFill>
                <a:schemeClr val="accent1"/>
              </a:solidFill>
              <a:latin typeface="Times New Roman" panose="02020603050405020304" pitchFamily="18" charset="0"/>
              <a:cs typeface="Times New Roman" panose="02020603050405020304" pitchFamily="18" charset="0"/>
            </a:rPr>
            <a:t>Literature (</a:t>
          </a:r>
          <a:r>
            <a:rPr lang="zh-CN" altLang="en-US" sz="2400" b="1" kern="1200" dirty="0">
              <a:solidFill>
                <a:schemeClr val="accent1"/>
              </a:solidFill>
              <a:latin typeface="Times New Roman" panose="02020603050405020304" pitchFamily="18" charset="0"/>
              <a:cs typeface="Times New Roman" panose="02020603050405020304" pitchFamily="18" charset="0"/>
            </a:rPr>
            <a:t>文学</a:t>
          </a:r>
          <a:r>
            <a:rPr lang="en-US" altLang="zh-CN" sz="2400" b="1" kern="1200" dirty="0">
              <a:solidFill>
                <a:schemeClr val="accent1"/>
              </a:solidFill>
              <a:latin typeface="Times New Roman" panose="02020603050405020304" pitchFamily="18" charset="0"/>
              <a:cs typeface="Times New Roman" panose="02020603050405020304" pitchFamily="18" charset="0"/>
            </a:rPr>
            <a:t>)</a:t>
          </a:r>
          <a:endParaRPr lang="en-US" sz="2400" kern="1200" dirty="0">
            <a:solidFill>
              <a:schemeClr val="accent1"/>
            </a:solidFill>
          </a:endParaRPr>
        </a:p>
      </dsp:txBody>
      <dsp:txXfrm>
        <a:off x="8000416" y="554892"/>
        <a:ext cx="1829262" cy="1070903"/>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C353-FD7A-4EC1-AB4A-C06927403A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317C3EA-55B2-406A-88F4-25491BC5BB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2EF854-1E93-4ECF-94B8-7A52283391DC}"/>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5" name="Footer Placeholder 4">
            <a:extLst>
              <a:ext uri="{FF2B5EF4-FFF2-40B4-BE49-F238E27FC236}">
                <a16:creationId xmlns:a16="http://schemas.microsoft.com/office/drawing/2014/main" id="{627D6217-2F5A-4EA1-9310-0E79DC25FC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91EB18-C837-49A4-8B85-39E1417EBE8C}"/>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3326562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EF297-D515-46C4-A90C-C43E8712D1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70445C-CAB5-477C-923B-901C66C506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7710A7-F958-4431-844F-0081A35C7814}"/>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5" name="Footer Placeholder 4">
            <a:extLst>
              <a:ext uri="{FF2B5EF4-FFF2-40B4-BE49-F238E27FC236}">
                <a16:creationId xmlns:a16="http://schemas.microsoft.com/office/drawing/2014/main" id="{6A3C4E28-74AF-44E2-B2F7-C51D959CD2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C7F79C-9AA0-4D16-93C7-8634532ABB28}"/>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3804639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6DA6A-290D-4AC9-9CBA-5D82BCC144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8E9D03B-144C-4EB8-B42D-4B0EB4DEC1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B32BC2-9F66-449D-A6E2-EAA67D58AD63}"/>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5" name="Footer Placeholder 4">
            <a:extLst>
              <a:ext uri="{FF2B5EF4-FFF2-40B4-BE49-F238E27FC236}">
                <a16:creationId xmlns:a16="http://schemas.microsoft.com/office/drawing/2014/main" id="{8F6482B7-9840-415E-A1CB-9C40EFD710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49821-922B-460C-BEA3-7AC325F73F09}"/>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1807209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BF0F-E85A-4010-A3D5-5654E197FD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F3228BE-6866-4433-9C5D-EB3EF2DD85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5E7EA23-D6C4-4E47-8AE8-93BAC82D60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01EDCB-2AFF-4948-80CD-38D186C9A44F}"/>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6" name="Footer Placeholder 5">
            <a:extLst>
              <a:ext uri="{FF2B5EF4-FFF2-40B4-BE49-F238E27FC236}">
                <a16:creationId xmlns:a16="http://schemas.microsoft.com/office/drawing/2014/main" id="{5BAEAF43-FA18-4461-8F8C-6854E9354C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89EF1A-6CDF-4CFE-8994-80566E065A69}"/>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2255001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140B6-5119-4FC2-88AB-71CABC11225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EC9E05B-1150-48A3-A059-C343AF335F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00E92C-6486-4BC1-A90A-21515A5A6C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F44EE75-7B28-488B-B88F-6CCC18A731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4F0F56-90E5-4726-A181-8CB799994A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AC7A105-FB80-4397-B8C4-7321EB3E7044}"/>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8" name="Footer Placeholder 7">
            <a:extLst>
              <a:ext uri="{FF2B5EF4-FFF2-40B4-BE49-F238E27FC236}">
                <a16:creationId xmlns:a16="http://schemas.microsoft.com/office/drawing/2014/main" id="{5F6D1EA9-50F4-4DD5-874F-2BFA2C8371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38ECCD-76C5-4298-AEB3-A78DEDBE9097}"/>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1436221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D7008-D31A-4D9E-9C6B-FDA091D8124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24651BA-8AF8-4717-96F4-F9B7A5019798}"/>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4" name="Footer Placeholder 3">
            <a:extLst>
              <a:ext uri="{FF2B5EF4-FFF2-40B4-BE49-F238E27FC236}">
                <a16:creationId xmlns:a16="http://schemas.microsoft.com/office/drawing/2014/main" id="{CD391062-5940-44D4-A727-B8F3F3E20E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0F28EA-817F-42EF-A63A-C1AD401A4FDE}"/>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2700610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819735-C4CF-4B05-A1AA-713DB1ABF5CE}"/>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3" name="Footer Placeholder 2">
            <a:extLst>
              <a:ext uri="{FF2B5EF4-FFF2-40B4-BE49-F238E27FC236}">
                <a16:creationId xmlns:a16="http://schemas.microsoft.com/office/drawing/2014/main" id="{99B2D0B3-221F-4FF2-B689-1D7F7B0DF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0636D13-DB3F-4BE6-B83E-5D35ABFBF015}"/>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902667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CA3C2-5B62-4C0A-AB93-848AA647DB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F2C576F-17D9-4EFB-A7FB-E734421DB7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16F1A5-7312-4823-92F3-DE8ED627F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9EB1A6-EF02-4EC7-9D79-5E01BA5942E1}"/>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6" name="Footer Placeholder 5">
            <a:extLst>
              <a:ext uri="{FF2B5EF4-FFF2-40B4-BE49-F238E27FC236}">
                <a16:creationId xmlns:a16="http://schemas.microsoft.com/office/drawing/2014/main" id="{1D7D0B9B-C7B4-43B9-B189-DB59951D50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964D58-A32D-424F-BD92-DAF4DDEE42CC}"/>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3980810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DC731-8F90-4D74-98D0-BEFF42FCF0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87C8890-6FB6-4271-BE28-1A73C9DF66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7E529F-9DF9-46D8-A5EE-A342BD441A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4BB6B3-83FA-4296-B069-683AC5BA77FD}"/>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6" name="Footer Placeholder 5">
            <a:extLst>
              <a:ext uri="{FF2B5EF4-FFF2-40B4-BE49-F238E27FC236}">
                <a16:creationId xmlns:a16="http://schemas.microsoft.com/office/drawing/2014/main" id="{B310B8B0-CF01-479C-9E44-CC5C7D8961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95DFB4-23EC-4E38-A72F-F00686BF8CD3}"/>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1530171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3C5EB-C909-4CCC-8B24-5D684B4DF7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63E3362-BE06-471C-BD51-4B0EDAC8F5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4B3F8A-0788-4F61-83FA-14E87BD2A794}"/>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5" name="Footer Placeholder 4">
            <a:extLst>
              <a:ext uri="{FF2B5EF4-FFF2-40B4-BE49-F238E27FC236}">
                <a16:creationId xmlns:a16="http://schemas.microsoft.com/office/drawing/2014/main" id="{7DA17F42-AFC4-42F8-9860-4719F728D3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A81A3B-F747-4425-85DF-F02C4C46D1DD}"/>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2230324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8B9230-8428-4DA1-970D-717D2BC289A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86D2F0E-ED40-4D09-BC97-80DFC8DE0D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D9E31C2-9672-460A-9424-1B3DC75AC3BE}"/>
              </a:ext>
            </a:extLst>
          </p:cNvPr>
          <p:cNvSpPr>
            <a:spLocks noGrp="1"/>
          </p:cNvSpPr>
          <p:nvPr>
            <p:ph type="dt" sz="half" idx="10"/>
          </p:nvPr>
        </p:nvSpPr>
        <p:spPr/>
        <p:txBody>
          <a:bodyPr/>
          <a:lstStyle/>
          <a:p>
            <a:fld id="{F57B75D3-E457-47E0-A759-7C65E7667FE6}" type="datetimeFigureOut">
              <a:rPr lang="en-US" smtClean="0"/>
              <a:t>12/01/2021</a:t>
            </a:fld>
            <a:endParaRPr lang="en-US"/>
          </a:p>
        </p:txBody>
      </p:sp>
      <p:sp>
        <p:nvSpPr>
          <p:cNvPr id="5" name="Footer Placeholder 4">
            <a:extLst>
              <a:ext uri="{FF2B5EF4-FFF2-40B4-BE49-F238E27FC236}">
                <a16:creationId xmlns:a16="http://schemas.microsoft.com/office/drawing/2014/main" id="{B053072C-8321-4101-B32B-E5A95E1FD6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654CA-E35A-422C-881C-57CFF8DFD558}"/>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3183055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8000"/>
            <a:lum/>
          </a:blip>
          <a:srcRect/>
          <a:stretch>
            <a:fillRect t="-6000" b="-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E51AEA-C6ED-492C-8CE0-3D5BD4A1A5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97E5A2-8269-451D-AC35-211C44384F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639F80-F3C6-4C7D-B87E-8CF3435CB7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7B75D3-E457-47E0-A759-7C65E7667FE6}" type="datetimeFigureOut">
              <a:rPr lang="en-US" smtClean="0"/>
              <a:t>12/01/2021</a:t>
            </a:fld>
            <a:endParaRPr lang="en-US"/>
          </a:p>
        </p:txBody>
      </p:sp>
      <p:sp>
        <p:nvSpPr>
          <p:cNvPr id="5" name="Footer Placeholder 4">
            <a:extLst>
              <a:ext uri="{FF2B5EF4-FFF2-40B4-BE49-F238E27FC236}">
                <a16:creationId xmlns:a16="http://schemas.microsoft.com/office/drawing/2014/main" id="{23EFC1A8-9500-4BDB-BE04-4DAA5EA890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95CC2A-B805-4401-B3DC-9A6948291A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FD3DB3-2369-48FC-B60C-A219A3DB09E0}" type="slidenum">
              <a:rPr lang="en-US" smtClean="0"/>
              <a:t>‹#›</a:t>
            </a:fld>
            <a:endParaRPr lang="en-US"/>
          </a:p>
        </p:txBody>
      </p:sp>
    </p:spTree>
    <p:extLst>
      <p:ext uri="{BB962C8B-B14F-4D97-AF65-F5344CB8AC3E}">
        <p14:creationId xmlns:p14="http://schemas.microsoft.com/office/powerpoint/2010/main" val="2453253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en.wikipedia.org/wiki/Analects#cite_note-Nor13-1" TargetMode="External"/><Relationship Id="rId2" Type="http://schemas.openxmlformats.org/officeDocument/2006/relationships/hyperlink" Target="https://en.wikipedia.org/wiki/Confucius" TargetMode="External"/><Relationship Id="rId1" Type="http://schemas.openxmlformats.org/officeDocument/2006/relationships/slideLayout" Target="../slideLayouts/slideLayout2.xml"/><Relationship Id="rId5" Type="http://schemas.openxmlformats.org/officeDocument/2006/relationships/hyperlink" Target="https://ctext.org/analects/xue-er" TargetMode="External"/><Relationship Id="rId4" Type="http://schemas.openxmlformats.org/officeDocument/2006/relationships/hyperlink" Target="https://en.wikipedia.org/wiki/Xue_Er"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cen.acs.org/materials/energy-storage/time-serious-recycling-lithium/97/i28" TargetMode="External"/><Relationship Id="rId2" Type="http://schemas.openxmlformats.org/officeDocument/2006/relationships/hyperlink" Target="https://eng.ichacha.net/%E5%9B%9B%E7%BB%B4%E5%85%AB%E5%BE%B7.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FF85D-8E40-4878-8EF9-6AC6BB22955C}"/>
              </a:ext>
            </a:extLst>
          </p:cNvPr>
          <p:cNvSpPr>
            <a:spLocks noGrp="1"/>
          </p:cNvSpPr>
          <p:nvPr>
            <p:ph type="ctrTitle"/>
          </p:nvPr>
        </p:nvSpPr>
        <p:spPr>
          <a:xfrm>
            <a:off x="1524000" y="1600200"/>
            <a:ext cx="9353108" cy="1776856"/>
          </a:xfrm>
        </p:spPr>
        <p:txBody>
          <a:bodyPr/>
          <a:lstStyle/>
          <a:p>
            <a:r>
              <a:rPr lang="en-US" dirty="0"/>
              <a:t>The Analects, </a:t>
            </a:r>
            <a:r>
              <a:rPr lang="en-US" sz="6000" dirty="0"/>
              <a:t>Book I: </a:t>
            </a:r>
            <a:r>
              <a:rPr lang="en-US" sz="6000" dirty="0" err="1"/>
              <a:t>Xue</a:t>
            </a:r>
            <a:r>
              <a:rPr lang="en-US" sz="6000" dirty="0"/>
              <a:t> Er</a:t>
            </a:r>
            <a:endParaRPr lang="en-US" dirty="0"/>
          </a:p>
        </p:txBody>
      </p:sp>
      <p:sp>
        <p:nvSpPr>
          <p:cNvPr id="3" name="Subtitle 2">
            <a:extLst>
              <a:ext uri="{FF2B5EF4-FFF2-40B4-BE49-F238E27FC236}">
                <a16:creationId xmlns:a16="http://schemas.microsoft.com/office/drawing/2014/main" id="{C6C7749D-5083-47B7-ADF5-7379A43B5790}"/>
              </a:ext>
            </a:extLst>
          </p:cNvPr>
          <p:cNvSpPr>
            <a:spLocks noGrp="1"/>
          </p:cNvSpPr>
          <p:nvPr>
            <p:ph type="subTitle" idx="1"/>
          </p:nvPr>
        </p:nvSpPr>
        <p:spPr/>
        <p:txBody>
          <a:bodyPr>
            <a:normAutofit/>
          </a:bodyPr>
          <a:lstStyle/>
          <a:p>
            <a:r>
              <a:rPr lang="zh-CN" altLang="en-US" sz="4400" dirty="0"/>
              <a:t>論語 </a:t>
            </a:r>
            <a:r>
              <a:rPr lang="en-US" altLang="zh-CN" sz="4400" dirty="0"/>
              <a:t>– </a:t>
            </a:r>
            <a:r>
              <a:rPr lang="zh-CN" altLang="en-US" sz="4400" dirty="0"/>
              <a:t>學而篇</a:t>
            </a:r>
            <a:endParaRPr lang="en-US" sz="4400" dirty="0"/>
          </a:p>
        </p:txBody>
      </p:sp>
    </p:spTree>
    <p:extLst>
      <p:ext uri="{BB962C8B-B14F-4D97-AF65-F5344CB8AC3E}">
        <p14:creationId xmlns:p14="http://schemas.microsoft.com/office/powerpoint/2010/main" val="3036300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838200" y="365126"/>
            <a:ext cx="10515600" cy="615536"/>
          </a:xfrm>
        </p:spPr>
        <p:txBody>
          <a:bodyPr>
            <a:normAutofit fontScale="90000"/>
          </a:bodyPr>
          <a:lstStyle/>
          <a:p>
            <a:r>
              <a:rPr lang="en-US" u="sng" dirty="0">
                <a:latin typeface="Times New Roman" panose="02020603050405020304" pitchFamily="18" charset="0"/>
                <a:cs typeface="Times New Roman" panose="02020603050405020304" pitchFamily="18" charset="0"/>
              </a:rPr>
              <a:t>Introduction of Confucius</a:t>
            </a:r>
          </a:p>
        </p:txBody>
      </p:sp>
      <p:sp>
        <p:nvSpPr>
          <p:cNvPr id="3" name="Content Placeholder 2">
            <a:extLst>
              <a:ext uri="{FF2B5EF4-FFF2-40B4-BE49-F238E27FC236}">
                <a16:creationId xmlns:a16="http://schemas.microsoft.com/office/drawing/2014/main" id="{AC53E604-9CFA-46ED-9DFE-9166E66B7C16}"/>
              </a:ext>
            </a:extLst>
          </p:cNvPr>
          <p:cNvSpPr>
            <a:spLocks noGrp="1"/>
          </p:cNvSpPr>
          <p:nvPr>
            <p:ph idx="1"/>
          </p:nvPr>
        </p:nvSpPr>
        <p:spPr>
          <a:xfrm>
            <a:off x="838200" y="980662"/>
            <a:ext cx="7961243" cy="5196301"/>
          </a:xfrm>
        </p:spPr>
        <p:txBody>
          <a:bodyPr/>
          <a:lstStyle/>
          <a:p>
            <a:endParaRPr lang="en-US"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Chinese: </a:t>
            </a:r>
            <a:r>
              <a:rPr lang="zh-CN" altLang="en-US" sz="3200" dirty="0">
                <a:latin typeface="Times New Roman" panose="02020603050405020304" pitchFamily="18" charset="0"/>
                <a:cs typeface="Times New Roman" panose="02020603050405020304" pitchFamily="18" charset="0"/>
              </a:rPr>
              <a:t>孔夫子</a:t>
            </a:r>
            <a:r>
              <a:rPr lang="en-US" altLang="zh-CN" sz="32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pinyin: </a:t>
            </a:r>
            <a:r>
              <a:rPr lang="en-US" sz="3200" dirty="0" err="1">
                <a:latin typeface="Times New Roman" panose="02020603050405020304" pitchFamily="18" charset="0"/>
                <a:cs typeface="Times New Roman" panose="02020603050405020304" pitchFamily="18" charset="0"/>
              </a:rPr>
              <a:t>Kǒng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Fūzǐ</a:t>
            </a:r>
            <a:r>
              <a:rPr lang="en-US" sz="3200" dirty="0">
                <a:latin typeface="Times New Roman" panose="02020603050405020304" pitchFamily="18" charset="0"/>
                <a:cs typeface="Times New Roman" panose="02020603050405020304" pitchFamily="18" charset="0"/>
              </a:rPr>
              <a:t>, also known as “Master </a:t>
            </a:r>
            <a:r>
              <a:rPr lang="en-US" sz="3200" dirty="0" err="1">
                <a:latin typeface="Times New Roman" panose="02020603050405020304" pitchFamily="18" charset="0"/>
                <a:cs typeface="Times New Roman" panose="02020603050405020304" pitchFamily="18" charset="0"/>
              </a:rPr>
              <a:t>Kǒng</a:t>
            </a:r>
            <a:r>
              <a:rPr lang="en-US" sz="3200" dirty="0">
                <a:latin typeface="Times New Roman" panose="02020603050405020304" pitchFamily="18" charset="0"/>
                <a:cs typeface="Times New Roman" panose="02020603050405020304" pitchFamily="18" charset="0"/>
              </a:rPr>
              <a:t>”.</a:t>
            </a:r>
          </a:p>
          <a:p>
            <a:r>
              <a:rPr lang="en-US" sz="3200" dirty="0">
                <a:latin typeface="Times New Roman" panose="02020603050405020304" pitchFamily="18" charset="0"/>
                <a:cs typeface="Times New Roman" panose="02020603050405020304" pitchFamily="18" charset="0"/>
              </a:rPr>
              <a:t>551–479 BC</a:t>
            </a:r>
          </a:p>
          <a:p>
            <a:r>
              <a:rPr lang="en-US" sz="3200" dirty="0">
                <a:latin typeface="Times New Roman" panose="02020603050405020304" pitchFamily="18" charset="0"/>
                <a:cs typeface="Times New Roman" panose="02020603050405020304" pitchFamily="18" charset="0"/>
              </a:rPr>
              <a:t>Chinese philosopher.</a:t>
            </a:r>
          </a:p>
          <a:p>
            <a:r>
              <a:rPr lang="en-US" sz="3200" dirty="0">
                <a:latin typeface="Times New Roman" panose="02020603050405020304" pitchFamily="18" charset="0"/>
                <a:cs typeface="Times New Roman" panose="02020603050405020304" pitchFamily="18" charset="0"/>
              </a:rPr>
              <a:t>Politician of the Spring and Autumn period.</a:t>
            </a:r>
          </a:p>
          <a:p>
            <a:r>
              <a:rPr lang="en-US" sz="3200" dirty="0">
                <a:latin typeface="Times New Roman" panose="02020603050405020304" pitchFamily="18" charset="0"/>
                <a:cs typeface="Times New Roman" panose="02020603050405020304" pitchFamily="18" charset="0"/>
              </a:rPr>
              <a:t>Confucius is also a great educator.</a:t>
            </a:r>
          </a:p>
          <a:p>
            <a:pPr marL="0" indent="0">
              <a:buNone/>
            </a:pPr>
            <a:endParaRPr lang="en-US" sz="32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9A1748B-DC94-41E7-8F1B-4D6A56164E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3196" y="197955"/>
            <a:ext cx="2767013" cy="2995820"/>
          </a:xfrm>
          <a:prstGeom prst="rect">
            <a:avLst/>
          </a:prstGeom>
        </p:spPr>
      </p:pic>
    </p:spTree>
    <p:extLst>
      <p:ext uri="{BB962C8B-B14F-4D97-AF65-F5344CB8AC3E}">
        <p14:creationId xmlns:p14="http://schemas.microsoft.com/office/powerpoint/2010/main" val="3395765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736600" y="246742"/>
            <a:ext cx="10515600" cy="868589"/>
          </a:xfrm>
        </p:spPr>
        <p:txBody>
          <a:bodyPr>
            <a:normAutofit/>
          </a:bodyPr>
          <a:lstStyle/>
          <a:p>
            <a:r>
              <a:rPr lang="en-US" sz="4000" u="sng" dirty="0">
                <a:latin typeface="Times New Roman" panose="02020603050405020304" pitchFamily="18" charset="0"/>
                <a:cs typeface="Times New Roman" panose="02020603050405020304" pitchFamily="18" charset="0"/>
              </a:rPr>
              <a:t>Introduction of The Analects</a:t>
            </a:r>
          </a:p>
        </p:txBody>
      </p:sp>
      <p:pic>
        <p:nvPicPr>
          <p:cNvPr id="8" name="Content Placeholder 7">
            <a:extLst>
              <a:ext uri="{FF2B5EF4-FFF2-40B4-BE49-F238E27FC236}">
                <a16:creationId xmlns:a16="http://schemas.microsoft.com/office/drawing/2014/main" id="{3341CD1A-C8D4-46A4-B00A-F18455DF51E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63344" y="365125"/>
            <a:ext cx="3025539" cy="4351338"/>
          </a:xfrm>
        </p:spPr>
      </p:pic>
      <p:sp>
        <p:nvSpPr>
          <p:cNvPr id="9" name="Content Placeholder 2">
            <a:extLst>
              <a:ext uri="{FF2B5EF4-FFF2-40B4-BE49-F238E27FC236}">
                <a16:creationId xmlns:a16="http://schemas.microsoft.com/office/drawing/2014/main" id="{BA107CC9-D392-4B90-8DE1-DEDFF53512D9}"/>
              </a:ext>
            </a:extLst>
          </p:cNvPr>
          <p:cNvSpPr txBox="1">
            <a:spLocks/>
          </p:cNvSpPr>
          <p:nvPr/>
        </p:nvSpPr>
        <p:spPr>
          <a:xfrm>
            <a:off x="838200" y="980662"/>
            <a:ext cx="7246257" cy="519630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Chinese: </a:t>
            </a:r>
            <a:r>
              <a:rPr lang="zh-CN" altLang="en-US" sz="3200" dirty="0">
                <a:latin typeface="Times New Roman" panose="02020603050405020304" pitchFamily="18" charset="0"/>
                <a:cs typeface="Times New Roman" panose="02020603050405020304" pitchFamily="18" charset="0"/>
              </a:rPr>
              <a:t>論語</a:t>
            </a:r>
            <a:r>
              <a:rPr lang="en-US" altLang="zh-CN" sz="32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pinyin: </a:t>
            </a:r>
            <a:r>
              <a:rPr lang="en-US" sz="3200" dirty="0" err="1">
                <a:latin typeface="Times New Roman" panose="02020603050405020304" pitchFamily="18" charset="0"/>
                <a:cs typeface="Times New Roman" panose="02020603050405020304" pitchFamily="18" charset="0"/>
              </a:rPr>
              <a:t>Lúnyǔ</a:t>
            </a:r>
            <a:endParaRPr lang="en-US" sz="3200"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Also known as: "The Analects of Confucius", "The Confucian Analects"</a:t>
            </a:r>
          </a:p>
          <a:p>
            <a:r>
              <a:rPr lang="en-US" sz="3200" dirty="0">
                <a:latin typeface="Times New Roman" panose="02020603050405020304" pitchFamily="18" charset="0"/>
                <a:cs typeface="Times New Roman" panose="02020603050405020304" pitchFamily="18" charset="0"/>
              </a:rPr>
              <a:t>A collection of sayings and ideas attributed to the Chinese philosopher Confucius, compiled and written by Confucius's followers.</a:t>
            </a:r>
          </a:p>
          <a:p>
            <a:r>
              <a:rPr lang="en-US" sz="3200" dirty="0">
                <a:latin typeface="Times New Roman" panose="02020603050405020304" pitchFamily="18" charset="0"/>
                <a:cs typeface="Times New Roman" panose="02020603050405020304" pitchFamily="18" charset="0"/>
              </a:rPr>
              <a:t>Total: 20 Books</a:t>
            </a:r>
          </a:p>
          <a:p>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9924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736600" y="246742"/>
            <a:ext cx="10515600" cy="868589"/>
          </a:xfrm>
        </p:spPr>
        <p:txBody>
          <a:bodyPr>
            <a:normAutofit/>
          </a:bodyPr>
          <a:lstStyle/>
          <a:p>
            <a:r>
              <a:rPr lang="en-US" altLang="zh-CN" sz="4000" u="sng" dirty="0">
                <a:latin typeface="Times New Roman" panose="02020603050405020304" pitchFamily="18" charset="0"/>
                <a:cs typeface="Times New Roman" panose="02020603050405020304" pitchFamily="18" charset="0"/>
              </a:rPr>
              <a:t>Introduction of Book: </a:t>
            </a:r>
            <a:r>
              <a:rPr lang="en-US" sz="4000" u="sng" dirty="0" err="1">
                <a:latin typeface="Times New Roman" panose="02020603050405020304" pitchFamily="18" charset="0"/>
                <a:cs typeface="Times New Roman" panose="02020603050405020304" pitchFamily="18" charset="0"/>
              </a:rPr>
              <a:t>Xue</a:t>
            </a:r>
            <a:r>
              <a:rPr lang="en-US" sz="4000" u="sng" dirty="0">
                <a:latin typeface="Times New Roman" panose="02020603050405020304" pitchFamily="18" charset="0"/>
                <a:cs typeface="Times New Roman" panose="02020603050405020304" pitchFamily="18" charset="0"/>
              </a:rPr>
              <a:t> Er </a:t>
            </a:r>
            <a:r>
              <a:rPr lang="en-US" sz="4000" dirty="0">
                <a:latin typeface="Times New Roman" panose="02020603050405020304" pitchFamily="18" charset="0"/>
                <a:cs typeface="Times New Roman" panose="02020603050405020304" pitchFamily="18" charset="0"/>
              </a:rPr>
              <a:t>(</a:t>
            </a:r>
            <a:r>
              <a:rPr lang="zh-CN" altLang="en-US" sz="4000" dirty="0">
                <a:latin typeface="Times New Roman" panose="02020603050405020304" pitchFamily="18" charset="0"/>
                <a:cs typeface="Times New Roman" panose="02020603050405020304" pitchFamily="18" charset="0"/>
              </a:rPr>
              <a:t>學而</a:t>
            </a:r>
            <a:r>
              <a:rPr lang="en-US" altLang="zh-CN" sz="4000" dirty="0">
                <a:latin typeface="Times New Roman" panose="02020603050405020304" pitchFamily="18" charset="0"/>
                <a:cs typeface="Times New Roman" panose="02020603050405020304" pitchFamily="18" charset="0"/>
              </a:rPr>
              <a:t>)</a:t>
            </a:r>
            <a:r>
              <a:rPr lang="en-US" sz="4000" u="sng" dirty="0">
                <a:latin typeface="Times New Roman" panose="02020603050405020304" pitchFamily="18" charset="0"/>
                <a:cs typeface="Times New Roman" panose="02020603050405020304" pitchFamily="18" charset="0"/>
              </a:rPr>
              <a:t> </a:t>
            </a:r>
          </a:p>
        </p:txBody>
      </p:sp>
      <p:sp>
        <p:nvSpPr>
          <p:cNvPr id="4" name="Content Placeholder 3">
            <a:extLst>
              <a:ext uri="{FF2B5EF4-FFF2-40B4-BE49-F238E27FC236}">
                <a16:creationId xmlns:a16="http://schemas.microsoft.com/office/drawing/2014/main" id="{0CCCB14D-4A2E-450C-A3B4-EB2769A18C3F}"/>
              </a:ext>
            </a:extLst>
          </p:cNvPr>
          <p:cNvSpPr>
            <a:spLocks noGrp="1"/>
          </p:cNvSpPr>
          <p:nvPr>
            <p:ph idx="1"/>
          </p:nvPr>
        </p:nvSpPr>
        <p:spPr>
          <a:xfrm>
            <a:off x="838200" y="1262743"/>
            <a:ext cx="10515600" cy="4914220"/>
          </a:xfrm>
        </p:spPr>
        <p:txBody>
          <a:bodyPr>
            <a:normAutofit/>
          </a:bodyPr>
          <a:lstStyle/>
          <a:p>
            <a:r>
              <a:rPr lang="en-US" sz="3600" dirty="0">
                <a:latin typeface="Times New Roman" panose="02020603050405020304" pitchFamily="18" charset="0"/>
                <a:cs typeface="Times New Roman" panose="02020603050405020304" pitchFamily="18" charset="0"/>
              </a:rPr>
              <a:t>Is the first book of The Analects.</a:t>
            </a:r>
          </a:p>
          <a:p>
            <a:r>
              <a:rPr lang="en-US" sz="3600" dirty="0">
                <a:latin typeface="Times New Roman" panose="02020603050405020304" pitchFamily="18" charset="0"/>
                <a:cs typeface="Times New Roman" panose="02020603050405020304" pitchFamily="18" charset="0"/>
              </a:rPr>
              <a:t>The titles of The Analects are usually related to the first phrase of a given book.</a:t>
            </a:r>
          </a:p>
          <a:p>
            <a:r>
              <a:rPr lang="en-US" sz="3600" dirty="0">
                <a:latin typeface="Times New Roman" panose="02020603050405020304" pitchFamily="18" charset="0"/>
                <a:cs typeface="Times New Roman" panose="02020603050405020304" pitchFamily="18" charset="0"/>
              </a:rPr>
              <a:t>Is the base of moral improvement because it touches upon the basic principles of being a "gentleman" (</a:t>
            </a:r>
            <a:r>
              <a:rPr lang="en-US" sz="3600" dirty="0" err="1">
                <a:latin typeface="Times New Roman" panose="02020603050405020304" pitchFamily="18" charset="0"/>
                <a:cs typeface="Times New Roman" panose="02020603050405020304" pitchFamily="18" charset="0"/>
              </a:rPr>
              <a:t>jūnzǐ</a:t>
            </a:r>
            <a:r>
              <a:rPr lang="en-US" sz="3600" dirty="0">
                <a:latin typeface="Times New Roman" panose="02020603050405020304" pitchFamily="18" charset="0"/>
                <a:cs typeface="Times New Roman" panose="02020603050405020304" pitchFamily="18" charset="0"/>
              </a:rPr>
              <a:t>, </a:t>
            </a:r>
            <a:r>
              <a:rPr lang="en-US" sz="3600" dirty="0" err="1">
                <a:latin typeface="Times New Roman" panose="02020603050405020304" pitchFamily="18" charset="0"/>
                <a:cs typeface="Times New Roman" panose="02020603050405020304" pitchFamily="18" charset="0"/>
              </a:rPr>
              <a:t>君子</a:t>
            </a:r>
            <a:r>
              <a:rPr lang="en-US" sz="3600" dirty="0">
                <a:latin typeface="Times New Roman" panose="02020603050405020304" pitchFamily="18" charset="0"/>
                <a:cs typeface="Times New Roman" panose="02020603050405020304" pitchFamily="18" charset="0"/>
              </a:rPr>
              <a:t>)</a:t>
            </a:r>
          </a:p>
          <a:p>
            <a:endParaRPr lang="en-US"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4373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193261" y="127472"/>
            <a:ext cx="10515600" cy="868589"/>
          </a:xfrm>
        </p:spPr>
        <p:txBody>
          <a:bodyPr>
            <a:normAutofit/>
          </a:bodyPr>
          <a:lstStyle/>
          <a:p>
            <a:r>
              <a:rPr lang="en-US" altLang="zh-CN" sz="4000" u="sng" dirty="0">
                <a:latin typeface="Times New Roman" panose="02020603050405020304" pitchFamily="18" charset="0"/>
                <a:cs typeface="Times New Roman" panose="02020603050405020304" pitchFamily="18" charset="0"/>
              </a:rPr>
              <a:t>Basic Principles of Being a “Gentleman”</a:t>
            </a:r>
            <a:endParaRPr lang="en-US" sz="4000" u="sng"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F8A7E92E-0D95-40D6-B845-CA68D2A4AD6E}"/>
              </a:ext>
            </a:extLst>
          </p:cNvPr>
          <p:cNvGraphicFramePr/>
          <p:nvPr>
            <p:extLst>
              <p:ext uri="{D42A27DB-BD31-4B8C-83A1-F6EECF244321}">
                <p14:modId xmlns:p14="http://schemas.microsoft.com/office/powerpoint/2010/main" val="4210678518"/>
              </p:ext>
            </p:extLst>
          </p:nvPr>
        </p:nvGraphicFramePr>
        <p:xfrm>
          <a:off x="1483139" y="99606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CE91DF5A-DA2D-4F16-8BEE-BCCFE88E93EE}"/>
              </a:ext>
            </a:extLst>
          </p:cNvPr>
          <p:cNvSpPr txBox="1"/>
          <p:nvPr/>
        </p:nvSpPr>
        <p:spPr>
          <a:xfrm>
            <a:off x="516976" y="3621136"/>
            <a:ext cx="3114120" cy="3046988"/>
          </a:xfrm>
          <a:prstGeom prst="rect">
            <a:avLst/>
          </a:prstGeom>
          <a:solidFill>
            <a:schemeClr val="accent4">
              <a:lumMod val="40000"/>
              <a:lumOff val="60000"/>
            </a:schemeClr>
          </a:solidFill>
        </p:spPr>
        <p:txBody>
          <a:bodyPr wrap="square" rtlCol="0">
            <a:spAutoFit/>
          </a:bodyPr>
          <a:lstStyle/>
          <a:p>
            <a:pPr marL="457200" indent="-457200">
              <a:buFont typeface="+mj-lt"/>
              <a:buAutoNum type="arabicPeriod"/>
            </a:pPr>
            <a:r>
              <a:rPr lang="en-US" sz="2400" b="1" dirty="0"/>
              <a:t>Loyalty (</a:t>
            </a:r>
            <a:r>
              <a:rPr lang="zh-CN" altLang="en-US" sz="2400" b="1" dirty="0"/>
              <a:t>忠</a:t>
            </a:r>
            <a:r>
              <a:rPr lang="en-US" altLang="zh-CN" sz="2400" b="1" dirty="0"/>
              <a:t>)</a:t>
            </a:r>
            <a:endParaRPr lang="en-US" sz="2400" b="1" dirty="0"/>
          </a:p>
          <a:p>
            <a:pPr marL="457200" indent="-457200">
              <a:buFont typeface="+mj-lt"/>
              <a:buAutoNum type="arabicPeriod"/>
            </a:pPr>
            <a:r>
              <a:rPr lang="en-US" sz="2400" b="1" dirty="0"/>
              <a:t>Filial Piety (</a:t>
            </a:r>
            <a:r>
              <a:rPr lang="zh-CN" altLang="en-US" sz="2400" b="1" dirty="0"/>
              <a:t>孝</a:t>
            </a:r>
            <a:r>
              <a:rPr lang="en-US" sz="2400" b="1" dirty="0"/>
              <a:t>)</a:t>
            </a:r>
          </a:p>
          <a:p>
            <a:pPr marL="457200" indent="-457200">
              <a:buFont typeface="+mj-lt"/>
              <a:buAutoNum type="arabicPeriod"/>
            </a:pPr>
            <a:r>
              <a:rPr lang="en-US" sz="2400" b="1" dirty="0"/>
              <a:t>Benevolence (</a:t>
            </a:r>
            <a:r>
              <a:rPr lang="zh-CN" altLang="en-US" sz="2400" b="1" dirty="0"/>
              <a:t>仁</a:t>
            </a:r>
            <a:r>
              <a:rPr lang="en-US" altLang="zh-CN" sz="2400" b="1" dirty="0"/>
              <a:t>)</a:t>
            </a:r>
          </a:p>
          <a:p>
            <a:pPr marL="457200" indent="-457200">
              <a:buFont typeface="+mj-lt"/>
              <a:buAutoNum type="arabicPeriod"/>
            </a:pPr>
            <a:r>
              <a:rPr lang="en-US" sz="2400" b="1" dirty="0"/>
              <a:t>Love (</a:t>
            </a:r>
            <a:r>
              <a:rPr lang="zh-CN" altLang="en-US" sz="2400" b="1" dirty="0"/>
              <a:t>愛</a:t>
            </a:r>
            <a:r>
              <a:rPr lang="en-US" altLang="zh-CN" sz="2400" b="1" dirty="0"/>
              <a:t>)</a:t>
            </a:r>
            <a:endParaRPr lang="en-US" sz="2400" b="1" dirty="0"/>
          </a:p>
          <a:p>
            <a:pPr marL="457200" indent="-457200">
              <a:buFont typeface="+mj-lt"/>
              <a:buAutoNum type="arabicPeriod"/>
            </a:pPr>
            <a:r>
              <a:rPr lang="en-US" sz="2400" b="1" dirty="0"/>
              <a:t>Faithfulness (</a:t>
            </a:r>
            <a:r>
              <a:rPr lang="zh-CN" altLang="en-US" sz="2400" b="1" dirty="0"/>
              <a:t>信</a:t>
            </a:r>
            <a:r>
              <a:rPr lang="en-US" altLang="zh-CN" sz="2400" b="1" dirty="0"/>
              <a:t>)</a:t>
            </a:r>
            <a:endParaRPr lang="en-US" sz="2400" b="1" dirty="0"/>
          </a:p>
          <a:p>
            <a:pPr marL="457200" indent="-457200">
              <a:buFont typeface="+mj-lt"/>
              <a:buAutoNum type="arabicPeriod"/>
            </a:pPr>
            <a:r>
              <a:rPr lang="en-US" sz="2400" b="1" dirty="0"/>
              <a:t>Justice (</a:t>
            </a:r>
            <a:r>
              <a:rPr lang="zh-CN" altLang="en-US" sz="2400" b="1" dirty="0"/>
              <a:t>義</a:t>
            </a:r>
            <a:r>
              <a:rPr lang="en-US" altLang="zh-CN" sz="2400" b="1" dirty="0"/>
              <a:t>)</a:t>
            </a:r>
            <a:endParaRPr lang="en-US" sz="2400" b="1" dirty="0"/>
          </a:p>
          <a:p>
            <a:pPr marL="457200" indent="-457200">
              <a:buFont typeface="+mj-lt"/>
              <a:buAutoNum type="arabicPeriod"/>
            </a:pPr>
            <a:r>
              <a:rPr lang="en-US" sz="2400" b="1" dirty="0"/>
              <a:t>Peace (</a:t>
            </a:r>
            <a:r>
              <a:rPr lang="zh-CN" altLang="en-US" sz="2400" b="1" dirty="0"/>
              <a:t>平</a:t>
            </a:r>
            <a:r>
              <a:rPr lang="en-US" altLang="zh-CN" sz="2400" b="1" dirty="0"/>
              <a:t>)</a:t>
            </a:r>
            <a:endParaRPr lang="en-US" sz="2400" b="1" dirty="0"/>
          </a:p>
          <a:p>
            <a:pPr marL="457200" indent="-457200">
              <a:buFont typeface="+mj-lt"/>
              <a:buAutoNum type="arabicPeriod"/>
            </a:pPr>
            <a:r>
              <a:rPr lang="en-US" sz="2400" b="1" dirty="0"/>
              <a:t>Harmony (</a:t>
            </a:r>
            <a:r>
              <a:rPr lang="zh-CN" altLang="en-US" sz="2400" b="1" dirty="0"/>
              <a:t>和</a:t>
            </a:r>
            <a:r>
              <a:rPr lang="en-US" altLang="zh-CN" sz="2400" b="1" dirty="0"/>
              <a:t>)</a:t>
            </a:r>
            <a:endParaRPr lang="en-US" sz="2400" b="1" dirty="0"/>
          </a:p>
        </p:txBody>
      </p:sp>
      <p:sp>
        <p:nvSpPr>
          <p:cNvPr id="9" name="TextBox 8">
            <a:extLst>
              <a:ext uri="{FF2B5EF4-FFF2-40B4-BE49-F238E27FC236}">
                <a16:creationId xmlns:a16="http://schemas.microsoft.com/office/drawing/2014/main" id="{177A2629-5D90-44EC-82E5-FA9AABA0B1F0}"/>
              </a:ext>
            </a:extLst>
          </p:cNvPr>
          <p:cNvSpPr txBox="1"/>
          <p:nvPr/>
        </p:nvSpPr>
        <p:spPr>
          <a:xfrm>
            <a:off x="7152686" y="3886179"/>
            <a:ext cx="4916905" cy="2308324"/>
          </a:xfrm>
          <a:prstGeom prst="rect">
            <a:avLst/>
          </a:prstGeom>
          <a:solidFill>
            <a:schemeClr val="accent5">
              <a:lumMod val="20000"/>
              <a:lumOff val="80000"/>
            </a:schemeClr>
          </a:solidFill>
        </p:spPr>
        <p:txBody>
          <a:bodyPr wrap="square" rtlCol="0">
            <a:spAutoFit/>
          </a:bodyPr>
          <a:lstStyle/>
          <a:p>
            <a:pPr marL="285750" indent="-285750">
              <a:buFont typeface="Wingdings" panose="05000000000000000000" pitchFamily="2" charset="2"/>
              <a:buChar char="v"/>
            </a:pPr>
            <a:r>
              <a:rPr lang="en-US" sz="2400" b="1" dirty="0"/>
              <a:t>Five Cardinal Relations (</a:t>
            </a:r>
            <a:r>
              <a:rPr lang="zh-CN" altLang="en-US" sz="2400" b="1" dirty="0"/>
              <a:t>五倫關係</a:t>
            </a:r>
            <a:r>
              <a:rPr lang="en-US" altLang="zh-CN" sz="2400" b="1" dirty="0"/>
              <a:t>)</a:t>
            </a:r>
            <a:r>
              <a:rPr lang="en-US" sz="2400" b="1" dirty="0"/>
              <a:t>:</a:t>
            </a:r>
          </a:p>
          <a:p>
            <a:pPr marL="800100" lvl="1" indent="-342900">
              <a:buFont typeface="Arial" panose="020B0604020202020204" pitchFamily="34" charset="0"/>
              <a:buChar char="•"/>
            </a:pPr>
            <a:r>
              <a:rPr lang="en-US" sz="2400" b="1" dirty="0"/>
              <a:t>Government-subject,</a:t>
            </a:r>
          </a:p>
          <a:p>
            <a:pPr marL="800100" lvl="1" indent="-342900">
              <a:buFont typeface="Arial" panose="020B0604020202020204" pitchFamily="34" charset="0"/>
              <a:buChar char="•"/>
            </a:pPr>
            <a:r>
              <a:rPr lang="en-US" sz="2400" b="1" dirty="0"/>
              <a:t>Parents-offspring,</a:t>
            </a:r>
          </a:p>
          <a:p>
            <a:pPr marL="800100" lvl="1" indent="-342900">
              <a:buFont typeface="Arial" panose="020B0604020202020204" pitchFamily="34" charset="0"/>
              <a:buChar char="•"/>
            </a:pPr>
            <a:r>
              <a:rPr lang="en-US" sz="2400" b="1" dirty="0"/>
              <a:t>Husband-wife, </a:t>
            </a:r>
          </a:p>
          <a:p>
            <a:pPr marL="800100" lvl="1" indent="-342900">
              <a:buFont typeface="Arial" panose="020B0604020202020204" pitchFamily="34" charset="0"/>
              <a:buChar char="•"/>
            </a:pPr>
            <a:r>
              <a:rPr lang="en-US" sz="2400" b="1" dirty="0"/>
              <a:t>Among siblings</a:t>
            </a:r>
          </a:p>
          <a:p>
            <a:pPr marL="800100" lvl="1" indent="-342900">
              <a:buFont typeface="Arial" panose="020B0604020202020204" pitchFamily="34" charset="0"/>
              <a:buChar char="•"/>
            </a:pPr>
            <a:r>
              <a:rPr lang="en-US" sz="2400" b="1" dirty="0"/>
              <a:t>Between friends.</a:t>
            </a:r>
          </a:p>
        </p:txBody>
      </p:sp>
    </p:spTree>
    <p:extLst>
      <p:ext uri="{BB962C8B-B14F-4D97-AF65-F5344CB8AC3E}">
        <p14:creationId xmlns:p14="http://schemas.microsoft.com/office/powerpoint/2010/main" val="2913349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736600" y="246742"/>
            <a:ext cx="10515600" cy="868589"/>
          </a:xfrm>
        </p:spPr>
        <p:txBody>
          <a:bodyPr>
            <a:normAutofit/>
          </a:bodyPr>
          <a:lstStyle/>
          <a:p>
            <a:r>
              <a:rPr lang="en-US" sz="4000" u="sng" dirty="0" err="1">
                <a:latin typeface="Times New Roman" panose="02020603050405020304" pitchFamily="18" charset="0"/>
                <a:cs typeface="Times New Roman" panose="02020603050405020304" pitchFamily="18" charset="0"/>
              </a:rPr>
              <a:t>Explaination</a:t>
            </a:r>
            <a:r>
              <a:rPr lang="en-US" sz="4000" u="sng" dirty="0">
                <a:latin typeface="Times New Roman" panose="02020603050405020304" pitchFamily="18" charset="0"/>
                <a:cs typeface="Times New Roman" panose="02020603050405020304" pitchFamily="18" charset="0"/>
              </a:rPr>
              <a:t> in </a:t>
            </a:r>
            <a:r>
              <a:rPr lang="en-US" sz="4000" u="sng" dirty="0" err="1">
                <a:latin typeface="Times New Roman" panose="02020603050405020304" pitchFamily="18" charset="0"/>
                <a:cs typeface="Times New Roman" panose="02020603050405020304" pitchFamily="18" charset="0"/>
              </a:rPr>
              <a:t>Xue</a:t>
            </a:r>
            <a:r>
              <a:rPr lang="en-US" sz="4000" u="sng" dirty="0">
                <a:latin typeface="Times New Roman" panose="02020603050405020304" pitchFamily="18" charset="0"/>
                <a:cs typeface="Times New Roman" panose="02020603050405020304" pitchFamily="18" charset="0"/>
              </a:rPr>
              <a:t> Er </a:t>
            </a:r>
            <a:r>
              <a:rPr lang="en-US" sz="4000" dirty="0">
                <a:latin typeface="Times New Roman" panose="02020603050405020304" pitchFamily="18" charset="0"/>
                <a:cs typeface="Times New Roman" panose="02020603050405020304" pitchFamily="18" charset="0"/>
              </a:rPr>
              <a:t>(</a:t>
            </a:r>
            <a:r>
              <a:rPr lang="zh-CN" altLang="en-US" sz="4000" dirty="0">
                <a:latin typeface="Times New Roman" panose="02020603050405020304" pitchFamily="18" charset="0"/>
                <a:cs typeface="Times New Roman" panose="02020603050405020304" pitchFamily="18" charset="0"/>
              </a:rPr>
              <a:t>學而</a:t>
            </a:r>
            <a:r>
              <a:rPr lang="en-US" altLang="zh-CN" sz="4000" dirty="0">
                <a:latin typeface="Times New Roman" panose="02020603050405020304" pitchFamily="18" charset="0"/>
                <a:cs typeface="Times New Roman" panose="02020603050405020304" pitchFamily="18" charset="0"/>
              </a:rPr>
              <a:t>)</a:t>
            </a:r>
            <a:r>
              <a:rPr lang="en-US" sz="4000" u="sng" dirty="0">
                <a:latin typeface="Times New Roman" panose="02020603050405020304" pitchFamily="18" charset="0"/>
                <a:cs typeface="Times New Roman" panose="02020603050405020304" pitchFamily="18" charset="0"/>
              </a:rPr>
              <a:t> </a:t>
            </a:r>
          </a:p>
        </p:txBody>
      </p:sp>
      <p:sp>
        <p:nvSpPr>
          <p:cNvPr id="4" name="Content Placeholder 3">
            <a:extLst>
              <a:ext uri="{FF2B5EF4-FFF2-40B4-BE49-F238E27FC236}">
                <a16:creationId xmlns:a16="http://schemas.microsoft.com/office/drawing/2014/main" id="{0CCCB14D-4A2E-450C-A3B4-EB2769A18C3F}"/>
              </a:ext>
            </a:extLst>
          </p:cNvPr>
          <p:cNvSpPr>
            <a:spLocks noGrp="1"/>
          </p:cNvSpPr>
          <p:nvPr>
            <p:ph idx="1"/>
          </p:nvPr>
        </p:nvSpPr>
        <p:spPr>
          <a:xfrm>
            <a:off x="838200" y="1262743"/>
            <a:ext cx="10515600" cy="5166192"/>
          </a:xfrm>
          <a:solidFill>
            <a:schemeClr val="accent2">
              <a:lumMod val="20000"/>
              <a:lumOff val="80000"/>
            </a:schemeClr>
          </a:solidFill>
        </p:spPr>
        <p:txBody>
          <a:bodyPr>
            <a:normAutofit lnSpcReduction="10000"/>
          </a:bodyPr>
          <a:lstStyle/>
          <a:p>
            <a:pPr marL="0" indent="0">
              <a:buNone/>
            </a:pPr>
            <a:r>
              <a:rPr lang="en-US" altLang="zh-TW" sz="3200" dirty="0">
                <a:latin typeface="Times New Roman" panose="02020603050405020304" pitchFamily="18" charset="0"/>
                <a:cs typeface="Times New Roman" panose="02020603050405020304" pitchFamily="18" charset="0"/>
              </a:rPr>
              <a:t>Book I, Chapter I</a:t>
            </a:r>
            <a:br>
              <a:rPr lang="en-US" altLang="zh-TW" sz="3200" dirty="0">
                <a:latin typeface="Times New Roman" panose="02020603050405020304" pitchFamily="18" charset="0"/>
                <a:cs typeface="Times New Roman" panose="02020603050405020304" pitchFamily="18" charset="0"/>
              </a:rPr>
            </a:br>
            <a:br>
              <a:rPr lang="en-US" altLang="zh-TW" sz="3200" dirty="0">
                <a:latin typeface="Times New Roman" panose="02020603050405020304" pitchFamily="18" charset="0"/>
                <a:cs typeface="Times New Roman" panose="02020603050405020304" pitchFamily="18" charset="0"/>
              </a:rPr>
            </a:br>
            <a:r>
              <a:rPr lang="zh-TW" altLang="en-US" sz="3200" b="1" dirty="0">
                <a:latin typeface="Times New Roman" panose="02020603050405020304" pitchFamily="18" charset="0"/>
                <a:cs typeface="Times New Roman" panose="02020603050405020304" pitchFamily="18" charset="0"/>
              </a:rPr>
              <a:t>子曰：「學</a:t>
            </a:r>
            <a:r>
              <a:rPr lang="en-US" sz="1700" b="0" i="0" dirty="0">
                <a:effectLst/>
                <a:latin typeface="Times New Roman" panose="02020603050405020304" pitchFamily="18" charset="0"/>
                <a:cs typeface="Times New Roman" panose="02020603050405020304" pitchFamily="18" charset="0"/>
              </a:rPr>
              <a:t>①</a:t>
            </a:r>
            <a:r>
              <a:rPr lang="zh-TW" altLang="en-US" sz="3200" b="1" dirty="0">
                <a:latin typeface="Times New Roman" panose="02020603050405020304" pitchFamily="18" charset="0"/>
                <a:cs typeface="Times New Roman" panose="02020603050405020304" pitchFamily="18" charset="0"/>
              </a:rPr>
              <a:t>而時</a:t>
            </a:r>
            <a:r>
              <a:rPr lang="en-US" sz="1700" b="0" i="0" dirty="0">
                <a:effectLst/>
                <a:latin typeface="Times New Roman" panose="02020603050405020304" pitchFamily="18" charset="0"/>
                <a:cs typeface="Times New Roman" panose="02020603050405020304" pitchFamily="18" charset="0"/>
              </a:rPr>
              <a:t>②</a:t>
            </a:r>
            <a:r>
              <a:rPr lang="zh-TW" altLang="en-US" sz="3200" b="1" dirty="0">
                <a:latin typeface="Times New Roman" panose="02020603050405020304" pitchFamily="18" charset="0"/>
                <a:cs typeface="Times New Roman" panose="02020603050405020304" pitchFamily="18" charset="0"/>
              </a:rPr>
              <a:t>習</a:t>
            </a:r>
            <a:r>
              <a:rPr lang="en-US" sz="1700" b="0" i="0" dirty="0">
                <a:effectLst/>
                <a:latin typeface="Times New Roman" panose="02020603050405020304" pitchFamily="18" charset="0"/>
                <a:cs typeface="Times New Roman" panose="02020603050405020304" pitchFamily="18" charset="0"/>
              </a:rPr>
              <a:t>③</a:t>
            </a:r>
            <a:r>
              <a:rPr lang="zh-TW" altLang="en-US" sz="3200" b="1" dirty="0">
                <a:latin typeface="Times New Roman" panose="02020603050405020304" pitchFamily="18" charset="0"/>
                <a:cs typeface="Times New Roman" panose="02020603050405020304" pitchFamily="18" charset="0"/>
              </a:rPr>
              <a:t>之，不亦說</a:t>
            </a:r>
            <a:r>
              <a:rPr lang="en-US" sz="1700" b="0" i="0" dirty="0">
                <a:effectLst/>
                <a:latin typeface="Times New Roman" panose="02020603050405020304" pitchFamily="18" charset="0"/>
                <a:cs typeface="Times New Roman" panose="02020603050405020304" pitchFamily="18" charset="0"/>
              </a:rPr>
              <a:t>④</a:t>
            </a:r>
            <a:r>
              <a:rPr lang="zh-TW" altLang="en-US" sz="3200" b="1" dirty="0">
                <a:latin typeface="Times New Roman" panose="02020603050405020304" pitchFamily="18" charset="0"/>
                <a:cs typeface="Times New Roman" panose="02020603050405020304" pitchFamily="18" charset="0"/>
              </a:rPr>
              <a:t>乎？有朋自遠方來，不亦樂</a:t>
            </a:r>
            <a:r>
              <a:rPr lang="en-US" sz="1700" b="0" i="0" dirty="0">
                <a:effectLst/>
                <a:latin typeface="Times New Roman" panose="02020603050405020304" pitchFamily="18" charset="0"/>
                <a:cs typeface="Times New Roman" panose="02020603050405020304" pitchFamily="18" charset="0"/>
              </a:rPr>
              <a:t>⑤</a:t>
            </a:r>
            <a:r>
              <a:rPr lang="zh-TW" altLang="en-US" sz="3200" b="1" dirty="0">
                <a:latin typeface="Times New Roman" panose="02020603050405020304" pitchFamily="18" charset="0"/>
                <a:cs typeface="Times New Roman" panose="02020603050405020304" pitchFamily="18" charset="0"/>
              </a:rPr>
              <a:t>乎？人不知而不慍</a:t>
            </a:r>
            <a:r>
              <a:rPr lang="zh-TW" altLang="en-US" sz="1700" dirty="0">
                <a:latin typeface="Times New Roman" panose="02020603050405020304" pitchFamily="18" charset="0"/>
                <a:cs typeface="Times New Roman" panose="02020603050405020304" pitchFamily="18" charset="0"/>
              </a:rPr>
              <a:t>⑥ </a:t>
            </a:r>
            <a:r>
              <a:rPr lang="zh-TW" altLang="en-US" sz="3200" b="1" dirty="0">
                <a:latin typeface="Times New Roman" panose="02020603050405020304" pitchFamily="18" charset="0"/>
                <a:cs typeface="Times New Roman" panose="02020603050405020304" pitchFamily="18" charset="0"/>
              </a:rPr>
              <a:t>，不亦君子</a:t>
            </a:r>
            <a:r>
              <a:rPr lang="zh-TW" altLang="en-US" sz="1700" dirty="0">
                <a:latin typeface="Times New Roman" panose="02020603050405020304" pitchFamily="18" charset="0"/>
                <a:cs typeface="Times New Roman" panose="02020603050405020304" pitchFamily="18" charset="0"/>
              </a:rPr>
              <a:t>⑦</a:t>
            </a:r>
            <a:r>
              <a:rPr lang="zh-TW" altLang="en-US" sz="3200" b="1" dirty="0">
                <a:latin typeface="Times New Roman" panose="02020603050405020304" pitchFamily="18" charset="0"/>
                <a:cs typeface="Times New Roman" panose="02020603050405020304" pitchFamily="18" charset="0"/>
              </a:rPr>
              <a:t>乎？」</a:t>
            </a:r>
            <a:endParaRPr lang="en-US" altLang="zh-TW" sz="3200" b="1" dirty="0">
              <a:latin typeface="Times New Roman" panose="02020603050405020304" pitchFamily="18" charset="0"/>
              <a:cs typeface="Times New Roman" panose="02020603050405020304" pitchFamily="18" charset="0"/>
            </a:endParaRPr>
          </a:p>
          <a:p>
            <a:endParaRPr lang="en-US" sz="3200" dirty="0">
              <a:latin typeface="PMingLiU (Body)"/>
              <a:cs typeface="Times New Roman" panose="02020603050405020304" pitchFamily="18" charset="0"/>
            </a:endParaRPr>
          </a:p>
          <a:p>
            <a:pPr marL="0" indent="0">
              <a:buNone/>
            </a:pPr>
            <a:r>
              <a:rPr lang="en-US" sz="2400" b="0" i="0" dirty="0">
                <a:effectLst/>
                <a:latin typeface="Times New Roman" panose="02020603050405020304" pitchFamily="18" charset="0"/>
                <a:cs typeface="Times New Roman" panose="02020603050405020304" pitchFamily="18" charset="0"/>
              </a:rPr>
              <a:t>① </a:t>
            </a:r>
            <a:r>
              <a:rPr lang="zh-TW" altLang="en-US" sz="2400" dirty="0">
                <a:latin typeface="Times New Roman" panose="02020603050405020304" pitchFamily="18" charset="0"/>
                <a:cs typeface="Times New Roman" panose="02020603050405020304" pitchFamily="18" charset="0"/>
              </a:rPr>
              <a:t>學</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 </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400" dirty="0" err="1">
                <a:effectLst/>
                <a:latin typeface="Times New Roman" panose="02020603050405020304" pitchFamily="18" charset="0"/>
                <a:ea typeface="宋体" panose="02010600030101010101" pitchFamily="2" charset="-122"/>
                <a:cs typeface="Times New Roman" panose="02020603050405020304" pitchFamily="18" charset="0"/>
              </a:rPr>
              <a:t>xué</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means </a:t>
            </a:r>
            <a:r>
              <a:rPr lang="en-US" altLang="zh-TW" sz="2400" dirty="0">
                <a:latin typeface="Times New Roman" panose="02020603050405020304" pitchFamily="18" charset="0"/>
                <a:cs typeface="Times New Roman" panose="02020603050405020304" pitchFamily="18" charset="0"/>
              </a:rPr>
              <a:t>learn, study</a:t>
            </a:r>
          </a:p>
          <a:p>
            <a:pPr marL="0" indent="0">
              <a:buNone/>
            </a:pPr>
            <a:r>
              <a:rPr lang="en-US" sz="2400" b="0" i="0" dirty="0">
                <a:effectLst/>
                <a:latin typeface="Times New Roman" panose="02020603050405020304" pitchFamily="18" charset="0"/>
                <a:cs typeface="Times New Roman" panose="02020603050405020304" pitchFamily="18" charset="0"/>
              </a:rPr>
              <a:t>② </a:t>
            </a:r>
            <a:r>
              <a:rPr lang="zh-TW" altLang="en-US" sz="2400" dirty="0">
                <a:latin typeface="Times New Roman" panose="02020603050405020304" pitchFamily="18" charset="0"/>
                <a:cs typeface="Times New Roman" panose="02020603050405020304" pitchFamily="18" charset="0"/>
              </a:rPr>
              <a:t>時</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TW" sz="2400" dirty="0" err="1">
                <a:latin typeface="Times New Roman" panose="02020603050405020304" pitchFamily="18" charset="0"/>
                <a:cs typeface="Times New Roman" panose="02020603050405020304" pitchFamily="18" charset="0"/>
              </a:rPr>
              <a:t>shí</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means </a:t>
            </a:r>
            <a:r>
              <a:rPr lang="en-US" altLang="zh-TW" sz="2400" dirty="0">
                <a:latin typeface="Times New Roman" panose="02020603050405020304" pitchFamily="18" charset="0"/>
                <a:cs typeface="Times New Roman" panose="02020603050405020304" pitchFamily="18" charset="0"/>
              </a:rPr>
              <a:t>constant, repeat</a:t>
            </a:r>
          </a:p>
          <a:p>
            <a:pPr marL="0" indent="0">
              <a:buNone/>
            </a:pPr>
            <a:r>
              <a:rPr lang="en-US" sz="2400" b="0" i="0" dirty="0">
                <a:effectLst/>
                <a:latin typeface="Times New Roman" panose="02020603050405020304" pitchFamily="18" charset="0"/>
                <a:cs typeface="Times New Roman" panose="02020603050405020304" pitchFamily="18" charset="0"/>
              </a:rPr>
              <a:t>③ </a:t>
            </a:r>
            <a:r>
              <a:rPr lang="zh-CN" altLang="en-US" sz="2400" dirty="0">
                <a:latin typeface="Times New Roman" panose="02020603050405020304" pitchFamily="18" charset="0"/>
                <a:cs typeface="Times New Roman" panose="02020603050405020304" pitchFamily="18" charset="0"/>
              </a:rPr>
              <a:t>習</a:t>
            </a:r>
            <a:r>
              <a:rPr lang="en-US" altLang="zh-CN"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latin typeface="Times New Roman" panose="02020603050405020304" pitchFamily="18" charset="0"/>
                <a:cs typeface="Times New Roman" panose="02020603050405020304" pitchFamily="18" charset="0"/>
              </a:rPr>
              <a:t> “</a:t>
            </a:r>
            <a:r>
              <a:rPr lang="en-US" altLang="zh-CN" sz="2400" dirty="0" err="1">
                <a:latin typeface="Times New Roman" panose="02020603050405020304" pitchFamily="18" charset="0"/>
                <a:cs typeface="Times New Roman" panose="02020603050405020304" pitchFamily="18" charset="0"/>
              </a:rPr>
              <a:t>xí</a:t>
            </a:r>
            <a:r>
              <a:rPr lang="en-US" altLang="zh-CN"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 means </a:t>
            </a:r>
            <a:r>
              <a:rPr lang="en-US" altLang="zh-CN" sz="2400" dirty="0">
                <a:latin typeface="Times New Roman" panose="02020603050405020304" pitchFamily="18" charset="0"/>
                <a:cs typeface="Times New Roman" panose="02020603050405020304" pitchFamily="18" charset="0"/>
              </a:rPr>
              <a:t>perseverance, practice</a:t>
            </a:r>
          </a:p>
          <a:p>
            <a:pPr marL="0" indent="0">
              <a:buNone/>
            </a:pPr>
            <a:r>
              <a:rPr lang="en-US" sz="2400" b="0" i="0" dirty="0">
                <a:effectLst/>
                <a:latin typeface="Times New Roman" panose="02020603050405020304" pitchFamily="18" charset="0"/>
                <a:cs typeface="Times New Roman" panose="02020603050405020304" pitchFamily="18" charset="0"/>
              </a:rPr>
              <a:t>④ </a:t>
            </a:r>
            <a:r>
              <a:rPr lang="zh-CN" altLang="en-US" sz="2400" dirty="0">
                <a:effectLst/>
                <a:latin typeface="Times New Roman" panose="02020603050405020304" pitchFamily="18" charset="0"/>
                <a:ea typeface="宋体" panose="02010600030101010101" pitchFamily="2" charset="-122"/>
                <a:cs typeface="Times New Roman" panose="02020603050405020304" pitchFamily="18" charset="0"/>
              </a:rPr>
              <a:t>說</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err="1">
                <a:effectLst/>
                <a:latin typeface="Times New Roman" panose="02020603050405020304" pitchFamily="18" charset="0"/>
                <a:ea typeface="宋体" panose="02010600030101010101" pitchFamily="2" charset="-122"/>
                <a:cs typeface="Times New Roman" panose="02020603050405020304" pitchFamily="18" charset="0"/>
              </a:rPr>
              <a:t>yuè</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same</a:t>
            </a:r>
            <a:r>
              <a:rPr lang="zh-CN" altLang="en-US" sz="2400" dirty="0">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as</a:t>
            </a:r>
            <a:r>
              <a:rPr lang="zh-CN" altLang="en-US" sz="2400" dirty="0">
                <a:latin typeface="Times New Roman" panose="02020603050405020304" pitchFamily="18" charset="0"/>
                <a:ea typeface="宋体" panose="02010600030101010101" pitchFamily="2" charset="-122"/>
                <a:cs typeface="Times New Roman" panose="02020603050405020304" pitchFamily="18" charset="0"/>
              </a:rPr>
              <a:t> “</a:t>
            </a:r>
            <a:r>
              <a:rPr lang="zh-CN" altLang="en-US" sz="2400" dirty="0">
                <a:effectLst/>
                <a:latin typeface="Times New Roman" panose="02020603050405020304" pitchFamily="18" charset="0"/>
                <a:ea typeface="宋体" panose="02010600030101010101" pitchFamily="2" charset="-122"/>
                <a:cs typeface="Times New Roman" panose="02020603050405020304" pitchFamily="18" charset="0"/>
              </a:rPr>
              <a:t>悦”</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means pleasure</a:t>
            </a:r>
            <a:endParaRPr lang="en-US" altLang="zh-CN" sz="2400" dirty="0">
              <a:latin typeface="Times New Roman" panose="02020603050405020304" pitchFamily="18" charset="0"/>
              <a:ea typeface="宋体" panose="02010600030101010101" pitchFamily="2" charset="-122"/>
              <a:cs typeface="Times New Roman" panose="02020603050405020304" pitchFamily="18" charset="0"/>
            </a:endParaRPr>
          </a:p>
          <a:p>
            <a:pPr marL="0" indent="0">
              <a:buNone/>
            </a:pPr>
            <a:r>
              <a:rPr lang="en-US" sz="2400" b="0" i="0" dirty="0">
                <a:effectLst/>
                <a:latin typeface="Times New Roman" panose="02020603050405020304" pitchFamily="18" charset="0"/>
                <a:cs typeface="Times New Roman" panose="02020603050405020304" pitchFamily="18" charset="0"/>
              </a:rPr>
              <a:t>⑤ </a:t>
            </a:r>
            <a:r>
              <a:rPr lang="zh-TW" altLang="en-US" sz="2400" dirty="0">
                <a:latin typeface="Times New Roman" panose="02020603050405020304" pitchFamily="18" charset="0"/>
                <a:cs typeface="Times New Roman" panose="02020603050405020304" pitchFamily="18" charset="0"/>
              </a:rPr>
              <a:t>樂</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TW" sz="2400" dirty="0" err="1">
                <a:latin typeface="Times New Roman" panose="02020603050405020304" pitchFamily="18" charset="0"/>
                <a:cs typeface="Times New Roman" panose="02020603050405020304" pitchFamily="18" charset="0"/>
              </a:rPr>
              <a:t>lè</a:t>
            </a:r>
            <a:r>
              <a:rPr lang="en-US" altLang="zh-TW" sz="2400" dirty="0">
                <a:latin typeface="Times New Roman" panose="02020603050405020304" pitchFamily="18" charset="0"/>
                <a:cs typeface="Times New Roman" panose="02020603050405020304" pitchFamily="18" charset="0"/>
              </a:rPr>
              <a:t>”, means delightful</a:t>
            </a:r>
            <a:endPar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endParaRPr>
          </a:p>
          <a:p>
            <a:pPr marL="0" indent="0">
              <a:buNone/>
            </a:pPr>
            <a:r>
              <a:rPr lang="zh-TW" altLang="en-US" sz="2400" dirty="0">
                <a:latin typeface="Times New Roman" panose="02020603050405020304" pitchFamily="18" charset="0"/>
                <a:cs typeface="Times New Roman" panose="02020603050405020304" pitchFamily="18" charset="0"/>
              </a:rPr>
              <a:t>⑥ 慍</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err="1">
                <a:effectLst/>
                <a:latin typeface="Times New Roman" panose="02020603050405020304" pitchFamily="18" charset="0"/>
                <a:ea typeface="宋体" panose="02010600030101010101" pitchFamily="2" charset="-122"/>
                <a:cs typeface="Times New Roman" panose="02020603050405020304" pitchFamily="18" charset="0"/>
              </a:rPr>
              <a:t>yùn</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means indignant  </a:t>
            </a:r>
            <a:endParaRPr lang="en-US" altLang="zh-TW" sz="2400" dirty="0">
              <a:latin typeface="Times New Roman" panose="02020603050405020304" pitchFamily="18" charset="0"/>
              <a:cs typeface="Times New Roman" panose="02020603050405020304" pitchFamily="18" charset="0"/>
            </a:endParaRPr>
          </a:p>
          <a:p>
            <a:pPr marL="0" indent="0">
              <a:buNone/>
            </a:pPr>
            <a:r>
              <a:rPr lang="zh-TW" altLang="en-US" sz="2400" dirty="0">
                <a:latin typeface="Times New Roman" panose="02020603050405020304" pitchFamily="18" charset="0"/>
                <a:cs typeface="Times New Roman" panose="02020603050405020304" pitchFamily="18" charset="0"/>
              </a:rPr>
              <a:t>⑦ 君子</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TW" sz="2400" dirty="0" err="1">
                <a:latin typeface="Times New Roman" panose="02020603050405020304" pitchFamily="18" charset="0"/>
                <a:cs typeface="Times New Roman" panose="02020603050405020304" pitchFamily="18" charset="0"/>
              </a:rPr>
              <a:t>jūnzǐ</a:t>
            </a:r>
            <a:r>
              <a:rPr lang="en-US" altLang="zh-TW" sz="2400" dirty="0">
                <a:latin typeface="Times New Roman" panose="02020603050405020304" pitchFamily="18" charset="0"/>
                <a:cs typeface="Times New Roman" panose="02020603050405020304" pitchFamily="18" charset="0"/>
              </a:rPr>
              <a:t>”, means man, gentleman</a:t>
            </a:r>
            <a:endParaRPr lang="en-US" altLang="zh-CN" sz="1800" dirty="0">
              <a:effectLst/>
              <a:latin typeface="Times New Roman" panose="02020603050405020304" pitchFamily="18" charset="0"/>
              <a:ea typeface="宋体"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742204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E2F084-038D-44D3-ACB9-D89C3160CB0F}"/>
              </a:ext>
            </a:extLst>
          </p:cNvPr>
          <p:cNvSpPr>
            <a:spLocks noGrp="1"/>
          </p:cNvSpPr>
          <p:nvPr>
            <p:ph type="ctrTitle"/>
          </p:nvPr>
        </p:nvSpPr>
        <p:spPr>
          <a:xfrm>
            <a:off x="1524000" y="1890989"/>
            <a:ext cx="9144000" cy="2387600"/>
          </a:xfrm>
        </p:spPr>
        <p:txBody>
          <a:bodyPr/>
          <a:lstStyle/>
          <a:p>
            <a:pPr algn="l"/>
            <a:r>
              <a:rPr lang="en-US" b="1" dirty="0"/>
              <a:t>Compare meaning</a:t>
            </a:r>
            <a:br>
              <a:rPr lang="en-US" b="1" dirty="0"/>
            </a:br>
            <a:r>
              <a:rPr lang="en-US" b="1" dirty="0"/>
              <a:t>between different translator</a:t>
            </a:r>
          </a:p>
        </p:txBody>
      </p:sp>
    </p:spTree>
    <p:extLst>
      <p:ext uri="{BB962C8B-B14F-4D97-AF65-F5344CB8AC3E}">
        <p14:creationId xmlns:p14="http://schemas.microsoft.com/office/powerpoint/2010/main" val="1344966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838200" y="104775"/>
            <a:ext cx="10491786" cy="1109583"/>
          </a:xfrm>
        </p:spPr>
        <p:txBody>
          <a:bodyPr>
            <a:normAutofit/>
          </a:bodyPr>
          <a:lstStyle/>
          <a:p>
            <a:r>
              <a:rPr lang="en-US" sz="3600" b="1" u="sng" dirty="0">
                <a:latin typeface="Times New Roman" panose="02020603050405020304" pitchFamily="18" charset="0"/>
                <a:cs typeface="Times New Roman" panose="02020603050405020304" pitchFamily="18" charset="0"/>
              </a:rPr>
              <a:t>Comparison of </a:t>
            </a:r>
            <a:r>
              <a:rPr lang="en-US" sz="3600" b="1" u="sng" dirty="0" err="1">
                <a:latin typeface="Times New Roman" panose="02020603050405020304" pitchFamily="18" charset="0"/>
                <a:cs typeface="Times New Roman" panose="02020603050405020304" pitchFamily="18" charset="0"/>
              </a:rPr>
              <a:t>Xue</a:t>
            </a:r>
            <a:r>
              <a:rPr lang="en-US" sz="3600" b="1" u="sng" dirty="0">
                <a:latin typeface="Times New Roman" panose="02020603050405020304" pitchFamily="18" charset="0"/>
                <a:cs typeface="Times New Roman" panose="02020603050405020304" pitchFamily="18" charset="0"/>
              </a:rPr>
              <a:t> Er </a:t>
            </a:r>
            <a:r>
              <a:rPr lang="en-US" sz="3600" b="1" dirty="0">
                <a:latin typeface="Times New Roman" panose="02020603050405020304" pitchFamily="18" charset="0"/>
                <a:cs typeface="Times New Roman" panose="02020603050405020304" pitchFamily="18" charset="0"/>
              </a:rPr>
              <a:t>(</a:t>
            </a:r>
            <a:r>
              <a:rPr lang="zh-CN" altLang="en-US" sz="3600" b="1" dirty="0">
                <a:latin typeface="Times New Roman" panose="02020603050405020304" pitchFamily="18" charset="0"/>
                <a:cs typeface="Times New Roman" panose="02020603050405020304" pitchFamily="18" charset="0"/>
              </a:rPr>
              <a:t>學而</a:t>
            </a:r>
            <a:r>
              <a:rPr lang="en-US" altLang="zh-CN" sz="3600" b="1" dirty="0">
                <a:latin typeface="Times New Roman" panose="02020603050405020304" pitchFamily="18" charset="0"/>
                <a:cs typeface="Times New Roman" panose="02020603050405020304" pitchFamily="18" charset="0"/>
              </a:rPr>
              <a:t>)</a:t>
            </a:r>
            <a:r>
              <a:rPr lang="en-US" sz="3600" b="1" u="sng" dirty="0">
                <a:latin typeface="Times New Roman" panose="02020603050405020304" pitchFamily="18" charset="0"/>
                <a:cs typeface="Times New Roman" panose="02020603050405020304" pitchFamily="18" charset="0"/>
              </a:rPr>
              <a:t> </a:t>
            </a:r>
          </a:p>
        </p:txBody>
      </p:sp>
      <p:sp>
        <p:nvSpPr>
          <p:cNvPr id="3" name="Text Placeholder 2">
            <a:extLst>
              <a:ext uri="{FF2B5EF4-FFF2-40B4-BE49-F238E27FC236}">
                <a16:creationId xmlns:a16="http://schemas.microsoft.com/office/drawing/2014/main" id="{73AD4EED-3FA0-4831-9ECB-1B8F030056BD}"/>
              </a:ext>
            </a:extLst>
          </p:cNvPr>
          <p:cNvSpPr>
            <a:spLocks noGrp="1"/>
          </p:cNvSpPr>
          <p:nvPr>
            <p:ph type="body" idx="1"/>
          </p:nvPr>
        </p:nvSpPr>
        <p:spPr>
          <a:xfrm>
            <a:off x="862014" y="1214358"/>
            <a:ext cx="5157787" cy="588455"/>
          </a:xfrm>
          <a:solidFill>
            <a:schemeClr val="tx2">
              <a:lumMod val="20000"/>
              <a:lumOff val="80000"/>
            </a:schemeClr>
          </a:solidFill>
          <a:ln>
            <a:solidFill>
              <a:schemeClr val="tx1"/>
            </a:solidFill>
          </a:ln>
        </p:spPr>
        <p:txBody>
          <a:bodyPr/>
          <a:lstStyle/>
          <a:p>
            <a:r>
              <a:rPr lang="en-US" sz="2400" dirty="0">
                <a:latin typeface="Times New Roman" panose="02020603050405020304" pitchFamily="18" charset="0"/>
                <a:cs typeface="Times New Roman" panose="02020603050405020304" pitchFamily="18" charset="0"/>
              </a:rPr>
              <a:t>Translated by : James </a:t>
            </a:r>
            <a:r>
              <a:rPr lang="en-US" sz="2400" dirty="0" err="1">
                <a:latin typeface="Times New Roman" panose="02020603050405020304" pitchFamily="18" charset="0"/>
                <a:cs typeface="Times New Roman" panose="02020603050405020304" pitchFamily="18" charset="0"/>
              </a:rPr>
              <a:t>Legge</a:t>
            </a:r>
            <a:endParaRPr lang="en-US" sz="24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1BAF544D-A494-485C-A1E9-4AC363DC557D}"/>
              </a:ext>
            </a:extLst>
          </p:cNvPr>
          <p:cNvSpPr>
            <a:spLocks noGrp="1"/>
          </p:cNvSpPr>
          <p:nvPr>
            <p:ph type="body" sz="quarter" idx="3"/>
          </p:nvPr>
        </p:nvSpPr>
        <p:spPr>
          <a:xfrm>
            <a:off x="6172200" y="1214358"/>
            <a:ext cx="5183188" cy="588455"/>
          </a:xfrm>
          <a:solidFill>
            <a:schemeClr val="accent4">
              <a:lumMod val="20000"/>
              <a:lumOff val="80000"/>
            </a:schemeClr>
          </a:solidFill>
          <a:ln>
            <a:solidFill>
              <a:schemeClr val="tx1"/>
            </a:solidFill>
          </a:ln>
        </p:spPr>
        <p:txBody>
          <a:bodyPr/>
          <a:lstStyle/>
          <a:p>
            <a:r>
              <a:rPr lang="en-US" sz="2400" dirty="0">
                <a:latin typeface="Times New Roman" panose="02020603050405020304" pitchFamily="18" charset="0"/>
                <a:cs typeface="Times New Roman" panose="02020603050405020304" pitchFamily="18" charset="0"/>
              </a:rPr>
              <a:t>Translated by : Yang Bo Jun </a:t>
            </a:r>
            <a:r>
              <a:rPr lang="zh-CN" altLang="en-US" sz="2400" dirty="0">
                <a:latin typeface="Times New Roman" panose="02020603050405020304" pitchFamily="18" charset="0"/>
                <a:cs typeface="Times New Roman" panose="02020603050405020304" pitchFamily="18" charset="0"/>
              </a:rPr>
              <a:t>杨伯峻</a:t>
            </a:r>
            <a:endParaRPr lang="en-US" dirty="0"/>
          </a:p>
        </p:txBody>
      </p:sp>
      <p:sp>
        <p:nvSpPr>
          <p:cNvPr id="10" name="TextBox 9">
            <a:extLst>
              <a:ext uri="{FF2B5EF4-FFF2-40B4-BE49-F238E27FC236}">
                <a16:creationId xmlns:a16="http://schemas.microsoft.com/office/drawing/2014/main" id="{F3ED9EE7-14C8-42B8-924E-E1DB7CE29928}"/>
              </a:ext>
            </a:extLst>
          </p:cNvPr>
          <p:cNvSpPr txBox="1"/>
          <p:nvPr/>
        </p:nvSpPr>
        <p:spPr>
          <a:xfrm>
            <a:off x="836612" y="1978702"/>
            <a:ext cx="5157787" cy="1200329"/>
          </a:xfrm>
          <a:prstGeom prst="rect">
            <a:avLst/>
          </a:prstGeom>
          <a:solidFill>
            <a:schemeClr val="tx2">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 Master said</a:t>
            </a:r>
            <a:r>
              <a:rPr lang="en-US" sz="2400" dirty="0">
                <a:solidFill>
                  <a:srgbClr val="FF0000"/>
                </a:solidFill>
                <a:latin typeface="Times New Roman" panose="02020603050405020304" pitchFamily="18" charset="0"/>
                <a:cs typeface="Times New Roman" panose="02020603050405020304" pitchFamily="18" charset="0"/>
              </a:rPr>
              <a:t>, “Is it not pleasant to learn with a constant perseverance and application?</a:t>
            </a:r>
            <a:endParaRPr lang="en-US" sz="2400" dirty="0"/>
          </a:p>
        </p:txBody>
      </p:sp>
      <p:sp>
        <p:nvSpPr>
          <p:cNvPr id="11" name="TextBox 10">
            <a:extLst>
              <a:ext uri="{FF2B5EF4-FFF2-40B4-BE49-F238E27FC236}">
                <a16:creationId xmlns:a16="http://schemas.microsoft.com/office/drawing/2014/main" id="{3F1B4166-17D4-470B-BC73-057113EE7B0D}"/>
              </a:ext>
            </a:extLst>
          </p:cNvPr>
          <p:cNvSpPr txBox="1"/>
          <p:nvPr/>
        </p:nvSpPr>
        <p:spPr>
          <a:xfrm>
            <a:off x="836609" y="3403751"/>
            <a:ext cx="5157787" cy="830997"/>
          </a:xfrm>
          <a:prstGeom prst="rect">
            <a:avLst/>
          </a:prstGeom>
          <a:solidFill>
            <a:schemeClr val="tx2">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solidFill>
                  <a:srgbClr val="002060"/>
                </a:solidFill>
                <a:latin typeface="Times New Roman" panose="02020603050405020304" pitchFamily="18" charset="0"/>
                <a:cs typeface="Times New Roman" panose="02020603050405020304" pitchFamily="18" charset="0"/>
              </a:rPr>
              <a:t>Is it not delightful to have friends coming from distant quarters?</a:t>
            </a:r>
            <a:endParaRPr lang="en-US" sz="2400" dirty="0"/>
          </a:p>
        </p:txBody>
      </p:sp>
      <p:sp>
        <p:nvSpPr>
          <p:cNvPr id="12" name="TextBox 11">
            <a:extLst>
              <a:ext uri="{FF2B5EF4-FFF2-40B4-BE49-F238E27FC236}">
                <a16:creationId xmlns:a16="http://schemas.microsoft.com/office/drawing/2014/main" id="{DB4A5971-DABC-4A6E-8CC9-7E32061932A1}"/>
              </a:ext>
            </a:extLst>
          </p:cNvPr>
          <p:cNvSpPr txBox="1"/>
          <p:nvPr/>
        </p:nvSpPr>
        <p:spPr>
          <a:xfrm>
            <a:off x="836610" y="4464431"/>
            <a:ext cx="5157787" cy="1615827"/>
          </a:xfrm>
          <a:prstGeom prst="rect">
            <a:avLst/>
          </a:prstGeom>
          <a:solidFill>
            <a:schemeClr val="tx2">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solidFill>
                  <a:schemeClr val="accent6">
                    <a:lumMod val="50000"/>
                  </a:schemeClr>
                </a:solidFill>
                <a:latin typeface="Times New Roman" panose="02020603050405020304" pitchFamily="18" charset="0"/>
                <a:cs typeface="Times New Roman" panose="02020603050405020304" pitchFamily="18" charset="0"/>
              </a:rPr>
              <a:t>Is he not a man of complete virtue, who feels no discomposure though men may take no note of him?”</a:t>
            </a:r>
          </a:p>
          <a:p>
            <a:pPr marL="285750" indent="-285750">
              <a:buFont typeface="Wingdings" panose="05000000000000000000" pitchFamily="2" charset="2"/>
              <a:buChar char="v"/>
            </a:pPr>
            <a:endParaRPr lang="en-US" sz="2700" dirty="0"/>
          </a:p>
        </p:txBody>
      </p:sp>
      <p:sp>
        <p:nvSpPr>
          <p:cNvPr id="15" name="TextBox 14">
            <a:extLst>
              <a:ext uri="{FF2B5EF4-FFF2-40B4-BE49-F238E27FC236}">
                <a16:creationId xmlns:a16="http://schemas.microsoft.com/office/drawing/2014/main" id="{3B3BD64F-E916-4090-A854-0CCD3FF229AD}"/>
              </a:ext>
            </a:extLst>
          </p:cNvPr>
          <p:cNvSpPr txBox="1"/>
          <p:nvPr/>
        </p:nvSpPr>
        <p:spPr>
          <a:xfrm>
            <a:off x="6197603" y="1978701"/>
            <a:ext cx="5157787" cy="1200329"/>
          </a:xfrm>
          <a:prstGeom prst="rect">
            <a:avLst/>
          </a:prstGeom>
          <a:solidFill>
            <a:schemeClr val="accent4">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 Master said: </a:t>
            </a:r>
            <a:r>
              <a:rPr lang="en-US" sz="2400" dirty="0">
                <a:solidFill>
                  <a:srgbClr val="FF0000"/>
                </a:solidFill>
                <a:latin typeface="Times New Roman" panose="02020603050405020304" pitchFamily="18" charset="0"/>
                <a:cs typeface="Times New Roman" panose="02020603050405020304" pitchFamily="18" charset="0"/>
              </a:rPr>
              <a:t>“To learn and at due times to repeat what one has learnt, is that not after all a pleasure? </a:t>
            </a:r>
          </a:p>
        </p:txBody>
      </p:sp>
      <p:sp>
        <p:nvSpPr>
          <p:cNvPr id="16" name="TextBox 15">
            <a:extLst>
              <a:ext uri="{FF2B5EF4-FFF2-40B4-BE49-F238E27FC236}">
                <a16:creationId xmlns:a16="http://schemas.microsoft.com/office/drawing/2014/main" id="{8A37EE56-CE59-4B94-8DE4-32EFF080DDBD}"/>
              </a:ext>
            </a:extLst>
          </p:cNvPr>
          <p:cNvSpPr txBox="1"/>
          <p:nvPr/>
        </p:nvSpPr>
        <p:spPr>
          <a:xfrm>
            <a:off x="6184900" y="3403751"/>
            <a:ext cx="5157787" cy="830997"/>
          </a:xfrm>
          <a:prstGeom prst="rect">
            <a:avLst/>
          </a:prstGeom>
          <a:solidFill>
            <a:schemeClr val="accent4">
              <a:lumMod val="20000"/>
              <a:lumOff val="80000"/>
            </a:schemeClr>
          </a:solidFill>
          <a:ln>
            <a:solidFill>
              <a:schemeClr val="tx1"/>
            </a:solidFill>
          </a:ln>
        </p:spPr>
        <p:txBody>
          <a:bodyPr wrap="square" rtlCol="0">
            <a:spAutoFit/>
          </a:bodyPr>
          <a:lstStyle/>
          <a:p>
            <a:pPr marL="342900" indent="-342900">
              <a:buFont typeface="Wingdings" panose="05000000000000000000" pitchFamily="2" charset="2"/>
              <a:buChar char="v"/>
            </a:pPr>
            <a:r>
              <a:rPr lang="en-US" sz="2400" dirty="0">
                <a:solidFill>
                  <a:srgbClr val="002060"/>
                </a:solidFill>
                <a:latin typeface="Times New Roman" panose="02020603050405020304" pitchFamily="18" charset="0"/>
                <a:cs typeface="Times New Roman" panose="02020603050405020304" pitchFamily="18" charset="0"/>
              </a:rPr>
              <a:t>That friends should come to one from afar, is this not after all delightful? </a:t>
            </a:r>
          </a:p>
        </p:txBody>
      </p:sp>
      <p:sp>
        <p:nvSpPr>
          <p:cNvPr id="17" name="TextBox 16">
            <a:extLst>
              <a:ext uri="{FF2B5EF4-FFF2-40B4-BE49-F238E27FC236}">
                <a16:creationId xmlns:a16="http://schemas.microsoft.com/office/drawing/2014/main" id="{949CA8B8-953B-4F6F-8D94-51F2EE3B8144}"/>
              </a:ext>
            </a:extLst>
          </p:cNvPr>
          <p:cNvSpPr txBox="1"/>
          <p:nvPr/>
        </p:nvSpPr>
        <p:spPr>
          <a:xfrm>
            <a:off x="6197603" y="4464431"/>
            <a:ext cx="5157787" cy="1615827"/>
          </a:xfrm>
          <a:prstGeom prst="rect">
            <a:avLst/>
          </a:prstGeom>
          <a:solidFill>
            <a:schemeClr val="accent4">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solidFill>
                  <a:schemeClr val="accent6">
                    <a:lumMod val="50000"/>
                  </a:schemeClr>
                </a:solidFill>
                <a:latin typeface="Times New Roman" panose="02020603050405020304" pitchFamily="18" charset="0"/>
                <a:cs typeface="Times New Roman" panose="02020603050405020304" pitchFamily="18" charset="0"/>
              </a:rPr>
              <a:t>To remain </a:t>
            </a:r>
            <a:r>
              <a:rPr lang="en-US" sz="2400" dirty="0" err="1">
                <a:solidFill>
                  <a:schemeClr val="accent6">
                    <a:lumMod val="50000"/>
                  </a:schemeClr>
                </a:solidFill>
                <a:latin typeface="Times New Roman" panose="02020603050405020304" pitchFamily="18" charset="0"/>
                <a:cs typeface="Times New Roman" panose="02020603050405020304" pitchFamily="18" charset="0"/>
              </a:rPr>
              <a:t>unsoured</a:t>
            </a:r>
            <a:r>
              <a:rPr lang="en-US" sz="2400" dirty="0">
                <a:solidFill>
                  <a:schemeClr val="accent6">
                    <a:lumMod val="50000"/>
                  </a:schemeClr>
                </a:solidFill>
                <a:latin typeface="Times New Roman" panose="02020603050405020304" pitchFamily="18" charset="0"/>
                <a:cs typeface="Times New Roman" panose="02020603050405020304" pitchFamily="18" charset="0"/>
              </a:rPr>
              <a:t> even though one’s merits are unrecognized by others, is that not after all what is expected of a gentleman?”</a:t>
            </a:r>
            <a:endParaRPr lang="en-US" sz="2700" dirty="0"/>
          </a:p>
        </p:txBody>
      </p:sp>
    </p:spTree>
    <p:extLst>
      <p:ext uri="{BB962C8B-B14F-4D97-AF65-F5344CB8AC3E}">
        <p14:creationId xmlns:p14="http://schemas.microsoft.com/office/powerpoint/2010/main" val="17789300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000"/>
                                        <p:tgtEl>
                                          <p:spTgt spid="12"/>
                                        </p:tgtEl>
                                      </p:cBhvr>
                                    </p:animEffect>
                                    <p:anim calcmode="lin" valueType="num">
                                      <p:cBhvr>
                                        <p:cTn id="28" dur="1000" fill="hold"/>
                                        <p:tgtEl>
                                          <p:spTgt spid="12"/>
                                        </p:tgtEl>
                                        <p:attrNameLst>
                                          <p:attrName>ppt_x</p:attrName>
                                        </p:attrNameLst>
                                      </p:cBhvr>
                                      <p:tavLst>
                                        <p:tav tm="0">
                                          <p:val>
                                            <p:strVal val="#ppt_x"/>
                                          </p:val>
                                        </p:tav>
                                        <p:tav tm="100000">
                                          <p:val>
                                            <p:strVal val="#ppt_x"/>
                                          </p:val>
                                        </p:tav>
                                      </p:tavLst>
                                    </p:anim>
                                    <p:anim calcmode="lin" valueType="num">
                                      <p:cBhvr>
                                        <p:cTn id="2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1000"/>
                                        <p:tgtEl>
                                          <p:spTgt spid="17"/>
                                        </p:tgtEl>
                                      </p:cBhvr>
                                    </p:animEffect>
                                    <p:anim calcmode="lin" valueType="num">
                                      <p:cBhvr>
                                        <p:cTn id="35" dur="1000" fill="hold"/>
                                        <p:tgtEl>
                                          <p:spTgt spid="17"/>
                                        </p:tgtEl>
                                        <p:attrNameLst>
                                          <p:attrName>ppt_x</p:attrName>
                                        </p:attrNameLst>
                                      </p:cBhvr>
                                      <p:tavLst>
                                        <p:tav tm="0">
                                          <p:val>
                                            <p:strVal val="#ppt_x"/>
                                          </p:val>
                                        </p:tav>
                                        <p:tav tm="100000">
                                          <p:val>
                                            <p:strVal val="#ppt_x"/>
                                          </p:val>
                                        </p:tav>
                                      </p:tavLst>
                                    </p:anim>
                                    <p:anim calcmode="lin" valueType="num">
                                      <p:cBhvr>
                                        <p:cTn id="3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5" grpId="0" animBg="1"/>
      <p:bldP spid="16" grpId="0" animBg="1"/>
      <p:bldP spid="1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085787-12A3-4AB8-B80B-59D5B3123445}"/>
              </a:ext>
            </a:extLst>
          </p:cNvPr>
          <p:cNvSpPr>
            <a:spLocks noGrp="1"/>
          </p:cNvSpPr>
          <p:nvPr>
            <p:ph type="ctrTitle"/>
          </p:nvPr>
        </p:nvSpPr>
        <p:spPr>
          <a:xfrm>
            <a:off x="895350" y="1050343"/>
            <a:ext cx="10167391" cy="3008244"/>
          </a:xfrm>
        </p:spPr>
        <p:txBody>
          <a:bodyPr>
            <a:noAutofit/>
          </a:bodyPr>
          <a:lstStyle/>
          <a:p>
            <a:pPr algn="l"/>
            <a:r>
              <a:rPr lang="en-US" sz="4400" b="1" u="sng" dirty="0"/>
              <a:t>Further explanation</a:t>
            </a:r>
            <a:br>
              <a:rPr lang="en-US" sz="4400" b="1" dirty="0"/>
            </a:br>
            <a:br>
              <a:rPr lang="en-US" sz="4000" b="1" dirty="0"/>
            </a:br>
            <a:r>
              <a:rPr lang="zh-TW" altLang="en-US" sz="3200" b="1" dirty="0">
                <a:latin typeface="Times New Roman" panose="02020603050405020304" pitchFamily="18" charset="0"/>
                <a:cs typeface="Times New Roman" panose="02020603050405020304" pitchFamily="18" charset="0"/>
              </a:rPr>
              <a:t>子曰</a:t>
            </a:r>
            <a:r>
              <a:rPr lang="en-US" altLang="zh-TW" sz="3200" b="1" dirty="0">
                <a:latin typeface="Times New Roman" panose="02020603050405020304" pitchFamily="18" charset="0"/>
                <a:cs typeface="Times New Roman" panose="02020603050405020304" pitchFamily="18" charset="0"/>
              </a:rPr>
              <a:t>: “</a:t>
            </a:r>
            <a:r>
              <a:rPr lang="zh-TW" altLang="en-US" sz="3200" b="1" dirty="0">
                <a:latin typeface="Times New Roman" panose="02020603050405020304" pitchFamily="18" charset="0"/>
                <a:cs typeface="Times New Roman" panose="02020603050405020304" pitchFamily="18" charset="0"/>
              </a:rPr>
              <a:t>學而時習之，不亦說乎？</a:t>
            </a:r>
            <a:r>
              <a:rPr lang="en-US" altLang="zh-TW" sz="3200" b="1" dirty="0">
                <a:latin typeface="Times New Roman" panose="02020603050405020304" pitchFamily="18" charset="0"/>
                <a:cs typeface="Times New Roman" panose="02020603050405020304" pitchFamily="18" charset="0"/>
              </a:rPr>
              <a:t>”</a:t>
            </a:r>
            <a:br>
              <a:rPr lang="en-US" sz="4000" b="1" dirty="0"/>
            </a:br>
            <a:r>
              <a:rPr lang="en-US" sz="3200" dirty="0">
                <a:latin typeface="Times New Roman" panose="02020603050405020304" pitchFamily="18" charset="0"/>
                <a:cs typeface="Times New Roman" panose="02020603050405020304" pitchFamily="18" charset="0"/>
              </a:rPr>
              <a:t>The Master said: “</a:t>
            </a:r>
            <a:r>
              <a:rPr lang="en-US" sz="3200" dirty="0">
                <a:solidFill>
                  <a:srgbClr val="FF0000"/>
                </a:solidFill>
                <a:latin typeface="Times New Roman" panose="02020603050405020304" pitchFamily="18" charset="0"/>
                <a:cs typeface="Times New Roman" panose="02020603050405020304" pitchFamily="18" charset="0"/>
              </a:rPr>
              <a:t>To learn and at due times to repeat what one has learnt, is that not after all a pleasure?</a:t>
            </a:r>
            <a:endParaRPr lang="en-US" sz="4400" b="1" dirty="0"/>
          </a:p>
        </p:txBody>
      </p:sp>
    </p:spTree>
    <p:extLst>
      <p:ext uri="{BB962C8B-B14F-4D97-AF65-F5344CB8AC3E}">
        <p14:creationId xmlns:p14="http://schemas.microsoft.com/office/powerpoint/2010/main" val="1326736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A878-868C-4C31-B02B-9BC6FAC6DA2F}"/>
              </a:ext>
            </a:extLst>
          </p:cNvPr>
          <p:cNvSpPr>
            <a:spLocks noGrp="1"/>
          </p:cNvSpPr>
          <p:nvPr>
            <p:ph type="title"/>
          </p:nvPr>
        </p:nvSpPr>
        <p:spPr>
          <a:xfrm>
            <a:off x="175183" y="135603"/>
            <a:ext cx="10515600" cy="787814"/>
          </a:xfrm>
        </p:spPr>
        <p:txBody>
          <a:bodyPr>
            <a:normAutofit/>
          </a:bodyPr>
          <a:lstStyle/>
          <a:p>
            <a:r>
              <a:rPr lang="en-US" sz="4000" b="1" u="sng" dirty="0"/>
              <a:t>Small seal script of word </a:t>
            </a:r>
            <a:r>
              <a:rPr lang="zh-CN" altLang="en-US" sz="4000" b="1" u="sng" dirty="0"/>
              <a:t>“</a:t>
            </a:r>
            <a:r>
              <a:rPr lang="en-US" altLang="zh-CN" sz="4000" b="1" u="sng" dirty="0"/>
              <a:t>Study</a:t>
            </a:r>
            <a:r>
              <a:rPr lang="zh-CN" altLang="en-US" sz="4000" b="1" u="sng" dirty="0"/>
              <a:t>”</a:t>
            </a:r>
            <a:r>
              <a:rPr lang="en-US" sz="4000" b="1" u="sng" dirty="0"/>
              <a:t> </a:t>
            </a:r>
            <a:r>
              <a:rPr lang="zh-CN" altLang="en-US" sz="4000" b="1" u="sng" dirty="0"/>
              <a:t>（</a:t>
            </a:r>
            <a:r>
              <a:rPr lang="zh-CN" altLang="en-US" sz="4000" b="1" u="sng" dirty="0">
                <a:latin typeface="宋体" panose="02010600030101010101" pitchFamily="2" charset="-122"/>
                <a:ea typeface="宋体" panose="02010600030101010101" pitchFamily="2" charset="-122"/>
              </a:rPr>
              <a:t>學 </a:t>
            </a:r>
            <a:r>
              <a:rPr lang="en-US" altLang="zh-CN" sz="4000" b="1" u="sng" dirty="0">
                <a:latin typeface="宋体" panose="02010600030101010101" pitchFamily="2" charset="-122"/>
                <a:ea typeface="宋体" panose="02010600030101010101" pitchFamily="2" charset="-122"/>
              </a:rPr>
              <a:t>-</a:t>
            </a:r>
            <a:r>
              <a:rPr lang="zh-CN" sz="4000" b="1" u="sng" dirty="0">
                <a:effectLst/>
                <a:latin typeface="宋体" panose="02010600030101010101" pitchFamily="2" charset="-122"/>
                <a:ea typeface="宋体" panose="02010600030101010101" pitchFamily="2" charset="-122"/>
                <a:cs typeface="Times New Roman" panose="02020603050405020304" pitchFamily="18" charset="0"/>
              </a:rPr>
              <a:t>小篆</a:t>
            </a:r>
            <a:r>
              <a:rPr lang="zh-CN" altLang="en-US" sz="4000" b="1" u="sng" dirty="0"/>
              <a:t>）</a:t>
            </a:r>
            <a:endParaRPr lang="en-US" sz="4000" b="1" u="sng" dirty="0"/>
          </a:p>
        </p:txBody>
      </p:sp>
      <p:pic>
        <p:nvPicPr>
          <p:cNvPr id="5" name="Content Placeholder 4">
            <a:extLst>
              <a:ext uri="{FF2B5EF4-FFF2-40B4-BE49-F238E27FC236}">
                <a16:creationId xmlns:a16="http://schemas.microsoft.com/office/drawing/2014/main" id="{190F6848-8310-4CAD-97F9-686F615161D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6132" y="1406022"/>
            <a:ext cx="4530260" cy="4530260"/>
          </a:xfrm>
        </p:spPr>
      </p:pic>
      <p:sp>
        <p:nvSpPr>
          <p:cNvPr id="6" name="TextBox 5">
            <a:extLst>
              <a:ext uri="{FF2B5EF4-FFF2-40B4-BE49-F238E27FC236}">
                <a16:creationId xmlns:a16="http://schemas.microsoft.com/office/drawing/2014/main" id="{7231779E-E047-4566-A44E-43FD3CA397AA}"/>
              </a:ext>
            </a:extLst>
          </p:cNvPr>
          <p:cNvSpPr txBox="1"/>
          <p:nvPr/>
        </p:nvSpPr>
        <p:spPr>
          <a:xfrm>
            <a:off x="4598192" y="1239717"/>
            <a:ext cx="7075493" cy="2431435"/>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Master Kong has teach four subjects: </a:t>
            </a:r>
          </a:p>
          <a:p>
            <a:br>
              <a:rPr lang="en-US" sz="2800" b="1" dirty="0">
                <a:latin typeface="Times New Roman" panose="02020603050405020304" pitchFamily="18" charset="0"/>
                <a:cs typeface="Times New Roman" panose="02020603050405020304" pitchFamily="18" charset="0"/>
              </a:rPr>
            </a:br>
            <a:r>
              <a:rPr lang="en-US" sz="2400" b="1" dirty="0">
                <a:solidFill>
                  <a:srgbClr val="0070C0"/>
                </a:solidFill>
                <a:latin typeface="Times New Roman" panose="02020603050405020304" pitchFamily="18" charset="0"/>
                <a:cs typeface="Times New Roman" panose="02020603050405020304" pitchFamily="18" charset="0"/>
              </a:rPr>
              <a:t>1. Virtue (</a:t>
            </a:r>
            <a:r>
              <a:rPr lang="zh-CN" altLang="en-US" sz="2400" b="1" dirty="0">
                <a:solidFill>
                  <a:srgbClr val="0070C0"/>
                </a:solidFill>
                <a:latin typeface="Times New Roman" panose="02020603050405020304" pitchFamily="18" charset="0"/>
                <a:cs typeface="Times New Roman" panose="02020603050405020304" pitchFamily="18" charset="0"/>
              </a:rPr>
              <a:t>德行</a:t>
            </a:r>
            <a:r>
              <a:rPr lang="en-US" altLang="zh-CN" sz="2400" b="1" dirty="0">
                <a:solidFill>
                  <a:srgbClr val="0070C0"/>
                </a:solidFill>
                <a:latin typeface="Times New Roman" panose="02020603050405020304" pitchFamily="18" charset="0"/>
                <a:cs typeface="Times New Roman" panose="02020603050405020304" pitchFamily="18" charset="0"/>
              </a:rPr>
              <a:t>)</a:t>
            </a:r>
          </a:p>
          <a:p>
            <a:r>
              <a:rPr lang="en-US" altLang="zh-CN" sz="2400" b="1" dirty="0">
                <a:latin typeface="Times New Roman" panose="02020603050405020304" pitchFamily="18" charset="0"/>
                <a:cs typeface="Times New Roman" panose="02020603050405020304" pitchFamily="18" charset="0"/>
              </a:rPr>
              <a:t>2. Speech (</a:t>
            </a:r>
            <a:r>
              <a:rPr lang="zh-CN" altLang="en-US" sz="2400" b="1" dirty="0">
                <a:latin typeface="Times New Roman" panose="02020603050405020304" pitchFamily="18" charset="0"/>
                <a:cs typeface="Times New Roman" panose="02020603050405020304" pitchFamily="18" charset="0"/>
              </a:rPr>
              <a:t>言语</a:t>
            </a:r>
            <a:r>
              <a:rPr lang="en-US" altLang="zh-CN" sz="2400" b="1" dirty="0">
                <a:latin typeface="Times New Roman" panose="02020603050405020304" pitchFamily="18" charset="0"/>
                <a:cs typeface="Times New Roman" panose="02020603050405020304" pitchFamily="18" charset="0"/>
              </a:rPr>
              <a:t>)</a:t>
            </a:r>
          </a:p>
          <a:p>
            <a:r>
              <a:rPr lang="en-US" altLang="zh-CN" sz="2400" b="1" dirty="0">
                <a:latin typeface="Times New Roman" panose="02020603050405020304" pitchFamily="18" charset="0"/>
                <a:cs typeface="Times New Roman" panose="02020603050405020304" pitchFamily="18" charset="0"/>
              </a:rPr>
              <a:t>3. Political affairs (</a:t>
            </a:r>
            <a:r>
              <a:rPr lang="zh-CN" altLang="en-US" sz="2400" b="1" dirty="0">
                <a:latin typeface="Times New Roman" panose="02020603050405020304" pitchFamily="18" charset="0"/>
                <a:cs typeface="Times New Roman" panose="02020603050405020304" pitchFamily="18" charset="0"/>
              </a:rPr>
              <a:t>政事</a:t>
            </a:r>
            <a:r>
              <a:rPr lang="en-US" altLang="zh-CN" sz="2400" b="1" dirty="0">
                <a:latin typeface="Times New Roman" panose="02020603050405020304" pitchFamily="18" charset="0"/>
                <a:cs typeface="Times New Roman" panose="02020603050405020304" pitchFamily="18" charset="0"/>
              </a:rPr>
              <a:t>)</a:t>
            </a:r>
          </a:p>
          <a:p>
            <a:r>
              <a:rPr lang="en-US" altLang="zh-CN" sz="2400" b="1" dirty="0">
                <a:latin typeface="Times New Roman" panose="02020603050405020304" pitchFamily="18" charset="0"/>
                <a:cs typeface="Times New Roman" panose="02020603050405020304" pitchFamily="18" charset="0"/>
              </a:rPr>
              <a:t>4. Literature (</a:t>
            </a:r>
            <a:r>
              <a:rPr lang="zh-CN" altLang="en-US" sz="2400" b="1" dirty="0">
                <a:latin typeface="Times New Roman" panose="02020603050405020304" pitchFamily="18" charset="0"/>
                <a:cs typeface="Times New Roman" panose="02020603050405020304" pitchFamily="18" charset="0"/>
              </a:rPr>
              <a:t>文学</a:t>
            </a:r>
            <a:r>
              <a:rPr lang="en-US" altLang="zh-CN" sz="2400" b="1" dirty="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A6B99DA8-0825-48D3-9569-5E5013DDAD9C}"/>
              </a:ext>
            </a:extLst>
          </p:cNvPr>
          <p:cNvSpPr txBox="1"/>
          <p:nvPr/>
        </p:nvSpPr>
        <p:spPr>
          <a:xfrm>
            <a:off x="4598192" y="3987452"/>
            <a:ext cx="7075493" cy="833715"/>
          </a:xfrm>
          <a:prstGeom prst="rect">
            <a:avLst/>
          </a:prstGeom>
          <a:solidFill>
            <a:schemeClr val="tx2">
              <a:lumMod val="20000"/>
              <a:lumOff val="80000"/>
            </a:schemeClr>
          </a:solidFill>
        </p:spPr>
        <p:txBody>
          <a:bodyPr wrap="square" rtlCol="0">
            <a:spAutoFit/>
          </a:bodyPr>
          <a:lstStyle/>
          <a:p>
            <a:r>
              <a:rPr lang="en-US" sz="2400" b="1" dirty="0">
                <a:latin typeface="Times New Roman" panose="02020603050405020304" pitchFamily="18" charset="0"/>
                <a:cs typeface="Times New Roman" panose="02020603050405020304" pitchFamily="18" charset="0"/>
              </a:rPr>
              <a:t>Study of Virtue is to pursue high moral standards behavior, therefore it is first important.</a:t>
            </a:r>
          </a:p>
        </p:txBody>
      </p:sp>
      <p:sp>
        <p:nvSpPr>
          <p:cNvPr id="7" name="TextBox 6">
            <a:extLst>
              <a:ext uri="{FF2B5EF4-FFF2-40B4-BE49-F238E27FC236}">
                <a16:creationId xmlns:a16="http://schemas.microsoft.com/office/drawing/2014/main" id="{85293E06-ABF2-40C9-B435-43B31B1956E3}"/>
              </a:ext>
            </a:extLst>
          </p:cNvPr>
          <p:cNvSpPr txBox="1"/>
          <p:nvPr/>
        </p:nvSpPr>
        <p:spPr>
          <a:xfrm>
            <a:off x="4598191" y="5102567"/>
            <a:ext cx="7075493" cy="833715"/>
          </a:xfrm>
          <a:prstGeom prst="rect">
            <a:avLst/>
          </a:prstGeom>
          <a:solidFill>
            <a:schemeClr val="accent6">
              <a:lumMod val="40000"/>
              <a:lumOff val="60000"/>
            </a:schemeClr>
          </a:solidFill>
        </p:spPr>
        <p:txBody>
          <a:bodyPr wrap="square" rtlCol="0">
            <a:spAutoFit/>
          </a:bodyPr>
          <a:lstStyle/>
          <a:p>
            <a:r>
              <a:rPr lang="en-US" sz="2400" b="1" dirty="0">
                <a:solidFill>
                  <a:srgbClr val="7030A0"/>
                </a:solidFill>
                <a:latin typeface="Times New Roman" panose="02020603050405020304" pitchFamily="18" charset="0"/>
                <a:cs typeface="Times New Roman" panose="02020603050405020304" pitchFamily="18" charset="0"/>
              </a:rPr>
              <a:t>High moral standard is the fundamental of studying the following subjects. This is the standard of study. </a:t>
            </a:r>
          </a:p>
        </p:txBody>
      </p:sp>
    </p:spTree>
    <p:extLst>
      <p:ext uri="{BB962C8B-B14F-4D97-AF65-F5344CB8AC3E}">
        <p14:creationId xmlns:p14="http://schemas.microsoft.com/office/powerpoint/2010/main" val="35102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A878-868C-4C31-B02B-9BC6FAC6DA2F}"/>
              </a:ext>
            </a:extLst>
          </p:cNvPr>
          <p:cNvSpPr>
            <a:spLocks noGrp="1"/>
          </p:cNvSpPr>
          <p:nvPr>
            <p:ph type="title"/>
          </p:nvPr>
        </p:nvSpPr>
        <p:spPr>
          <a:xfrm>
            <a:off x="373966" y="365126"/>
            <a:ext cx="10515600" cy="787814"/>
          </a:xfrm>
        </p:spPr>
        <p:txBody>
          <a:bodyPr>
            <a:normAutofit/>
          </a:bodyPr>
          <a:lstStyle/>
          <a:p>
            <a:r>
              <a:rPr lang="en-US" sz="4000" b="1" u="sng" dirty="0"/>
              <a:t>Small seal script of word </a:t>
            </a:r>
            <a:r>
              <a:rPr lang="zh-CN" altLang="en-US" sz="4000" b="1" u="sng" dirty="0"/>
              <a:t>“</a:t>
            </a:r>
            <a:r>
              <a:rPr lang="en-US" sz="4000" b="1" u="sng" dirty="0"/>
              <a:t>Learn</a:t>
            </a:r>
            <a:r>
              <a:rPr lang="zh-CN" altLang="en-US" sz="4000" b="1" u="sng" dirty="0"/>
              <a:t>”</a:t>
            </a:r>
            <a:r>
              <a:rPr lang="en-US" sz="4000" b="1" u="sng" dirty="0"/>
              <a:t> </a:t>
            </a:r>
            <a:r>
              <a:rPr lang="zh-CN" altLang="en-US" sz="4000" b="1" u="sng" dirty="0"/>
              <a:t>（習</a:t>
            </a:r>
            <a:r>
              <a:rPr lang="en-US" altLang="zh-CN" sz="4000" b="1" u="sng" dirty="0">
                <a:latin typeface="宋体" panose="02010600030101010101" pitchFamily="2" charset="-122"/>
                <a:ea typeface="宋体" panose="02010600030101010101" pitchFamily="2" charset="-122"/>
              </a:rPr>
              <a:t>-</a:t>
            </a:r>
            <a:r>
              <a:rPr lang="zh-CN" sz="4000" b="1" u="sng" dirty="0">
                <a:effectLst/>
                <a:latin typeface="宋体" panose="02010600030101010101" pitchFamily="2" charset="-122"/>
                <a:ea typeface="宋体" panose="02010600030101010101" pitchFamily="2" charset="-122"/>
                <a:cs typeface="Times New Roman" panose="02020603050405020304" pitchFamily="18" charset="0"/>
              </a:rPr>
              <a:t>小篆</a:t>
            </a:r>
            <a:r>
              <a:rPr lang="zh-CN" altLang="en-US" sz="4000" b="1" u="sng" dirty="0"/>
              <a:t>）</a:t>
            </a:r>
            <a:endParaRPr lang="en-US" sz="4000" b="1" u="sng" dirty="0"/>
          </a:p>
        </p:txBody>
      </p:sp>
      <p:pic>
        <p:nvPicPr>
          <p:cNvPr id="8" name="Content Placeholder 7">
            <a:extLst>
              <a:ext uri="{FF2B5EF4-FFF2-40B4-BE49-F238E27FC236}">
                <a16:creationId xmlns:a16="http://schemas.microsoft.com/office/drawing/2014/main" id="{3C12E9E5-8F35-4AA3-9543-7A2346D8177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7119" t="4384" r="13086" b="8621"/>
          <a:stretch/>
        </p:blipFill>
        <p:spPr>
          <a:xfrm>
            <a:off x="681799" y="1596360"/>
            <a:ext cx="3217192" cy="4010007"/>
          </a:xfrm>
        </p:spPr>
      </p:pic>
      <p:sp>
        <p:nvSpPr>
          <p:cNvPr id="4" name="TextBox 3">
            <a:extLst>
              <a:ext uri="{FF2B5EF4-FFF2-40B4-BE49-F238E27FC236}">
                <a16:creationId xmlns:a16="http://schemas.microsoft.com/office/drawing/2014/main" id="{370C9A46-A56A-4C4C-9B51-A12800E67494}"/>
              </a:ext>
            </a:extLst>
          </p:cNvPr>
          <p:cNvSpPr txBox="1"/>
          <p:nvPr/>
        </p:nvSpPr>
        <p:spPr>
          <a:xfrm>
            <a:off x="4505707" y="1628963"/>
            <a:ext cx="6864691" cy="1569660"/>
          </a:xfrm>
          <a:prstGeom prst="rect">
            <a:avLst/>
          </a:prstGeom>
          <a:solidFill>
            <a:schemeClr val="accent6">
              <a:lumMod val="40000"/>
              <a:lumOff val="60000"/>
            </a:schemeClr>
          </a:solidFill>
        </p:spPr>
        <p:txBody>
          <a:bodyPr wrap="square" rtlCol="0">
            <a:spAutoFit/>
          </a:bodyPr>
          <a:lstStyle/>
          <a:p>
            <a:r>
              <a:rPr lang="en-US" sz="2400" dirty="0">
                <a:latin typeface="Times New Roman" panose="02020603050405020304" pitchFamily="18" charset="0"/>
                <a:cs typeface="Times New Roman" panose="02020603050405020304" pitchFamily="18" charset="0"/>
              </a:rPr>
              <a:t>Forming a character Yu (bird feather)</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Reflecting the thought that if one practices, he or she will fly high (due times to repeat).</a:t>
            </a:r>
          </a:p>
        </p:txBody>
      </p:sp>
      <p:sp>
        <p:nvSpPr>
          <p:cNvPr id="5" name="TextBox 4">
            <a:extLst>
              <a:ext uri="{FF2B5EF4-FFF2-40B4-BE49-F238E27FC236}">
                <a16:creationId xmlns:a16="http://schemas.microsoft.com/office/drawing/2014/main" id="{25B0B49F-B4AF-4CEB-AE23-AB6907810C4F}"/>
              </a:ext>
            </a:extLst>
          </p:cNvPr>
          <p:cNvSpPr txBox="1"/>
          <p:nvPr/>
        </p:nvSpPr>
        <p:spPr>
          <a:xfrm>
            <a:off x="4505707" y="4121041"/>
            <a:ext cx="6801927" cy="1107996"/>
          </a:xfrm>
          <a:prstGeom prst="rect">
            <a:avLst/>
          </a:prstGeom>
          <a:solidFill>
            <a:schemeClr val="accent4">
              <a:lumMod val="40000"/>
              <a:lumOff val="60000"/>
            </a:schemeClr>
          </a:solidFill>
        </p:spPr>
        <p:txBody>
          <a:bodyPr wrap="none" rtlCol="0">
            <a:spAutoFit/>
          </a:bodyPr>
          <a:lstStyle/>
          <a:p>
            <a:r>
              <a:rPr lang="en-US" sz="2400" b="1" dirty="0">
                <a:solidFill>
                  <a:srgbClr val="FF0000"/>
                </a:solidFill>
                <a:latin typeface="Times New Roman" panose="02020603050405020304" pitchFamily="18" charset="0"/>
                <a:cs typeface="Times New Roman" panose="02020603050405020304" pitchFamily="18" charset="0"/>
              </a:rPr>
              <a:t>Purpose of study and learn in Virtue:</a:t>
            </a:r>
            <a:br>
              <a:rPr lang="en-US" sz="2400" b="1" dirty="0">
                <a:solidFill>
                  <a:srgbClr val="FF0000"/>
                </a:solidFill>
                <a:latin typeface="Times New Roman" panose="02020603050405020304" pitchFamily="18" charset="0"/>
                <a:cs typeface="Times New Roman" panose="02020603050405020304" pitchFamily="18" charset="0"/>
              </a:rPr>
            </a:br>
            <a:r>
              <a:rPr lang="en-US" sz="2400" b="1" dirty="0">
                <a:solidFill>
                  <a:srgbClr val="FF0000"/>
                </a:solidFill>
                <a:latin typeface="Times New Roman" panose="02020603050405020304" pitchFamily="18" charset="0"/>
                <a:cs typeface="Times New Roman" panose="02020603050405020304" pitchFamily="18" charset="0"/>
              </a:rPr>
              <a:t>Enlightenment &amp; Self-reflection / Heart-Searching</a:t>
            </a:r>
          </a:p>
          <a:p>
            <a:endParaRPr lang="en-US" dirty="0"/>
          </a:p>
        </p:txBody>
      </p:sp>
    </p:spTree>
    <p:extLst>
      <p:ext uri="{BB962C8B-B14F-4D97-AF65-F5344CB8AC3E}">
        <p14:creationId xmlns:p14="http://schemas.microsoft.com/office/powerpoint/2010/main" val="1829234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085787-12A3-4AB8-B80B-59D5B3123445}"/>
              </a:ext>
            </a:extLst>
          </p:cNvPr>
          <p:cNvSpPr>
            <a:spLocks noGrp="1"/>
          </p:cNvSpPr>
          <p:nvPr>
            <p:ph type="ctrTitle"/>
          </p:nvPr>
        </p:nvSpPr>
        <p:spPr>
          <a:xfrm>
            <a:off x="689547" y="119269"/>
            <a:ext cx="11131391" cy="3008244"/>
          </a:xfrm>
        </p:spPr>
        <p:txBody>
          <a:bodyPr>
            <a:noAutofit/>
          </a:bodyPr>
          <a:lstStyle/>
          <a:p>
            <a:pPr algn="l"/>
            <a:r>
              <a:rPr lang="en-US" sz="4400" b="1" u="sng" dirty="0"/>
              <a:t>Further explanation</a:t>
            </a:r>
            <a:br>
              <a:rPr lang="en-US" sz="4400" b="1" dirty="0"/>
            </a:br>
            <a:br>
              <a:rPr lang="en-US" sz="4000" b="1" dirty="0"/>
            </a:br>
            <a:r>
              <a:rPr lang="zh-TW" altLang="en-US" sz="3200" b="1" dirty="0">
                <a:latin typeface="Times New Roman" panose="02020603050405020304" pitchFamily="18" charset="0"/>
                <a:cs typeface="Times New Roman" panose="02020603050405020304" pitchFamily="18" charset="0"/>
              </a:rPr>
              <a:t>子曰</a:t>
            </a:r>
            <a:r>
              <a:rPr lang="en-US" altLang="zh-TW" sz="3200" b="1" dirty="0">
                <a:latin typeface="Times New Roman" panose="02020603050405020304" pitchFamily="18" charset="0"/>
                <a:cs typeface="Times New Roman" panose="02020603050405020304" pitchFamily="18" charset="0"/>
              </a:rPr>
              <a:t>: “</a:t>
            </a:r>
            <a:r>
              <a:rPr lang="zh-TW" altLang="en-US" sz="3200" b="1" dirty="0">
                <a:latin typeface="Times New Roman" panose="02020603050405020304" pitchFamily="18" charset="0"/>
                <a:cs typeface="Times New Roman" panose="02020603050405020304" pitchFamily="18" charset="0"/>
              </a:rPr>
              <a:t>學而時習之，不亦說乎？</a:t>
            </a:r>
            <a:r>
              <a:rPr lang="en-US" altLang="zh-TW" sz="3200" b="1" dirty="0">
                <a:latin typeface="Times New Roman" panose="02020603050405020304" pitchFamily="18" charset="0"/>
                <a:cs typeface="Times New Roman" panose="02020603050405020304" pitchFamily="18" charset="0"/>
              </a:rPr>
              <a:t>”</a:t>
            </a:r>
            <a:br>
              <a:rPr lang="en-US" sz="4000" b="1" dirty="0"/>
            </a:br>
            <a:r>
              <a:rPr lang="en-US" sz="3200" dirty="0">
                <a:latin typeface="Times New Roman" panose="02020603050405020304" pitchFamily="18" charset="0"/>
                <a:cs typeface="Times New Roman" panose="02020603050405020304" pitchFamily="18" charset="0"/>
              </a:rPr>
              <a:t>The Master said: </a:t>
            </a:r>
            <a:br>
              <a:rPr lang="en-US" sz="3200" dirty="0">
                <a:latin typeface="Times New Roman" panose="02020603050405020304" pitchFamily="18" charset="0"/>
                <a:cs typeface="Times New Roman" panose="02020603050405020304" pitchFamily="18" charset="0"/>
              </a:rPr>
            </a:br>
            <a:r>
              <a:rPr lang="en-US" sz="3200" dirty="0">
                <a:solidFill>
                  <a:srgbClr val="FF0000"/>
                </a:solidFill>
                <a:latin typeface="Times New Roman" panose="02020603050405020304" pitchFamily="18" charset="0"/>
                <a:cs typeface="Times New Roman" panose="02020603050405020304" pitchFamily="18" charset="0"/>
              </a:rPr>
              <a:t>“To learn and at due times to repeat what one has learnt, </a:t>
            </a:r>
            <a:r>
              <a:rPr lang="en-US" sz="3200" dirty="0">
                <a:solidFill>
                  <a:srgbClr val="002060"/>
                </a:solidFill>
                <a:latin typeface="Times New Roman" panose="02020603050405020304" pitchFamily="18" charset="0"/>
                <a:cs typeface="Times New Roman" panose="02020603050405020304" pitchFamily="18" charset="0"/>
              </a:rPr>
              <a:t>is that not after all a pleasure? </a:t>
            </a:r>
            <a:endParaRPr lang="en-US" sz="4400" b="1" dirty="0">
              <a:solidFill>
                <a:srgbClr val="002060"/>
              </a:solidFill>
            </a:endParaRPr>
          </a:p>
        </p:txBody>
      </p:sp>
      <p:sp>
        <p:nvSpPr>
          <p:cNvPr id="3" name="Content Placeholder 2">
            <a:extLst>
              <a:ext uri="{FF2B5EF4-FFF2-40B4-BE49-F238E27FC236}">
                <a16:creationId xmlns:a16="http://schemas.microsoft.com/office/drawing/2014/main" id="{57F38F12-125D-49D6-AFF9-04463DBDBCDA}"/>
              </a:ext>
            </a:extLst>
          </p:cNvPr>
          <p:cNvSpPr txBox="1">
            <a:spLocks/>
          </p:cNvSpPr>
          <p:nvPr/>
        </p:nvSpPr>
        <p:spPr>
          <a:xfrm>
            <a:off x="689547" y="3429000"/>
            <a:ext cx="10945861" cy="279765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US" sz="2800" dirty="0">
                <a:solidFill>
                  <a:srgbClr val="FF0000"/>
                </a:solidFill>
              </a:rPr>
              <a:t>Usually combined, forming the so-called “</a:t>
            </a:r>
            <a:r>
              <a:rPr lang="en-US" sz="2800" dirty="0" err="1">
                <a:solidFill>
                  <a:srgbClr val="FF0000"/>
                </a:solidFill>
              </a:rPr>
              <a:t>Xuexi</a:t>
            </a:r>
            <a:r>
              <a:rPr lang="en-US" sz="2800" dirty="0">
                <a:solidFill>
                  <a:srgbClr val="FF0000"/>
                </a:solidFill>
              </a:rPr>
              <a:t>” (study and learning)</a:t>
            </a:r>
          </a:p>
          <a:p>
            <a:pPr marL="342900" indent="-342900" algn="l">
              <a:buFont typeface="Arial" panose="020B0604020202020204" pitchFamily="34" charset="0"/>
              <a:buChar char="•"/>
            </a:pPr>
            <a:r>
              <a:rPr lang="en-US" sz="2800" dirty="0">
                <a:solidFill>
                  <a:srgbClr val="FF0000"/>
                </a:solidFill>
              </a:rPr>
              <a:t>Frequent practice and review may “learning” be of good effect.</a:t>
            </a:r>
          </a:p>
          <a:p>
            <a:pPr marL="342900" indent="-342900" algn="l">
              <a:buFont typeface="Arial" panose="020B0604020202020204" pitchFamily="34" charset="0"/>
              <a:buChar char="•"/>
            </a:pPr>
            <a:r>
              <a:rPr lang="en-US" sz="2800" dirty="0">
                <a:solidFill>
                  <a:srgbClr val="002060"/>
                </a:solidFill>
              </a:rPr>
              <a:t>The pleasure or happiness are releasing from heart because of really understanding the meaning from learning, is not learning by rote.</a:t>
            </a:r>
          </a:p>
        </p:txBody>
      </p:sp>
    </p:spTree>
    <p:extLst>
      <p:ext uri="{BB962C8B-B14F-4D97-AF65-F5344CB8AC3E}">
        <p14:creationId xmlns:p14="http://schemas.microsoft.com/office/powerpoint/2010/main" val="3260492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085787-12A3-4AB8-B80B-59D5B3123445}"/>
              </a:ext>
            </a:extLst>
          </p:cNvPr>
          <p:cNvSpPr>
            <a:spLocks noGrp="1"/>
          </p:cNvSpPr>
          <p:nvPr>
            <p:ph type="ctrTitle"/>
          </p:nvPr>
        </p:nvSpPr>
        <p:spPr>
          <a:xfrm>
            <a:off x="764497" y="119269"/>
            <a:ext cx="11056441" cy="3008244"/>
          </a:xfrm>
        </p:spPr>
        <p:txBody>
          <a:bodyPr>
            <a:noAutofit/>
          </a:bodyPr>
          <a:lstStyle/>
          <a:p>
            <a:pPr algn="l"/>
            <a:r>
              <a:rPr lang="en-US" sz="4400" b="1" u="sng" dirty="0"/>
              <a:t>Further explanation</a:t>
            </a:r>
            <a:br>
              <a:rPr lang="en-US" sz="4400" b="1" dirty="0"/>
            </a:br>
            <a:br>
              <a:rPr lang="en-US" sz="4000" b="1" dirty="0"/>
            </a:br>
            <a:r>
              <a:rPr lang="zh-TW" altLang="en-US" sz="3200" b="1" dirty="0">
                <a:latin typeface="Times New Roman" panose="02020603050405020304" pitchFamily="18" charset="0"/>
                <a:cs typeface="Times New Roman" panose="02020603050405020304" pitchFamily="18" charset="0"/>
              </a:rPr>
              <a:t>子曰</a:t>
            </a:r>
            <a:r>
              <a:rPr lang="en-US" altLang="zh-TW" sz="3200" b="1" dirty="0">
                <a:latin typeface="Times New Roman" panose="02020603050405020304" pitchFamily="18" charset="0"/>
                <a:cs typeface="Times New Roman" panose="02020603050405020304" pitchFamily="18" charset="0"/>
              </a:rPr>
              <a:t>: </a:t>
            </a:r>
            <a:r>
              <a:rPr lang="zh-TW" altLang="en-US" sz="3200" b="1" dirty="0">
                <a:latin typeface="Times New Roman" panose="02020603050405020304" pitchFamily="18" charset="0"/>
                <a:cs typeface="Times New Roman" panose="02020603050405020304" pitchFamily="18" charset="0"/>
              </a:rPr>
              <a:t>有朋自遠方來，不亦樂乎？</a:t>
            </a:r>
            <a:br>
              <a:rPr lang="en-US" sz="4000" b="1" dirty="0"/>
            </a:br>
            <a:r>
              <a:rPr lang="en-US" sz="3200" dirty="0">
                <a:latin typeface="Times New Roman" panose="02020603050405020304" pitchFamily="18" charset="0"/>
                <a:cs typeface="Times New Roman" panose="02020603050405020304" pitchFamily="18" charset="0"/>
              </a:rPr>
              <a:t>The Master said: </a:t>
            </a:r>
            <a:br>
              <a:rPr lang="en-US" sz="3200" dirty="0">
                <a:latin typeface="Times New Roman" panose="02020603050405020304" pitchFamily="18" charset="0"/>
                <a:cs typeface="Times New Roman" panose="02020603050405020304" pitchFamily="18" charset="0"/>
              </a:rPr>
            </a:br>
            <a:r>
              <a:rPr lang="en-US" sz="3200" dirty="0">
                <a:solidFill>
                  <a:srgbClr val="FF0000"/>
                </a:solidFill>
                <a:latin typeface="Times New Roman" panose="02020603050405020304" pitchFamily="18" charset="0"/>
                <a:cs typeface="Times New Roman" panose="02020603050405020304" pitchFamily="18" charset="0"/>
              </a:rPr>
              <a:t>“That friends should come to one from afar, </a:t>
            </a:r>
            <a:r>
              <a:rPr lang="en-US" sz="3200" dirty="0">
                <a:solidFill>
                  <a:srgbClr val="002060"/>
                </a:solidFill>
                <a:latin typeface="Times New Roman" panose="02020603050405020304" pitchFamily="18" charset="0"/>
                <a:cs typeface="Times New Roman" panose="02020603050405020304" pitchFamily="18" charset="0"/>
              </a:rPr>
              <a:t>is this not after all delightful?”</a:t>
            </a:r>
            <a:endParaRPr lang="en-US" sz="4400" b="1" dirty="0">
              <a:solidFill>
                <a:srgbClr val="002060"/>
              </a:solidFill>
            </a:endParaRPr>
          </a:p>
        </p:txBody>
      </p:sp>
      <p:sp>
        <p:nvSpPr>
          <p:cNvPr id="3" name="Content Placeholder 2">
            <a:extLst>
              <a:ext uri="{FF2B5EF4-FFF2-40B4-BE49-F238E27FC236}">
                <a16:creationId xmlns:a16="http://schemas.microsoft.com/office/drawing/2014/main" id="{57F38F12-125D-49D6-AFF9-04463DBDBCDA}"/>
              </a:ext>
            </a:extLst>
          </p:cNvPr>
          <p:cNvSpPr txBox="1">
            <a:spLocks/>
          </p:cNvSpPr>
          <p:nvPr/>
        </p:nvSpPr>
        <p:spPr>
          <a:xfrm>
            <a:off x="764497" y="3429000"/>
            <a:ext cx="10870911" cy="279765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US" sz="2800" dirty="0">
                <a:solidFill>
                  <a:srgbClr val="FF0000"/>
                </a:solidFill>
                <a:cs typeface="Times New Roman" panose="02020603050405020304" pitchFamily="18" charset="0"/>
              </a:rPr>
              <a:t>Friends: who having same learning philosophy and idea.</a:t>
            </a:r>
          </a:p>
          <a:p>
            <a:pPr marL="342900" indent="-342900" algn="l">
              <a:buFont typeface="Arial" panose="020B0604020202020204" pitchFamily="34" charset="0"/>
              <a:buChar char="•"/>
            </a:pPr>
            <a:r>
              <a:rPr lang="en-US" sz="2800" dirty="0">
                <a:solidFill>
                  <a:srgbClr val="FF0000"/>
                </a:solidFill>
                <a:cs typeface="Times New Roman" panose="02020603050405020304" pitchFamily="18" charset="0"/>
              </a:rPr>
              <a:t>Afar: No intelligent transportation system, need long time to travel, can’t meet often.</a:t>
            </a:r>
          </a:p>
          <a:p>
            <a:pPr marL="342900" indent="-342900" algn="l">
              <a:buFont typeface="Arial" panose="020B0604020202020204" pitchFamily="34" charset="0"/>
              <a:buChar char="•"/>
            </a:pPr>
            <a:r>
              <a:rPr lang="en-US" sz="2800" dirty="0">
                <a:solidFill>
                  <a:srgbClr val="002060"/>
                </a:solidFill>
                <a:cs typeface="Times New Roman" panose="02020603050405020304" pitchFamily="18" charset="0"/>
              </a:rPr>
              <a:t>Feel delightful because able to learning or sharing the outcome of study from friends. </a:t>
            </a:r>
          </a:p>
          <a:p>
            <a:pPr marL="342900" indent="-342900" algn="l">
              <a:buFont typeface="Arial" panose="020B0604020202020204" pitchFamily="34" charset="0"/>
              <a:buChar char="•"/>
            </a:pPr>
            <a:endParaRPr lang="en-US" dirty="0">
              <a:solidFill>
                <a:srgbClr val="002060"/>
              </a:solidFill>
            </a:endParaRPr>
          </a:p>
        </p:txBody>
      </p:sp>
    </p:spTree>
    <p:extLst>
      <p:ext uri="{BB962C8B-B14F-4D97-AF65-F5344CB8AC3E}">
        <p14:creationId xmlns:p14="http://schemas.microsoft.com/office/powerpoint/2010/main" val="116509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085787-12A3-4AB8-B80B-59D5B3123445}"/>
              </a:ext>
            </a:extLst>
          </p:cNvPr>
          <p:cNvSpPr>
            <a:spLocks noGrp="1"/>
          </p:cNvSpPr>
          <p:nvPr>
            <p:ph type="ctrTitle"/>
          </p:nvPr>
        </p:nvSpPr>
        <p:spPr>
          <a:xfrm>
            <a:off x="824459" y="119269"/>
            <a:ext cx="10996480" cy="3008244"/>
          </a:xfrm>
        </p:spPr>
        <p:txBody>
          <a:bodyPr>
            <a:noAutofit/>
          </a:bodyPr>
          <a:lstStyle/>
          <a:p>
            <a:pPr algn="l"/>
            <a:r>
              <a:rPr lang="en-US" sz="4400" b="1" u="sng" dirty="0"/>
              <a:t>Further explanation of</a:t>
            </a:r>
            <a:br>
              <a:rPr lang="en-US" sz="4400" b="1" dirty="0"/>
            </a:br>
            <a:br>
              <a:rPr lang="en-US" sz="4000" b="1" dirty="0"/>
            </a:br>
            <a:r>
              <a:rPr lang="zh-TW" altLang="en-US" sz="3200" b="1" dirty="0">
                <a:latin typeface="Times New Roman" panose="02020603050405020304" pitchFamily="18" charset="0"/>
                <a:cs typeface="Times New Roman" panose="02020603050405020304" pitchFamily="18" charset="0"/>
              </a:rPr>
              <a:t>子曰</a:t>
            </a:r>
            <a:r>
              <a:rPr lang="en-US" altLang="zh-TW" sz="3200" b="1" dirty="0">
                <a:latin typeface="Times New Roman" panose="02020603050405020304" pitchFamily="18" charset="0"/>
                <a:cs typeface="Times New Roman" panose="02020603050405020304" pitchFamily="18" charset="0"/>
              </a:rPr>
              <a:t>: </a:t>
            </a:r>
            <a:r>
              <a:rPr lang="zh-TW" altLang="en-US" sz="3200" b="1" dirty="0">
                <a:latin typeface="Times New Roman" panose="02020603050405020304" pitchFamily="18" charset="0"/>
                <a:cs typeface="Times New Roman" panose="02020603050405020304" pitchFamily="18" charset="0"/>
              </a:rPr>
              <a:t>人不知而不慍，不亦君子乎？</a:t>
            </a:r>
            <a:br>
              <a:rPr lang="en-US" sz="4000" b="1" dirty="0"/>
            </a:br>
            <a:r>
              <a:rPr lang="en-US" sz="3200" dirty="0">
                <a:latin typeface="Times New Roman" panose="02020603050405020304" pitchFamily="18" charset="0"/>
                <a:cs typeface="Times New Roman" panose="02020603050405020304" pitchFamily="18" charset="0"/>
              </a:rPr>
              <a:t>The Master said: </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a:t>
            </a:r>
            <a:r>
              <a:rPr lang="en-US" sz="3200" dirty="0">
                <a:solidFill>
                  <a:srgbClr val="FF0000"/>
                </a:solidFill>
                <a:latin typeface="Times New Roman" panose="02020603050405020304" pitchFamily="18" charset="0"/>
                <a:cs typeface="Times New Roman" panose="02020603050405020304" pitchFamily="18" charset="0"/>
              </a:rPr>
              <a:t>To remain </a:t>
            </a:r>
            <a:r>
              <a:rPr lang="en-US" sz="3200" dirty="0" err="1">
                <a:solidFill>
                  <a:srgbClr val="FF0000"/>
                </a:solidFill>
                <a:latin typeface="Times New Roman" panose="02020603050405020304" pitchFamily="18" charset="0"/>
                <a:cs typeface="Times New Roman" panose="02020603050405020304" pitchFamily="18" charset="0"/>
              </a:rPr>
              <a:t>unsoured</a:t>
            </a:r>
            <a:r>
              <a:rPr lang="en-US" sz="3200" dirty="0">
                <a:solidFill>
                  <a:srgbClr val="FF0000"/>
                </a:solidFill>
                <a:latin typeface="Times New Roman" panose="02020603050405020304" pitchFamily="18" charset="0"/>
                <a:cs typeface="Times New Roman" panose="02020603050405020304" pitchFamily="18" charset="0"/>
              </a:rPr>
              <a:t> even though one’s merits are unrecognized by others, </a:t>
            </a:r>
            <a:r>
              <a:rPr lang="en-US" sz="3200" dirty="0">
                <a:solidFill>
                  <a:srgbClr val="002060"/>
                </a:solidFill>
                <a:latin typeface="Times New Roman" panose="02020603050405020304" pitchFamily="18" charset="0"/>
                <a:cs typeface="Times New Roman" panose="02020603050405020304" pitchFamily="18" charset="0"/>
              </a:rPr>
              <a:t>is that not after all what is expected of a gentleman?”</a:t>
            </a:r>
            <a:endParaRPr lang="en-US" sz="4400" b="1" dirty="0">
              <a:solidFill>
                <a:srgbClr val="002060"/>
              </a:solidFill>
            </a:endParaRPr>
          </a:p>
        </p:txBody>
      </p:sp>
      <p:sp>
        <p:nvSpPr>
          <p:cNvPr id="3" name="Content Placeholder 2">
            <a:extLst>
              <a:ext uri="{FF2B5EF4-FFF2-40B4-BE49-F238E27FC236}">
                <a16:creationId xmlns:a16="http://schemas.microsoft.com/office/drawing/2014/main" id="{57F38F12-125D-49D6-AFF9-04463DBDBCDA}"/>
              </a:ext>
            </a:extLst>
          </p:cNvPr>
          <p:cNvSpPr txBox="1">
            <a:spLocks/>
          </p:cNvSpPr>
          <p:nvPr/>
        </p:nvSpPr>
        <p:spPr>
          <a:xfrm>
            <a:off x="824459" y="3429000"/>
            <a:ext cx="10810950" cy="279765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US" sz="2800" dirty="0" err="1">
                <a:solidFill>
                  <a:srgbClr val="FF0000"/>
                </a:solidFill>
              </a:rPr>
              <a:t>Unsoured</a:t>
            </a:r>
            <a:r>
              <a:rPr lang="en-US" sz="2800" dirty="0">
                <a:solidFill>
                  <a:srgbClr val="FF0000"/>
                </a:solidFill>
              </a:rPr>
              <a:t>: Feeling Great, do not have hard feeling.</a:t>
            </a:r>
          </a:p>
          <a:p>
            <a:pPr marL="342900" indent="-342900" algn="l">
              <a:buFont typeface="Arial" panose="020B0604020202020204" pitchFamily="34" charset="0"/>
              <a:buChar char="•"/>
            </a:pPr>
            <a:r>
              <a:rPr lang="en-US" sz="2800" dirty="0">
                <a:solidFill>
                  <a:srgbClr val="FF0000"/>
                </a:solidFill>
              </a:rPr>
              <a:t>Merits: Talent, Ability.</a:t>
            </a:r>
          </a:p>
          <a:p>
            <a:pPr marL="342900" indent="-342900" algn="l">
              <a:buFont typeface="Arial" panose="020B0604020202020204" pitchFamily="34" charset="0"/>
              <a:buChar char="•"/>
            </a:pPr>
            <a:r>
              <a:rPr lang="en-US" sz="2800" dirty="0">
                <a:solidFill>
                  <a:srgbClr val="FF0000"/>
                </a:solidFill>
              </a:rPr>
              <a:t>Unrecognized: Not acknowledged as valuable or valid.</a:t>
            </a:r>
          </a:p>
          <a:p>
            <a:pPr marL="342900" indent="-342900" algn="l">
              <a:buFont typeface="Arial" panose="020B0604020202020204" pitchFamily="34" charset="0"/>
              <a:buChar char="•"/>
            </a:pPr>
            <a:r>
              <a:rPr lang="en-US" sz="2800" dirty="0">
                <a:solidFill>
                  <a:srgbClr val="002060"/>
                </a:solidFill>
              </a:rPr>
              <a:t>Gentleman: Positive thinking, Self-development is important, pursue high moral standards </a:t>
            </a:r>
          </a:p>
          <a:p>
            <a:pPr marL="342900" indent="-342900" algn="l">
              <a:buFont typeface="Arial" panose="020B0604020202020204" pitchFamily="34" charset="0"/>
              <a:buChar char="•"/>
            </a:pPr>
            <a:endParaRPr lang="en-US" dirty="0">
              <a:solidFill>
                <a:srgbClr val="002060"/>
              </a:solidFill>
            </a:endParaRPr>
          </a:p>
        </p:txBody>
      </p:sp>
    </p:spTree>
    <p:extLst>
      <p:ext uri="{BB962C8B-B14F-4D97-AF65-F5344CB8AC3E}">
        <p14:creationId xmlns:p14="http://schemas.microsoft.com/office/powerpoint/2010/main" val="3320535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F534C5F-EA7D-4E72-BC0E-30DF325FC9C1}"/>
              </a:ext>
            </a:extLst>
          </p:cNvPr>
          <p:cNvSpPr>
            <a:spLocks noGrp="1"/>
          </p:cNvSpPr>
          <p:nvPr>
            <p:ph type="ctrTitle"/>
          </p:nvPr>
        </p:nvSpPr>
        <p:spPr>
          <a:xfrm>
            <a:off x="1523997" y="480906"/>
            <a:ext cx="9144000" cy="1104002"/>
          </a:xfrm>
        </p:spPr>
        <p:txBody>
          <a:bodyPr/>
          <a:lstStyle/>
          <a:p>
            <a:r>
              <a:rPr lang="en-US" b="1" u="sng" dirty="0"/>
              <a:t>Conclusion</a:t>
            </a:r>
          </a:p>
        </p:txBody>
      </p:sp>
      <p:sp>
        <p:nvSpPr>
          <p:cNvPr id="2" name="TextBox 1">
            <a:extLst>
              <a:ext uri="{FF2B5EF4-FFF2-40B4-BE49-F238E27FC236}">
                <a16:creationId xmlns:a16="http://schemas.microsoft.com/office/drawing/2014/main" id="{33228E7D-D760-4891-9256-D405BFA59C83}"/>
              </a:ext>
            </a:extLst>
          </p:cNvPr>
          <p:cNvSpPr txBox="1"/>
          <p:nvPr/>
        </p:nvSpPr>
        <p:spPr>
          <a:xfrm flipH="1">
            <a:off x="1162331" y="2026210"/>
            <a:ext cx="9867332" cy="1077218"/>
          </a:xfrm>
          <a:prstGeom prst="rect">
            <a:avLst/>
          </a:prstGeom>
          <a:solidFill>
            <a:schemeClr val="bg1"/>
          </a:solidFill>
        </p:spPr>
        <p:txBody>
          <a:bodyPr wrap="square" rtlCol="0">
            <a:spAutoFit/>
          </a:bodyPr>
          <a:lstStyle/>
          <a:p>
            <a:r>
              <a:rPr lang="en-US" sz="3200" dirty="0">
                <a:solidFill>
                  <a:srgbClr val="0070C0"/>
                </a:solidFill>
                <a:latin typeface="Times New Roman" panose="02020603050405020304" pitchFamily="18" charset="0"/>
                <a:cs typeface="Times New Roman" panose="02020603050405020304" pitchFamily="18" charset="0"/>
              </a:rPr>
              <a:t>In the right direction for study and learning, there will be a happiness progress in our life.     </a:t>
            </a:r>
            <a:endParaRPr lang="en-US" sz="1400"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4F7E2BAB-D8AF-4E18-ACCD-4D693E2B8682}"/>
              </a:ext>
            </a:extLst>
          </p:cNvPr>
          <p:cNvGraphicFramePr/>
          <p:nvPr>
            <p:extLst>
              <p:ext uri="{D42A27DB-BD31-4B8C-83A1-F6EECF244321}">
                <p14:modId xmlns:p14="http://schemas.microsoft.com/office/powerpoint/2010/main" val="4023065806"/>
              </p:ext>
            </p:extLst>
          </p:nvPr>
        </p:nvGraphicFramePr>
        <p:xfrm>
          <a:off x="1162331" y="3429000"/>
          <a:ext cx="9867332" cy="2180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3981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F534C5F-EA7D-4E72-BC0E-30DF325FC9C1}"/>
              </a:ext>
            </a:extLst>
          </p:cNvPr>
          <p:cNvSpPr>
            <a:spLocks noGrp="1"/>
          </p:cNvSpPr>
          <p:nvPr>
            <p:ph type="ctrTitle"/>
          </p:nvPr>
        </p:nvSpPr>
        <p:spPr>
          <a:xfrm>
            <a:off x="1524000" y="552519"/>
            <a:ext cx="9144000" cy="1104002"/>
          </a:xfrm>
        </p:spPr>
        <p:txBody>
          <a:bodyPr/>
          <a:lstStyle/>
          <a:p>
            <a:r>
              <a:rPr lang="en-US" b="1" u="sng" dirty="0"/>
              <a:t>Conclusion</a:t>
            </a:r>
          </a:p>
        </p:txBody>
      </p:sp>
      <p:sp>
        <p:nvSpPr>
          <p:cNvPr id="5" name="TextBox 4">
            <a:extLst>
              <a:ext uri="{FF2B5EF4-FFF2-40B4-BE49-F238E27FC236}">
                <a16:creationId xmlns:a16="http://schemas.microsoft.com/office/drawing/2014/main" id="{CFEAE8E9-77E9-43B1-8BAA-CEC7626D4C1A}"/>
              </a:ext>
            </a:extLst>
          </p:cNvPr>
          <p:cNvSpPr txBox="1"/>
          <p:nvPr/>
        </p:nvSpPr>
        <p:spPr>
          <a:xfrm>
            <a:off x="2135372" y="2054436"/>
            <a:ext cx="8646042" cy="1600438"/>
          </a:xfrm>
          <a:prstGeom prst="rect">
            <a:avLst/>
          </a:prstGeom>
          <a:solidFill>
            <a:schemeClr val="accent2">
              <a:lumMod val="20000"/>
              <a:lumOff val="80000"/>
            </a:schemeClr>
          </a:solidFill>
        </p:spPr>
        <p:txBody>
          <a:bodyPr wrap="square" rtlCol="0">
            <a:spAutoFit/>
          </a:bodyPr>
          <a:lstStyle/>
          <a:p>
            <a:r>
              <a:rPr lang="en-US" sz="4000" dirty="0">
                <a:solidFill>
                  <a:srgbClr val="002060"/>
                </a:solidFill>
              </a:rPr>
              <a:t>Virtue is infinite, learning is an endless process in life.   </a:t>
            </a:r>
          </a:p>
          <a:p>
            <a:endParaRPr lang="en-US" dirty="0"/>
          </a:p>
        </p:txBody>
      </p:sp>
    </p:spTree>
    <p:extLst>
      <p:ext uri="{BB962C8B-B14F-4D97-AF65-F5344CB8AC3E}">
        <p14:creationId xmlns:p14="http://schemas.microsoft.com/office/powerpoint/2010/main" val="17648568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FA5F-06E8-4512-BF1F-A3151D07D7B5}"/>
              </a:ext>
            </a:extLst>
          </p:cNvPr>
          <p:cNvSpPr>
            <a:spLocks noGrp="1"/>
          </p:cNvSpPr>
          <p:nvPr>
            <p:ph type="title"/>
          </p:nvPr>
        </p:nvSpPr>
        <p:spPr>
          <a:xfrm>
            <a:off x="520148" y="0"/>
            <a:ext cx="10515600" cy="1325563"/>
          </a:xfrm>
        </p:spPr>
        <p:txBody>
          <a:bodyPr/>
          <a:lstStyle/>
          <a:p>
            <a:r>
              <a:rPr lang="en-US" b="1" dirty="0"/>
              <a:t>Reference:</a:t>
            </a:r>
          </a:p>
        </p:txBody>
      </p:sp>
      <p:sp>
        <p:nvSpPr>
          <p:cNvPr id="4" name="TextBox 3">
            <a:extLst>
              <a:ext uri="{FF2B5EF4-FFF2-40B4-BE49-F238E27FC236}">
                <a16:creationId xmlns:a16="http://schemas.microsoft.com/office/drawing/2014/main" id="{588F6F4D-8A0D-4C74-A7A6-EDA2995462F8}"/>
              </a:ext>
            </a:extLst>
          </p:cNvPr>
          <p:cNvSpPr txBox="1"/>
          <p:nvPr/>
        </p:nvSpPr>
        <p:spPr>
          <a:xfrm>
            <a:off x="639416" y="970852"/>
            <a:ext cx="10719217" cy="5724644"/>
          </a:xfrm>
          <a:prstGeom prst="rect">
            <a:avLst/>
          </a:prstGeom>
          <a:noFill/>
        </p:spPr>
        <p:txBody>
          <a:bodyPr wrap="square" rtlCol="0">
            <a:spAutoFit/>
          </a:bodyPr>
          <a:lstStyle/>
          <a:p>
            <a:pPr marL="342900" indent="-342900">
              <a:lnSpc>
                <a:spcPct val="150000"/>
              </a:lnSpc>
              <a:buAutoNum type="arabicPeriod"/>
            </a:pPr>
            <a:r>
              <a:rPr lang="en-US" sz="2200" dirty="0"/>
              <a:t>Wikipedia, Confucius, </a:t>
            </a:r>
            <a:r>
              <a:rPr lang="en-US" sz="2200" dirty="0">
                <a:hlinkClick r:id="rId2"/>
              </a:rPr>
              <a:t>https://en.wikipedia.org/wiki/Confucius</a:t>
            </a:r>
            <a:r>
              <a:rPr lang="en-US" sz="2200" dirty="0"/>
              <a:t> , accessed 21 December 2020. </a:t>
            </a:r>
          </a:p>
          <a:p>
            <a:pPr marL="342900" indent="-342900">
              <a:lnSpc>
                <a:spcPct val="150000"/>
              </a:lnSpc>
              <a:buAutoNum type="arabicPeriod"/>
            </a:pPr>
            <a:r>
              <a:rPr lang="en-US" sz="2200" dirty="0"/>
              <a:t>Wikipedia, Analects, </a:t>
            </a:r>
            <a:r>
              <a:rPr lang="en-US" sz="2200" dirty="0">
                <a:hlinkClick r:id="rId3"/>
              </a:rPr>
              <a:t>https://en.wikipedia.org/wiki/Analects#cite_note-Nor13-1</a:t>
            </a:r>
            <a:r>
              <a:rPr lang="en-US" sz="2200" dirty="0"/>
              <a:t> , accessed 21 December 2020.  </a:t>
            </a:r>
          </a:p>
          <a:p>
            <a:pPr marL="342900" indent="-342900">
              <a:lnSpc>
                <a:spcPct val="150000"/>
              </a:lnSpc>
              <a:buAutoNum type="arabicPeriod"/>
            </a:pPr>
            <a:r>
              <a:rPr lang="en-US" sz="2200" dirty="0"/>
              <a:t>Wikipedia, </a:t>
            </a:r>
            <a:r>
              <a:rPr lang="en-US" sz="2200" dirty="0" err="1"/>
              <a:t>Xue</a:t>
            </a:r>
            <a:r>
              <a:rPr lang="en-US" sz="2200" dirty="0"/>
              <a:t> Er, </a:t>
            </a:r>
            <a:r>
              <a:rPr lang="en-US" sz="2200" dirty="0">
                <a:hlinkClick r:id="rId4"/>
              </a:rPr>
              <a:t>https://en.wikipedia.org/wiki/Xue_Er</a:t>
            </a:r>
            <a:r>
              <a:rPr lang="en-US" sz="2200" dirty="0"/>
              <a:t> , accessed 21 December 2020. </a:t>
            </a:r>
          </a:p>
          <a:p>
            <a:pPr marL="342900" indent="-342900">
              <a:lnSpc>
                <a:spcPct val="150000"/>
              </a:lnSpc>
              <a:buFontTx/>
              <a:buAutoNum type="arabicPeriod"/>
            </a:pPr>
            <a:r>
              <a:rPr lang="en-US" sz="2200" dirty="0"/>
              <a:t>Chinese Text Project, </a:t>
            </a:r>
            <a:r>
              <a:rPr lang="en-US" sz="2200" dirty="0" err="1"/>
              <a:t>Xue</a:t>
            </a:r>
            <a:r>
              <a:rPr lang="en-US" sz="2200" dirty="0"/>
              <a:t> Er, </a:t>
            </a:r>
            <a:r>
              <a:rPr lang="en-US" sz="2200" dirty="0">
                <a:hlinkClick r:id="rId5"/>
              </a:rPr>
              <a:t>https://ctext.org/analects/xue-er</a:t>
            </a:r>
            <a:r>
              <a:rPr lang="en-US" sz="2200" dirty="0"/>
              <a:t> , accessed 28 December 2020.</a:t>
            </a:r>
          </a:p>
          <a:p>
            <a:pPr marL="342900" indent="-342900">
              <a:lnSpc>
                <a:spcPct val="150000"/>
              </a:lnSpc>
              <a:buFontTx/>
              <a:buAutoNum type="arabicPeriod"/>
            </a:pPr>
            <a:r>
              <a:rPr lang="en-US" sz="2200" dirty="0" err="1"/>
              <a:t>Yiying</a:t>
            </a:r>
            <a:r>
              <a:rPr lang="en-US" sz="2200" dirty="0"/>
              <a:t> Jiao </a:t>
            </a:r>
            <a:r>
              <a:rPr lang="zh-CN" altLang="en-US" sz="2200" dirty="0"/>
              <a:t>焦譯影</a:t>
            </a:r>
            <a:r>
              <a:rPr lang="en-US" altLang="zh-CN" sz="2200" dirty="0"/>
              <a:t>, Lesson 26,</a:t>
            </a:r>
            <a:r>
              <a:rPr lang="zh-CN" altLang="en-US" sz="2200" dirty="0"/>
              <a:t> </a:t>
            </a:r>
            <a:r>
              <a:rPr lang="en-US" altLang="zh-CN" sz="2200" dirty="0"/>
              <a:t>Introduction to the Four Books 《</a:t>
            </a:r>
            <a:r>
              <a:rPr lang="zh-CN" altLang="en-US" sz="2200" dirty="0"/>
              <a:t>四書</a:t>
            </a:r>
            <a:r>
              <a:rPr lang="en-US" altLang="zh-CN" sz="2200" dirty="0"/>
              <a:t>》</a:t>
            </a:r>
            <a:r>
              <a:rPr lang="zh-CN" altLang="en-US" sz="2200" dirty="0"/>
              <a:t>简介</a:t>
            </a:r>
            <a:r>
              <a:rPr lang="en-US" altLang="zh-CN" sz="2200" dirty="0"/>
              <a:t>.</a:t>
            </a:r>
          </a:p>
          <a:p>
            <a:pPr marL="342900" indent="-342900">
              <a:lnSpc>
                <a:spcPct val="150000"/>
              </a:lnSpc>
              <a:buFontTx/>
              <a:buAutoNum type="arabicPeriod"/>
            </a:pPr>
            <a:r>
              <a:rPr lang="en-US" sz="2200" dirty="0" err="1"/>
              <a:t>弟子规公益网</a:t>
            </a:r>
            <a:r>
              <a:rPr lang="en-US" sz="2200" dirty="0"/>
              <a:t>，</a:t>
            </a:r>
            <a:r>
              <a:rPr lang="zh-CN" altLang="en-US" sz="2200" dirty="0"/>
              <a:t>蔡礼旭老师</a:t>
            </a:r>
            <a:r>
              <a:rPr lang="en-US" altLang="zh-CN" sz="2200" dirty="0"/>
              <a:t>, </a:t>
            </a:r>
            <a:r>
              <a:rPr lang="en-US" sz="2200" dirty="0"/>
              <a:t>http://www.dizigui.cn/clsfx_150828e.asp, assessed 09 January 2021</a:t>
            </a:r>
          </a:p>
          <a:p>
            <a:pPr marL="342900" indent="-342900">
              <a:buAutoNum type="arabicPeriod"/>
            </a:pPr>
            <a:endParaRPr lang="en-US" dirty="0"/>
          </a:p>
          <a:p>
            <a:pPr marL="342900" indent="-342900">
              <a:buAutoNum type="arabicPeriod"/>
            </a:pPr>
            <a:endParaRPr lang="en-US" dirty="0"/>
          </a:p>
        </p:txBody>
      </p:sp>
    </p:spTree>
    <p:extLst>
      <p:ext uri="{BB962C8B-B14F-4D97-AF65-F5344CB8AC3E}">
        <p14:creationId xmlns:p14="http://schemas.microsoft.com/office/powerpoint/2010/main" val="20182377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FA5F-06E8-4512-BF1F-A3151D07D7B5}"/>
              </a:ext>
            </a:extLst>
          </p:cNvPr>
          <p:cNvSpPr>
            <a:spLocks noGrp="1"/>
          </p:cNvSpPr>
          <p:nvPr>
            <p:ph type="title"/>
          </p:nvPr>
        </p:nvSpPr>
        <p:spPr>
          <a:xfrm>
            <a:off x="520148" y="0"/>
            <a:ext cx="10515600" cy="1325563"/>
          </a:xfrm>
        </p:spPr>
        <p:txBody>
          <a:bodyPr/>
          <a:lstStyle/>
          <a:p>
            <a:r>
              <a:rPr lang="en-US" b="1" dirty="0"/>
              <a:t>Reference:</a:t>
            </a:r>
          </a:p>
        </p:txBody>
      </p:sp>
      <p:sp>
        <p:nvSpPr>
          <p:cNvPr id="4" name="TextBox 3">
            <a:extLst>
              <a:ext uri="{FF2B5EF4-FFF2-40B4-BE49-F238E27FC236}">
                <a16:creationId xmlns:a16="http://schemas.microsoft.com/office/drawing/2014/main" id="{588F6F4D-8A0D-4C74-A7A6-EDA2995462F8}"/>
              </a:ext>
            </a:extLst>
          </p:cNvPr>
          <p:cNvSpPr txBox="1"/>
          <p:nvPr/>
        </p:nvSpPr>
        <p:spPr>
          <a:xfrm>
            <a:off x="639416" y="970852"/>
            <a:ext cx="10719217" cy="4431983"/>
          </a:xfrm>
          <a:prstGeom prst="rect">
            <a:avLst/>
          </a:prstGeom>
          <a:noFill/>
        </p:spPr>
        <p:txBody>
          <a:bodyPr wrap="square" rtlCol="0">
            <a:spAutoFit/>
          </a:bodyPr>
          <a:lstStyle/>
          <a:p>
            <a:pPr marL="342900" indent="-342900">
              <a:lnSpc>
                <a:spcPct val="150000"/>
              </a:lnSpc>
              <a:buFont typeface="+mj-lt"/>
              <a:buAutoNum type="arabicPeriod"/>
            </a:pPr>
            <a:r>
              <a:rPr lang="en-US" altLang="zh-CN" sz="2200" dirty="0"/>
              <a:t>TSOI DUG, Feng Xin-</a:t>
            </a:r>
            <a:r>
              <a:rPr lang="en-US" altLang="zh-CN" sz="2200" dirty="0" err="1"/>
              <a:t>ming</a:t>
            </a:r>
            <a:r>
              <a:rPr lang="en-US" altLang="zh-CN" sz="2200" dirty="0"/>
              <a:t> (2009), http://tsoidug.org/papers_lun_comp.php</a:t>
            </a:r>
            <a:r>
              <a:rPr lang="en-US" sz="2200" dirty="0"/>
              <a:t>, assessed 11 January 2021</a:t>
            </a:r>
          </a:p>
          <a:p>
            <a:pPr marL="342900" indent="-342900">
              <a:lnSpc>
                <a:spcPct val="150000"/>
              </a:lnSpc>
              <a:buFont typeface="+mj-lt"/>
              <a:buAutoNum type="arabicPeriod"/>
            </a:pPr>
            <a:r>
              <a:rPr lang="en-US" sz="2200" dirty="0"/>
              <a:t>Web Dictionary, </a:t>
            </a:r>
            <a:r>
              <a:rPr lang="en-US" sz="2200" dirty="0">
                <a:hlinkClick r:id="rId2"/>
              </a:rPr>
              <a:t>https://eng.ichacha.net/%E5%9B%9B%E7%BB%B4%E5%85%AB%E5%BE%B7.html</a:t>
            </a:r>
            <a:r>
              <a:rPr lang="en-US" sz="2200" dirty="0"/>
              <a:t>, assessed 11 January 2021</a:t>
            </a:r>
          </a:p>
          <a:p>
            <a:pPr marL="342900" indent="-342900">
              <a:lnSpc>
                <a:spcPct val="150000"/>
              </a:lnSpc>
              <a:buFont typeface="+mj-lt"/>
              <a:buAutoNum type="arabicPeriod"/>
            </a:pPr>
            <a:r>
              <a:rPr lang="en-US" sz="2200" dirty="0"/>
              <a:t>Chemical &amp; Engineering News, Mitch Jacoby (2019) </a:t>
            </a:r>
            <a:r>
              <a:rPr lang="en-US" sz="2200" dirty="0">
                <a:hlinkClick r:id="rId3"/>
              </a:rPr>
              <a:t>https://cen.acs.org/materials/energy-storage/time-serious-recycling-lithium/97/i28</a:t>
            </a:r>
            <a:r>
              <a:rPr lang="en-US" sz="2200" dirty="0"/>
              <a:t> assessed 11 January 2021</a:t>
            </a:r>
          </a:p>
          <a:p>
            <a:pPr marL="342900" indent="-342900">
              <a:lnSpc>
                <a:spcPct val="150000"/>
              </a:lnSpc>
              <a:buFont typeface="+mj-lt"/>
              <a:buAutoNum type="arabicPeriod"/>
            </a:pPr>
            <a:endParaRPr lang="en-US" sz="2200" dirty="0"/>
          </a:p>
          <a:p>
            <a:endParaRPr lang="en-US" dirty="0"/>
          </a:p>
        </p:txBody>
      </p:sp>
    </p:spTree>
    <p:extLst>
      <p:ext uri="{BB962C8B-B14F-4D97-AF65-F5344CB8AC3E}">
        <p14:creationId xmlns:p14="http://schemas.microsoft.com/office/powerpoint/2010/main" val="1369286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(1)</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fontScale="77500" lnSpcReduction="20000"/>
          </a:bodyPr>
          <a:lstStyle/>
          <a:p>
            <a:pPr marL="0" indent="0">
              <a:buNone/>
            </a:pPr>
            <a:r>
              <a:rPr lang="en-US" dirty="0">
                <a:latin typeface="Times New Roman" panose="02020603050405020304" pitchFamily="18" charset="0"/>
                <a:cs typeface="Times New Roman" panose="02020603050405020304" pitchFamily="18" charset="0"/>
              </a:rPr>
              <a:t>Very good afternoon to Teacher Jiao, I am Lee Chun Yee. My presentation title is The Analects, Book I – </a:t>
            </a:r>
            <a:r>
              <a:rPr lang="en-US" dirty="0" err="1">
                <a:latin typeface="Times New Roman" panose="02020603050405020304" pitchFamily="18" charset="0"/>
                <a:cs typeface="Times New Roman" panose="02020603050405020304" pitchFamily="18" charset="0"/>
              </a:rPr>
              <a:t>Xue</a:t>
            </a:r>
            <a:r>
              <a:rPr lang="en-US" dirty="0">
                <a:latin typeface="Times New Roman" panose="02020603050405020304" pitchFamily="18" charset="0"/>
                <a:cs typeface="Times New Roman" panose="02020603050405020304" pitchFamily="18" charset="0"/>
              </a:rPr>
              <a:t> Er.</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In the beginning of the presentation, I would like to have an introduction of  Confucius. In Chinese: </a:t>
            </a:r>
            <a:r>
              <a:rPr lang="zh-CN" altLang="en-US" dirty="0">
                <a:latin typeface="Times New Roman" panose="02020603050405020304" pitchFamily="18" charset="0"/>
                <a:cs typeface="Times New Roman" panose="02020603050405020304" pitchFamily="18" charset="0"/>
              </a:rPr>
              <a:t>孔夫子</a:t>
            </a:r>
            <a:r>
              <a:rPr lang="en-US" altLang="zh-CN"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pinyin: </a:t>
            </a:r>
            <a:r>
              <a:rPr lang="en-US" dirty="0" err="1">
                <a:latin typeface="Times New Roman" panose="02020603050405020304" pitchFamily="18" charset="0"/>
                <a:cs typeface="Times New Roman" panose="02020603050405020304" pitchFamily="18" charset="0"/>
              </a:rPr>
              <a:t>Kǒng</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Fūzǐ</a:t>
            </a:r>
            <a:r>
              <a:rPr lang="en-US" dirty="0">
                <a:latin typeface="Times New Roman" panose="02020603050405020304" pitchFamily="18" charset="0"/>
                <a:cs typeface="Times New Roman" panose="02020603050405020304" pitchFamily="18" charset="0"/>
              </a:rPr>
              <a:t>, also known as “Master </a:t>
            </a:r>
            <a:r>
              <a:rPr lang="en-US" dirty="0" err="1">
                <a:latin typeface="Times New Roman" panose="02020603050405020304" pitchFamily="18" charset="0"/>
                <a:cs typeface="Times New Roman" panose="02020603050405020304" pitchFamily="18" charset="0"/>
              </a:rPr>
              <a:t>Kǒng</a:t>
            </a:r>
            <a:r>
              <a:rPr lang="en-US" dirty="0">
                <a:latin typeface="Times New Roman" panose="02020603050405020304" pitchFamily="18" charset="0"/>
                <a:cs typeface="Times New Roman" panose="02020603050405020304" pitchFamily="18" charset="0"/>
              </a:rPr>
              <a:t>”. He was born in 551 B.C. and died there in 479 B.C. He is a Chinese philosopher and politician of the Spring and Autumn period. Confucius is also a great educator.</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Now, I would like to introduce The Analects. In Chinese: </a:t>
            </a:r>
            <a:r>
              <a:rPr lang="zh-CN" altLang="en-US" dirty="0">
                <a:latin typeface="Times New Roman" panose="02020603050405020304" pitchFamily="18" charset="0"/>
                <a:cs typeface="Times New Roman" panose="02020603050405020304" pitchFamily="18" charset="0"/>
              </a:rPr>
              <a:t>論語</a:t>
            </a:r>
            <a:r>
              <a:rPr lang="en-US" altLang="zh-CN"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pinyin: </a:t>
            </a:r>
            <a:r>
              <a:rPr lang="en-US" dirty="0" err="1">
                <a:latin typeface="Times New Roman" panose="02020603050405020304" pitchFamily="18" charset="0"/>
                <a:cs typeface="Times New Roman" panose="02020603050405020304" pitchFamily="18" charset="0"/>
              </a:rPr>
              <a:t>Lúnyǔ</a:t>
            </a:r>
            <a:r>
              <a:rPr lang="en-US" dirty="0">
                <a:latin typeface="Times New Roman" panose="02020603050405020304" pitchFamily="18" charset="0"/>
                <a:cs typeface="Times New Roman" panose="02020603050405020304" pitchFamily="18" charset="0"/>
              </a:rPr>
              <a:t>, also known as: "The Analects of Confucius", "The Confucian Analects“. The analects is a collection of sayings and ideas attributed to the Chinese philosopher Confucius, compiled and written by Confucius's followers. There are 20 Books.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In the next, I would like to introduce Book I: </a:t>
            </a:r>
            <a:r>
              <a:rPr lang="en-US" dirty="0" err="1">
                <a:latin typeface="Times New Roman" panose="02020603050405020304" pitchFamily="18" charset="0"/>
                <a:cs typeface="Times New Roman" panose="02020603050405020304" pitchFamily="18" charset="0"/>
              </a:rPr>
              <a:t>Xue</a:t>
            </a:r>
            <a:r>
              <a:rPr lang="en-US" dirty="0">
                <a:latin typeface="Times New Roman" panose="02020603050405020304" pitchFamily="18" charset="0"/>
                <a:cs typeface="Times New Roman" panose="02020603050405020304" pitchFamily="18" charset="0"/>
              </a:rPr>
              <a:t> Er and it is the first book of The Analects. The titles of The Analects are usually related to the first phrase of a given book.  For book </a:t>
            </a:r>
            <a:r>
              <a:rPr lang="en-US" dirty="0" err="1">
                <a:latin typeface="Times New Roman" panose="02020603050405020304" pitchFamily="18" charset="0"/>
                <a:cs typeface="Times New Roman" panose="02020603050405020304" pitchFamily="18" charset="0"/>
              </a:rPr>
              <a:t>Xue</a:t>
            </a:r>
            <a:r>
              <a:rPr lang="en-US" dirty="0">
                <a:latin typeface="Times New Roman" panose="02020603050405020304" pitchFamily="18" charset="0"/>
                <a:cs typeface="Times New Roman" panose="02020603050405020304" pitchFamily="18" charset="0"/>
              </a:rPr>
              <a:t> Er, it is the base of moral improvement because it touches upon the basic principles of being a "gentleman" (</a:t>
            </a:r>
            <a:r>
              <a:rPr lang="en-US" dirty="0" err="1">
                <a:latin typeface="Times New Roman" panose="02020603050405020304" pitchFamily="18" charset="0"/>
                <a:cs typeface="Times New Roman" panose="02020603050405020304" pitchFamily="18" charset="0"/>
              </a:rPr>
              <a:t>jūnzǐ</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君子</a:t>
            </a:r>
            <a:r>
              <a:rPr lang="en-US" dirty="0">
                <a:latin typeface="Times New Roman" panose="02020603050405020304" pitchFamily="18" charset="0"/>
                <a:cs typeface="Times New Roman" panose="02020603050405020304" pitchFamily="18" charset="0"/>
              </a:rPr>
              <a:t>).</a:t>
            </a: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601099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(2)</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fontScale="25000" lnSpcReduction="20000"/>
          </a:bodyPr>
          <a:lstStyle/>
          <a:p>
            <a:pPr marL="0" indent="0">
              <a:buNone/>
            </a:pPr>
            <a:r>
              <a:rPr lang="en-US" sz="8800" dirty="0">
                <a:latin typeface="Times New Roman" panose="02020603050405020304" pitchFamily="18" charset="0"/>
                <a:cs typeface="Times New Roman" panose="02020603050405020304" pitchFamily="18" charset="0"/>
              </a:rPr>
              <a:t>In the following, I will explain the basic principles of being a "gentleman“. Gentleman is having perfect virtue by build up moral foundations of society which is Loyalty, Filial Piety, Benevolence, Love, Faithfulness, Justice, Peace and Harmony.</a:t>
            </a:r>
          </a:p>
          <a:p>
            <a:pPr marL="0" indent="0">
              <a:buNone/>
            </a:pPr>
            <a:endParaRPr lang="en-US" sz="8800" dirty="0">
              <a:latin typeface="Times New Roman" panose="02020603050405020304" pitchFamily="18" charset="0"/>
              <a:cs typeface="Times New Roman" panose="02020603050405020304" pitchFamily="18" charset="0"/>
            </a:endParaRPr>
          </a:p>
          <a:p>
            <a:pPr marL="0" indent="0">
              <a:buNone/>
            </a:pPr>
            <a:r>
              <a:rPr lang="en-US" sz="8800" dirty="0">
                <a:latin typeface="Times New Roman" panose="02020603050405020304" pitchFamily="18" charset="0"/>
                <a:cs typeface="Times New Roman" panose="02020603050405020304" pitchFamily="18" charset="0"/>
              </a:rPr>
              <a:t>Gentleman has to perform the moral foundations in live, especially in Five Cardinal Relations:  Government-subject, Parents-offspring, Husband-wife, Among siblings, Between friends, to make sure every things he do is in the rights of human rules.</a:t>
            </a:r>
          </a:p>
          <a:p>
            <a:pPr marL="0" indent="0">
              <a:buNone/>
            </a:pPr>
            <a:endParaRPr lang="en-US" sz="8800" dirty="0">
              <a:latin typeface="Times New Roman" panose="02020603050405020304" pitchFamily="18" charset="0"/>
              <a:cs typeface="Times New Roman" panose="02020603050405020304" pitchFamily="18" charset="0"/>
            </a:endParaRPr>
          </a:p>
          <a:p>
            <a:pPr marL="0" indent="0">
              <a:buNone/>
            </a:pPr>
            <a:r>
              <a:rPr lang="en-US" sz="8800" dirty="0">
                <a:latin typeface="Times New Roman" panose="02020603050405020304" pitchFamily="18" charset="0"/>
                <a:cs typeface="Times New Roman" panose="02020603050405020304" pitchFamily="18" charset="0"/>
              </a:rPr>
              <a:t>In the Book of </a:t>
            </a:r>
            <a:r>
              <a:rPr lang="en-US" sz="8800" dirty="0" err="1">
                <a:latin typeface="Times New Roman" panose="02020603050405020304" pitchFamily="18" charset="0"/>
                <a:cs typeface="Times New Roman" panose="02020603050405020304" pitchFamily="18" charset="0"/>
              </a:rPr>
              <a:t>Xue</a:t>
            </a:r>
            <a:r>
              <a:rPr lang="en-US" sz="8800" dirty="0">
                <a:latin typeface="Times New Roman" panose="02020603050405020304" pitchFamily="18" charset="0"/>
                <a:cs typeface="Times New Roman" panose="02020603050405020304" pitchFamily="18" charset="0"/>
              </a:rPr>
              <a:t> Er, I had selected Chapter I and the topic is </a:t>
            </a:r>
            <a:r>
              <a:rPr lang="zh-TW" altLang="en-US" sz="8800" dirty="0">
                <a:latin typeface="Times New Roman" panose="02020603050405020304" pitchFamily="18" charset="0"/>
                <a:cs typeface="Times New Roman" panose="02020603050405020304" pitchFamily="18" charset="0"/>
              </a:rPr>
              <a:t>子曰：「學①而時②習③之，不亦說④乎？有朋自遠方來，不亦樂⑤乎？人不知而不慍⑥ ，不亦君子⑦乎？」</a:t>
            </a:r>
            <a:r>
              <a:rPr lang="en-US" altLang="zh-TW" sz="8800" dirty="0">
                <a:latin typeface="Times New Roman" panose="02020603050405020304" pitchFamily="18" charset="0"/>
                <a:cs typeface="Times New Roman" panose="02020603050405020304" pitchFamily="18" charset="0"/>
              </a:rPr>
              <a:t>. I will brief explain on the Chinese words and the meaning. </a:t>
            </a:r>
            <a:endParaRPr lang="zh-TW" altLang="en-US" sz="8800" dirty="0">
              <a:latin typeface="Times New Roman" panose="02020603050405020304" pitchFamily="18" charset="0"/>
              <a:cs typeface="Times New Roman" panose="02020603050405020304" pitchFamily="18" charset="0"/>
            </a:endParaRPr>
          </a:p>
          <a:p>
            <a:pPr marL="0" indent="0">
              <a:buNone/>
            </a:pPr>
            <a:endParaRPr lang="en-US" sz="8800" dirty="0">
              <a:latin typeface="Times New Roman" panose="02020603050405020304" pitchFamily="18" charset="0"/>
              <a:cs typeface="Times New Roman" panose="02020603050405020304" pitchFamily="18" charset="0"/>
            </a:endParaRPr>
          </a:p>
          <a:p>
            <a:pPr marL="0" indent="0">
              <a:buNone/>
            </a:pPr>
            <a:r>
              <a:rPr lang="en-US" sz="8800" dirty="0">
                <a:latin typeface="Times New Roman" panose="02020603050405020304" pitchFamily="18" charset="0"/>
                <a:cs typeface="Times New Roman" panose="02020603050405020304" pitchFamily="18" charset="0"/>
              </a:rPr>
              <a:t>In my study, I found that there is very interesting to read the English versions of this topic by different translators. Therefore I had did the meaning comparison of this topic between two translators which is James </a:t>
            </a:r>
            <a:r>
              <a:rPr lang="en-US" sz="8800" dirty="0" err="1">
                <a:latin typeface="Times New Roman" panose="02020603050405020304" pitchFamily="18" charset="0"/>
                <a:cs typeface="Times New Roman" panose="02020603050405020304" pitchFamily="18" charset="0"/>
              </a:rPr>
              <a:t>Legge</a:t>
            </a:r>
            <a:r>
              <a:rPr lang="en-US" sz="8800" dirty="0">
                <a:latin typeface="Times New Roman" panose="02020603050405020304" pitchFamily="18" charset="0"/>
                <a:cs typeface="Times New Roman" panose="02020603050405020304" pitchFamily="18" charset="0"/>
              </a:rPr>
              <a:t> and Yang Bo Jun.</a:t>
            </a:r>
          </a:p>
          <a:p>
            <a:pPr marL="0" indent="0">
              <a:buNone/>
            </a:pPr>
            <a:endParaRPr lang="en-US" dirty="0">
              <a:solidFill>
                <a:srgbClr val="002060"/>
              </a:solidFill>
            </a:endParaRPr>
          </a:p>
          <a:p>
            <a:pPr marL="0" indent="0">
              <a:buNone/>
            </a:pPr>
            <a:r>
              <a:rPr lang="en-US" dirty="0">
                <a:solidFill>
                  <a:srgbClr val="002060"/>
                </a:solidFill>
              </a:rPr>
              <a:t> </a:t>
            </a: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026623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(3)</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fontScale="25000" lnSpcReduction="20000"/>
          </a:bodyPr>
          <a:lstStyle/>
          <a:p>
            <a:pPr marL="0" indent="0">
              <a:lnSpc>
                <a:spcPct val="120000"/>
              </a:lnSpc>
              <a:buNone/>
            </a:pPr>
            <a:r>
              <a:rPr lang="en-US" sz="7200" dirty="0">
                <a:solidFill>
                  <a:srgbClr val="7030A0"/>
                </a:solidFill>
                <a:latin typeface="Times New Roman" panose="02020603050405020304" pitchFamily="18" charset="0"/>
                <a:cs typeface="Times New Roman" panose="02020603050405020304" pitchFamily="18" charset="0"/>
              </a:rPr>
              <a:t>Translated by : James </a:t>
            </a:r>
            <a:r>
              <a:rPr lang="en-US" sz="7200" dirty="0" err="1">
                <a:solidFill>
                  <a:srgbClr val="7030A0"/>
                </a:solidFill>
                <a:latin typeface="Times New Roman" panose="02020603050405020304" pitchFamily="18" charset="0"/>
                <a:cs typeface="Times New Roman" panose="02020603050405020304" pitchFamily="18" charset="0"/>
              </a:rPr>
              <a:t>Legge</a:t>
            </a:r>
            <a:br>
              <a:rPr lang="en-US" sz="7200" dirty="0">
                <a:solidFill>
                  <a:srgbClr val="7030A0"/>
                </a:solidFill>
                <a:latin typeface="Times New Roman" panose="02020603050405020304" pitchFamily="18" charset="0"/>
                <a:cs typeface="Times New Roman" panose="02020603050405020304" pitchFamily="18" charset="0"/>
              </a:rPr>
            </a:br>
            <a:r>
              <a:rPr lang="en-US" sz="7200" dirty="0">
                <a:solidFill>
                  <a:srgbClr val="7030A0"/>
                </a:solidFill>
                <a:latin typeface="Times New Roman" panose="02020603050405020304" pitchFamily="18" charset="0"/>
                <a:cs typeface="Times New Roman" panose="02020603050405020304" pitchFamily="18" charset="0"/>
              </a:rPr>
              <a:t>The Master said, “Is it not pleasant to learn with a constant perseverance and application? </a:t>
            </a:r>
          </a:p>
          <a:p>
            <a:pPr marL="0" indent="0">
              <a:lnSpc>
                <a:spcPct val="120000"/>
              </a:lnSpc>
              <a:buNone/>
            </a:pPr>
            <a:r>
              <a:rPr lang="en-US" sz="7200" dirty="0">
                <a:solidFill>
                  <a:schemeClr val="accent5">
                    <a:lumMod val="75000"/>
                  </a:schemeClr>
                </a:solidFill>
                <a:latin typeface="Times New Roman" panose="02020603050405020304" pitchFamily="18" charset="0"/>
                <a:cs typeface="Times New Roman" panose="02020603050405020304" pitchFamily="18" charset="0"/>
              </a:rPr>
              <a:t>Translated by : Yang Bo Jun</a:t>
            </a:r>
            <a:br>
              <a:rPr lang="en-US" sz="7200" dirty="0">
                <a:solidFill>
                  <a:schemeClr val="accent5">
                    <a:lumMod val="75000"/>
                  </a:schemeClr>
                </a:solidFill>
                <a:latin typeface="Times New Roman" panose="02020603050405020304" pitchFamily="18" charset="0"/>
                <a:cs typeface="Times New Roman" panose="02020603050405020304" pitchFamily="18" charset="0"/>
              </a:rPr>
            </a:br>
            <a:r>
              <a:rPr lang="en-US" sz="7200" dirty="0">
                <a:solidFill>
                  <a:schemeClr val="accent5">
                    <a:lumMod val="75000"/>
                  </a:schemeClr>
                </a:solidFill>
                <a:latin typeface="Times New Roman" panose="02020603050405020304" pitchFamily="18" charset="0"/>
                <a:cs typeface="Times New Roman" panose="02020603050405020304" pitchFamily="18" charset="0"/>
              </a:rPr>
              <a:t>The Master said: “To learn and at due times to repeat what one has learnt, is that not after all a pleasure?</a:t>
            </a:r>
          </a:p>
          <a:p>
            <a:pPr marL="0" indent="0">
              <a:lnSpc>
                <a:spcPct val="120000"/>
              </a:lnSpc>
              <a:buNone/>
            </a:pPr>
            <a:r>
              <a:rPr lang="en-US" sz="7200" dirty="0">
                <a:solidFill>
                  <a:srgbClr val="7030A0"/>
                </a:solidFill>
                <a:latin typeface="Times New Roman" panose="02020603050405020304" pitchFamily="18" charset="0"/>
                <a:cs typeface="Times New Roman" panose="02020603050405020304" pitchFamily="18" charset="0"/>
              </a:rPr>
              <a:t>Translated by : James </a:t>
            </a:r>
            <a:r>
              <a:rPr lang="en-US" sz="7200" dirty="0" err="1">
                <a:solidFill>
                  <a:srgbClr val="7030A0"/>
                </a:solidFill>
                <a:latin typeface="Times New Roman" panose="02020603050405020304" pitchFamily="18" charset="0"/>
                <a:cs typeface="Times New Roman" panose="02020603050405020304" pitchFamily="18" charset="0"/>
              </a:rPr>
              <a:t>Legge</a:t>
            </a:r>
            <a:br>
              <a:rPr lang="en-US" sz="7200" dirty="0">
                <a:solidFill>
                  <a:srgbClr val="7030A0"/>
                </a:solidFill>
                <a:latin typeface="Times New Roman" panose="02020603050405020304" pitchFamily="18" charset="0"/>
                <a:cs typeface="Times New Roman" panose="02020603050405020304" pitchFamily="18" charset="0"/>
              </a:rPr>
            </a:br>
            <a:r>
              <a:rPr lang="en-US" sz="7200" dirty="0">
                <a:solidFill>
                  <a:srgbClr val="7030A0"/>
                </a:solidFill>
                <a:latin typeface="Times New Roman" panose="02020603050405020304" pitchFamily="18" charset="0"/>
                <a:cs typeface="Times New Roman" panose="02020603050405020304" pitchFamily="18" charset="0"/>
              </a:rPr>
              <a:t>Is it not delightful to have friends coming from distant quarters? </a:t>
            </a:r>
          </a:p>
          <a:p>
            <a:pPr marL="0" indent="0">
              <a:lnSpc>
                <a:spcPct val="120000"/>
              </a:lnSpc>
              <a:buNone/>
            </a:pPr>
            <a:r>
              <a:rPr lang="en-US" sz="7200" dirty="0">
                <a:solidFill>
                  <a:schemeClr val="accent5">
                    <a:lumMod val="75000"/>
                  </a:schemeClr>
                </a:solidFill>
                <a:latin typeface="Times New Roman" panose="02020603050405020304" pitchFamily="18" charset="0"/>
                <a:cs typeface="Times New Roman" panose="02020603050405020304" pitchFamily="18" charset="0"/>
              </a:rPr>
              <a:t>Translated by : Yang Bo Jun </a:t>
            </a:r>
            <a:br>
              <a:rPr lang="en-US" sz="7200" dirty="0">
                <a:solidFill>
                  <a:schemeClr val="accent5">
                    <a:lumMod val="75000"/>
                  </a:schemeClr>
                </a:solidFill>
                <a:latin typeface="Times New Roman" panose="02020603050405020304" pitchFamily="18" charset="0"/>
                <a:cs typeface="Times New Roman" panose="02020603050405020304" pitchFamily="18" charset="0"/>
              </a:rPr>
            </a:br>
            <a:r>
              <a:rPr lang="en-US" sz="7200" dirty="0">
                <a:solidFill>
                  <a:schemeClr val="accent5">
                    <a:lumMod val="75000"/>
                  </a:schemeClr>
                </a:solidFill>
                <a:latin typeface="Times New Roman" panose="02020603050405020304" pitchFamily="18" charset="0"/>
                <a:cs typeface="Times New Roman" panose="02020603050405020304" pitchFamily="18" charset="0"/>
              </a:rPr>
              <a:t>That friends should come to one from afar, is this not after all delightful?</a:t>
            </a:r>
          </a:p>
          <a:p>
            <a:pPr marL="0" indent="0">
              <a:lnSpc>
                <a:spcPct val="120000"/>
              </a:lnSpc>
              <a:buNone/>
            </a:pPr>
            <a:r>
              <a:rPr lang="en-US" sz="7200" dirty="0">
                <a:solidFill>
                  <a:srgbClr val="7030A0"/>
                </a:solidFill>
                <a:latin typeface="Times New Roman" panose="02020603050405020304" pitchFamily="18" charset="0"/>
                <a:cs typeface="Times New Roman" panose="02020603050405020304" pitchFamily="18" charset="0"/>
              </a:rPr>
              <a:t>Translated by : James </a:t>
            </a:r>
            <a:r>
              <a:rPr lang="en-US" sz="7200" dirty="0" err="1">
                <a:solidFill>
                  <a:srgbClr val="7030A0"/>
                </a:solidFill>
                <a:latin typeface="Times New Roman" panose="02020603050405020304" pitchFamily="18" charset="0"/>
                <a:cs typeface="Times New Roman" panose="02020603050405020304" pitchFamily="18" charset="0"/>
              </a:rPr>
              <a:t>Legge</a:t>
            </a:r>
            <a:br>
              <a:rPr lang="en-US" sz="7200" dirty="0">
                <a:solidFill>
                  <a:srgbClr val="7030A0"/>
                </a:solidFill>
                <a:latin typeface="Times New Roman" panose="02020603050405020304" pitchFamily="18" charset="0"/>
                <a:cs typeface="Times New Roman" panose="02020603050405020304" pitchFamily="18" charset="0"/>
              </a:rPr>
            </a:br>
            <a:r>
              <a:rPr lang="en-US" sz="7200" dirty="0">
                <a:solidFill>
                  <a:srgbClr val="7030A0"/>
                </a:solidFill>
                <a:latin typeface="Times New Roman" panose="02020603050405020304" pitchFamily="18" charset="0"/>
                <a:cs typeface="Times New Roman" panose="02020603050405020304" pitchFamily="18" charset="0"/>
              </a:rPr>
              <a:t>Is he not a man of complete virtue, who feels no discomposure though men may take no note of him?”</a:t>
            </a:r>
          </a:p>
          <a:p>
            <a:pPr marL="0" indent="0">
              <a:lnSpc>
                <a:spcPct val="120000"/>
              </a:lnSpc>
              <a:buNone/>
            </a:pPr>
            <a:r>
              <a:rPr lang="en-US" sz="7200" dirty="0">
                <a:solidFill>
                  <a:schemeClr val="accent5">
                    <a:lumMod val="75000"/>
                  </a:schemeClr>
                </a:solidFill>
                <a:latin typeface="Times New Roman" panose="02020603050405020304" pitchFamily="18" charset="0"/>
                <a:cs typeface="Times New Roman" panose="02020603050405020304" pitchFamily="18" charset="0"/>
              </a:rPr>
              <a:t>Translated by : Yang Bo Jun</a:t>
            </a:r>
            <a:br>
              <a:rPr lang="en-US" sz="7200" dirty="0">
                <a:solidFill>
                  <a:schemeClr val="accent5">
                    <a:lumMod val="75000"/>
                  </a:schemeClr>
                </a:solidFill>
                <a:latin typeface="Times New Roman" panose="02020603050405020304" pitchFamily="18" charset="0"/>
                <a:cs typeface="Times New Roman" panose="02020603050405020304" pitchFamily="18" charset="0"/>
              </a:rPr>
            </a:br>
            <a:r>
              <a:rPr lang="en-US" sz="7200" dirty="0">
                <a:solidFill>
                  <a:schemeClr val="accent5">
                    <a:lumMod val="75000"/>
                  </a:schemeClr>
                </a:solidFill>
                <a:latin typeface="Times New Roman" panose="02020603050405020304" pitchFamily="18" charset="0"/>
                <a:cs typeface="Times New Roman" panose="02020603050405020304" pitchFamily="18" charset="0"/>
              </a:rPr>
              <a:t>To remain </a:t>
            </a:r>
            <a:r>
              <a:rPr lang="en-US" sz="7200" dirty="0" err="1">
                <a:solidFill>
                  <a:schemeClr val="accent5">
                    <a:lumMod val="75000"/>
                  </a:schemeClr>
                </a:solidFill>
                <a:latin typeface="Times New Roman" panose="02020603050405020304" pitchFamily="18" charset="0"/>
                <a:cs typeface="Times New Roman" panose="02020603050405020304" pitchFamily="18" charset="0"/>
              </a:rPr>
              <a:t>unsoured</a:t>
            </a:r>
            <a:r>
              <a:rPr lang="en-US" sz="7200" dirty="0">
                <a:solidFill>
                  <a:schemeClr val="accent5">
                    <a:lumMod val="75000"/>
                  </a:schemeClr>
                </a:solidFill>
                <a:latin typeface="Times New Roman" panose="02020603050405020304" pitchFamily="18" charset="0"/>
                <a:cs typeface="Times New Roman" panose="02020603050405020304" pitchFamily="18" charset="0"/>
              </a:rPr>
              <a:t> even though one’s merits are unrecognized by others, is that not after all what is expected of a gentleman?”</a:t>
            </a:r>
          </a:p>
          <a:p>
            <a:pPr marL="0" indent="0">
              <a:buNone/>
            </a:pPr>
            <a:endParaRPr lang="en-US" sz="8800" dirty="0">
              <a:solidFill>
                <a:srgbClr val="002060"/>
              </a:solidFill>
              <a:latin typeface="Times New Roman" panose="02020603050405020304" pitchFamily="18" charset="0"/>
              <a:cs typeface="Times New Roman" panose="02020603050405020304" pitchFamily="18" charset="0"/>
            </a:endParaRPr>
          </a:p>
          <a:p>
            <a:pPr marL="0" indent="0">
              <a:buNone/>
            </a:pPr>
            <a:endParaRPr lang="en-US" sz="2800" dirty="0">
              <a:solidFill>
                <a:srgbClr val="FF0000"/>
              </a:solidFill>
              <a:latin typeface="Times New Roman" panose="02020603050405020304" pitchFamily="18" charset="0"/>
              <a:cs typeface="Times New Roman" panose="02020603050405020304" pitchFamily="18" charset="0"/>
            </a:endParaRPr>
          </a:p>
          <a:p>
            <a:pPr marL="0" indent="0">
              <a:buNone/>
            </a:pPr>
            <a:endParaRPr lang="zh-CN" altLang="en-US" sz="2800" dirty="0"/>
          </a:p>
          <a:p>
            <a:pPr marL="0" indent="0">
              <a:buNone/>
            </a:pPr>
            <a:endParaRPr lang="en-US" sz="2800" dirty="0"/>
          </a:p>
          <a:p>
            <a:pPr marL="0" indent="0">
              <a:buNone/>
            </a:pPr>
            <a:endParaRPr lang="en-US" dirty="0">
              <a:solidFill>
                <a:srgbClr val="002060"/>
              </a:solidFill>
            </a:endParaRPr>
          </a:p>
          <a:p>
            <a:pPr marL="0" indent="0">
              <a:buNone/>
            </a:pPr>
            <a:r>
              <a:rPr lang="en-US" dirty="0">
                <a:solidFill>
                  <a:srgbClr val="002060"/>
                </a:solidFill>
              </a:rPr>
              <a:t> </a:t>
            </a: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471620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(4)</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en-US" sz="2200" dirty="0">
                <a:latin typeface="Times New Roman" panose="02020603050405020304" pitchFamily="18" charset="0"/>
                <a:cs typeface="Times New Roman" panose="02020603050405020304" pitchFamily="18" charset="0"/>
              </a:rPr>
              <a:t>After the comparison between both meaning, I prefer Yang Bo Jun’s  translation because the meaning is close to the Chinese meaning, especially in the last sentence: “To remain </a:t>
            </a:r>
            <a:r>
              <a:rPr lang="en-US" sz="2200" dirty="0" err="1">
                <a:latin typeface="Times New Roman" panose="02020603050405020304" pitchFamily="18" charset="0"/>
                <a:cs typeface="Times New Roman" panose="02020603050405020304" pitchFamily="18" charset="0"/>
              </a:rPr>
              <a:t>unsoured</a:t>
            </a:r>
            <a:r>
              <a:rPr lang="en-US" sz="2200" dirty="0">
                <a:latin typeface="Times New Roman" panose="02020603050405020304" pitchFamily="18" charset="0"/>
                <a:cs typeface="Times New Roman" panose="02020603050405020304" pitchFamily="18" charset="0"/>
              </a:rPr>
              <a:t> even though one’s merits are unrecognized by others, is that not after all what is expected of a gentleman?”.</a:t>
            </a:r>
            <a:r>
              <a:rPr lang="zh-CN" altLang="en-US" sz="2200" dirty="0">
                <a:latin typeface="Times New Roman" panose="02020603050405020304" pitchFamily="18" charset="0"/>
                <a:cs typeface="Times New Roman" panose="02020603050405020304" pitchFamily="18" charset="0"/>
              </a:rPr>
              <a:t> </a:t>
            </a:r>
            <a:endParaRPr lang="en-US" altLang="zh-CN"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The reason of this sentence is close to Chinese meaning because Yang Bo Jun used the words of “</a:t>
            </a:r>
            <a:r>
              <a:rPr lang="en-US" sz="2200" dirty="0" err="1">
                <a:latin typeface="Times New Roman" panose="02020603050405020304" pitchFamily="18" charset="0"/>
                <a:cs typeface="Times New Roman" panose="02020603050405020304" pitchFamily="18" charset="0"/>
              </a:rPr>
              <a:t>unsoured</a:t>
            </a:r>
            <a:r>
              <a:rPr lang="en-US" sz="2200" dirty="0">
                <a:latin typeface="Times New Roman" panose="02020603050405020304" pitchFamily="18" charset="0"/>
                <a:cs typeface="Times New Roman" panose="02020603050405020304" pitchFamily="18" charset="0"/>
              </a:rPr>
              <a:t>”, “merits” and “unrecognized” to express the meaning. </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In the next slide, I will explain in more detail on Yang Bo Jun’s  translation of this topic.</a:t>
            </a:r>
            <a:endParaRPr lang="en-US" sz="2800" dirty="0"/>
          </a:p>
          <a:p>
            <a:pPr marL="0" indent="0">
              <a:buNone/>
            </a:pPr>
            <a:endParaRPr lang="en-US" dirty="0">
              <a:solidFill>
                <a:srgbClr val="002060"/>
              </a:solidFill>
            </a:endParaRPr>
          </a:p>
          <a:p>
            <a:pPr marL="0" indent="0">
              <a:buNone/>
            </a:pPr>
            <a:r>
              <a:rPr lang="en-US" dirty="0">
                <a:solidFill>
                  <a:srgbClr val="002060"/>
                </a:solidFill>
              </a:rPr>
              <a:t> </a:t>
            </a: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479059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(5)</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學而時習之，不亦說乎？”</a:t>
            </a:r>
            <a:br>
              <a:rPr lang="zh-CN" alt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Master said: “To learn and at due times to repeat what one has learnt, is that not after all a pleasure?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a:t>
            </a:r>
            <a:r>
              <a:rPr lang="zh-CN" altLang="en-US" sz="2200" dirty="0">
                <a:latin typeface="楷体" panose="02010609060101010101" pitchFamily="49" charset="-122"/>
                <a:ea typeface="楷体" panose="02010609060101010101" pitchFamily="49" charset="-122"/>
                <a:cs typeface="Times New Roman" panose="02020603050405020304" pitchFamily="18" charset="0"/>
              </a:rPr>
              <a:t>學</a:t>
            </a:r>
            <a:r>
              <a:rPr lang="en-US" altLang="zh-CN" sz="2200" dirty="0">
                <a:latin typeface="Times New Roman" panose="02020603050405020304" pitchFamily="18" charset="0"/>
                <a:cs typeface="Times New Roman" panose="02020603050405020304" pitchFamily="18" charset="0"/>
              </a:rPr>
              <a:t>”</a:t>
            </a:r>
            <a:r>
              <a:rPr lang="en-US" sz="2200" dirty="0">
                <a:latin typeface="Times New Roman" panose="02020603050405020304" pitchFamily="18" charset="0"/>
                <a:cs typeface="Times New Roman" panose="02020603050405020304" pitchFamily="18" charset="0"/>
              </a:rPr>
              <a:t> is small seal script of word “Study”. What’s student study? At that time, Master Kong has teach four subjects which is Virtue, Speech, Political affairs and Literature. Therefore Master Kong’s students are study virtue as priority in order to pursue high moral standards behavior. </a:t>
            </a:r>
            <a:endParaRPr lang="en-US" sz="2200" dirty="0">
              <a:solidFill>
                <a:srgbClr val="002060"/>
              </a:solidFill>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The next subject is Speech, Political affairs and last will be Literature. High moral standard is the fundamental of studying the following subjects. This is the standard of study. </a:t>
            </a:r>
            <a:endParaRPr lang="en-US" dirty="0"/>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3009942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(6)</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學而時習之，不亦說乎？”</a:t>
            </a:r>
            <a:br>
              <a:rPr lang="zh-CN" alt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Master said: “To learn and at due times to repeat what one has learnt, is that not after all a pleasure?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zh-CN" altLang="en-US" sz="2200" dirty="0">
                <a:latin typeface="Trebuchet MS" panose="020B0603020202020204" pitchFamily="34" charset="0"/>
                <a:ea typeface="楷体" panose="02010609060101010101" pitchFamily="49" charset="-122"/>
              </a:rPr>
              <a:t>“習”</a:t>
            </a:r>
            <a:r>
              <a:rPr lang="en-US" altLang="zh-CN" sz="2200" dirty="0">
                <a:latin typeface="Trebuchet MS" panose="020B0603020202020204" pitchFamily="34" charset="0"/>
                <a:ea typeface="楷体" panose="02010609060101010101" pitchFamily="49" charset="-122"/>
              </a:rPr>
              <a:t> </a:t>
            </a:r>
            <a:r>
              <a:rPr lang="en-US" altLang="zh-CN" sz="2200" dirty="0">
                <a:latin typeface="Times New Roman" panose="02020603050405020304" pitchFamily="18" charset="0"/>
                <a:ea typeface="楷体" panose="02010609060101010101" pitchFamily="49" charset="-122"/>
                <a:cs typeface="Times New Roman" panose="02020603050405020304" pitchFamily="18" charset="0"/>
              </a:rPr>
              <a:t>is small seal script of word “Learn”. This “Xi” word is forming a character Yu (bird feather. It is reflecting the thought that if one practices, he or she will fly high, in the Yang Bo Jun translation is “due times to repeat”.</a:t>
            </a:r>
            <a:br>
              <a:rPr lang="en-US" altLang="zh-CN" sz="2200" dirty="0">
                <a:latin typeface="Times New Roman" panose="02020603050405020304" pitchFamily="18" charset="0"/>
                <a:ea typeface="楷体" panose="02010609060101010101" pitchFamily="49" charset="-122"/>
                <a:cs typeface="Times New Roman" panose="02020603050405020304" pitchFamily="18" charset="0"/>
              </a:rPr>
            </a:br>
            <a:endParaRPr lang="en-US" altLang="zh-CN" sz="2200"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Purpose of study and learn in Virtue is to get enlightenment &amp; Self-reflection / Heart-Searching. </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9816286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(7)</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學而時習之，不亦說乎？”</a:t>
            </a:r>
            <a:br>
              <a:rPr lang="zh-CN" alt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Master said: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“To learn and at due times to repeat what one has learnt, is that not after all a pleasure? </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Study and Learning are usually combined, forming the so-called “</a:t>
            </a:r>
            <a:r>
              <a:rPr lang="en-US" sz="2200" dirty="0" err="1">
                <a:latin typeface="Times New Roman" panose="02020603050405020304" pitchFamily="18" charset="0"/>
                <a:cs typeface="Times New Roman" panose="02020603050405020304" pitchFamily="18" charset="0"/>
              </a:rPr>
              <a:t>Xuexi</a:t>
            </a:r>
            <a:r>
              <a:rPr lang="en-US" sz="2200" dirty="0">
                <a:latin typeface="Times New Roman" panose="02020603050405020304" pitchFamily="18" charset="0"/>
                <a:cs typeface="Times New Roman" panose="02020603050405020304" pitchFamily="18" charset="0"/>
              </a:rPr>
              <a:t>”. The explanation of “To learn and at due times to repeat what one has learnt” is frequent practice and review may “learning” be of good effect.</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“is that not after all a pleasure” mean the pleasure or happiness are releasing from heart because it’s really understanding the meaning from learning, is not learning by rote.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686931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(8)</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有朋自遠方來，不亦樂乎？</a:t>
            </a:r>
            <a:br>
              <a:rPr lang="zh-CN" altLang="en-US" sz="2200" dirty="0">
                <a:latin typeface="Times New Roman" panose="02020603050405020304" pitchFamily="18" charset="0"/>
                <a:cs typeface="Times New Roman" panose="02020603050405020304" pitchFamily="18" charset="0"/>
              </a:rPr>
            </a:br>
            <a:r>
              <a:rPr lang="en-US" altLang="zh-CN" sz="2200" dirty="0">
                <a:latin typeface="Times New Roman" panose="02020603050405020304" pitchFamily="18" charset="0"/>
                <a:cs typeface="Times New Roman" panose="02020603050405020304" pitchFamily="18" charset="0"/>
              </a:rPr>
              <a:t>The Master said: </a:t>
            </a:r>
            <a:br>
              <a:rPr lang="en-US" altLang="zh-CN" sz="2200" dirty="0">
                <a:latin typeface="Times New Roman" panose="02020603050405020304" pitchFamily="18" charset="0"/>
                <a:cs typeface="Times New Roman" panose="02020603050405020304" pitchFamily="18" charset="0"/>
              </a:rPr>
            </a:br>
            <a:r>
              <a:rPr lang="en-US" altLang="zh-CN" sz="2200" dirty="0">
                <a:latin typeface="Times New Roman" panose="02020603050405020304" pitchFamily="18" charset="0"/>
                <a:cs typeface="Times New Roman" panose="02020603050405020304" pitchFamily="18" charset="0"/>
              </a:rPr>
              <a:t>“That friends should come to one from afar, is this not after all delightful?”</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In this sentence, the word friends mean who having same learning philosophy and idea. The afar explanation is no intelligent transportation system, therefore need long time to travel then can’t meet often.</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Feel delightful because able to learning or sharing the outcome of study from friends, therefore they will cherish the friendship. </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2347601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(9)</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人不知而不慍，不亦君子乎？</a:t>
            </a:r>
            <a:br>
              <a:rPr lang="zh-CN" altLang="en-US" sz="2200" dirty="0">
                <a:latin typeface="Times New Roman" panose="02020603050405020304" pitchFamily="18" charset="0"/>
                <a:cs typeface="Times New Roman" panose="02020603050405020304" pitchFamily="18" charset="0"/>
              </a:rPr>
            </a:br>
            <a:r>
              <a:rPr lang="en-US" altLang="zh-CN" sz="2200" dirty="0">
                <a:latin typeface="Times New Roman" panose="02020603050405020304" pitchFamily="18" charset="0"/>
                <a:cs typeface="Times New Roman" panose="02020603050405020304" pitchFamily="18" charset="0"/>
              </a:rPr>
              <a:t>The Master said: </a:t>
            </a:r>
            <a:br>
              <a:rPr lang="en-US" altLang="zh-CN" sz="2200" dirty="0">
                <a:latin typeface="Times New Roman" panose="02020603050405020304" pitchFamily="18" charset="0"/>
                <a:cs typeface="Times New Roman" panose="02020603050405020304" pitchFamily="18" charset="0"/>
              </a:rPr>
            </a:br>
            <a:r>
              <a:rPr lang="en-US" altLang="zh-CN" sz="2200" dirty="0">
                <a:latin typeface="Times New Roman" panose="02020603050405020304" pitchFamily="18" charset="0"/>
                <a:cs typeface="Times New Roman" panose="02020603050405020304" pitchFamily="18" charset="0"/>
              </a:rPr>
              <a:t>“To remain </a:t>
            </a:r>
            <a:r>
              <a:rPr lang="en-US" altLang="zh-CN" sz="2200" dirty="0" err="1">
                <a:latin typeface="Times New Roman" panose="02020603050405020304" pitchFamily="18" charset="0"/>
                <a:cs typeface="Times New Roman" panose="02020603050405020304" pitchFamily="18" charset="0"/>
              </a:rPr>
              <a:t>unsoured</a:t>
            </a:r>
            <a:r>
              <a:rPr lang="en-US" altLang="zh-CN" sz="2200" dirty="0">
                <a:latin typeface="Times New Roman" panose="02020603050405020304" pitchFamily="18" charset="0"/>
                <a:cs typeface="Times New Roman" panose="02020603050405020304" pitchFamily="18" charset="0"/>
              </a:rPr>
              <a:t> even though one’s merits are unrecognized by others, is that not after all what is expected of a gentleman?”</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The explanation of </a:t>
            </a:r>
            <a:r>
              <a:rPr lang="en-US" sz="2200" dirty="0" err="1">
                <a:latin typeface="Times New Roman" panose="02020603050405020304" pitchFamily="18" charset="0"/>
                <a:cs typeface="Times New Roman" panose="02020603050405020304" pitchFamily="18" charset="0"/>
              </a:rPr>
              <a:t>unsoured</a:t>
            </a:r>
            <a:r>
              <a:rPr lang="en-US" sz="2200" dirty="0">
                <a:latin typeface="Times New Roman" panose="02020603050405020304" pitchFamily="18" charset="0"/>
                <a:cs typeface="Times New Roman" panose="02020603050405020304" pitchFamily="18" charset="0"/>
              </a:rPr>
              <a:t> is feeling great and do not have hard feeling. Merits mean  talent or ability of the people. Unrecognized mean not acknowledged as valuable or valid.</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The personality of gentleman is positive thinking and understand self-development is important. They always pursue high moral standards. </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5627005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(10)</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en-US" sz="2200" dirty="0">
                <a:latin typeface="Times New Roman" panose="02020603050405020304" pitchFamily="18" charset="0"/>
                <a:cs typeface="Times New Roman" panose="02020603050405020304" pitchFamily="18" charset="0"/>
              </a:rPr>
              <a:t>Conclusion:</a:t>
            </a:r>
          </a:p>
          <a:p>
            <a:pPr marL="0" indent="0">
              <a:buNone/>
            </a:pPr>
            <a:r>
              <a:rPr lang="en-US" sz="2200" dirty="0">
                <a:latin typeface="Times New Roman" panose="02020603050405020304" pitchFamily="18" charset="0"/>
                <a:cs typeface="Times New Roman" panose="02020603050405020304" pitchFamily="18" charset="0"/>
              </a:rPr>
              <a:t>In the right direction for study and learning, there will be a happiness progress in our life. Especially we are able to study and learning in virtue to improve our moral standard. For my understanding, the knowledge we learn from school syllabus will always change. For example: 10 years ago, battery is unable to recycle and now is possible to recycle.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As a human the aim of being complete virtue is won’t change until the end of life. The person who have high moral standard, their behavior or the way they handling a matter will follow the rules virtue. They can easy to do judgment what should do and what shouldn’t, therefore they are able to having better performing and good result in their life.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In the end, I would like to say: “ I am pleasure because able to study and practice of this subject to enhance my moral standard.” Virtue is infinite, learning is an endless process in life. That’s all my presentation. Thank you.</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3659747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1428</TotalTime>
  <Words>2804</Words>
  <Application>Microsoft Office PowerPoint</Application>
  <PresentationFormat>Widescreen</PresentationFormat>
  <Paragraphs>193</Paragraphs>
  <Slides>28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PMingLiU (Body)</vt:lpstr>
      <vt:lpstr>宋体</vt:lpstr>
      <vt:lpstr>楷体</vt:lpstr>
      <vt:lpstr>Arial</vt:lpstr>
      <vt:lpstr>Calibri</vt:lpstr>
      <vt:lpstr>Calibri Light</vt:lpstr>
      <vt:lpstr>Times New Roman</vt:lpstr>
      <vt:lpstr>Trebuchet MS</vt:lpstr>
      <vt:lpstr>Wingdings</vt:lpstr>
      <vt:lpstr>Office Theme</vt:lpstr>
      <vt:lpstr>The Analects, Book I: Xue Er</vt:lpstr>
      <vt:lpstr>Introduction of Confucius</vt:lpstr>
      <vt:lpstr>Introduction of The Analects</vt:lpstr>
      <vt:lpstr>Introduction of Book: Xue Er (學而) </vt:lpstr>
      <vt:lpstr>Basic Principles of Being a “Gentleman”</vt:lpstr>
      <vt:lpstr>Explaination in Xue Er (學而) </vt:lpstr>
      <vt:lpstr>Compare meaning between different translator</vt:lpstr>
      <vt:lpstr>Comparison of Xue Er (學而) </vt:lpstr>
      <vt:lpstr>Further explanation  子曰: “學而時習之，不亦說乎？” The Master said: “To learn and at due times to repeat what one has learnt, is that not after all a pleasure?</vt:lpstr>
      <vt:lpstr>Small seal script of word “Study” （學 -小篆）</vt:lpstr>
      <vt:lpstr>Small seal script of word “Learn” （習-小篆）</vt:lpstr>
      <vt:lpstr>Further explanation  子曰: “學而時習之，不亦說乎？” The Master said:  “To learn and at due times to repeat what one has learnt, is that not after all a pleasure? </vt:lpstr>
      <vt:lpstr>Further explanation  子曰: 有朋自遠方來，不亦樂乎？ The Master said:  “That friends should come to one from afar, is this not after all delightful?”</vt:lpstr>
      <vt:lpstr>Further explanation of  子曰: 人不知而不慍，不亦君子乎？ The Master said:  “To remain unsoured even though one’s merits are unrecognized by others, is that not after all what is expected of a gentleman?”</vt:lpstr>
      <vt:lpstr>Conclusion</vt:lpstr>
      <vt:lpstr>Conclusion</vt:lpstr>
      <vt:lpstr>Reference:</vt:lpstr>
      <vt:lpstr>Reference:</vt:lpstr>
      <vt:lpstr>Presentation Speech (1)</vt:lpstr>
      <vt:lpstr>Presentation Speech (2)</vt:lpstr>
      <vt:lpstr>Presentation Speech (3)</vt:lpstr>
      <vt:lpstr>Presentation Speech (4)</vt:lpstr>
      <vt:lpstr>Presentation Speech (5)</vt:lpstr>
      <vt:lpstr>Presentation Speech (6)</vt:lpstr>
      <vt:lpstr>Presentation Speech (7)</vt:lpstr>
      <vt:lpstr>Presentation Speech (8)</vt:lpstr>
      <vt:lpstr>Presentation Speech (9)</vt:lpstr>
      <vt:lpstr>Presentation Speech (10)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Franny</dc:creator>
  <cp:lastModifiedBy>Franny</cp:lastModifiedBy>
  <cp:revision>126</cp:revision>
  <dcterms:created xsi:type="dcterms:W3CDTF">2020-12-21T12:42:55Z</dcterms:created>
  <dcterms:modified xsi:type="dcterms:W3CDTF">2021-01-12T08:21:38Z</dcterms:modified>
</cp:coreProperties>
</file>