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77" r:id="rId5"/>
    <p:sldMasterId id="2147483683" r:id="rId6"/>
    <p:sldMasterId id="2147483691" r:id="rId7"/>
    <p:sldMasterId id="2147483694" r:id="rId8"/>
    <p:sldMasterId id="2147483698" r:id="rId9"/>
    <p:sldMasterId id="2147483702" r:id="rId10"/>
  </p:sldMasterIdLst>
  <p:notesMasterIdLst>
    <p:notesMasterId r:id="rId32"/>
  </p:notesMasterIdLst>
  <p:sldIdLst>
    <p:sldId id="276" r:id="rId11"/>
    <p:sldId id="256" r:id="rId12"/>
    <p:sldId id="257" r:id="rId13"/>
    <p:sldId id="259" r:id="rId14"/>
    <p:sldId id="258"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3" r:id="rId28"/>
    <p:sldId id="275" r:id="rId29"/>
    <p:sldId id="272" r:id="rId30"/>
    <p:sldId id="27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7EFBBB-7166-496C-116C-F428305FCA72}" v="55" dt="2024-08-09T16:33:57.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1B6BD82B-B541-4E91-B8CA-92BAFFF32334}"/>
    <pc:docChg chg="modSld">
      <pc:chgData name="Natasha Young" userId="450ac887-d51d-4f28-b5bb-9aa773a39bcf" providerId="ADAL" clId="{1B6BD82B-B541-4E91-B8CA-92BAFFF32334}" dt="2024-02-16T00:07:11.166" v="9" actId="20577"/>
      <pc:docMkLst>
        <pc:docMk/>
      </pc:docMkLst>
      <pc:sldChg chg="modNotesTx">
        <pc:chgData name="Natasha Young" userId="450ac887-d51d-4f28-b5bb-9aa773a39bcf" providerId="ADAL" clId="{1B6BD82B-B541-4E91-B8CA-92BAFFF32334}" dt="2024-02-16T00:06:05.876" v="0" actId="20577"/>
        <pc:sldMkLst>
          <pc:docMk/>
          <pc:sldMk cId="958524636" sldId="257"/>
        </pc:sldMkLst>
      </pc:sldChg>
      <pc:sldChg chg="modNotesTx">
        <pc:chgData name="Natasha Young" userId="450ac887-d51d-4f28-b5bb-9aa773a39bcf" providerId="ADAL" clId="{1B6BD82B-B541-4E91-B8CA-92BAFFF32334}" dt="2024-02-16T00:06:15.356" v="2" actId="20577"/>
        <pc:sldMkLst>
          <pc:docMk/>
          <pc:sldMk cId="1652198021" sldId="258"/>
        </pc:sldMkLst>
      </pc:sldChg>
      <pc:sldChg chg="modNotesTx">
        <pc:chgData name="Natasha Young" userId="450ac887-d51d-4f28-b5bb-9aa773a39bcf" providerId="ADAL" clId="{1B6BD82B-B541-4E91-B8CA-92BAFFF32334}" dt="2024-02-16T00:06:10.457" v="1" actId="20577"/>
        <pc:sldMkLst>
          <pc:docMk/>
          <pc:sldMk cId="1781013624" sldId="259"/>
        </pc:sldMkLst>
      </pc:sldChg>
      <pc:sldChg chg="modNotesTx">
        <pc:chgData name="Natasha Young" userId="450ac887-d51d-4f28-b5bb-9aa773a39bcf" providerId="ADAL" clId="{1B6BD82B-B541-4E91-B8CA-92BAFFF32334}" dt="2024-02-16T00:06:19.917" v="3" actId="20577"/>
        <pc:sldMkLst>
          <pc:docMk/>
          <pc:sldMk cId="4030524871" sldId="260"/>
        </pc:sldMkLst>
      </pc:sldChg>
      <pc:sldChg chg="modNotesTx">
        <pc:chgData name="Natasha Young" userId="450ac887-d51d-4f28-b5bb-9aa773a39bcf" providerId="ADAL" clId="{1B6BD82B-B541-4E91-B8CA-92BAFFF32334}" dt="2024-02-16T00:06:28.339" v="5" actId="6549"/>
        <pc:sldMkLst>
          <pc:docMk/>
          <pc:sldMk cId="1239443975" sldId="264"/>
        </pc:sldMkLst>
      </pc:sldChg>
      <pc:sldChg chg="modNotesTx">
        <pc:chgData name="Natasha Young" userId="450ac887-d51d-4f28-b5bb-9aa773a39bcf" providerId="ADAL" clId="{1B6BD82B-B541-4E91-B8CA-92BAFFF32334}" dt="2024-02-16T00:06:35.429" v="6" actId="20577"/>
        <pc:sldMkLst>
          <pc:docMk/>
          <pc:sldMk cId="1258481841" sldId="265"/>
        </pc:sldMkLst>
      </pc:sldChg>
      <pc:sldChg chg="modNotesTx">
        <pc:chgData name="Natasha Young" userId="450ac887-d51d-4f28-b5bb-9aa773a39bcf" providerId="ADAL" clId="{1B6BD82B-B541-4E91-B8CA-92BAFFF32334}" dt="2024-02-16T00:06:40.376" v="7" actId="20577"/>
        <pc:sldMkLst>
          <pc:docMk/>
          <pc:sldMk cId="2501291671" sldId="267"/>
        </pc:sldMkLst>
      </pc:sldChg>
      <pc:sldChg chg="modNotesTx">
        <pc:chgData name="Natasha Young" userId="450ac887-d51d-4f28-b5bb-9aa773a39bcf" providerId="ADAL" clId="{1B6BD82B-B541-4E91-B8CA-92BAFFF32334}" dt="2024-02-16T00:06:46.488" v="8" actId="20577"/>
        <pc:sldMkLst>
          <pc:docMk/>
          <pc:sldMk cId="322780893" sldId="269"/>
        </pc:sldMkLst>
      </pc:sldChg>
      <pc:sldChg chg="modNotesTx">
        <pc:chgData name="Natasha Young" userId="450ac887-d51d-4f28-b5bb-9aa773a39bcf" providerId="ADAL" clId="{1B6BD82B-B541-4E91-B8CA-92BAFFF32334}" dt="2024-02-16T00:07:11.166" v="9" actId="20577"/>
        <pc:sldMkLst>
          <pc:docMk/>
          <pc:sldMk cId="2957166636" sldId="271"/>
        </pc:sldMkLst>
      </pc:sldChg>
    </pc:docChg>
  </pc:docChgLst>
  <pc:docChgLst>
    <pc:chgData name="Natasha Young" userId="S::n.young@uwtsd.ac.uk::450ac887-d51d-4f28-b5bb-9aa773a39bcf" providerId="AD" clId="Web-{527EFBBB-7166-496C-116C-F428305FCA72}"/>
    <pc:docChg chg="modSld">
      <pc:chgData name="Natasha Young" userId="S::n.young@uwtsd.ac.uk::450ac887-d51d-4f28-b5bb-9aa773a39bcf" providerId="AD" clId="Web-{527EFBBB-7166-496C-116C-F428305FCA72}" dt="2024-08-09T16:33:54.687" v="53" actId="20577"/>
      <pc:docMkLst>
        <pc:docMk/>
      </pc:docMkLst>
      <pc:sldChg chg="modSp">
        <pc:chgData name="Natasha Young" userId="S::n.young@uwtsd.ac.uk::450ac887-d51d-4f28-b5bb-9aa773a39bcf" providerId="AD" clId="Web-{527EFBBB-7166-496C-116C-F428305FCA72}" dt="2024-08-09T16:33:54.687" v="53" actId="20577"/>
        <pc:sldMkLst>
          <pc:docMk/>
          <pc:sldMk cId="1781013624" sldId="259"/>
        </pc:sldMkLst>
        <pc:spChg chg="mod">
          <ac:chgData name="Natasha Young" userId="S::n.young@uwtsd.ac.uk::450ac887-d51d-4f28-b5bb-9aa773a39bcf" providerId="AD" clId="Web-{527EFBBB-7166-496C-116C-F428305FCA72}" dt="2024-08-09T16:33:54.687" v="53" actId="20577"/>
          <ac:spMkLst>
            <pc:docMk/>
            <pc:sldMk cId="1781013624" sldId="259"/>
            <ac:spMk id="3" creationId="{F5FDC56A-F285-E082-E93D-ACF5F08F5094}"/>
          </ac:spMkLst>
        </pc:spChg>
        <pc:spChg chg="mod">
          <ac:chgData name="Natasha Young" userId="S::n.young@uwtsd.ac.uk::450ac887-d51d-4f28-b5bb-9aa773a39bcf" providerId="AD" clId="Web-{527EFBBB-7166-496C-116C-F428305FCA72}" dt="2024-08-09T16:33:32.388" v="48" actId="20577"/>
          <ac:spMkLst>
            <pc:docMk/>
            <pc:sldMk cId="1781013624" sldId="259"/>
            <ac:spMk id="4" creationId="{5A66EB41-7524-EB35-CC7F-50FFD4B8189C}"/>
          </ac:spMkLst>
        </pc:spChg>
      </pc:sldChg>
    </pc:docChg>
  </pc:docChgLst>
  <pc:docChgLst>
    <pc:chgData name="Natasha Young" userId="S::n.young@uwtsd.ac.uk::450ac887-d51d-4f28-b5bb-9aa773a39bcf" providerId="AD" clId="Web-{37BAB130-FCC3-9B1E-7375-8EBB7C6B3D6D}"/>
    <pc:docChg chg="modSld">
      <pc:chgData name="Natasha Young" userId="S::n.young@uwtsd.ac.uk::450ac887-d51d-4f28-b5bb-9aa773a39bcf" providerId="AD" clId="Web-{37BAB130-FCC3-9B1E-7375-8EBB7C6B3D6D}" dt="2024-02-19T13:33:16.139" v="1" actId="20577"/>
      <pc:docMkLst>
        <pc:docMk/>
      </pc:docMkLst>
      <pc:sldChg chg="modSp">
        <pc:chgData name="Natasha Young" userId="S::n.young@uwtsd.ac.uk::450ac887-d51d-4f28-b5bb-9aa773a39bcf" providerId="AD" clId="Web-{37BAB130-FCC3-9B1E-7375-8EBB7C6B3D6D}" dt="2024-02-19T13:33:16.139" v="1" actId="20577"/>
        <pc:sldMkLst>
          <pc:docMk/>
          <pc:sldMk cId="4138598262" sldId="256"/>
        </pc:sldMkLst>
        <pc:spChg chg="mod">
          <ac:chgData name="Natasha Young" userId="S::n.young@uwtsd.ac.uk::450ac887-d51d-4f28-b5bb-9aa773a39bcf" providerId="AD" clId="Web-{37BAB130-FCC3-9B1E-7375-8EBB7C6B3D6D}" dt="2024-02-19T13:33:16.139" v="1" actId="20577"/>
          <ac:spMkLst>
            <pc:docMk/>
            <pc:sldMk cId="4138598262" sldId="256"/>
            <ac:spMk id="2" creationId="{55A5DEAD-C94C-751F-B107-03CCBC6D24B6}"/>
          </ac:spMkLst>
        </pc:spChg>
      </pc:sldChg>
    </pc:docChg>
  </pc:docChgLst>
  <pc:docChgLst>
    <pc:chgData name="Natasha Young" userId="S::n.young@uwtsd.ac.uk::450ac887-d51d-4f28-b5bb-9aa773a39bcf" providerId="AD" clId="Web-{30BC86AC-083E-C4A5-3224-1716DD6639C9}"/>
    <pc:docChg chg="modSld">
      <pc:chgData name="Natasha Young" userId="S::n.young@uwtsd.ac.uk::450ac887-d51d-4f28-b5bb-9aa773a39bcf" providerId="AD" clId="Web-{30BC86AC-083E-C4A5-3224-1716DD6639C9}" dt="2024-02-19T13:32:48.931" v="11" actId="20577"/>
      <pc:docMkLst>
        <pc:docMk/>
      </pc:docMkLst>
      <pc:sldChg chg="modSp">
        <pc:chgData name="Natasha Young" userId="S::n.young@uwtsd.ac.uk::450ac887-d51d-4f28-b5bb-9aa773a39bcf" providerId="AD" clId="Web-{30BC86AC-083E-C4A5-3224-1716DD6639C9}" dt="2024-02-19T13:32:48.931" v="11" actId="20577"/>
        <pc:sldMkLst>
          <pc:docMk/>
          <pc:sldMk cId="4138598262" sldId="256"/>
        </pc:sldMkLst>
        <pc:spChg chg="mod">
          <ac:chgData name="Natasha Young" userId="S::n.young@uwtsd.ac.uk::450ac887-d51d-4f28-b5bb-9aa773a39bcf" providerId="AD" clId="Web-{30BC86AC-083E-C4A5-3224-1716DD6639C9}" dt="2024-02-19T13:32:48.931" v="11" actId="20577"/>
          <ac:spMkLst>
            <pc:docMk/>
            <pc:sldMk cId="4138598262" sldId="256"/>
            <ac:spMk id="2" creationId="{55A5DEAD-C94C-751F-B107-03CCBC6D24B6}"/>
          </ac:spMkLst>
        </pc:spChg>
      </pc:sldChg>
    </pc:docChg>
  </pc:docChgLst>
  <pc:docChgLst>
    <pc:chgData name="Natasha Young" userId="S::n.young@uwtsd.ac.uk::450ac887-d51d-4f28-b5bb-9aa773a39bcf" providerId="AD" clId="Web-{CE82AEAE-BC41-8C07-76EF-8C9B0A003A48}"/>
    <pc:docChg chg="modSld">
      <pc:chgData name="Natasha Young" userId="S::n.young@uwtsd.ac.uk::450ac887-d51d-4f28-b5bb-9aa773a39bcf" providerId="AD" clId="Web-{CE82AEAE-BC41-8C07-76EF-8C9B0A003A48}" dt="2024-02-19T13:33:55.807" v="2" actId="20577"/>
      <pc:docMkLst>
        <pc:docMk/>
      </pc:docMkLst>
      <pc:sldChg chg="modSp">
        <pc:chgData name="Natasha Young" userId="S::n.young@uwtsd.ac.uk::450ac887-d51d-4f28-b5bb-9aa773a39bcf" providerId="AD" clId="Web-{CE82AEAE-BC41-8C07-76EF-8C9B0A003A48}" dt="2024-02-19T13:33:55.807" v="2" actId="20577"/>
        <pc:sldMkLst>
          <pc:docMk/>
          <pc:sldMk cId="4138598262" sldId="256"/>
        </pc:sldMkLst>
        <pc:spChg chg="mod">
          <ac:chgData name="Natasha Young" userId="S::n.young@uwtsd.ac.uk::450ac887-d51d-4f28-b5bb-9aa773a39bcf" providerId="AD" clId="Web-{CE82AEAE-BC41-8C07-76EF-8C9B0A003A48}" dt="2024-02-19T13:33:55.807" v="2" actId="20577"/>
          <ac:spMkLst>
            <pc:docMk/>
            <pc:sldMk cId="4138598262" sldId="256"/>
            <ac:spMk id="2" creationId="{55A5DEAD-C94C-751F-B107-03CCBC6D24B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93B87-339A-410D-A1C5-8904D24FB811}" type="datetimeFigureOut">
              <a:rPr lang="en-GB" smtClean="0"/>
              <a:t>09/08/2024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4165F2-B4FB-4BE6-AB3E-39E636A5FA98}" type="slidenum">
              <a:rPr lang="en-GB" smtClean="0"/>
              <a:t>‹#›</a:t>
            </a:fld>
            <a:endParaRPr lang="en-GB"/>
          </a:p>
        </p:txBody>
      </p:sp>
    </p:spTree>
    <p:extLst>
      <p:ext uri="{BB962C8B-B14F-4D97-AF65-F5344CB8AC3E}">
        <p14:creationId xmlns:p14="http://schemas.microsoft.com/office/powerpoint/2010/main" val="3096655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3</a:t>
            </a:fld>
            <a:endParaRPr lang="en-GB"/>
          </a:p>
        </p:txBody>
      </p:sp>
    </p:spTree>
    <p:extLst>
      <p:ext uri="{BB962C8B-B14F-4D97-AF65-F5344CB8AC3E}">
        <p14:creationId xmlns:p14="http://schemas.microsoft.com/office/powerpoint/2010/main" val="1185554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4</a:t>
            </a:fld>
            <a:endParaRPr lang="en-GB"/>
          </a:p>
        </p:txBody>
      </p:sp>
    </p:spTree>
    <p:extLst>
      <p:ext uri="{BB962C8B-B14F-4D97-AF65-F5344CB8AC3E}">
        <p14:creationId xmlns:p14="http://schemas.microsoft.com/office/powerpoint/2010/main" val="2628730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5</a:t>
            </a:fld>
            <a:endParaRPr lang="en-GB"/>
          </a:p>
        </p:txBody>
      </p:sp>
    </p:spTree>
    <p:extLst>
      <p:ext uri="{BB962C8B-B14F-4D97-AF65-F5344CB8AC3E}">
        <p14:creationId xmlns:p14="http://schemas.microsoft.com/office/powerpoint/2010/main" val="2948638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6</a:t>
            </a:fld>
            <a:endParaRPr lang="en-GB"/>
          </a:p>
        </p:txBody>
      </p:sp>
    </p:spTree>
    <p:extLst>
      <p:ext uri="{BB962C8B-B14F-4D97-AF65-F5344CB8AC3E}">
        <p14:creationId xmlns:p14="http://schemas.microsoft.com/office/powerpoint/2010/main" val="190113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10</a:t>
            </a:fld>
            <a:endParaRPr lang="en-GB"/>
          </a:p>
        </p:txBody>
      </p:sp>
    </p:spTree>
    <p:extLst>
      <p:ext uri="{BB962C8B-B14F-4D97-AF65-F5344CB8AC3E}">
        <p14:creationId xmlns:p14="http://schemas.microsoft.com/office/powerpoint/2010/main" val="1288224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11</a:t>
            </a:fld>
            <a:endParaRPr lang="en-GB"/>
          </a:p>
        </p:txBody>
      </p:sp>
    </p:spTree>
    <p:extLst>
      <p:ext uri="{BB962C8B-B14F-4D97-AF65-F5344CB8AC3E}">
        <p14:creationId xmlns:p14="http://schemas.microsoft.com/office/powerpoint/2010/main" val="576065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13</a:t>
            </a:fld>
            <a:endParaRPr lang="en-GB"/>
          </a:p>
        </p:txBody>
      </p:sp>
    </p:spTree>
    <p:extLst>
      <p:ext uri="{BB962C8B-B14F-4D97-AF65-F5344CB8AC3E}">
        <p14:creationId xmlns:p14="http://schemas.microsoft.com/office/powerpoint/2010/main" val="3170866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15</a:t>
            </a:fld>
            <a:endParaRPr lang="en-GB"/>
          </a:p>
        </p:txBody>
      </p:sp>
    </p:spTree>
    <p:extLst>
      <p:ext uri="{BB962C8B-B14F-4D97-AF65-F5344CB8AC3E}">
        <p14:creationId xmlns:p14="http://schemas.microsoft.com/office/powerpoint/2010/main" val="181662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17</a:t>
            </a:fld>
            <a:endParaRPr lang="en-GB"/>
          </a:p>
        </p:txBody>
      </p:sp>
    </p:spTree>
    <p:extLst>
      <p:ext uri="{BB962C8B-B14F-4D97-AF65-F5344CB8AC3E}">
        <p14:creationId xmlns:p14="http://schemas.microsoft.com/office/powerpoint/2010/main" val="4266636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1010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70CB58C1-21F1-4E5E-A422-109B346FF307}" type="datetimeFigureOut">
              <a:rPr lang="en-GB" smtClean="0"/>
              <a:t>09/08/2024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1021930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70CB58C1-21F1-4E5E-A422-109B346FF307}" type="datetimeFigureOut">
              <a:rPr lang="en-GB" smtClean="0"/>
              <a:t>09/08/2024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728738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70CB58C1-21F1-4E5E-A422-109B346FF307}" type="datetimeFigureOut">
              <a:rPr lang="en-GB" smtClean="0"/>
              <a:t>09/08/2024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1590531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96996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62737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54914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19650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92386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04778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93955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90141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62782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028507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33210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697694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507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615132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4379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081129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206575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23743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916198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331193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359134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202786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6849766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812360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0109187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06157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9381949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2277395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CB58C1-21F1-4E5E-A422-109B346FF307}" type="datetimeFigureOut">
              <a:rPr lang="en-GB" smtClean="0"/>
              <a:t>09/08/2024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A0CA9F-A7E9-473B-9FD9-2A00B1BED9D0}"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6315414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59669679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193597284"/>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60917288"/>
      </p:ext>
    </p:extLst>
  </p:cSld>
  <p:clrMap bg1="lt1" tx1="dk1" bg2="lt2" tx2="dk2" accent1="accent1" accent2="accent2" accent3="accent3" accent4="accent4" accent5="accent5" accent6="accent6" hlink="hlink" folHlink="folHlink"/>
  <p:sldLayoutIdLst>
    <p:sldLayoutId id="2147483692" r:id="rId1"/>
    <p:sldLayoutId id="214748369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21426116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5076864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636382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hyperlink" Target="https://www.legislation.gov.uk/cy/wsi/2010/2574/contents/made" TargetMode="External"/><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4144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DEAD-C94C-751F-B107-03CCBC6D24B6}"/>
              </a:ext>
            </a:extLst>
          </p:cNvPr>
          <p:cNvSpPr>
            <a:spLocks noGrp="1"/>
          </p:cNvSpPr>
          <p:nvPr>
            <p:ph type="title"/>
          </p:nvPr>
        </p:nvSpPr>
        <p:spPr>
          <a:xfrm>
            <a:off x="355076" y="1449264"/>
            <a:ext cx="11481847" cy="1325563"/>
          </a:xfrm>
        </p:spPr>
        <p:txBody>
          <a:bodyPr>
            <a:noAutofit/>
          </a:bodyPr>
          <a:lstStyle/>
          <a:p>
            <a:pPr algn="ctr"/>
            <a:r>
              <a:rPr lang="en-GB" sz="4800" b="1" err="1"/>
              <a:t>Gofynion</a:t>
            </a:r>
            <a:r>
              <a:rPr lang="en-GB" sz="4800" b="1" dirty="0"/>
              <a:t> AGC</a:t>
            </a:r>
            <a:br>
              <a:rPr lang="en-GB" sz="4800" b="1" dirty="0"/>
            </a:br>
            <a:r>
              <a:rPr lang="en-GB" sz="4800" b="1">
                <a:solidFill>
                  <a:schemeClr val="accent1">
                    <a:lumMod val="75000"/>
                  </a:schemeClr>
                </a:solidFill>
              </a:rPr>
              <a:t>CIW Requirements</a:t>
            </a:r>
            <a:br>
              <a:rPr lang="en-GB" sz="4800" b="1" dirty="0">
                <a:solidFill>
                  <a:schemeClr val="accent1">
                    <a:lumMod val="75000"/>
                  </a:schemeClr>
                </a:solidFill>
              </a:rPr>
            </a:br>
            <a:br>
              <a:rPr lang="en-GB" sz="4800" b="1" dirty="0"/>
            </a:br>
            <a:r>
              <a:rPr lang="en-GB" sz="4800" b="1" dirty="0" err="1">
                <a:cs typeface="Arial"/>
              </a:rPr>
              <a:t>Darlith</a:t>
            </a:r>
            <a:r>
              <a:rPr lang="en-GB" sz="4800" b="1" dirty="0">
                <a:cs typeface="Arial"/>
              </a:rPr>
              <a:t> 5</a:t>
            </a:r>
            <a:br>
              <a:rPr lang="en-GB" sz="4800" b="1" dirty="0">
                <a:cs typeface="Arial"/>
              </a:rPr>
            </a:br>
            <a:r>
              <a:rPr lang="en-GB" sz="4800" b="1">
                <a:solidFill>
                  <a:schemeClr val="accent1">
                    <a:lumMod val="75000"/>
                  </a:schemeClr>
                </a:solidFill>
                <a:cs typeface="Arial"/>
              </a:rPr>
              <a:t>Lecture 5</a:t>
            </a:r>
          </a:p>
        </p:txBody>
      </p:sp>
    </p:spTree>
    <p:extLst>
      <p:ext uri="{BB962C8B-B14F-4D97-AF65-F5344CB8AC3E}">
        <p14:creationId xmlns:p14="http://schemas.microsoft.com/office/powerpoint/2010/main" val="4138598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7D7CE-2565-7C87-42FC-4AF03180AC20}"/>
              </a:ext>
            </a:extLst>
          </p:cNvPr>
          <p:cNvSpPr>
            <a:spLocks noGrp="1"/>
          </p:cNvSpPr>
          <p:nvPr>
            <p:ph type="title"/>
          </p:nvPr>
        </p:nvSpPr>
        <p:spPr/>
        <p:txBody>
          <a:bodyPr>
            <a:normAutofit fontScale="90000"/>
          </a:bodyPr>
          <a:lstStyle/>
          <a:p>
            <a:pPr algn="ctr"/>
            <a:r>
              <a:rPr lang="en-GB" b="1" dirty="0" err="1"/>
              <a:t>Datganiad</a:t>
            </a:r>
            <a:r>
              <a:rPr lang="en-GB" b="1" dirty="0"/>
              <a:t> </a:t>
            </a:r>
            <a:r>
              <a:rPr lang="en-GB" b="1" dirty="0" err="1"/>
              <a:t>Hunanasesu’r</a:t>
            </a:r>
            <a:r>
              <a:rPr lang="en-GB" b="1" dirty="0"/>
              <a:t> </a:t>
            </a:r>
            <a:r>
              <a:rPr lang="en-GB" b="1" dirty="0" err="1"/>
              <a:t>Gwasanaeth</a:t>
            </a:r>
            <a:r>
              <a:rPr lang="en-GB" b="1" dirty="0"/>
              <a:t> (SASS)</a:t>
            </a:r>
            <a:br>
              <a:rPr lang="en-GB" b="1" dirty="0"/>
            </a:br>
            <a:r>
              <a:rPr lang="en-GB" b="1" dirty="0">
                <a:solidFill>
                  <a:schemeClr val="accent1">
                    <a:lumMod val="75000"/>
                  </a:schemeClr>
                </a:solidFill>
              </a:rPr>
              <a:t>Self </a:t>
            </a:r>
            <a:r>
              <a:rPr lang="en-GB" b="1" dirty="0" err="1">
                <a:solidFill>
                  <a:schemeClr val="accent1">
                    <a:lumMod val="75000"/>
                  </a:schemeClr>
                </a:solidFill>
              </a:rPr>
              <a:t>Assessent</a:t>
            </a:r>
            <a:r>
              <a:rPr lang="en-GB" b="1" dirty="0">
                <a:solidFill>
                  <a:schemeClr val="accent1">
                    <a:lumMod val="75000"/>
                  </a:schemeClr>
                </a:solidFill>
              </a:rPr>
              <a:t> of Service Statement (SASS)</a:t>
            </a:r>
          </a:p>
        </p:txBody>
      </p:sp>
      <p:sp>
        <p:nvSpPr>
          <p:cNvPr id="3" name="Content Placeholder 2">
            <a:extLst>
              <a:ext uri="{FF2B5EF4-FFF2-40B4-BE49-F238E27FC236}">
                <a16:creationId xmlns:a16="http://schemas.microsoft.com/office/drawing/2014/main" id="{C3EBC2C3-E87F-86A2-8C82-CCF401F8E800}"/>
              </a:ext>
            </a:extLst>
          </p:cNvPr>
          <p:cNvSpPr>
            <a:spLocks noGrp="1"/>
          </p:cNvSpPr>
          <p:nvPr>
            <p:ph idx="1"/>
          </p:nvPr>
        </p:nvSpPr>
        <p:spPr>
          <a:xfrm>
            <a:off x="351934" y="1690688"/>
            <a:ext cx="5511462" cy="3575934"/>
          </a:xfrm>
        </p:spPr>
        <p:txBody>
          <a:bodyPr>
            <a:normAutofit fontScale="92500" lnSpcReduction="10000"/>
          </a:bodyPr>
          <a:lstStyle/>
          <a:p>
            <a:pPr marL="0" indent="0">
              <a:buNone/>
            </a:pPr>
            <a:r>
              <a:rPr lang="en-GB" sz="2400" b="1" dirty="0" err="1"/>
              <a:t>Rheoliadau</a:t>
            </a:r>
            <a:r>
              <a:rPr lang="en-GB" sz="2400" b="1" dirty="0"/>
              <a:t> </a:t>
            </a:r>
            <a:r>
              <a:rPr lang="en-GB" sz="2400" b="1" dirty="0" err="1"/>
              <a:t>Gwarchod</a:t>
            </a:r>
            <a:r>
              <a:rPr lang="en-GB" sz="2400" b="1" dirty="0"/>
              <a:t> a </a:t>
            </a:r>
            <a:r>
              <a:rPr lang="en-GB" sz="2400" b="1" dirty="0" err="1"/>
              <a:t>Gofal</a:t>
            </a:r>
            <a:r>
              <a:rPr lang="en-GB" sz="2400" b="1" dirty="0"/>
              <a:t> </a:t>
            </a:r>
            <a:r>
              <a:rPr lang="en-GB" sz="2400" b="1" dirty="0" err="1"/>
              <a:t>Dydd</a:t>
            </a:r>
            <a:r>
              <a:rPr lang="en-GB" sz="2400" b="1" dirty="0"/>
              <a:t> (Cymru) 2010</a:t>
            </a:r>
          </a:p>
          <a:p>
            <a:pPr marL="0" indent="0">
              <a:buNone/>
            </a:pPr>
            <a:r>
              <a:rPr lang="en-GB" sz="2400" dirty="0"/>
              <a:t>(o dan </a:t>
            </a:r>
            <a:r>
              <a:rPr lang="en-GB" sz="2400" dirty="0" err="1"/>
              <a:t>Mesur</a:t>
            </a:r>
            <a:r>
              <a:rPr lang="en-GB" sz="2400" dirty="0"/>
              <a:t> Plant a </a:t>
            </a:r>
            <a:r>
              <a:rPr lang="en-GB" sz="2400" dirty="0" err="1"/>
              <a:t>theuluoedd</a:t>
            </a:r>
            <a:r>
              <a:rPr lang="en-GB" sz="2400" dirty="0"/>
              <a:t> (Cymru) 2010) </a:t>
            </a:r>
          </a:p>
          <a:p>
            <a:pPr marL="0" indent="0">
              <a:buNone/>
            </a:pPr>
            <a:r>
              <a:rPr lang="en-GB" sz="2400" dirty="0"/>
              <a:t>SASS</a:t>
            </a:r>
          </a:p>
          <a:p>
            <a:pPr marL="0" indent="0">
              <a:buNone/>
            </a:pPr>
            <a:r>
              <a:rPr lang="en-GB" sz="2400" dirty="0"/>
              <a:t>2 </a:t>
            </a:r>
            <a:r>
              <a:rPr lang="en-GB" sz="2400" dirty="0" err="1"/>
              <a:t>Rhan</a:t>
            </a:r>
            <a:endParaRPr lang="en-GB" sz="2400" dirty="0"/>
          </a:p>
          <a:p>
            <a:pPr>
              <a:buFontTx/>
              <a:buChar char="-"/>
            </a:pPr>
            <a:r>
              <a:rPr lang="en-GB" sz="2400" dirty="0" err="1"/>
              <a:t>Gwybodaeth</a:t>
            </a:r>
            <a:r>
              <a:rPr lang="en-GB" sz="2400" dirty="0"/>
              <a:t> y </a:t>
            </a:r>
            <a:r>
              <a:rPr lang="en-GB" sz="2400" dirty="0" err="1"/>
              <a:t>gwasanaeth</a:t>
            </a:r>
            <a:endParaRPr lang="en-GB" sz="2400" dirty="0"/>
          </a:p>
          <a:p>
            <a:pPr>
              <a:buFontTx/>
              <a:buChar char="-"/>
            </a:pPr>
            <a:r>
              <a:rPr lang="en-GB" sz="2400" dirty="0" err="1"/>
              <a:t>Adroddiad</a:t>
            </a:r>
            <a:r>
              <a:rPr lang="en-GB" sz="2400" dirty="0"/>
              <a:t> </a:t>
            </a:r>
            <a:r>
              <a:rPr lang="en-GB" sz="2400" dirty="0" err="1"/>
              <a:t>Ansawdd</a:t>
            </a:r>
            <a:r>
              <a:rPr lang="en-GB" sz="2400" dirty="0"/>
              <a:t> o </a:t>
            </a:r>
            <a:r>
              <a:rPr lang="en-GB" sz="2400" dirty="0" err="1"/>
              <a:t>Gofal</a:t>
            </a:r>
            <a:endParaRPr lang="en-GB" sz="2400" dirty="0"/>
          </a:p>
          <a:p>
            <a:pPr>
              <a:buFontTx/>
              <a:buChar char="-"/>
            </a:pPr>
            <a:r>
              <a:rPr lang="en-GB" sz="2400" dirty="0" err="1"/>
              <a:t>Gofyniad</a:t>
            </a:r>
            <a:r>
              <a:rPr lang="en-GB" sz="2400" dirty="0"/>
              <a:t> </a:t>
            </a:r>
            <a:r>
              <a:rPr lang="en-GB" sz="2400" dirty="0" err="1"/>
              <a:t>blynyddol</a:t>
            </a:r>
            <a:r>
              <a:rPr lang="en-GB" sz="2400" dirty="0"/>
              <a:t>, </a:t>
            </a:r>
            <a:r>
              <a:rPr lang="en-GB" sz="2400" dirty="0" err="1"/>
              <a:t>methiant</a:t>
            </a:r>
            <a:r>
              <a:rPr lang="en-GB" sz="2400" dirty="0"/>
              <a:t> </a:t>
            </a:r>
            <a:r>
              <a:rPr lang="en-GB" sz="2400" dirty="0" err="1"/>
              <a:t>yn</a:t>
            </a:r>
            <a:r>
              <a:rPr lang="en-GB" sz="2400" dirty="0"/>
              <a:t> </a:t>
            </a:r>
            <a:r>
              <a:rPr lang="en-GB" sz="2400" dirty="0" err="1"/>
              <a:t>arwain</a:t>
            </a:r>
            <a:r>
              <a:rPr lang="en-GB" sz="2400" dirty="0"/>
              <a:t> at </a:t>
            </a:r>
            <a:r>
              <a:rPr lang="en-GB" sz="2400" dirty="0" err="1"/>
              <a:t>ddiffyg</a:t>
            </a:r>
            <a:r>
              <a:rPr lang="en-GB" sz="2400" dirty="0"/>
              <a:t> </a:t>
            </a:r>
            <a:r>
              <a:rPr lang="en-GB" sz="2400" dirty="0" err="1"/>
              <a:t>cydymffurfio</a:t>
            </a:r>
            <a:endParaRPr lang="en-GB" sz="2400" dirty="0"/>
          </a:p>
        </p:txBody>
      </p:sp>
      <p:sp>
        <p:nvSpPr>
          <p:cNvPr id="4" name="Content Placeholder 3">
            <a:extLst>
              <a:ext uri="{FF2B5EF4-FFF2-40B4-BE49-F238E27FC236}">
                <a16:creationId xmlns:a16="http://schemas.microsoft.com/office/drawing/2014/main" id="{88A2665E-DD71-DF50-B1C9-EE9B2DC344AC}"/>
              </a:ext>
            </a:extLst>
          </p:cNvPr>
          <p:cNvSpPr>
            <a:spLocks noGrp="1"/>
          </p:cNvSpPr>
          <p:nvPr>
            <p:ph sz="half" idx="4294967295"/>
          </p:nvPr>
        </p:nvSpPr>
        <p:spPr>
          <a:xfrm>
            <a:off x="6328606" y="1590780"/>
            <a:ext cx="5181600" cy="4351337"/>
          </a:xfrm>
        </p:spPr>
        <p:txBody>
          <a:bodyPr>
            <a:normAutofit/>
          </a:bodyPr>
          <a:lstStyle/>
          <a:p>
            <a:pPr marL="0" indent="0" algn="l">
              <a:buNone/>
            </a:pPr>
            <a:r>
              <a:rPr lang="en-GB" sz="2400" b="1" i="0" dirty="0">
                <a:solidFill>
                  <a:schemeClr val="accent1">
                    <a:lumMod val="75000"/>
                  </a:schemeClr>
                </a:solidFill>
                <a:effectLst/>
              </a:rPr>
              <a:t>The Childminding and Day Care (Wales) Regulations 2010</a:t>
            </a:r>
          </a:p>
          <a:p>
            <a:pPr marL="0" indent="0" algn="l">
              <a:buNone/>
            </a:pPr>
            <a:r>
              <a:rPr lang="en-GB" sz="2400" b="0" i="0" dirty="0">
                <a:solidFill>
                  <a:schemeClr val="accent1">
                    <a:lumMod val="75000"/>
                  </a:schemeClr>
                </a:solidFill>
                <a:effectLst/>
              </a:rPr>
              <a:t>(under the Children and Families (Wales) Measure 2010)</a:t>
            </a:r>
          </a:p>
          <a:p>
            <a:pPr marL="0" indent="0">
              <a:buNone/>
            </a:pPr>
            <a:r>
              <a:rPr lang="en-GB" sz="2400" dirty="0">
                <a:solidFill>
                  <a:schemeClr val="accent1">
                    <a:lumMod val="75000"/>
                  </a:schemeClr>
                </a:solidFill>
              </a:rPr>
              <a:t>SASS</a:t>
            </a:r>
          </a:p>
          <a:p>
            <a:pPr marL="0" indent="0">
              <a:buNone/>
            </a:pPr>
            <a:r>
              <a:rPr lang="en-GB" sz="2400" dirty="0">
                <a:solidFill>
                  <a:schemeClr val="accent1">
                    <a:lumMod val="75000"/>
                  </a:schemeClr>
                </a:solidFill>
              </a:rPr>
              <a:t>2 Parts </a:t>
            </a:r>
          </a:p>
          <a:p>
            <a:pPr marL="0" indent="0">
              <a:buNone/>
            </a:pPr>
            <a:r>
              <a:rPr lang="en-GB" sz="2400" dirty="0">
                <a:solidFill>
                  <a:schemeClr val="accent1">
                    <a:lumMod val="75000"/>
                  </a:schemeClr>
                </a:solidFill>
              </a:rPr>
              <a:t>- Service Information</a:t>
            </a:r>
          </a:p>
          <a:p>
            <a:pPr>
              <a:buFontTx/>
              <a:buChar char="-"/>
            </a:pPr>
            <a:r>
              <a:rPr lang="en-GB" sz="2400" dirty="0">
                <a:solidFill>
                  <a:schemeClr val="accent1">
                    <a:lumMod val="75000"/>
                  </a:schemeClr>
                </a:solidFill>
              </a:rPr>
              <a:t>Quality of Care Report</a:t>
            </a:r>
          </a:p>
          <a:p>
            <a:pPr>
              <a:buFontTx/>
              <a:buChar char="-"/>
            </a:pPr>
            <a:r>
              <a:rPr lang="en-GB" sz="2400" dirty="0">
                <a:solidFill>
                  <a:schemeClr val="accent1">
                    <a:lumMod val="75000"/>
                  </a:schemeClr>
                </a:solidFill>
              </a:rPr>
              <a:t>Annual requirement, failure results in non-compliance</a:t>
            </a:r>
          </a:p>
          <a:p>
            <a:pPr>
              <a:buFontTx/>
              <a:buChar char="-"/>
            </a:pPr>
            <a:endParaRPr lang="en-GB" dirty="0"/>
          </a:p>
        </p:txBody>
      </p:sp>
    </p:spTree>
    <p:extLst>
      <p:ext uri="{BB962C8B-B14F-4D97-AF65-F5344CB8AC3E}">
        <p14:creationId xmlns:p14="http://schemas.microsoft.com/office/powerpoint/2010/main" val="958524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04B5E-BF1D-CC02-2E29-B8ED3715D4A1}"/>
              </a:ext>
            </a:extLst>
          </p:cNvPr>
          <p:cNvSpPr>
            <a:spLocks noGrp="1"/>
          </p:cNvSpPr>
          <p:nvPr>
            <p:ph type="title"/>
          </p:nvPr>
        </p:nvSpPr>
        <p:spPr/>
        <p:txBody>
          <a:bodyPr/>
          <a:lstStyle/>
          <a:p>
            <a:pPr algn="ctr"/>
            <a:r>
              <a:rPr lang="en-GB" b="1" dirty="0" err="1"/>
              <a:t>Termau</a:t>
            </a:r>
            <a:r>
              <a:rPr lang="en-GB" b="1" dirty="0"/>
              <a:t>/ </a:t>
            </a:r>
            <a:r>
              <a:rPr lang="en-GB" b="1" dirty="0">
                <a:solidFill>
                  <a:schemeClr val="accent1">
                    <a:lumMod val="75000"/>
                  </a:schemeClr>
                </a:solidFill>
              </a:rPr>
              <a:t>Terms</a:t>
            </a:r>
          </a:p>
        </p:txBody>
      </p:sp>
      <p:sp>
        <p:nvSpPr>
          <p:cNvPr id="3" name="Content Placeholder 2">
            <a:extLst>
              <a:ext uri="{FF2B5EF4-FFF2-40B4-BE49-F238E27FC236}">
                <a16:creationId xmlns:a16="http://schemas.microsoft.com/office/drawing/2014/main" id="{F5FDC56A-F285-E082-E93D-ACF5F08F5094}"/>
              </a:ext>
            </a:extLst>
          </p:cNvPr>
          <p:cNvSpPr>
            <a:spLocks noGrp="1"/>
          </p:cNvSpPr>
          <p:nvPr>
            <p:ph idx="1"/>
          </p:nvPr>
        </p:nvSpPr>
        <p:spPr/>
        <p:txBody>
          <a:bodyPr vert="horz" lIns="91440" tIns="45720" rIns="91440" bIns="45720" rtlCol="0" anchor="t">
            <a:normAutofit/>
          </a:bodyPr>
          <a:lstStyle/>
          <a:p>
            <a:pPr marL="0" indent="0">
              <a:buNone/>
            </a:pPr>
            <a:r>
              <a:rPr lang="en-GB" b="1" dirty="0"/>
              <a:t>Person </a:t>
            </a:r>
            <a:r>
              <a:rPr lang="en-GB" b="1" err="1"/>
              <a:t>Cofrestredig</a:t>
            </a:r>
            <a:r>
              <a:rPr lang="en-GB" b="1" dirty="0"/>
              <a:t> (PC)</a:t>
            </a:r>
            <a:endParaRPr lang="en-GB" b="1" dirty="0">
              <a:cs typeface="Arial"/>
            </a:endParaRPr>
          </a:p>
          <a:p>
            <a:pPr marL="0" indent="0">
              <a:buNone/>
            </a:pPr>
            <a:r>
              <a:rPr lang="en-GB" b="1" err="1"/>
              <a:t>Unigolyn</a:t>
            </a:r>
            <a:r>
              <a:rPr lang="en-GB" b="1" dirty="0"/>
              <a:t> </a:t>
            </a:r>
            <a:r>
              <a:rPr lang="en-GB" b="1" err="1"/>
              <a:t>Cyfrifol</a:t>
            </a:r>
            <a:r>
              <a:rPr lang="en-GB" b="1" dirty="0"/>
              <a:t> (UC)</a:t>
            </a:r>
          </a:p>
          <a:p>
            <a:pPr marL="0" indent="0">
              <a:buNone/>
            </a:pPr>
            <a:r>
              <a:rPr lang="en-GB" dirty="0">
                <a:cs typeface="Arial"/>
              </a:rPr>
              <a:t>(Rhain </a:t>
            </a:r>
            <a:r>
              <a:rPr lang="en-GB" err="1">
                <a:cs typeface="Arial"/>
              </a:rPr>
              <a:t>yw'r</a:t>
            </a:r>
            <a:r>
              <a:rPr lang="en-GB" dirty="0">
                <a:cs typeface="Arial"/>
              </a:rPr>
              <a:t> </a:t>
            </a:r>
            <a:r>
              <a:rPr lang="en-GB" err="1">
                <a:cs typeface="Arial"/>
              </a:rPr>
              <a:t>pobol</a:t>
            </a:r>
            <a:r>
              <a:rPr lang="en-GB" dirty="0">
                <a:cs typeface="Arial"/>
              </a:rPr>
              <a:t> </a:t>
            </a:r>
            <a:r>
              <a:rPr lang="en-GB" err="1">
                <a:cs typeface="Arial"/>
              </a:rPr>
              <a:t>sydd</a:t>
            </a:r>
            <a:r>
              <a:rPr lang="en-GB" dirty="0">
                <a:cs typeface="Arial"/>
              </a:rPr>
              <a:t>, </a:t>
            </a:r>
            <a:r>
              <a:rPr lang="en-GB" err="1">
                <a:cs typeface="Arial"/>
              </a:rPr>
              <a:t>yn</a:t>
            </a:r>
            <a:r>
              <a:rPr lang="en-GB" dirty="0">
                <a:cs typeface="Arial"/>
              </a:rPr>
              <a:t> y pen</a:t>
            </a:r>
          </a:p>
          <a:p>
            <a:pPr marL="0" indent="0">
              <a:buNone/>
            </a:pPr>
            <a:r>
              <a:rPr lang="en-GB" dirty="0">
                <a:cs typeface="Arial"/>
              </a:rPr>
              <a:t>draw, </a:t>
            </a:r>
            <a:r>
              <a:rPr lang="en-GB" err="1">
                <a:cs typeface="Arial"/>
              </a:rPr>
              <a:t>yn</a:t>
            </a:r>
            <a:r>
              <a:rPr lang="en-GB" dirty="0">
                <a:cs typeface="Arial"/>
              </a:rPr>
              <a:t> </a:t>
            </a:r>
            <a:r>
              <a:rPr lang="en-GB" err="1">
                <a:cs typeface="Arial"/>
              </a:rPr>
              <a:t>cael</a:t>
            </a:r>
            <a:r>
              <a:rPr lang="en-GB" dirty="0">
                <a:cs typeface="Arial"/>
              </a:rPr>
              <a:t> y </a:t>
            </a:r>
            <a:r>
              <a:rPr lang="en-GB" err="1">
                <a:cs typeface="Arial"/>
              </a:rPr>
              <a:t>cyfrifoldeb</a:t>
            </a:r>
            <a:r>
              <a:rPr lang="en-GB" dirty="0">
                <a:cs typeface="Arial"/>
              </a:rPr>
              <a:t> o</a:t>
            </a:r>
          </a:p>
          <a:p>
            <a:pPr marL="0" indent="0">
              <a:buNone/>
            </a:pPr>
            <a:r>
              <a:rPr lang="en-GB" err="1">
                <a:cs typeface="Arial"/>
              </a:rPr>
              <a:t>cwblhau'r</a:t>
            </a:r>
            <a:r>
              <a:rPr lang="en-GB" dirty="0">
                <a:cs typeface="Arial"/>
              </a:rPr>
              <a:t> SASS)</a:t>
            </a:r>
          </a:p>
          <a:p>
            <a:pPr marL="0" indent="0">
              <a:buNone/>
            </a:pPr>
            <a:r>
              <a:rPr lang="en-GB" dirty="0">
                <a:cs typeface="Arial"/>
              </a:rPr>
              <a:t>Person a </a:t>
            </a:r>
            <a:r>
              <a:rPr lang="en-GB" dirty="0" err="1">
                <a:cs typeface="Arial"/>
              </a:rPr>
              <a:t>gofal</a:t>
            </a:r>
          </a:p>
          <a:p>
            <a:pPr marL="0" indent="0">
              <a:buNone/>
            </a:pPr>
            <a:endParaRPr lang="en-GB" b="1" dirty="0">
              <a:cs typeface="Arial"/>
            </a:endParaRPr>
          </a:p>
        </p:txBody>
      </p:sp>
      <p:sp>
        <p:nvSpPr>
          <p:cNvPr id="4" name="Content Placeholder 3">
            <a:extLst>
              <a:ext uri="{FF2B5EF4-FFF2-40B4-BE49-F238E27FC236}">
                <a16:creationId xmlns:a16="http://schemas.microsoft.com/office/drawing/2014/main" id="{5A66EB41-7524-EB35-CC7F-50FFD4B8189C}"/>
              </a:ext>
            </a:extLst>
          </p:cNvPr>
          <p:cNvSpPr>
            <a:spLocks noGrp="1"/>
          </p:cNvSpPr>
          <p:nvPr>
            <p:ph sz="half" idx="4294967295"/>
          </p:nvPr>
        </p:nvSpPr>
        <p:spPr>
          <a:xfrm>
            <a:off x="7010400" y="1825625"/>
            <a:ext cx="5181600" cy="4351338"/>
          </a:xfrm>
        </p:spPr>
        <p:txBody>
          <a:bodyPr vert="horz" lIns="91440" tIns="45720" rIns="91440" bIns="45720" rtlCol="0" anchor="t">
            <a:normAutofit/>
          </a:bodyPr>
          <a:lstStyle/>
          <a:p>
            <a:pPr marL="0" indent="0">
              <a:buNone/>
            </a:pPr>
            <a:r>
              <a:rPr lang="en-GB" b="1" dirty="0">
                <a:solidFill>
                  <a:schemeClr val="accent1">
                    <a:lumMod val="75000"/>
                  </a:schemeClr>
                </a:solidFill>
              </a:rPr>
              <a:t>Registered Person (RP)</a:t>
            </a:r>
          </a:p>
          <a:p>
            <a:pPr marL="0" indent="0">
              <a:buNone/>
            </a:pPr>
            <a:r>
              <a:rPr lang="en-GB" b="1" dirty="0">
                <a:solidFill>
                  <a:schemeClr val="accent1">
                    <a:lumMod val="75000"/>
                  </a:schemeClr>
                </a:solidFill>
              </a:rPr>
              <a:t>Responsible Individual (RI)</a:t>
            </a:r>
          </a:p>
          <a:p>
            <a:pPr marL="0" indent="0">
              <a:buNone/>
            </a:pPr>
            <a:r>
              <a:rPr lang="en-GB" dirty="0">
                <a:solidFill>
                  <a:schemeClr val="accent1">
                    <a:lumMod val="75000"/>
                  </a:schemeClr>
                </a:solidFill>
              </a:rPr>
              <a:t>(It is these individuals who have ultimate responsibility for the SASS)</a:t>
            </a:r>
            <a:endParaRPr lang="en-GB" dirty="0">
              <a:solidFill>
                <a:schemeClr val="accent1">
                  <a:lumMod val="75000"/>
                </a:schemeClr>
              </a:solidFill>
              <a:cs typeface="Arial"/>
            </a:endParaRPr>
          </a:p>
          <a:p>
            <a:pPr marL="0" indent="0">
              <a:buNone/>
            </a:pPr>
            <a:r>
              <a:rPr lang="en-GB" dirty="0">
                <a:solidFill>
                  <a:schemeClr val="accent1">
                    <a:lumMod val="75000"/>
                  </a:schemeClr>
                </a:solidFill>
              </a:rPr>
              <a:t>Person in Charge (PIC)</a:t>
            </a:r>
          </a:p>
          <a:p>
            <a:pPr marL="0" indent="0">
              <a:buNone/>
            </a:pPr>
            <a:endParaRPr lang="en-GB" dirty="0"/>
          </a:p>
        </p:txBody>
      </p:sp>
    </p:spTree>
    <p:extLst>
      <p:ext uri="{BB962C8B-B14F-4D97-AF65-F5344CB8AC3E}">
        <p14:creationId xmlns:p14="http://schemas.microsoft.com/office/powerpoint/2010/main" val="1781013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BA61-2636-BEE4-204F-7209995488D1}"/>
              </a:ext>
            </a:extLst>
          </p:cNvPr>
          <p:cNvSpPr>
            <a:spLocks noGrp="1"/>
          </p:cNvSpPr>
          <p:nvPr>
            <p:ph type="title"/>
          </p:nvPr>
        </p:nvSpPr>
        <p:spPr/>
        <p:txBody>
          <a:bodyPr/>
          <a:lstStyle/>
          <a:p>
            <a:pPr algn="ctr"/>
            <a:r>
              <a:rPr lang="en-GB" b="1" dirty="0" err="1"/>
              <a:t>Rheoliadau</a:t>
            </a:r>
            <a:r>
              <a:rPr lang="en-GB" b="1" dirty="0"/>
              <a:t>/ </a:t>
            </a:r>
            <a:r>
              <a:rPr lang="en-GB" b="1" dirty="0">
                <a:solidFill>
                  <a:schemeClr val="accent1">
                    <a:lumMod val="75000"/>
                  </a:schemeClr>
                </a:solidFill>
              </a:rPr>
              <a:t>Regulations</a:t>
            </a:r>
          </a:p>
        </p:txBody>
      </p:sp>
      <p:sp>
        <p:nvSpPr>
          <p:cNvPr id="3" name="Content Placeholder 2">
            <a:extLst>
              <a:ext uri="{FF2B5EF4-FFF2-40B4-BE49-F238E27FC236}">
                <a16:creationId xmlns:a16="http://schemas.microsoft.com/office/drawing/2014/main" id="{3E10E764-BD72-0D12-0275-8795E9EE03A7}"/>
              </a:ext>
            </a:extLst>
          </p:cNvPr>
          <p:cNvSpPr>
            <a:spLocks noGrp="1"/>
          </p:cNvSpPr>
          <p:nvPr>
            <p:ph idx="1"/>
          </p:nvPr>
        </p:nvSpPr>
        <p:spPr>
          <a:xfrm>
            <a:off x="358220" y="1825625"/>
            <a:ext cx="5872842" cy="3575934"/>
          </a:xfrm>
        </p:spPr>
        <p:txBody>
          <a:bodyPr>
            <a:normAutofit/>
          </a:bodyPr>
          <a:lstStyle/>
          <a:p>
            <a:pPr marL="0" indent="0">
              <a:buNone/>
            </a:pPr>
            <a:r>
              <a:rPr lang="en-GB" sz="2800" b="1" dirty="0" err="1"/>
              <a:t>Rheoliadau</a:t>
            </a:r>
            <a:r>
              <a:rPr lang="en-GB" sz="2800" b="1" dirty="0"/>
              <a:t> </a:t>
            </a:r>
            <a:r>
              <a:rPr lang="en-GB" sz="2800" b="1" dirty="0" err="1"/>
              <a:t>Gwarchod</a:t>
            </a:r>
            <a:r>
              <a:rPr lang="en-GB" sz="2800" b="1" dirty="0"/>
              <a:t> a </a:t>
            </a:r>
            <a:r>
              <a:rPr lang="en-GB" sz="2800" b="1" dirty="0" err="1"/>
              <a:t>Gofal</a:t>
            </a:r>
            <a:r>
              <a:rPr lang="en-GB" sz="2800" b="1" dirty="0"/>
              <a:t> </a:t>
            </a:r>
            <a:r>
              <a:rPr lang="en-GB" sz="2800" b="1" dirty="0" err="1"/>
              <a:t>Dydd</a:t>
            </a:r>
            <a:r>
              <a:rPr lang="en-GB" sz="2800" b="1" dirty="0"/>
              <a:t> (Cymru) 2010</a:t>
            </a:r>
          </a:p>
          <a:p>
            <a:pPr marL="0" indent="0">
              <a:buNone/>
            </a:pPr>
            <a:r>
              <a:rPr lang="en-GB" dirty="0">
                <a:highlight>
                  <a:srgbClr val="FFFF00"/>
                </a:highlight>
              </a:rPr>
              <a:t>Section 16 – </a:t>
            </a:r>
            <a:r>
              <a:rPr lang="en-GB" dirty="0" err="1">
                <a:highlight>
                  <a:srgbClr val="FFFF00"/>
                </a:highlight>
              </a:rPr>
              <a:t>Adolygiad</a:t>
            </a:r>
            <a:r>
              <a:rPr lang="en-GB" dirty="0">
                <a:highlight>
                  <a:srgbClr val="FFFF00"/>
                </a:highlight>
              </a:rPr>
              <a:t> o </a:t>
            </a:r>
            <a:r>
              <a:rPr lang="en-GB" dirty="0" err="1">
                <a:highlight>
                  <a:srgbClr val="FFFF00"/>
                </a:highlight>
              </a:rPr>
              <a:t>Ansawdd</a:t>
            </a:r>
            <a:r>
              <a:rPr lang="en-GB" dirty="0">
                <a:highlight>
                  <a:srgbClr val="FFFF00"/>
                </a:highlight>
              </a:rPr>
              <a:t> </a:t>
            </a:r>
            <a:r>
              <a:rPr lang="en-GB" dirty="0" err="1">
                <a:highlight>
                  <a:srgbClr val="FFFF00"/>
                </a:highlight>
              </a:rPr>
              <a:t>Gofal</a:t>
            </a:r>
            <a:endParaRPr lang="en-GB" dirty="0">
              <a:highlight>
                <a:srgbClr val="FFFF00"/>
              </a:highlight>
            </a:endParaRPr>
          </a:p>
          <a:p>
            <a:pPr marL="0" indent="0">
              <a:buNone/>
            </a:pPr>
            <a:r>
              <a:rPr lang="en-GB" dirty="0">
                <a:highlight>
                  <a:srgbClr val="FFFF00"/>
                </a:highlight>
              </a:rPr>
              <a:t>Section 17 – </a:t>
            </a:r>
            <a:r>
              <a:rPr lang="en-GB" dirty="0" err="1">
                <a:highlight>
                  <a:srgbClr val="FFFF00"/>
                </a:highlight>
              </a:rPr>
              <a:t>Asesiad</a:t>
            </a:r>
            <a:r>
              <a:rPr lang="en-GB" dirty="0">
                <a:highlight>
                  <a:srgbClr val="FFFF00"/>
                </a:highlight>
              </a:rPr>
              <a:t> o </a:t>
            </a:r>
            <a:r>
              <a:rPr lang="en-GB" dirty="0" err="1">
                <a:highlight>
                  <a:srgbClr val="FFFF00"/>
                </a:highlight>
              </a:rPr>
              <a:t>gwasanaeth</a:t>
            </a:r>
            <a:endParaRPr lang="en-GB" dirty="0">
              <a:highlight>
                <a:srgbClr val="FFFF00"/>
              </a:highlight>
            </a:endParaRPr>
          </a:p>
          <a:p>
            <a:pPr marL="0" indent="0">
              <a:buNone/>
            </a:pPr>
            <a:r>
              <a:rPr lang="en-GB" dirty="0">
                <a:hlinkClick r:id="rId3"/>
              </a:rPr>
              <a:t>https://www.legislation.gov.uk/cy/wsi/2010/2574/contents/made</a:t>
            </a:r>
            <a:r>
              <a:rPr lang="en-GB" dirty="0"/>
              <a:t> </a:t>
            </a:r>
          </a:p>
        </p:txBody>
      </p:sp>
      <p:sp>
        <p:nvSpPr>
          <p:cNvPr id="4" name="Content Placeholder 3">
            <a:extLst>
              <a:ext uri="{FF2B5EF4-FFF2-40B4-BE49-F238E27FC236}">
                <a16:creationId xmlns:a16="http://schemas.microsoft.com/office/drawing/2014/main" id="{B1F369A3-A8CC-B190-C8AA-4E13B9EDC7A7}"/>
              </a:ext>
            </a:extLst>
          </p:cNvPr>
          <p:cNvSpPr>
            <a:spLocks noGrp="1"/>
          </p:cNvSpPr>
          <p:nvPr>
            <p:ph sz="half" idx="4294967295"/>
          </p:nvPr>
        </p:nvSpPr>
        <p:spPr>
          <a:xfrm>
            <a:off x="6740525" y="1759920"/>
            <a:ext cx="5451475" cy="4351338"/>
          </a:xfrm>
        </p:spPr>
        <p:txBody>
          <a:bodyPr>
            <a:normAutofit/>
          </a:bodyPr>
          <a:lstStyle/>
          <a:p>
            <a:pPr marL="0" indent="0">
              <a:buNone/>
            </a:pPr>
            <a:r>
              <a:rPr lang="en-GB" sz="2800" b="1" i="0" dirty="0">
                <a:solidFill>
                  <a:schemeClr val="accent1">
                    <a:lumMod val="75000"/>
                  </a:schemeClr>
                </a:solidFill>
                <a:effectLst/>
              </a:rPr>
              <a:t>The Childminding and Day Care (Wales) Regulations 2010</a:t>
            </a:r>
          </a:p>
          <a:p>
            <a:pPr marL="0" indent="0">
              <a:buNone/>
            </a:pPr>
            <a:r>
              <a:rPr lang="en-GB" dirty="0">
                <a:solidFill>
                  <a:schemeClr val="accent1">
                    <a:lumMod val="75000"/>
                  </a:schemeClr>
                </a:solidFill>
                <a:highlight>
                  <a:srgbClr val="FFFF00"/>
                </a:highlight>
              </a:rPr>
              <a:t>Section 16 – Review of the Quality of Care</a:t>
            </a:r>
          </a:p>
          <a:p>
            <a:pPr marL="0" indent="0">
              <a:buNone/>
            </a:pPr>
            <a:r>
              <a:rPr lang="en-GB" dirty="0">
                <a:solidFill>
                  <a:schemeClr val="accent1">
                    <a:lumMod val="75000"/>
                  </a:schemeClr>
                </a:solidFill>
                <a:highlight>
                  <a:srgbClr val="FFFF00"/>
                </a:highlight>
              </a:rPr>
              <a:t>Section 17 – Assessment of Service</a:t>
            </a:r>
          </a:p>
          <a:p>
            <a:pPr marL="0" indent="0">
              <a:buNone/>
            </a:pPr>
            <a:r>
              <a:rPr lang="en-GB" dirty="0">
                <a:hlinkClick r:id="rId3"/>
              </a:rPr>
              <a:t>https://www.legislation.gov.uk/cy/wsi/2010/2574/contents/made</a:t>
            </a:r>
            <a:r>
              <a:rPr lang="en-GB" dirty="0"/>
              <a:t> </a:t>
            </a:r>
          </a:p>
        </p:txBody>
      </p:sp>
    </p:spTree>
    <p:extLst>
      <p:ext uri="{BB962C8B-B14F-4D97-AF65-F5344CB8AC3E}">
        <p14:creationId xmlns:p14="http://schemas.microsoft.com/office/powerpoint/2010/main" val="1652198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30814-1A69-6B69-F3CB-C66032C2565D}"/>
              </a:ext>
            </a:extLst>
          </p:cNvPr>
          <p:cNvSpPr>
            <a:spLocks noGrp="1"/>
          </p:cNvSpPr>
          <p:nvPr>
            <p:ph type="title"/>
          </p:nvPr>
        </p:nvSpPr>
        <p:spPr/>
        <p:txBody>
          <a:bodyPr/>
          <a:lstStyle/>
          <a:p>
            <a:pPr algn="ctr"/>
            <a:r>
              <a:rPr lang="en-GB" b="1" dirty="0" err="1"/>
              <a:t>Casglu</a:t>
            </a:r>
            <a:r>
              <a:rPr lang="en-GB" b="1" dirty="0"/>
              <a:t> Data/ </a:t>
            </a:r>
            <a:r>
              <a:rPr lang="en-GB" b="1" dirty="0">
                <a:solidFill>
                  <a:schemeClr val="accent1">
                    <a:lumMod val="75000"/>
                  </a:schemeClr>
                </a:solidFill>
              </a:rPr>
              <a:t>Collecting Data</a:t>
            </a:r>
          </a:p>
        </p:txBody>
      </p:sp>
      <p:sp>
        <p:nvSpPr>
          <p:cNvPr id="3" name="Content Placeholder 2">
            <a:extLst>
              <a:ext uri="{FF2B5EF4-FFF2-40B4-BE49-F238E27FC236}">
                <a16:creationId xmlns:a16="http://schemas.microsoft.com/office/drawing/2014/main" id="{BA2D417D-D601-3379-11AF-365C9A752FB9}"/>
              </a:ext>
            </a:extLst>
          </p:cNvPr>
          <p:cNvSpPr>
            <a:spLocks noGrp="1"/>
          </p:cNvSpPr>
          <p:nvPr>
            <p:ph idx="1"/>
          </p:nvPr>
        </p:nvSpPr>
        <p:spPr>
          <a:xfrm>
            <a:off x="358220" y="1825625"/>
            <a:ext cx="5829038" cy="3575934"/>
          </a:xfrm>
        </p:spPr>
        <p:txBody>
          <a:bodyPr/>
          <a:lstStyle/>
          <a:p>
            <a:pPr marL="0" indent="0">
              <a:buNone/>
            </a:pPr>
            <a:r>
              <a:rPr lang="en-GB" b="1" dirty="0" err="1"/>
              <a:t>Tasg</a:t>
            </a:r>
            <a:r>
              <a:rPr lang="en-GB" b="1" dirty="0"/>
              <a:t> 1: </a:t>
            </a:r>
            <a:r>
              <a:rPr lang="en-GB" dirty="0" err="1"/>
              <a:t>Mewn</a:t>
            </a:r>
            <a:r>
              <a:rPr lang="en-GB" dirty="0"/>
              <a:t> </a:t>
            </a:r>
            <a:r>
              <a:rPr lang="en-GB" dirty="0" err="1"/>
              <a:t>gwpiau</a:t>
            </a:r>
            <a:r>
              <a:rPr lang="en-GB" dirty="0"/>
              <a:t>, </a:t>
            </a:r>
            <a:r>
              <a:rPr lang="en-GB" dirty="0" err="1"/>
              <a:t>trafodwch</a:t>
            </a:r>
            <a:r>
              <a:rPr lang="en-GB" dirty="0"/>
              <a:t> </a:t>
            </a:r>
            <a:r>
              <a:rPr lang="en-GB" dirty="0" err="1"/>
              <a:t>sut</a:t>
            </a:r>
            <a:r>
              <a:rPr lang="en-GB" dirty="0"/>
              <a:t> </a:t>
            </a:r>
            <a:r>
              <a:rPr lang="en-GB" dirty="0" err="1"/>
              <a:t>mae’ch</a:t>
            </a:r>
            <a:r>
              <a:rPr lang="en-GB" dirty="0"/>
              <a:t> </a:t>
            </a:r>
            <a:r>
              <a:rPr lang="en-GB" dirty="0" err="1"/>
              <a:t>lleoliadau</a:t>
            </a:r>
            <a:r>
              <a:rPr lang="en-GB" dirty="0"/>
              <a:t> </a:t>
            </a:r>
            <a:r>
              <a:rPr lang="en-GB" dirty="0" err="1"/>
              <a:t>yn</a:t>
            </a:r>
            <a:r>
              <a:rPr lang="en-GB" dirty="0"/>
              <a:t> </a:t>
            </a:r>
            <a:r>
              <a:rPr lang="en-GB" dirty="0" err="1"/>
              <a:t>casglu</a:t>
            </a:r>
            <a:r>
              <a:rPr lang="en-GB" dirty="0"/>
              <a:t> data? Beth am </a:t>
            </a:r>
            <a:r>
              <a:rPr lang="en-GB" dirty="0" err="1"/>
              <a:t>dulliau</a:t>
            </a:r>
            <a:r>
              <a:rPr lang="en-GB" dirty="0"/>
              <a:t> </a:t>
            </a:r>
            <a:r>
              <a:rPr lang="en-GB" dirty="0" err="1"/>
              <a:t>wahanol</a:t>
            </a:r>
            <a:r>
              <a:rPr lang="en-GB" dirty="0"/>
              <a:t>? </a:t>
            </a:r>
            <a:r>
              <a:rPr lang="en-GB" dirty="0" err="1"/>
              <a:t>Ydy</a:t>
            </a:r>
            <a:r>
              <a:rPr lang="en-GB" dirty="0"/>
              <a:t> </a:t>
            </a:r>
            <a:r>
              <a:rPr lang="en-GB" dirty="0" err="1"/>
              <a:t>rhain</a:t>
            </a:r>
            <a:r>
              <a:rPr lang="en-GB" dirty="0"/>
              <a:t> </a:t>
            </a:r>
            <a:r>
              <a:rPr lang="en-GB" dirty="0" err="1"/>
              <a:t>yn</a:t>
            </a:r>
            <a:r>
              <a:rPr lang="en-GB" dirty="0"/>
              <a:t> </a:t>
            </a:r>
            <a:r>
              <a:rPr lang="en-GB" dirty="0" err="1"/>
              <a:t>effeithiol</a:t>
            </a:r>
            <a:r>
              <a:rPr lang="en-GB" dirty="0"/>
              <a:t>? </a:t>
            </a:r>
            <a:r>
              <a:rPr lang="en-GB" dirty="0" err="1"/>
              <a:t>Ystyried</a:t>
            </a:r>
            <a:r>
              <a:rPr lang="en-GB" dirty="0"/>
              <a:t> </a:t>
            </a:r>
            <a:r>
              <a:rPr lang="en-GB" dirty="0" err="1"/>
              <a:t>sut</a:t>
            </a:r>
            <a:r>
              <a:rPr lang="en-GB" dirty="0"/>
              <a:t> </a:t>
            </a:r>
            <a:r>
              <a:rPr lang="en-GB" dirty="0" err="1"/>
              <a:t>ydym</a:t>
            </a:r>
            <a:r>
              <a:rPr lang="en-GB" dirty="0"/>
              <a:t> </a:t>
            </a:r>
            <a:r>
              <a:rPr lang="en-GB" dirty="0" err="1"/>
              <a:t>ni’n</a:t>
            </a:r>
            <a:r>
              <a:rPr lang="en-GB" dirty="0"/>
              <a:t> </a:t>
            </a:r>
            <a:r>
              <a:rPr lang="en-GB" dirty="0" err="1"/>
              <a:t>dderbyn</a:t>
            </a:r>
            <a:r>
              <a:rPr lang="en-GB" dirty="0"/>
              <a:t> </a:t>
            </a:r>
            <a:r>
              <a:rPr lang="en-GB" dirty="0" err="1"/>
              <a:t>barnau’r</a:t>
            </a:r>
            <a:r>
              <a:rPr lang="en-GB" dirty="0"/>
              <a:t> plant, </a:t>
            </a:r>
            <a:r>
              <a:rPr lang="en-GB" dirty="0" err="1"/>
              <a:t>rhieni</a:t>
            </a:r>
            <a:r>
              <a:rPr lang="en-GB" dirty="0"/>
              <a:t> a </a:t>
            </a:r>
            <a:r>
              <a:rPr lang="en-GB" dirty="0" err="1"/>
              <a:t>theulueoedd</a:t>
            </a:r>
            <a:r>
              <a:rPr lang="en-GB" dirty="0"/>
              <a:t>, staff, a </a:t>
            </a:r>
            <a:r>
              <a:rPr lang="en-GB" dirty="0" err="1"/>
              <a:t>defnyddiwr</a:t>
            </a:r>
            <a:r>
              <a:rPr lang="en-GB" dirty="0"/>
              <a:t> </a:t>
            </a:r>
            <a:r>
              <a:rPr lang="en-GB" dirty="0" err="1"/>
              <a:t>eraill</a:t>
            </a:r>
            <a:r>
              <a:rPr lang="en-GB" dirty="0"/>
              <a:t> y </a:t>
            </a:r>
            <a:r>
              <a:rPr lang="en-GB" dirty="0" err="1"/>
              <a:t>gwasanaeth</a:t>
            </a:r>
            <a:r>
              <a:rPr lang="en-GB" dirty="0"/>
              <a:t>?</a:t>
            </a:r>
          </a:p>
        </p:txBody>
      </p:sp>
      <p:sp>
        <p:nvSpPr>
          <p:cNvPr id="4" name="Content Placeholder 3">
            <a:extLst>
              <a:ext uri="{FF2B5EF4-FFF2-40B4-BE49-F238E27FC236}">
                <a16:creationId xmlns:a16="http://schemas.microsoft.com/office/drawing/2014/main" id="{229A535F-62B1-904A-E1D0-53958D0FB932}"/>
              </a:ext>
            </a:extLst>
          </p:cNvPr>
          <p:cNvSpPr>
            <a:spLocks noGrp="1"/>
          </p:cNvSpPr>
          <p:nvPr>
            <p:ph sz="half" idx="4294967295"/>
          </p:nvPr>
        </p:nvSpPr>
        <p:spPr>
          <a:xfrm>
            <a:off x="6413576" y="1825625"/>
            <a:ext cx="5181600" cy="4351338"/>
          </a:xfrm>
        </p:spPr>
        <p:txBody>
          <a:bodyPr/>
          <a:lstStyle/>
          <a:p>
            <a:pPr marL="0" indent="0">
              <a:buNone/>
            </a:pPr>
            <a:r>
              <a:rPr lang="en-GB" b="1" dirty="0">
                <a:solidFill>
                  <a:schemeClr val="accent1">
                    <a:lumMod val="75000"/>
                  </a:schemeClr>
                </a:solidFill>
              </a:rPr>
              <a:t>Task 1: </a:t>
            </a:r>
            <a:r>
              <a:rPr lang="en-GB" dirty="0">
                <a:solidFill>
                  <a:schemeClr val="accent1">
                    <a:lumMod val="75000"/>
                  </a:schemeClr>
                </a:solidFill>
              </a:rPr>
              <a:t>In groups, discuss how your settings collect data, what about other methods? Are these effective? Consider how we get the views of children, parents and families, staff, other service users?</a:t>
            </a:r>
          </a:p>
        </p:txBody>
      </p:sp>
    </p:spTree>
    <p:extLst>
      <p:ext uri="{BB962C8B-B14F-4D97-AF65-F5344CB8AC3E}">
        <p14:creationId xmlns:p14="http://schemas.microsoft.com/office/powerpoint/2010/main" val="4030524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r>
              <a:rPr lang="en-GB" dirty="0"/>
              <a:t>             </a:t>
            </a:r>
            <a:r>
              <a:rPr lang="en-GB" b="1" dirty="0" err="1"/>
              <a:t>Diffiniadau</a:t>
            </a:r>
            <a:r>
              <a:rPr lang="en-GB" b="1" dirty="0"/>
              <a:t>/ </a:t>
            </a:r>
            <a:r>
              <a:rPr lang="en-GB" b="1" dirty="0">
                <a:solidFill>
                  <a:schemeClr val="accent1">
                    <a:lumMod val="75000"/>
                  </a:schemeClr>
                </a:solidFill>
              </a:rPr>
              <a:t>Definitions</a:t>
            </a:r>
          </a:p>
        </p:txBody>
      </p:sp>
      <p:sp>
        <p:nvSpPr>
          <p:cNvPr id="3" name="Content Placeholder 2">
            <a:extLst>
              <a:ext uri="{FF2B5EF4-FFF2-40B4-BE49-F238E27FC236}">
                <a16:creationId xmlns:a16="http://schemas.microsoft.com/office/drawing/2014/main" id="{4AD5964B-2063-3CD2-7F11-86CE7DE6AE85}"/>
              </a:ext>
            </a:extLst>
          </p:cNvPr>
          <p:cNvSpPr>
            <a:spLocks noGrp="1"/>
          </p:cNvSpPr>
          <p:nvPr>
            <p:ph idx="1"/>
          </p:nvPr>
        </p:nvSpPr>
        <p:spPr>
          <a:xfrm>
            <a:off x="358219" y="1825625"/>
            <a:ext cx="5785235" cy="3575934"/>
          </a:xfrm>
        </p:spPr>
        <p:txBody>
          <a:bodyPr/>
          <a:lstStyle/>
          <a:p>
            <a:pPr marL="0" indent="0">
              <a:buNone/>
            </a:pPr>
            <a:r>
              <a:rPr lang="en-GB" b="1" dirty="0" err="1"/>
              <a:t>Tasg</a:t>
            </a:r>
            <a:r>
              <a:rPr lang="en-GB" b="1" dirty="0"/>
              <a:t> 2: </a:t>
            </a:r>
            <a:r>
              <a:rPr lang="en-GB" dirty="0" err="1"/>
              <a:t>Mewn</a:t>
            </a:r>
            <a:r>
              <a:rPr lang="en-GB" dirty="0"/>
              <a:t> </a:t>
            </a:r>
            <a:r>
              <a:rPr lang="en-GB" dirty="0" err="1"/>
              <a:t>grwpiau</a:t>
            </a:r>
            <a:r>
              <a:rPr lang="en-GB" dirty="0"/>
              <a:t>, </a:t>
            </a:r>
            <a:r>
              <a:rPr lang="en-GB" dirty="0" err="1"/>
              <a:t>creu</a:t>
            </a:r>
            <a:r>
              <a:rPr lang="en-GB" dirty="0"/>
              <a:t> </a:t>
            </a:r>
            <a:r>
              <a:rPr lang="en-GB" dirty="0" err="1"/>
              <a:t>diffiniad</a:t>
            </a:r>
            <a:r>
              <a:rPr lang="en-GB" dirty="0"/>
              <a:t> </a:t>
            </a:r>
            <a:r>
              <a:rPr lang="en-GB" dirty="0" err="1"/>
              <a:t>o’ch</a:t>
            </a:r>
            <a:r>
              <a:rPr lang="en-GB" dirty="0"/>
              <a:t> </a:t>
            </a:r>
            <a:r>
              <a:rPr lang="en-GB" dirty="0" err="1"/>
              <a:t>hunan</a:t>
            </a:r>
            <a:r>
              <a:rPr lang="en-GB" dirty="0"/>
              <a:t> am</a:t>
            </a:r>
          </a:p>
          <a:p>
            <a:r>
              <a:rPr lang="en-GB" dirty="0" err="1"/>
              <a:t>Ansawdd</a:t>
            </a:r>
            <a:endParaRPr lang="en-GB" dirty="0"/>
          </a:p>
          <a:p>
            <a:r>
              <a:rPr lang="en-GB" dirty="0" err="1"/>
              <a:t>Ansawdd</a:t>
            </a:r>
            <a:r>
              <a:rPr lang="en-GB" dirty="0"/>
              <a:t> </a:t>
            </a:r>
            <a:r>
              <a:rPr lang="en-GB" dirty="0" err="1"/>
              <a:t>mewn</a:t>
            </a:r>
            <a:r>
              <a:rPr lang="en-GB" dirty="0"/>
              <a:t> </a:t>
            </a:r>
            <a:r>
              <a:rPr lang="en-GB" dirty="0" err="1"/>
              <a:t>gofal</a:t>
            </a:r>
            <a:r>
              <a:rPr lang="en-GB" dirty="0"/>
              <a:t> plant</a:t>
            </a:r>
          </a:p>
          <a:p>
            <a:pPr marL="0" indent="0">
              <a:buNone/>
            </a:pPr>
            <a:r>
              <a:rPr lang="en-GB" dirty="0"/>
              <a:t>Yn </a:t>
            </a:r>
            <a:r>
              <a:rPr lang="en-GB" dirty="0" err="1"/>
              <a:t>seiliedig</a:t>
            </a:r>
            <a:r>
              <a:rPr lang="en-GB" dirty="0"/>
              <a:t> a </a:t>
            </a:r>
            <a:r>
              <a:rPr lang="en-GB" dirty="0" err="1"/>
              <a:t>rhai</a:t>
            </a:r>
            <a:r>
              <a:rPr lang="en-GB" dirty="0"/>
              <a:t> </a:t>
            </a:r>
            <a:r>
              <a:rPr lang="en-GB" dirty="0" err="1"/>
              <a:t>o’ch</a:t>
            </a:r>
            <a:r>
              <a:rPr lang="en-GB" dirty="0"/>
              <a:t> </a:t>
            </a:r>
            <a:r>
              <a:rPr lang="en-GB" dirty="0" err="1"/>
              <a:t>trafodiaethau</a:t>
            </a:r>
            <a:r>
              <a:rPr lang="en-GB" dirty="0"/>
              <a:t> </a:t>
            </a:r>
            <a:r>
              <a:rPr lang="en-GB" dirty="0" err="1"/>
              <a:t>hyd</a:t>
            </a:r>
            <a:r>
              <a:rPr lang="en-GB" dirty="0"/>
              <a:t> at y </a:t>
            </a:r>
            <a:r>
              <a:rPr lang="en-GB" dirty="0" err="1"/>
              <a:t>pwynt</a:t>
            </a:r>
            <a:r>
              <a:rPr lang="en-GB" dirty="0"/>
              <a:t> </a:t>
            </a:r>
            <a:r>
              <a:rPr lang="en-GB" dirty="0" err="1"/>
              <a:t>hwn</a:t>
            </a:r>
            <a:endParaRPr lang="en-GB" dirty="0"/>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sz="half" idx="4294967295"/>
          </p:nvPr>
        </p:nvSpPr>
        <p:spPr>
          <a:xfrm>
            <a:off x="7010400" y="1825625"/>
            <a:ext cx="5181600" cy="4351338"/>
          </a:xfrm>
        </p:spPr>
        <p:txBody>
          <a:bodyPr/>
          <a:lstStyle/>
          <a:p>
            <a:pPr marL="0" indent="0">
              <a:buNone/>
            </a:pPr>
            <a:r>
              <a:rPr lang="en-GB" b="1" dirty="0">
                <a:solidFill>
                  <a:schemeClr val="accent1">
                    <a:lumMod val="75000"/>
                  </a:schemeClr>
                </a:solidFill>
              </a:rPr>
              <a:t>Task 2: </a:t>
            </a:r>
            <a:r>
              <a:rPr lang="en-GB" dirty="0">
                <a:solidFill>
                  <a:schemeClr val="accent1">
                    <a:lumMod val="75000"/>
                  </a:schemeClr>
                </a:solidFill>
              </a:rPr>
              <a:t>In groups, come up with a definition of your own for </a:t>
            </a:r>
          </a:p>
          <a:p>
            <a:r>
              <a:rPr lang="en-GB" dirty="0">
                <a:solidFill>
                  <a:schemeClr val="accent1">
                    <a:lumMod val="75000"/>
                  </a:schemeClr>
                </a:solidFill>
              </a:rPr>
              <a:t>Quality </a:t>
            </a:r>
          </a:p>
          <a:p>
            <a:r>
              <a:rPr lang="en-GB" dirty="0">
                <a:solidFill>
                  <a:schemeClr val="accent1">
                    <a:lumMod val="75000"/>
                  </a:schemeClr>
                </a:solidFill>
              </a:rPr>
              <a:t>Quality in Childcare</a:t>
            </a:r>
          </a:p>
          <a:p>
            <a:pPr marL="0" indent="0">
              <a:buNone/>
            </a:pPr>
            <a:r>
              <a:rPr lang="en-GB" dirty="0">
                <a:solidFill>
                  <a:schemeClr val="accent1">
                    <a:lumMod val="75000"/>
                  </a:schemeClr>
                </a:solidFill>
              </a:rPr>
              <a:t>Based on some of your discussions to this point</a:t>
            </a:r>
          </a:p>
        </p:txBody>
      </p:sp>
    </p:spTree>
    <p:extLst>
      <p:ext uri="{BB962C8B-B14F-4D97-AF65-F5344CB8AC3E}">
        <p14:creationId xmlns:p14="http://schemas.microsoft.com/office/powerpoint/2010/main" val="3666251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r>
              <a:rPr lang="en-GB" dirty="0"/>
              <a:t>             </a:t>
            </a:r>
            <a:r>
              <a:rPr lang="en-GB" b="1" dirty="0" err="1"/>
              <a:t>Diffiniadau</a:t>
            </a:r>
            <a:r>
              <a:rPr lang="en-GB" b="1" dirty="0"/>
              <a:t>/ </a:t>
            </a:r>
            <a:r>
              <a:rPr lang="en-GB" b="1" dirty="0">
                <a:solidFill>
                  <a:schemeClr val="accent1">
                    <a:lumMod val="75000"/>
                  </a:schemeClr>
                </a:solidFill>
              </a:rPr>
              <a:t>Definitions</a:t>
            </a:r>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idx="1"/>
          </p:nvPr>
        </p:nvSpPr>
        <p:spPr/>
        <p:txBody>
          <a:bodyPr>
            <a:normAutofit/>
          </a:bodyPr>
          <a:lstStyle/>
          <a:p>
            <a:pPr marL="0" indent="0">
              <a:buNone/>
            </a:pPr>
            <a:r>
              <a:rPr lang="en-GB" b="0" i="0" dirty="0">
                <a:solidFill>
                  <a:schemeClr val="accent1">
                    <a:lumMod val="75000"/>
                  </a:schemeClr>
                </a:solidFill>
                <a:effectLst/>
                <a:latin typeface="+mj-lt"/>
              </a:rPr>
              <a:t>Quality</a:t>
            </a:r>
          </a:p>
          <a:p>
            <a:pPr marL="0" indent="0">
              <a:buNone/>
            </a:pPr>
            <a:r>
              <a:rPr lang="en-GB" b="0" i="0" dirty="0">
                <a:solidFill>
                  <a:schemeClr val="accent1">
                    <a:lumMod val="75000"/>
                  </a:schemeClr>
                </a:solidFill>
                <a:effectLst/>
                <a:latin typeface="+mj-lt"/>
              </a:rPr>
              <a:t>‘the standard of something as measured against other things of a similar kind; the degree of excellence of something’</a:t>
            </a:r>
          </a:p>
          <a:p>
            <a:pPr marL="0" indent="0">
              <a:buNone/>
            </a:pPr>
            <a:r>
              <a:rPr lang="en-GB" dirty="0">
                <a:solidFill>
                  <a:schemeClr val="accent1">
                    <a:lumMod val="75000"/>
                  </a:schemeClr>
                </a:solidFill>
                <a:latin typeface="+mj-lt"/>
              </a:rPr>
              <a:t>							Oxford Dictionary (2021)</a:t>
            </a:r>
          </a:p>
        </p:txBody>
      </p:sp>
    </p:spTree>
    <p:extLst>
      <p:ext uri="{BB962C8B-B14F-4D97-AF65-F5344CB8AC3E}">
        <p14:creationId xmlns:p14="http://schemas.microsoft.com/office/powerpoint/2010/main" val="2191228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pPr algn="ctr"/>
            <a:r>
              <a:rPr lang="en-GB" b="1" dirty="0"/>
              <a:t>     </a:t>
            </a:r>
            <a:r>
              <a:rPr lang="en-GB" b="1" dirty="0" err="1"/>
              <a:t>Diffiniadau</a:t>
            </a:r>
            <a:r>
              <a:rPr lang="en-GB" b="1" dirty="0"/>
              <a:t>/ </a:t>
            </a:r>
            <a:r>
              <a:rPr lang="en-GB" b="1" dirty="0">
                <a:solidFill>
                  <a:schemeClr val="accent1">
                    <a:lumMod val="75000"/>
                  </a:schemeClr>
                </a:solidFill>
              </a:rPr>
              <a:t>Definitions</a:t>
            </a:r>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idx="1"/>
          </p:nvPr>
        </p:nvSpPr>
        <p:spPr/>
        <p:txBody>
          <a:bodyPr>
            <a:normAutofit/>
          </a:bodyPr>
          <a:lstStyle/>
          <a:p>
            <a:pPr marL="0" indent="0">
              <a:buNone/>
            </a:pPr>
            <a:r>
              <a:rPr lang="en-GB" dirty="0">
                <a:solidFill>
                  <a:schemeClr val="accent1">
                    <a:lumMod val="75000"/>
                  </a:schemeClr>
                </a:solidFill>
              </a:rPr>
              <a:t>Quality care in Childcare</a:t>
            </a:r>
          </a:p>
          <a:p>
            <a:pPr marL="0" indent="0">
              <a:buNone/>
            </a:pPr>
            <a:r>
              <a:rPr lang="en-GB" b="0" i="0" dirty="0">
                <a:solidFill>
                  <a:schemeClr val="accent1">
                    <a:lumMod val="75000"/>
                  </a:schemeClr>
                </a:solidFill>
                <a:effectLst/>
              </a:rPr>
              <a:t>‘a safe, hygienic environment. plenty of good quality toys, equipment and resources and lots of opportunities for play and learning, inside and out. Structured days and an organised, well managed setting. nutritious food and enjoyable, sociable mealtimes, positive interactions, plenty of praise, encouragement and laughter, parents fully involved and consulted in their children's care’.</a:t>
            </a:r>
          </a:p>
          <a:p>
            <a:pPr marL="0" indent="0">
              <a:buNone/>
            </a:pPr>
            <a:r>
              <a:rPr lang="en-GB" dirty="0">
                <a:solidFill>
                  <a:schemeClr val="accent1">
                    <a:lumMod val="75000"/>
                  </a:schemeClr>
                </a:solidFill>
              </a:rPr>
              <a:t>						</a:t>
            </a:r>
            <a:r>
              <a:rPr lang="en-GB" dirty="0">
                <a:solidFill>
                  <a:schemeClr val="accent6">
                    <a:lumMod val="75000"/>
                  </a:schemeClr>
                </a:solidFill>
              </a:rPr>
              <a:t>				</a:t>
            </a:r>
            <a:r>
              <a:rPr lang="en-GB" dirty="0">
                <a:solidFill>
                  <a:schemeClr val="accent1">
                    <a:lumMod val="75000"/>
                  </a:schemeClr>
                </a:solidFill>
              </a:rPr>
              <a:t>Pacey (2019)</a:t>
            </a:r>
          </a:p>
        </p:txBody>
      </p:sp>
    </p:spTree>
    <p:extLst>
      <p:ext uri="{BB962C8B-B14F-4D97-AF65-F5344CB8AC3E}">
        <p14:creationId xmlns:p14="http://schemas.microsoft.com/office/powerpoint/2010/main" val="3180536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8B39-F59A-FC31-F158-7D580B9D9E73}"/>
              </a:ext>
            </a:extLst>
          </p:cNvPr>
          <p:cNvSpPr>
            <a:spLocks noGrp="1"/>
          </p:cNvSpPr>
          <p:nvPr>
            <p:ph type="title"/>
          </p:nvPr>
        </p:nvSpPr>
        <p:spPr/>
        <p:txBody>
          <a:bodyPr/>
          <a:lstStyle/>
          <a:p>
            <a:pPr algn="ctr"/>
            <a:r>
              <a:rPr lang="en-GB" b="1" dirty="0" err="1"/>
              <a:t>Ydy</a:t>
            </a:r>
            <a:r>
              <a:rPr lang="en-GB" b="1" dirty="0"/>
              <a:t> un </a:t>
            </a:r>
            <a:r>
              <a:rPr lang="en-GB" b="1" dirty="0" err="1"/>
              <a:t>maint</a:t>
            </a:r>
            <a:r>
              <a:rPr lang="en-GB" b="1" dirty="0"/>
              <a:t> </a:t>
            </a:r>
            <a:r>
              <a:rPr lang="en-GB" b="1" dirty="0" err="1"/>
              <a:t>yn</a:t>
            </a:r>
            <a:r>
              <a:rPr lang="en-GB" b="1" dirty="0"/>
              <a:t> </a:t>
            </a:r>
            <a:r>
              <a:rPr lang="en-GB" b="1" dirty="0" err="1"/>
              <a:t>ffitio</a:t>
            </a:r>
            <a:r>
              <a:rPr lang="en-GB" b="1" dirty="0"/>
              <a:t> </a:t>
            </a:r>
            <a:r>
              <a:rPr lang="en-GB" b="1" dirty="0" err="1"/>
              <a:t>pawb</a:t>
            </a:r>
            <a:r>
              <a:rPr lang="en-GB" b="1" dirty="0"/>
              <a:t>?</a:t>
            </a:r>
            <a:br>
              <a:rPr lang="en-GB" b="1" dirty="0"/>
            </a:br>
            <a:r>
              <a:rPr lang="en-GB" b="1" dirty="0">
                <a:solidFill>
                  <a:schemeClr val="accent1">
                    <a:lumMod val="75000"/>
                  </a:schemeClr>
                </a:solidFill>
              </a:rPr>
              <a:t>Does one size fit all?</a:t>
            </a:r>
          </a:p>
        </p:txBody>
      </p:sp>
      <p:sp>
        <p:nvSpPr>
          <p:cNvPr id="3" name="Content Placeholder 2">
            <a:extLst>
              <a:ext uri="{FF2B5EF4-FFF2-40B4-BE49-F238E27FC236}">
                <a16:creationId xmlns:a16="http://schemas.microsoft.com/office/drawing/2014/main" id="{5300DC1A-CAFC-B333-1E86-773C49D3C259}"/>
              </a:ext>
            </a:extLst>
          </p:cNvPr>
          <p:cNvSpPr>
            <a:spLocks noGrp="1"/>
          </p:cNvSpPr>
          <p:nvPr>
            <p:ph idx="1"/>
          </p:nvPr>
        </p:nvSpPr>
        <p:spPr>
          <a:xfrm>
            <a:off x="358220" y="1825625"/>
            <a:ext cx="6447764" cy="3575934"/>
          </a:xfrm>
        </p:spPr>
        <p:txBody>
          <a:bodyPr/>
          <a:lstStyle/>
          <a:p>
            <a:pPr marL="0" indent="0">
              <a:buNone/>
            </a:pPr>
            <a:r>
              <a:rPr lang="en-GB" b="1" dirty="0" err="1"/>
              <a:t>Tasg</a:t>
            </a:r>
            <a:r>
              <a:rPr lang="en-GB" b="1" dirty="0"/>
              <a:t> 3: </a:t>
            </a:r>
            <a:r>
              <a:rPr lang="en-GB" dirty="0" err="1"/>
              <a:t>Ydy</a:t>
            </a:r>
            <a:r>
              <a:rPr lang="en-GB" dirty="0"/>
              <a:t> </a:t>
            </a:r>
            <a:r>
              <a:rPr lang="en-GB" dirty="0" err="1"/>
              <a:t>ansawdd</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gydrannau</a:t>
            </a:r>
            <a:r>
              <a:rPr lang="en-GB" dirty="0"/>
              <a:t> </a:t>
            </a:r>
            <a:r>
              <a:rPr lang="en-GB" dirty="0" err="1"/>
              <a:t>penodol</a:t>
            </a:r>
            <a:r>
              <a:rPr lang="en-GB" dirty="0"/>
              <a:t>? Beth </a:t>
            </a:r>
            <a:r>
              <a:rPr lang="en-GB" dirty="0" err="1"/>
              <a:t>gallau</a:t>
            </a:r>
            <a:r>
              <a:rPr lang="en-GB" dirty="0"/>
              <a:t> </a:t>
            </a:r>
            <a:r>
              <a:rPr lang="en-GB" dirty="0" err="1"/>
              <a:t>rhain</a:t>
            </a:r>
            <a:r>
              <a:rPr lang="en-GB" dirty="0"/>
              <a:t> bod? </a:t>
            </a:r>
            <a:r>
              <a:rPr lang="en-GB" dirty="0" err="1"/>
              <a:t>Trafodwch</a:t>
            </a:r>
            <a:endParaRPr lang="en-GB" dirty="0"/>
          </a:p>
        </p:txBody>
      </p:sp>
      <p:sp>
        <p:nvSpPr>
          <p:cNvPr id="4" name="Content Placeholder 3">
            <a:extLst>
              <a:ext uri="{FF2B5EF4-FFF2-40B4-BE49-F238E27FC236}">
                <a16:creationId xmlns:a16="http://schemas.microsoft.com/office/drawing/2014/main" id="{A6D96798-C7B1-9E6D-294F-2432D09B1F0F}"/>
              </a:ext>
            </a:extLst>
          </p:cNvPr>
          <p:cNvSpPr>
            <a:spLocks noGrp="1"/>
          </p:cNvSpPr>
          <p:nvPr>
            <p:ph sz="half" idx="4294967295"/>
          </p:nvPr>
        </p:nvSpPr>
        <p:spPr>
          <a:xfrm>
            <a:off x="7010400" y="1825625"/>
            <a:ext cx="5181600" cy="4351338"/>
          </a:xfrm>
        </p:spPr>
        <p:txBody>
          <a:bodyPr/>
          <a:lstStyle/>
          <a:p>
            <a:pPr marL="0" indent="0">
              <a:buNone/>
            </a:pPr>
            <a:r>
              <a:rPr lang="en-GB" b="1" dirty="0">
                <a:solidFill>
                  <a:schemeClr val="accent1">
                    <a:lumMod val="75000"/>
                  </a:schemeClr>
                </a:solidFill>
              </a:rPr>
              <a:t>Task 3: </a:t>
            </a:r>
            <a:r>
              <a:rPr lang="en-GB" dirty="0">
                <a:solidFill>
                  <a:schemeClr val="accent1">
                    <a:lumMod val="75000"/>
                  </a:schemeClr>
                </a:solidFill>
              </a:rPr>
              <a:t>Does quality depend on specific components? What could these be? Discuss</a:t>
            </a:r>
          </a:p>
        </p:txBody>
      </p:sp>
    </p:spTree>
    <p:extLst>
      <p:ext uri="{BB962C8B-B14F-4D97-AF65-F5344CB8AC3E}">
        <p14:creationId xmlns:p14="http://schemas.microsoft.com/office/powerpoint/2010/main" val="1239443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4D88-552B-EC69-557C-F3C02AC13941}"/>
              </a:ext>
            </a:extLst>
          </p:cNvPr>
          <p:cNvSpPr>
            <a:spLocks noGrp="1"/>
          </p:cNvSpPr>
          <p:nvPr>
            <p:ph type="title"/>
          </p:nvPr>
        </p:nvSpPr>
        <p:spPr/>
        <p:txBody>
          <a:bodyPr/>
          <a:lstStyle/>
          <a:p>
            <a:pPr algn="ctr"/>
            <a:r>
              <a:rPr lang="en-GB" b="1" dirty="0" err="1"/>
              <a:t>Adolygiad</a:t>
            </a:r>
            <a:r>
              <a:rPr lang="en-GB" b="1" dirty="0"/>
              <a:t> </a:t>
            </a:r>
            <a:r>
              <a:rPr lang="en-GB" b="1" dirty="0" err="1"/>
              <a:t>Ansawdd</a:t>
            </a:r>
            <a:r>
              <a:rPr lang="en-GB" b="1" dirty="0"/>
              <a:t> o </a:t>
            </a:r>
            <a:r>
              <a:rPr lang="en-GB" b="1" dirty="0" err="1"/>
              <a:t>Gofal</a:t>
            </a:r>
            <a:br>
              <a:rPr lang="en-GB" b="1" dirty="0"/>
            </a:br>
            <a:r>
              <a:rPr lang="en-GB" b="1" dirty="0">
                <a:solidFill>
                  <a:schemeClr val="accent1">
                    <a:lumMod val="75000"/>
                  </a:schemeClr>
                </a:solidFill>
              </a:rPr>
              <a:t>Quality of Care Review</a:t>
            </a:r>
          </a:p>
        </p:txBody>
      </p:sp>
      <p:sp>
        <p:nvSpPr>
          <p:cNvPr id="3" name="Content Placeholder 2">
            <a:extLst>
              <a:ext uri="{FF2B5EF4-FFF2-40B4-BE49-F238E27FC236}">
                <a16:creationId xmlns:a16="http://schemas.microsoft.com/office/drawing/2014/main" id="{38E99C97-4779-315C-453D-F09076286114}"/>
              </a:ext>
            </a:extLst>
          </p:cNvPr>
          <p:cNvSpPr>
            <a:spLocks noGrp="1"/>
          </p:cNvSpPr>
          <p:nvPr>
            <p:ph idx="1"/>
          </p:nvPr>
        </p:nvSpPr>
        <p:spPr>
          <a:xfrm>
            <a:off x="358220" y="1825625"/>
            <a:ext cx="5834514" cy="3575934"/>
          </a:xfrm>
        </p:spPr>
        <p:txBody>
          <a:bodyPr vert="horz" lIns="91440" tIns="45720" rIns="91440" bIns="45720" rtlCol="0" anchor="t">
            <a:normAutofit/>
          </a:bodyPr>
          <a:lstStyle/>
          <a:p>
            <a:r>
              <a:rPr lang="en-GB" sz="2400" dirty="0"/>
              <a:t>O dan </a:t>
            </a:r>
            <a:r>
              <a:rPr lang="en-GB" sz="2400" dirty="0" err="1"/>
              <a:t>rheoliad</a:t>
            </a:r>
            <a:r>
              <a:rPr lang="en-GB" sz="2400" dirty="0"/>
              <a:t> 16 o </a:t>
            </a:r>
            <a:r>
              <a:rPr lang="en-GB" sz="2400" dirty="0" err="1"/>
              <a:t>Rheoliadau</a:t>
            </a:r>
            <a:r>
              <a:rPr lang="en-GB" sz="2400" dirty="0"/>
              <a:t> </a:t>
            </a:r>
            <a:r>
              <a:rPr lang="en-GB" sz="2400" dirty="0" err="1"/>
              <a:t>Gwarchod</a:t>
            </a:r>
            <a:r>
              <a:rPr lang="en-GB" sz="2400" dirty="0"/>
              <a:t> a </a:t>
            </a:r>
            <a:r>
              <a:rPr lang="en-GB" sz="2400" dirty="0" err="1"/>
              <a:t>Gofal</a:t>
            </a:r>
            <a:r>
              <a:rPr lang="en-GB" sz="2400" dirty="0"/>
              <a:t> </a:t>
            </a:r>
            <a:r>
              <a:rPr lang="en-GB" sz="2400" dirty="0" err="1"/>
              <a:t>Dydd</a:t>
            </a:r>
            <a:r>
              <a:rPr lang="en-GB" sz="2400" dirty="0"/>
              <a:t> (Cymru) 2010, </a:t>
            </a:r>
            <a:r>
              <a:rPr lang="en-GB" sz="2400" dirty="0" err="1"/>
              <a:t>mae’n</a:t>
            </a:r>
            <a:r>
              <a:rPr lang="en-GB" sz="2400" dirty="0"/>
              <a:t> </a:t>
            </a:r>
            <a:r>
              <a:rPr lang="en-GB" sz="2400" dirty="0" err="1"/>
              <a:t>gofyniad</a:t>
            </a:r>
            <a:r>
              <a:rPr lang="en-GB" sz="2400" dirty="0"/>
              <a:t> </a:t>
            </a:r>
            <a:r>
              <a:rPr lang="en-GB" sz="2400" dirty="0" err="1"/>
              <a:t>cyfreithiol</a:t>
            </a:r>
            <a:r>
              <a:rPr lang="en-GB" sz="2400" dirty="0"/>
              <a:t> I </a:t>
            </a:r>
            <a:r>
              <a:rPr lang="en-GB" sz="2400" dirty="0" err="1"/>
              <a:t>sicrhau</a:t>
            </a:r>
            <a:r>
              <a:rPr lang="en-GB" sz="2400" dirty="0"/>
              <a:t> bod </a:t>
            </a:r>
            <a:r>
              <a:rPr lang="en-GB" sz="2400" dirty="0" err="1"/>
              <a:t>adolygiad</a:t>
            </a:r>
            <a:r>
              <a:rPr lang="en-GB" sz="2400" dirty="0"/>
              <a:t> </a:t>
            </a:r>
            <a:r>
              <a:rPr lang="en-GB" sz="2400" dirty="0" err="1"/>
              <a:t>blynyddol</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cwblhau</a:t>
            </a:r>
            <a:r>
              <a:rPr lang="en-GB" sz="2400" dirty="0"/>
              <a:t> ac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dogfennu</a:t>
            </a:r>
            <a:r>
              <a:rPr lang="en-GB" sz="2400" dirty="0"/>
              <a:t> </a:t>
            </a:r>
            <a:r>
              <a:rPr lang="en-GB" sz="2400" dirty="0" err="1"/>
              <a:t>mewn</a:t>
            </a:r>
            <a:r>
              <a:rPr lang="en-GB" sz="2400" dirty="0"/>
              <a:t> </a:t>
            </a:r>
            <a:r>
              <a:rPr lang="en-GB" sz="2400" dirty="0" err="1"/>
              <a:t>adroddiad</a:t>
            </a:r>
            <a:r>
              <a:rPr lang="en-GB" sz="2400" dirty="0"/>
              <a:t> </a:t>
            </a:r>
            <a:r>
              <a:rPr lang="en-GB" sz="2400" dirty="0" err="1"/>
              <a:t>ansawdd</a:t>
            </a:r>
            <a:r>
              <a:rPr lang="en-GB" sz="2400" dirty="0"/>
              <a:t> o </a:t>
            </a:r>
            <a:r>
              <a:rPr lang="en-GB" sz="2400" dirty="0" err="1"/>
              <a:t>gofal</a:t>
            </a:r>
            <a:r>
              <a:rPr lang="en-GB" sz="2400" dirty="0"/>
              <a:t>. Mae </a:t>
            </a:r>
            <a:r>
              <a:rPr lang="en-GB" sz="2400" dirty="0" err="1"/>
              <a:t>hwn</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wneud</a:t>
            </a:r>
            <a:r>
              <a:rPr lang="en-GB" sz="2400" dirty="0"/>
              <a:t> </a:t>
            </a:r>
            <a:r>
              <a:rPr lang="en-GB" sz="2400" dirty="0" err="1"/>
              <a:t>yn</a:t>
            </a:r>
            <a:r>
              <a:rPr lang="en-GB" sz="2400" dirty="0"/>
              <a:t> </a:t>
            </a:r>
            <a:r>
              <a:rPr lang="en-GB" sz="2400" dirty="0" err="1"/>
              <a:t>blynyddol</a:t>
            </a:r>
            <a:r>
              <a:rPr lang="en-GB" sz="2400" dirty="0"/>
              <a:t>.</a:t>
            </a:r>
          </a:p>
          <a:p>
            <a:r>
              <a:rPr lang="en-GB" sz="2400" dirty="0" err="1"/>
              <a:t>Mae’r</a:t>
            </a:r>
            <a:r>
              <a:rPr lang="en-GB" sz="2400" dirty="0"/>
              <a:t> </a:t>
            </a:r>
            <a:r>
              <a:rPr lang="en-GB" sz="2400" dirty="0" err="1"/>
              <a:t>adroddiad</a:t>
            </a:r>
            <a:r>
              <a:rPr lang="en-GB" sz="2400" dirty="0"/>
              <a:t> </a:t>
            </a:r>
            <a:r>
              <a:rPr lang="en-GB" sz="2400" dirty="0" err="1"/>
              <a:t>Ansawdd</a:t>
            </a:r>
            <a:r>
              <a:rPr lang="en-GB" sz="2400" dirty="0"/>
              <a:t> o </a:t>
            </a:r>
            <a:r>
              <a:rPr lang="en-GB" sz="2400" dirty="0" err="1"/>
              <a:t>Gofal</a:t>
            </a:r>
            <a:r>
              <a:rPr lang="en-GB" sz="2400" dirty="0"/>
              <a:t> </a:t>
            </a:r>
            <a:r>
              <a:rPr lang="en-GB" sz="2400" dirty="0" err="1"/>
              <a:t>yn</a:t>
            </a:r>
            <a:r>
              <a:rPr lang="en-GB" sz="2400" dirty="0"/>
              <a:t> </a:t>
            </a:r>
            <a:r>
              <a:rPr lang="en-GB" sz="2400" dirty="0" err="1"/>
              <a:t>ffocysu</a:t>
            </a:r>
            <a:r>
              <a:rPr lang="en-GB" sz="2400" dirty="0"/>
              <a:t> </a:t>
            </a:r>
            <a:r>
              <a:rPr lang="en-GB" sz="2400" dirty="0" err="1"/>
              <a:t>ar</a:t>
            </a:r>
            <a:r>
              <a:rPr lang="en-GB" sz="2400" dirty="0"/>
              <a:t> TRI </a:t>
            </a:r>
            <a:r>
              <a:rPr lang="en-GB" sz="2400" dirty="0" err="1"/>
              <a:t>agwedd</a:t>
            </a:r>
            <a:r>
              <a:rPr lang="en-GB" sz="2400" dirty="0"/>
              <a:t> </a:t>
            </a:r>
            <a:r>
              <a:rPr lang="en-GB" sz="2400" dirty="0" err="1"/>
              <a:t>llweddol</a:t>
            </a:r>
            <a:r>
              <a:rPr lang="en-GB" sz="2400" dirty="0"/>
              <a:t>, </a:t>
            </a:r>
            <a:r>
              <a:rPr lang="en-GB" sz="2400" dirty="0" err="1"/>
              <a:t>Monitro</a:t>
            </a:r>
            <a:r>
              <a:rPr lang="en-GB" sz="2400" dirty="0"/>
              <a:t>, </a:t>
            </a:r>
            <a:r>
              <a:rPr lang="en-GB" sz="2400" dirty="0" err="1"/>
              <a:t>Adolygu</a:t>
            </a:r>
            <a:r>
              <a:rPr lang="en-GB" sz="2400" dirty="0"/>
              <a:t> a Wella.</a:t>
            </a:r>
            <a:endParaRPr lang="en-GB" sz="2400" dirty="0">
              <a:cs typeface="Arial"/>
            </a:endParaRPr>
          </a:p>
          <a:p>
            <a:pPr marL="0" indent="0">
              <a:buNone/>
            </a:pPr>
            <a:endParaRPr lang="en-GB" sz="2800" dirty="0"/>
          </a:p>
          <a:p>
            <a:pPr marL="0" indent="0">
              <a:buNone/>
            </a:pPr>
            <a:endParaRPr lang="en-GB" dirty="0"/>
          </a:p>
        </p:txBody>
      </p:sp>
      <p:sp>
        <p:nvSpPr>
          <p:cNvPr id="4" name="Content Placeholder 3">
            <a:extLst>
              <a:ext uri="{FF2B5EF4-FFF2-40B4-BE49-F238E27FC236}">
                <a16:creationId xmlns:a16="http://schemas.microsoft.com/office/drawing/2014/main" id="{79723BC4-B2E9-F937-F1F6-8923CFA0E999}"/>
              </a:ext>
            </a:extLst>
          </p:cNvPr>
          <p:cNvSpPr>
            <a:spLocks noGrp="1"/>
          </p:cNvSpPr>
          <p:nvPr>
            <p:ph sz="half" idx="4294967295"/>
          </p:nvPr>
        </p:nvSpPr>
        <p:spPr>
          <a:xfrm>
            <a:off x="7010400" y="1825625"/>
            <a:ext cx="5181600" cy="4351338"/>
          </a:xfrm>
        </p:spPr>
        <p:txBody>
          <a:bodyPr vert="horz" lIns="91440" tIns="45720" rIns="91440" bIns="45720" rtlCol="0" anchor="t">
            <a:normAutofit/>
          </a:bodyPr>
          <a:lstStyle/>
          <a:p>
            <a:r>
              <a:rPr lang="en-GB" sz="2400" b="0" i="0" dirty="0">
                <a:solidFill>
                  <a:schemeClr val="accent1">
                    <a:lumMod val="75000"/>
                  </a:schemeClr>
                </a:solidFill>
                <a:effectLst/>
                <a:latin typeface="+mj-lt"/>
              </a:rPr>
              <a:t>Under Regulation 16 of The Childminding and Day Care (Wales) Regulations 2010, it is a legal requirement to ensure that an annual review is carried out and documented in the form of a </a:t>
            </a:r>
            <a:r>
              <a:rPr lang="en-GB" sz="2400" dirty="0">
                <a:solidFill>
                  <a:schemeClr val="accent1">
                    <a:lumMod val="75000"/>
                  </a:schemeClr>
                </a:solidFill>
                <a:latin typeface="+mj-lt"/>
              </a:rPr>
              <a:t>quality of care report</a:t>
            </a:r>
            <a:r>
              <a:rPr lang="en-GB" sz="2400" b="0" i="0" dirty="0">
                <a:solidFill>
                  <a:schemeClr val="accent1">
                    <a:lumMod val="75000"/>
                  </a:schemeClr>
                </a:solidFill>
                <a:effectLst/>
                <a:latin typeface="+mj-lt"/>
              </a:rPr>
              <a:t>. This is done annually.</a:t>
            </a:r>
            <a:endParaRPr lang="en-GB" sz="2400" b="0" i="0" dirty="0">
              <a:solidFill>
                <a:schemeClr val="accent1">
                  <a:lumMod val="75000"/>
                </a:schemeClr>
              </a:solidFill>
              <a:effectLst/>
              <a:latin typeface="+mj-lt"/>
              <a:cs typeface="Arial"/>
            </a:endParaRPr>
          </a:p>
          <a:p>
            <a:r>
              <a:rPr lang="en-GB" sz="2400" b="0" i="0" dirty="0">
                <a:solidFill>
                  <a:schemeClr val="accent1">
                    <a:lumMod val="75000"/>
                  </a:schemeClr>
                </a:solidFill>
                <a:effectLst/>
              </a:rPr>
              <a:t>The Quality-of-Care</a:t>
            </a:r>
            <a:r>
              <a:rPr lang="en-GB" sz="2400" dirty="0">
                <a:solidFill>
                  <a:schemeClr val="accent1">
                    <a:lumMod val="75000"/>
                  </a:schemeClr>
                </a:solidFill>
              </a:rPr>
              <a:t> report </a:t>
            </a:r>
            <a:r>
              <a:rPr lang="en-GB" sz="2400" b="0" i="0" dirty="0">
                <a:solidFill>
                  <a:schemeClr val="accent1">
                    <a:lumMod val="75000"/>
                  </a:schemeClr>
                </a:solidFill>
                <a:effectLst/>
              </a:rPr>
              <a:t>focuses on THREE key aspects: Monitoring, Reviewing, Improving</a:t>
            </a:r>
            <a:endParaRPr lang="en-GB" sz="2400" b="0" i="0" dirty="0">
              <a:solidFill>
                <a:schemeClr val="accent1">
                  <a:lumMod val="75000"/>
                </a:schemeClr>
              </a:solidFill>
              <a:effectLst/>
              <a:cs typeface="Arial"/>
            </a:endParaRPr>
          </a:p>
          <a:p>
            <a:pPr algn="l"/>
            <a:endParaRPr lang="en-GB" sz="2400" b="0" i="0" dirty="0">
              <a:solidFill>
                <a:srgbClr val="000000"/>
              </a:solidFill>
              <a:effectLst/>
              <a:latin typeface="+mj-lt"/>
            </a:endParaRPr>
          </a:p>
          <a:p>
            <a:pPr marL="0" indent="0">
              <a:buNone/>
            </a:pPr>
            <a:endParaRPr lang="en-GB" dirty="0"/>
          </a:p>
        </p:txBody>
      </p:sp>
    </p:spTree>
    <p:extLst>
      <p:ext uri="{BB962C8B-B14F-4D97-AF65-F5344CB8AC3E}">
        <p14:creationId xmlns:p14="http://schemas.microsoft.com/office/powerpoint/2010/main" val="1258481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5F46C-4C29-88D3-D111-7405911D33F9}"/>
              </a:ext>
            </a:extLst>
          </p:cNvPr>
          <p:cNvSpPr>
            <a:spLocks noGrp="1"/>
          </p:cNvSpPr>
          <p:nvPr>
            <p:ph type="title"/>
          </p:nvPr>
        </p:nvSpPr>
        <p:spPr/>
        <p:txBody>
          <a:bodyPr/>
          <a:lstStyle/>
          <a:p>
            <a:pPr algn="ctr"/>
            <a:r>
              <a:rPr lang="en-GB" b="1" dirty="0" err="1"/>
              <a:t>Ffocws</a:t>
            </a:r>
            <a:r>
              <a:rPr lang="en-GB" b="1" dirty="0"/>
              <a:t>/ </a:t>
            </a:r>
            <a:r>
              <a:rPr lang="en-GB" b="1" dirty="0">
                <a:solidFill>
                  <a:schemeClr val="accent1">
                    <a:lumMod val="75000"/>
                  </a:schemeClr>
                </a:solidFill>
              </a:rPr>
              <a:t>Focus</a:t>
            </a:r>
          </a:p>
        </p:txBody>
      </p:sp>
      <p:sp>
        <p:nvSpPr>
          <p:cNvPr id="3" name="Content Placeholder 2">
            <a:extLst>
              <a:ext uri="{FF2B5EF4-FFF2-40B4-BE49-F238E27FC236}">
                <a16:creationId xmlns:a16="http://schemas.microsoft.com/office/drawing/2014/main" id="{C0A64B17-0297-BCA6-5D2C-2006AAD6B271}"/>
              </a:ext>
            </a:extLst>
          </p:cNvPr>
          <p:cNvSpPr>
            <a:spLocks noGrp="1"/>
          </p:cNvSpPr>
          <p:nvPr>
            <p:ph idx="1"/>
          </p:nvPr>
        </p:nvSpPr>
        <p:spPr>
          <a:xfrm>
            <a:off x="358219" y="1579563"/>
            <a:ext cx="6315631" cy="4027630"/>
          </a:xfrm>
        </p:spPr>
        <p:txBody>
          <a:bodyPr>
            <a:normAutofit fontScale="70000" lnSpcReduction="20000"/>
          </a:bodyPr>
          <a:lstStyle/>
          <a:p>
            <a:r>
              <a:rPr lang="en-GB" b="1" dirty="0"/>
              <a:t>MONITRO</a:t>
            </a:r>
          </a:p>
          <a:p>
            <a:pPr marL="0" indent="0">
              <a:buNone/>
            </a:pPr>
            <a:r>
              <a:rPr lang="en-GB" dirty="0"/>
              <a:t>Beth </a:t>
            </a:r>
            <a:r>
              <a:rPr lang="en-GB" dirty="0" err="1"/>
              <a:t>ydym</a:t>
            </a:r>
            <a:r>
              <a:rPr lang="en-GB" dirty="0"/>
              <a:t> </a:t>
            </a:r>
            <a:r>
              <a:rPr lang="en-GB" dirty="0" err="1"/>
              <a:t>ni</a:t>
            </a:r>
            <a:r>
              <a:rPr lang="en-GB" dirty="0"/>
              <a:t> </a:t>
            </a:r>
            <a:r>
              <a:rPr lang="en-GB" dirty="0" err="1"/>
              <a:t>wedi</a:t>
            </a:r>
            <a:r>
              <a:rPr lang="en-GB" dirty="0"/>
              <a:t> bod </a:t>
            </a:r>
            <a:r>
              <a:rPr lang="en-GB" dirty="0" err="1"/>
              <a:t>yn</a:t>
            </a:r>
            <a:r>
              <a:rPr lang="en-GB" dirty="0"/>
              <a:t> </a:t>
            </a:r>
            <a:r>
              <a:rPr lang="en-GB" dirty="0" err="1"/>
              <a:t>gwneud</a:t>
            </a:r>
            <a:r>
              <a:rPr lang="en-GB" dirty="0"/>
              <a:t>.</a:t>
            </a:r>
          </a:p>
          <a:p>
            <a:r>
              <a:rPr lang="en-GB" b="1" dirty="0"/>
              <a:t>ADOLYGU</a:t>
            </a:r>
          </a:p>
          <a:p>
            <a:pPr marL="0" indent="0">
              <a:buNone/>
            </a:pPr>
            <a:r>
              <a:rPr lang="en-GB" dirty="0" err="1"/>
              <a:t>Dyma</a:t>
            </a:r>
            <a:r>
              <a:rPr lang="en-GB" dirty="0"/>
              <a:t> </a:t>
            </a:r>
            <a:r>
              <a:rPr lang="en-GB" dirty="0" err="1"/>
              <a:t>sut</a:t>
            </a:r>
            <a:r>
              <a:rPr lang="en-GB" dirty="0"/>
              <a:t> </a:t>
            </a:r>
            <a:r>
              <a:rPr lang="en-GB" dirty="0" err="1"/>
              <a:t>rydym</a:t>
            </a:r>
            <a:r>
              <a:rPr lang="en-GB" dirty="0"/>
              <a:t> </a:t>
            </a:r>
            <a:r>
              <a:rPr lang="en-GB" dirty="0" err="1"/>
              <a:t>yn</a:t>
            </a:r>
            <a:r>
              <a:rPr lang="en-GB" dirty="0"/>
              <a:t> </a:t>
            </a:r>
            <a:r>
              <a:rPr lang="en-GB" dirty="0" err="1"/>
              <a:t>yn</a:t>
            </a:r>
            <a:r>
              <a:rPr lang="en-GB" dirty="0"/>
              <a:t> </a:t>
            </a:r>
            <a:r>
              <a:rPr lang="en-GB" dirty="0" err="1"/>
              <a:t>gwerthuso</a:t>
            </a:r>
            <a:r>
              <a:rPr lang="en-GB" dirty="0"/>
              <a:t> </a:t>
            </a:r>
            <a:r>
              <a:rPr lang="en-GB" dirty="0" err="1"/>
              <a:t>ein</a:t>
            </a:r>
            <a:r>
              <a:rPr lang="en-GB" dirty="0"/>
              <a:t> </a:t>
            </a:r>
            <a:r>
              <a:rPr lang="en-GB" dirty="0" err="1"/>
              <a:t>arfer</a:t>
            </a:r>
            <a:r>
              <a:rPr lang="en-GB" dirty="0"/>
              <a:t>.</a:t>
            </a:r>
          </a:p>
          <a:p>
            <a:pPr marL="0" indent="0">
              <a:buNone/>
            </a:pPr>
            <a:r>
              <a:rPr lang="en-GB" dirty="0" err="1"/>
              <a:t>Dyma</a:t>
            </a:r>
            <a:r>
              <a:rPr lang="en-GB" dirty="0"/>
              <a:t> pam y </a:t>
            </a:r>
            <a:r>
              <a:rPr lang="en-GB" dirty="0" err="1"/>
              <a:t>credwn</a:t>
            </a:r>
            <a:r>
              <a:rPr lang="en-GB" dirty="0"/>
              <a:t> </a:t>
            </a:r>
            <a:r>
              <a:rPr lang="en-GB" dirty="0" err="1"/>
              <a:t>ein</a:t>
            </a:r>
            <a:r>
              <a:rPr lang="en-GB" dirty="0"/>
              <a:t> bod </a:t>
            </a:r>
            <a:r>
              <a:rPr lang="en-GB" dirty="0" err="1"/>
              <a:t>yn</a:t>
            </a:r>
            <a:r>
              <a:rPr lang="en-GB" dirty="0"/>
              <a:t> </a:t>
            </a:r>
            <a:r>
              <a:rPr lang="en-GB" dirty="0" err="1"/>
              <a:t>llwyddiannus</a:t>
            </a:r>
            <a:r>
              <a:rPr lang="en-GB" dirty="0"/>
              <a:t>.</a:t>
            </a:r>
          </a:p>
          <a:p>
            <a:pPr marL="0" indent="0">
              <a:buNone/>
            </a:pPr>
            <a:r>
              <a:rPr lang="en-GB" dirty="0" err="1"/>
              <a:t>Dyma’r</a:t>
            </a:r>
            <a:r>
              <a:rPr lang="en-GB" dirty="0"/>
              <a:t> </a:t>
            </a:r>
            <a:r>
              <a:rPr lang="en-GB" dirty="0" err="1"/>
              <a:t>hyn</a:t>
            </a:r>
            <a:r>
              <a:rPr lang="en-GB" dirty="0"/>
              <a:t> y </a:t>
            </a:r>
            <a:r>
              <a:rPr lang="en-GB" dirty="0" err="1"/>
              <a:t>mae</a:t>
            </a:r>
            <a:r>
              <a:rPr lang="en-GB" dirty="0"/>
              <a:t> </a:t>
            </a:r>
            <a:r>
              <a:rPr lang="en-GB" dirty="0" err="1"/>
              <a:t>ein</a:t>
            </a:r>
            <a:r>
              <a:rPr lang="en-GB" dirty="0"/>
              <a:t> </a:t>
            </a:r>
            <a:r>
              <a:rPr lang="en-GB" dirty="0" err="1"/>
              <a:t>dyfnyddiwr</a:t>
            </a:r>
            <a:r>
              <a:rPr lang="en-GB" dirty="0"/>
              <a:t> </a:t>
            </a:r>
            <a:r>
              <a:rPr lang="en-GB" dirty="0" err="1"/>
              <a:t>gwasanaeth</a:t>
            </a:r>
            <a:r>
              <a:rPr lang="en-GB" dirty="0"/>
              <a:t> </a:t>
            </a:r>
            <a:r>
              <a:rPr lang="en-GB" dirty="0" err="1"/>
              <a:t>wedi</a:t>
            </a:r>
            <a:r>
              <a:rPr lang="en-GB" dirty="0"/>
              <a:t> </a:t>
            </a:r>
            <a:r>
              <a:rPr lang="en-GB" dirty="0" err="1"/>
              <a:t>ddweu</a:t>
            </a:r>
            <a:r>
              <a:rPr lang="en-GB" dirty="0"/>
              <a:t>. </a:t>
            </a:r>
            <a:r>
              <a:rPr lang="en-GB" dirty="0" err="1"/>
              <a:t>Dyma</a:t>
            </a:r>
            <a:r>
              <a:rPr lang="en-GB" dirty="0"/>
              <a:t> </a:t>
            </a:r>
            <a:r>
              <a:rPr lang="en-GB" dirty="0" err="1"/>
              <a:t>sut</a:t>
            </a:r>
            <a:r>
              <a:rPr lang="en-GB" dirty="0"/>
              <a:t> </a:t>
            </a:r>
            <a:r>
              <a:rPr lang="en-GB" dirty="0" err="1"/>
              <a:t>ydym</a:t>
            </a:r>
            <a:r>
              <a:rPr lang="en-GB" dirty="0"/>
              <a:t> </a:t>
            </a:r>
            <a:r>
              <a:rPr lang="en-GB" dirty="0" err="1"/>
              <a:t>yn</a:t>
            </a:r>
            <a:r>
              <a:rPr lang="en-GB" dirty="0"/>
              <a:t> </a:t>
            </a:r>
            <a:r>
              <a:rPr lang="en-GB" dirty="0" err="1"/>
              <a:t>gwybod</a:t>
            </a:r>
            <a:r>
              <a:rPr lang="en-GB" dirty="0"/>
              <a:t>……..</a:t>
            </a:r>
          </a:p>
          <a:p>
            <a:pPr marL="0" indent="0">
              <a:buNone/>
            </a:pPr>
            <a:r>
              <a:rPr lang="en-GB" dirty="0" err="1"/>
              <a:t>O’r</a:t>
            </a:r>
            <a:r>
              <a:rPr lang="en-GB" dirty="0"/>
              <a:t> data, </a:t>
            </a:r>
            <a:r>
              <a:rPr lang="en-GB" dirty="0" err="1"/>
              <a:t>dyma</a:t>
            </a:r>
            <a:r>
              <a:rPr lang="en-GB" dirty="0"/>
              <a:t> </a:t>
            </a:r>
            <a:r>
              <a:rPr lang="en-GB" dirty="0" err="1"/>
              <a:t>sut</a:t>
            </a:r>
            <a:r>
              <a:rPr lang="en-GB" dirty="0"/>
              <a:t> </a:t>
            </a:r>
            <a:r>
              <a:rPr lang="en-GB" dirty="0" err="1"/>
              <a:t>ydym</a:t>
            </a:r>
            <a:r>
              <a:rPr lang="en-GB" dirty="0"/>
              <a:t> </a:t>
            </a:r>
            <a:r>
              <a:rPr lang="en-GB" dirty="0" err="1"/>
              <a:t>wedi</a:t>
            </a:r>
            <a:r>
              <a:rPr lang="en-GB" dirty="0"/>
              <a:t> </a:t>
            </a:r>
            <a:r>
              <a:rPr lang="en-GB" dirty="0" err="1"/>
              <a:t>adolygu’r</a:t>
            </a:r>
            <a:r>
              <a:rPr lang="en-GB" dirty="0"/>
              <a:t> </a:t>
            </a:r>
            <a:r>
              <a:rPr lang="en-GB" dirty="0" err="1"/>
              <a:t>adborth</a:t>
            </a:r>
            <a:r>
              <a:rPr lang="en-GB" dirty="0"/>
              <a:t>…….</a:t>
            </a:r>
          </a:p>
          <a:p>
            <a:r>
              <a:rPr lang="en-GB" b="1" dirty="0"/>
              <a:t>GWELLA</a:t>
            </a:r>
          </a:p>
          <a:p>
            <a:pPr marL="0" indent="0">
              <a:buNone/>
            </a:pPr>
            <a:r>
              <a:rPr lang="en-GB" dirty="0" err="1"/>
              <a:t>Dyma’r</a:t>
            </a:r>
            <a:r>
              <a:rPr lang="en-GB" dirty="0"/>
              <a:t> </a:t>
            </a:r>
            <a:r>
              <a:rPr lang="en-GB" dirty="0" err="1"/>
              <a:t>hyn</a:t>
            </a:r>
            <a:r>
              <a:rPr lang="en-GB" dirty="0"/>
              <a:t> y </a:t>
            </a:r>
            <a:r>
              <a:rPr lang="en-GB" dirty="0" err="1"/>
              <a:t>teimlwn</a:t>
            </a:r>
            <a:r>
              <a:rPr lang="en-GB" dirty="0"/>
              <a:t> y </a:t>
            </a:r>
            <a:r>
              <a:rPr lang="en-GB" dirty="0" err="1"/>
              <a:t>gallwn</a:t>
            </a:r>
            <a:r>
              <a:rPr lang="en-GB" dirty="0"/>
              <a:t> </a:t>
            </a:r>
            <a:r>
              <a:rPr lang="en-GB" dirty="0" err="1"/>
              <a:t>ei</a:t>
            </a:r>
            <a:r>
              <a:rPr lang="en-GB" dirty="0"/>
              <a:t> </a:t>
            </a:r>
            <a:r>
              <a:rPr lang="en-GB" dirty="0" err="1"/>
              <a:t>wella</a:t>
            </a:r>
            <a:r>
              <a:rPr lang="en-GB" dirty="0"/>
              <a:t>.</a:t>
            </a:r>
          </a:p>
          <a:p>
            <a:pPr marL="0" indent="0">
              <a:buNone/>
            </a:pPr>
            <a:r>
              <a:rPr lang="en-GB" dirty="0" err="1"/>
              <a:t>Dyma</a:t>
            </a:r>
            <a:r>
              <a:rPr lang="en-GB" dirty="0"/>
              <a:t> </a:t>
            </a:r>
            <a:r>
              <a:rPr lang="en-GB" dirty="0" err="1"/>
              <a:t>ein</a:t>
            </a:r>
            <a:r>
              <a:rPr lang="en-GB" dirty="0"/>
              <a:t> </a:t>
            </a:r>
            <a:r>
              <a:rPr lang="en-GB" dirty="0" err="1"/>
              <a:t>targedu</a:t>
            </a:r>
            <a:r>
              <a:rPr lang="en-GB" dirty="0"/>
              <a:t> </a:t>
            </a:r>
            <a:r>
              <a:rPr lang="en-GB" dirty="0" err="1"/>
              <a:t>newydd</a:t>
            </a:r>
            <a:r>
              <a:rPr lang="en-GB" dirty="0"/>
              <a:t> am y </a:t>
            </a:r>
            <a:r>
              <a:rPr lang="en-GB" dirty="0" err="1"/>
              <a:t>flwyddyn</a:t>
            </a:r>
            <a:r>
              <a:rPr lang="en-GB" dirty="0"/>
              <a:t> </a:t>
            </a:r>
            <a:r>
              <a:rPr lang="en-GB" dirty="0" err="1"/>
              <a:t>i</a:t>
            </a:r>
            <a:r>
              <a:rPr lang="en-GB" dirty="0"/>
              <a:t> </a:t>
            </a:r>
            <a:r>
              <a:rPr lang="en-GB" dirty="0" err="1"/>
              <a:t>ddod</a:t>
            </a:r>
            <a:r>
              <a:rPr lang="en-GB" dirty="0"/>
              <a:t>……..</a:t>
            </a:r>
          </a:p>
        </p:txBody>
      </p:sp>
      <p:sp>
        <p:nvSpPr>
          <p:cNvPr id="4" name="Content Placeholder 3">
            <a:extLst>
              <a:ext uri="{FF2B5EF4-FFF2-40B4-BE49-F238E27FC236}">
                <a16:creationId xmlns:a16="http://schemas.microsoft.com/office/drawing/2014/main" id="{5CC82ED2-EEF0-D19E-B279-06F53A15348C}"/>
              </a:ext>
            </a:extLst>
          </p:cNvPr>
          <p:cNvSpPr>
            <a:spLocks noGrp="1"/>
          </p:cNvSpPr>
          <p:nvPr>
            <p:ph sz="half" idx="4294967295"/>
          </p:nvPr>
        </p:nvSpPr>
        <p:spPr>
          <a:xfrm>
            <a:off x="6673850" y="1579563"/>
            <a:ext cx="5518150" cy="4351337"/>
          </a:xfrm>
        </p:spPr>
        <p:txBody>
          <a:bodyPr>
            <a:normAutofit fontScale="70000" lnSpcReduction="20000"/>
          </a:bodyPr>
          <a:lstStyle/>
          <a:p>
            <a:pPr algn="l"/>
            <a:r>
              <a:rPr lang="en-GB" b="1" i="0" dirty="0">
                <a:solidFill>
                  <a:schemeClr val="accent1">
                    <a:lumMod val="75000"/>
                  </a:schemeClr>
                </a:solidFill>
                <a:effectLst/>
                <a:latin typeface="+mj-lt"/>
                <a:cs typeface="Arabic Typesetting" panose="03020402040406030203" pitchFamily="66" charset="-78"/>
              </a:rPr>
              <a:t>MONITORING</a:t>
            </a:r>
          </a:p>
          <a:p>
            <a:pPr marL="0" indent="0" algn="l">
              <a:buNone/>
            </a:pPr>
            <a:r>
              <a:rPr lang="en-GB" b="0" i="0" dirty="0">
                <a:solidFill>
                  <a:schemeClr val="accent1">
                    <a:lumMod val="75000"/>
                  </a:schemeClr>
                </a:solidFill>
                <a:effectLst/>
                <a:latin typeface="+mj-lt"/>
                <a:cs typeface="Arabic Typesetting" panose="03020402040406030203" pitchFamily="66" charset="-78"/>
              </a:rPr>
              <a:t>What have we been doing.</a:t>
            </a:r>
          </a:p>
          <a:p>
            <a:pPr algn="l"/>
            <a:r>
              <a:rPr lang="en-GB" b="1" i="0" dirty="0">
                <a:solidFill>
                  <a:schemeClr val="accent1">
                    <a:lumMod val="75000"/>
                  </a:schemeClr>
                </a:solidFill>
                <a:effectLst/>
                <a:latin typeface="+mj-lt"/>
                <a:cs typeface="Arabic Typesetting" panose="03020402040406030203" pitchFamily="66" charset="-78"/>
              </a:rPr>
              <a:t>REVIEWING</a:t>
            </a:r>
          </a:p>
          <a:p>
            <a:pPr marL="0" indent="0" algn="l">
              <a:buNone/>
            </a:pPr>
            <a:r>
              <a:rPr lang="en-GB" b="0" i="0" dirty="0">
                <a:solidFill>
                  <a:schemeClr val="accent1">
                    <a:lumMod val="75000"/>
                  </a:schemeClr>
                </a:solidFill>
                <a:effectLst/>
                <a:latin typeface="+mj-lt"/>
                <a:cs typeface="Arabic Typesetting" panose="03020402040406030203" pitchFamily="66" charset="-78"/>
              </a:rPr>
              <a:t>This is how we evaluated our practice.</a:t>
            </a:r>
          </a:p>
          <a:p>
            <a:pPr marL="0" indent="0" algn="l">
              <a:buNone/>
            </a:pPr>
            <a:r>
              <a:rPr lang="en-GB" b="0" i="0" dirty="0">
                <a:solidFill>
                  <a:schemeClr val="accent1">
                    <a:lumMod val="75000"/>
                  </a:schemeClr>
                </a:solidFill>
                <a:effectLst/>
                <a:latin typeface="+mj-lt"/>
                <a:cs typeface="Arabic Typesetting" panose="03020402040406030203" pitchFamily="66" charset="-78"/>
              </a:rPr>
              <a:t>This is why we believed this has been successful.</a:t>
            </a:r>
          </a:p>
          <a:p>
            <a:pPr marL="0" indent="0" algn="l">
              <a:buNone/>
            </a:pPr>
            <a:r>
              <a:rPr lang="en-GB" b="0" i="0" dirty="0">
                <a:solidFill>
                  <a:schemeClr val="accent1">
                    <a:lumMod val="75000"/>
                  </a:schemeClr>
                </a:solidFill>
                <a:effectLst/>
                <a:latin typeface="+mj-lt"/>
                <a:cs typeface="Arabic Typesetting" panose="03020402040406030203" pitchFamily="66" charset="-78"/>
              </a:rPr>
              <a:t>This is what our service users have said. This is how we know…</a:t>
            </a:r>
          </a:p>
          <a:p>
            <a:pPr marL="0" indent="0" algn="l">
              <a:buNone/>
            </a:pPr>
            <a:r>
              <a:rPr lang="en-GB" b="0" i="0" dirty="0">
                <a:solidFill>
                  <a:schemeClr val="accent1">
                    <a:lumMod val="75000"/>
                  </a:schemeClr>
                </a:solidFill>
                <a:effectLst/>
                <a:latin typeface="+mj-lt"/>
                <a:cs typeface="Arabic Typesetting" panose="03020402040406030203" pitchFamily="66" charset="-78"/>
              </a:rPr>
              <a:t>From this data, this is how we have reviewed the feedback…</a:t>
            </a:r>
          </a:p>
          <a:p>
            <a:pPr algn="l"/>
            <a:r>
              <a:rPr lang="en-GB" b="1" i="0" dirty="0">
                <a:solidFill>
                  <a:schemeClr val="accent1">
                    <a:lumMod val="75000"/>
                  </a:schemeClr>
                </a:solidFill>
                <a:effectLst/>
                <a:latin typeface="+mj-lt"/>
                <a:cs typeface="Arabic Typesetting" panose="03020402040406030203" pitchFamily="66" charset="-78"/>
              </a:rPr>
              <a:t>IMPROVING</a:t>
            </a:r>
          </a:p>
          <a:p>
            <a:pPr marL="0" indent="0" algn="l">
              <a:buNone/>
            </a:pPr>
            <a:r>
              <a:rPr lang="en-GB" b="0" i="0" dirty="0">
                <a:solidFill>
                  <a:schemeClr val="accent1">
                    <a:lumMod val="75000"/>
                  </a:schemeClr>
                </a:solidFill>
                <a:effectLst/>
                <a:latin typeface="+mj-lt"/>
                <a:cs typeface="Arabic Typesetting" panose="03020402040406030203" pitchFamily="66" charset="-78"/>
              </a:rPr>
              <a:t>This is what we now feel we could improve on.</a:t>
            </a:r>
          </a:p>
          <a:p>
            <a:pPr marL="0" indent="0" algn="l">
              <a:buNone/>
            </a:pPr>
            <a:r>
              <a:rPr lang="en-GB" b="0" i="0" dirty="0">
                <a:solidFill>
                  <a:schemeClr val="accent1">
                    <a:lumMod val="75000"/>
                  </a:schemeClr>
                </a:solidFill>
                <a:effectLst/>
                <a:latin typeface="+mj-lt"/>
                <a:cs typeface="Arabic Typesetting" panose="03020402040406030203" pitchFamily="66" charset="-78"/>
              </a:rPr>
              <a:t>These are our new targets for the year ahead…</a:t>
            </a:r>
          </a:p>
        </p:txBody>
      </p:sp>
    </p:spTree>
    <p:extLst>
      <p:ext uri="{BB962C8B-B14F-4D97-AF65-F5344CB8AC3E}">
        <p14:creationId xmlns:p14="http://schemas.microsoft.com/office/powerpoint/2010/main" val="4195203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A2687-A419-E8F6-EF62-FC1E4FEB8B2A}"/>
              </a:ext>
            </a:extLst>
          </p:cNvPr>
          <p:cNvSpPr>
            <a:spLocks noGrp="1"/>
          </p:cNvSpPr>
          <p:nvPr>
            <p:ph type="title"/>
          </p:nvPr>
        </p:nvSpPr>
        <p:spPr/>
        <p:txBody>
          <a:bodyPr/>
          <a:lstStyle/>
          <a:p>
            <a:pPr algn="ctr"/>
            <a:r>
              <a:rPr lang="en-GB" b="1" dirty="0" err="1"/>
              <a:t>Pwysig</a:t>
            </a:r>
            <a:r>
              <a:rPr lang="en-GB" b="1" dirty="0"/>
              <a:t>/ </a:t>
            </a:r>
            <a:r>
              <a:rPr lang="en-GB" b="1" dirty="0">
                <a:solidFill>
                  <a:schemeClr val="accent1">
                    <a:lumMod val="75000"/>
                  </a:schemeClr>
                </a:solidFill>
              </a:rPr>
              <a:t>Important</a:t>
            </a:r>
          </a:p>
        </p:txBody>
      </p:sp>
      <p:sp>
        <p:nvSpPr>
          <p:cNvPr id="3" name="Content Placeholder 2">
            <a:extLst>
              <a:ext uri="{FF2B5EF4-FFF2-40B4-BE49-F238E27FC236}">
                <a16:creationId xmlns:a16="http://schemas.microsoft.com/office/drawing/2014/main" id="{8A22A426-B845-DF21-2033-8BA7F926C00D}"/>
              </a:ext>
            </a:extLst>
          </p:cNvPr>
          <p:cNvSpPr>
            <a:spLocks noGrp="1"/>
          </p:cNvSpPr>
          <p:nvPr>
            <p:ph idx="1"/>
          </p:nvPr>
        </p:nvSpPr>
        <p:spPr>
          <a:xfrm>
            <a:off x="358219" y="1825625"/>
            <a:ext cx="6026155" cy="3575934"/>
          </a:xfrm>
        </p:spPr>
        <p:txBody>
          <a:bodyPr>
            <a:normAutofit/>
          </a:bodyPr>
          <a:lstStyle/>
          <a:p>
            <a:r>
              <a:rPr lang="en-GB" dirty="0"/>
              <a:t>Felly, </a:t>
            </a:r>
            <a:r>
              <a:rPr lang="en-GB" dirty="0" err="1"/>
              <a:t>mae’n</a:t>
            </a:r>
            <a:r>
              <a:rPr lang="en-GB" dirty="0"/>
              <a:t> </a:t>
            </a:r>
            <a:r>
              <a:rPr lang="en-GB" dirty="0" err="1"/>
              <a:t>agwedd</a:t>
            </a:r>
            <a:r>
              <a:rPr lang="en-GB" dirty="0"/>
              <a:t> </a:t>
            </a:r>
            <a:r>
              <a:rPr lang="en-GB" dirty="0" err="1"/>
              <a:t>hollbwysig</a:t>
            </a:r>
            <a:r>
              <a:rPr lang="en-GB" dirty="0"/>
              <a:t> o </a:t>
            </a:r>
            <a:r>
              <a:rPr lang="en-GB" dirty="0" err="1"/>
              <a:t>pob</a:t>
            </a:r>
            <a:r>
              <a:rPr lang="en-GB" dirty="0"/>
              <a:t> </a:t>
            </a:r>
            <a:r>
              <a:rPr lang="en-GB" dirty="0" err="1"/>
              <a:t>gwasanaeth</a:t>
            </a:r>
            <a:r>
              <a:rPr lang="en-GB" dirty="0"/>
              <a:t> </a:t>
            </a:r>
            <a:r>
              <a:rPr lang="en-GB" dirty="0" err="1"/>
              <a:t>i</a:t>
            </a:r>
            <a:r>
              <a:rPr lang="en-GB" dirty="0"/>
              <a:t> </a:t>
            </a:r>
            <a:r>
              <a:rPr lang="en-GB" dirty="0" err="1"/>
              <a:t>gweithredu</a:t>
            </a:r>
            <a:r>
              <a:rPr lang="en-GB" dirty="0"/>
              <a:t> </a:t>
            </a:r>
            <a:r>
              <a:rPr lang="en-GB" dirty="0" err="1"/>
              <a:t>trefniadau</a:t>
            </a:r>
            <a:r>
              <a:rPr lang="en-GB" dirty="0"/>
              <a:t> </a:t>
            </a:r>
            <a:r>
              <a:rPr lang="en-GB" dirty="0" err="1"/>
              <a:t>i</a:t>
            </a:r>
            <a:r>
              <a:rPr lang="en-GB" dirty="0"/>
              <a:t> </a:t>
            </a:r>
            <a:r>
              <a:rPr lang="en-GB" dirty="0" err="1"/>
              <a:t>mesur</a:t>
            </a:r>
            <a:r>
              <a:rPr lang="en-GB" dirty="0"/>
              <a:t>, ac </a:t>
            </a:r>
            <a:r>
              <a:rPr lang="en-GB" dirty="0" err="1"/>
              <a:t>i</a:t>
            </a:r>
            <a:r>
              <a:rPr lang="en-GB" dirty="0"/>
              <a:t> </a:t>
            </a:r>
            <a:r>
              <a:rPr lang="en-GB" dirty="0" err="1"/>
              <a:t>brosesu</a:t>
            </a:r>
            <a:r>
              <a:rPr lang="en-GB" dirty="0"/>
              <a:t> </a:t>
            </a:r>
            <a:r>
              <a:rPr lang="en-GB" dirty="0" err="1"/>
              <a:t>pob</a:t>
            </a:r>
            <a:r>
              <a:rPr lang="en-GB" dirty="0"/>
              <a:t> </a:t>
            </a:r>
            <a:r>
              <a:rPr lang="en-GB" dirty="0" err="1"/>
              <a:t>agwedd</a:t>
            </a:r>
            <a:r>
              <a:rPr lang="en-GB" dirty="0"/>
              <a:t> or </a:t>
            </a:r>
            <a:r>
              <a:rPr lang="en-GB" dirty="0" err="1"/>
              <a:t>gwasanaeth</a:t>
            </a:r>
            <a:r>
              <a:rPr lang="en-GB" dirty="0"/>
              <a:t> </a:t>
            </a:r>
            <a:r>
              <a:rPr lang="en-GB" dirty="0" err="1"/>
              <a:t>i</a:t>
            </a:r>
            <a:endParaRPr lang="en-GB" dirty="0"/>
          </a:p>
          <a:p>
            <a:pPr marL="0" indent="0">
              <a:buNone/>
            </a:pPr>
            <a:r>
              <a:rPr lang="en-GB" dirty="0" err="1"/>
              <a:t>Sefydlu</a:t>
            </a:r>
            <a:r>
              <a:rPr lang="en-GB" dirty="0"/>
              <a:t> a </a:t>
            </a:r>
            <a:r>
              <a:rPr lang="en-GB" dirty="0" err="1"/>
              <a:t>Chynnal</a:t>
            </a:r>
            <a:r>
              <a:rPr lang="en-GB" dirty="0"/>
              <a:t>                   … system </a:t>
            </a:r>
            <a:r>
              <a:rPr lang="en-GB" dirty="0" err="1"/>
              <a:t>i</a:t>
            </a:r>
            <a:r>
              <a:rPr lang="en-GB" dirty="0"/>
              <a:t> </a:t>
            </a:r>
            <a:r>
              <a:rPr lang="en-GB" dirty="0" err="1"/>
              <a:t>adolygu’r</a:t>
            </a:r>
            <a:r>
              <a:rPr lang="en-GB" dirty="0"/>
              <a:t> </a:t>
            </a:r>
            <a:r>
              <a:rPr lang="en-GB" dirty="0" err="1"/>
              <a:t>ansawdd</a:t>
            </a:r>
            <a:r>
              <a:rPr lang="en-GB" dirty="0"/>
              <a:t> o </a:t>
            </a:r>
            <a:r>
              <a:rPr lang="en-GB" dirty="0" err="1"/>
              <a:t>gofal</a:t>
            </a:r>
            <a:endParaRPr lang="en-GB" dirty="0"/>
          </a:p>
        </p:txBody>
      </p:sp>
      <p:sp>
        <p:nvSpPr>
          <p:cNvPr id="4" name="Content Placeholder 3">
            <a:extLst>
              <a:ext uri="{FF2B5EF4-FFF2-40B4-BE49-F238E27FC236}">
                <a16:creationId xmlns:a16="http://schemas.microsoft.com/office/drawing/2014/main" id="{7EA594E0-7698-A4F1-7017-347E982229D1}"/>
              </a:ext>
            </a:extLst>
          </p:cNvPr>
          <p:cNvSpPr>
            <a:spLocks noGrp="1"/>
          </p:cNvSpPr>
          <p:nvPr>
            <p:ph sz="half" idx="4294967295"/>
          </p:nvPr>
        </p:nvSpPr>
        <p:spPr>
          <a:xfrm>
            <a:off x="7010400" y="1825625"/>
            <a:ext cx="5181600" cy="4351338"/>
          </a:xfrm>
        </p:spPr>
        <p:txBody>
          <a:bodyPr>
            <a:normAutofit/>
          </a:bodyPr>
          <a:lstStyle/>
          <a:p>
            <a:pPr algn="l"/>
            <a:r>
              <a:rPr lang="en-GB" sz="2600" b="0" i="0" dirty="0">
                <a:solidFill>
                  <a:schemeClr val="accent1">
                    <a:lumMod val="75000"/>
                  </a:schemeClr>
                </a:solidFill>
                <a:effectLst/>
                <a:latin typeface="+mj-lt"/>
              </a:rPr>
              <a:t>Therefore, it is a critical aspect of every service to implement arrangements to measure, and process every aspect of that service in order to:</a:t>
            </a:r>
          </a:p>
          <a:p>
            <a:pPr marL="0" indent="0" algn="l">
              <a:buNone/>
            </a:pPr>
            <a:r>
              <a:rPr lang="en-GB" sz="2600" b="0" i="0" dirty="0">
                <a:solidFill>
                  <a:schemeClr val="accent1">
                    <a:lumMod val="75000"/>
                  </a:schemeClr>
                </a:solidFill>
                <a:effectLst/>
                <a:latin typeface="+mj-lt"/>
              </a:rPr>
              <a:t>Establish and Maintain</a:t>
            </a:r>
            <a:r>
              <a:rPr lang="en-GB" sz="2600" dirty="0">
                <a:solidFill>
                  <a:schemeClr val="accent1">
                    <a:lumMod val="75000"/>
                  </a:schemeClr>
                </a:solidFill>
                <a:latin typeface="+mj-lt"/>
              </a:rPr>
              <a:t>             </a:t>
            </a:r>
            <a:r>
              <a:rPr lang="en-GB" sz="2600" b="0" i="0" dirty="0">
                <a:solidFill>
                  <a:schemeClr val="accent1">
                    <a:lumMod val="75000"/>
                  </a:schemeClr>
                </a:solidFill>
                <a:effectLst/>
                <a:latin typeface="+mj-lt"/>
              </a:rPr>
              <a:t>…a system in order to review the quality of care.</a:t>
            </a:r>
          </a:p>
          <a:p>
            <a:pPr marL="0" indent="0">
              <a:buNone/>
            </a:pPr>
            <a:endParaRPr lang="en-GB" dirty="0"/>
          </a:p>
        </p:txBody>
      </p:sp>
    </p:spTree>
    <p:extLst>
      <p:ext uri="{BB962C8B-B14F-4D97-AF65-F5344CB8AC3E}">
        <p14:creationId xmlns:p14="http://schemas.microsoft.com/office/powerpoint/2010/main" val="2501291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35F1-6BBF-48EF-90B4-390E87D4C76C}"/>
              </a:ext>
            </a:extLst>
          </p:cNvPr>
          <p:cNvSpPr>
            <a:spLocks noGrp="1"/>
          </p:cNvSpPr>
          <p:nvPr>
            <p:ph type="title"/>
          </p:nvPr>
        </p:nvSpPr>
        <p:spPr/>
        <p:txBody>
          <a:bodyPr/>
          <a:lstStyle/>
          <a:p>
            <a:pPr algn="ctr"/>
            <a:r>
              <a:rPr lang="en-GB" b="1" dirty="0"/>
              <a:t>Beth </a:t>
            </a:r>
            <a:r>
              <a:rPr lang="en-GB" b="1" dirty="0" err="1"/>
              <a:t>sydd</a:t>
            </a:r>
            <a:r>
              <a:rPr lang="en-GB" b="1" dirty="0"/>
              <a:t> </a:t>
            </a:r>
            <a:r>
              <a:rPr lang="en-GB" b="1" dirty="0" err="1"/>
              <a:t>yn</a:t>
            </a:r>
            <a:r>
              <a:rPr lang="en-GB" b="1" dirty="0"/>
              <a:t> </a:t>
            </a:r>
            <a:r>
              <a:rPr lang="en-GB" b="1" dirty="0" err="1"/>
              <a:t>cael</a:t>
            </a:r>
            <a:r>
              <a:rPr lang="en-GB" b="1" dirty="0"/>
              <a:t> </a:t>
            </a:r>
            <a:r>
              <a:rPr lang="en-GB" b="1" dirty="0" err="1"/>
              <a:t>ei</a:t>
            </a:r>
            <a:r>
              <a:rPr lang="en-GB" b="1" dirty="0"/>
              <a:t> </a:t>
            </a:r>
            <a:r>
              <a:rPr lang="en-GB" b="1" dirty="0" err="1"/>
              <a:t>cynnwys</a:t>
            </a:r>
            <a:r>
              <a:rPr lang="en-GB" b="1" dirty="0"/>
              <a:t>?</a:t>
            </a:r>
            <a:br>
              <a:rPr lang="en-GB" b="1" dirty="0"/>
            </a:br>
            <a:r>
              <a:rPr lang="en-GB" b="1" dirty="0">
                <a:solidFill>
                  <a:schemeClr val="accent1">
                    <a:lumMod val="75000"/>
                  </a:schemeClr>
                </a:solidFill>
              </a:rPr>
              <a:t>What is included?</a:t>
            </a:r>
          </a:p>
        </p:txBody>
      </p:sp>
      <p:sp>
        <p:nvSpPr>
          <p:cNvPr id="3" name="Content Placeholder 2">
            <a:extLst>
              <a:ext uri="{FF2B5EF4-FFF2-40B4-BE49-F238E27FC236}">
                <a16:creationId xmlns:a16="http://schemas.microsoft.com/office/drawing/2014/main" id="{123E028F-3FF6-BE63-6948-BE81A3FD6879}"/>
              </a:ext>
            </a:extLst>
          </p:cNvPr>
          <p:cNvSpPr>
            <a:spLocks noGrp="1"/>
          </p:cNvSpPr>
          <p:nvPr>
            <p:ph idx="1"/>
          </p:nvPr>
        </p:nvSpPr>
        <p:spPr>
          <a:xfrm>
            <a:off x="358219" y="1825625"/>
            <a:ext cx="6316353" cy="3575934"/>
          </a:xfrm>
        </p:spPr>
        <p:txBody>
          <a:bodyPr>
            <a:normAutofit/>
          </a:bodyPr>
          <a:lstStyle/>
          <a:p>
            <a:pPr>
              <a:buFont typeface="Wingdings" panose="05000000000000000000" pitchFamily="2" charset="2"/>
              <a:buChar char="ü"/>
            </a:pPr>
            <a:r>
              <a:rPr lang="en-GB" sz="2400" dirty="0" err="1"/>
              <a:t>Cefndir</a:t>
            </a:r>
            <a:r>
              <a:rPr lang="en-GB" sz="2400" dirty="0"/>
              <a:t> </a:t>
            </a:r>
            <a:r>
              <a:rPr lang="en-GB" sz="2400" dirty="0" err="1"/>
              <a:t>o’r</a:t>
            </a:r>
            <a:r>
              <a:rPr lang="en-GB" sz="2400" dirty="0"/>
              <a:t> </a:t>
            </a:r>
            <a:r>
              <a:rPr lang="en-GB" sz="2400" dirty="0" err="1"/>
              <a:t>lleoliad</a:t>
            </a:r>
            <a:r>
              <a:rPr lang="en-GB" sz="2400" dirty="0"/>
              <a:t>/ </a:t>
            </a:r>
            <a:r>
              <a:rPr lang="en-GB" sz="2400" dirty="0" err="1"/>
              <a:t>gwasanaeth</a:t>
            </a:r>
            <a:endParaRPr lang="en-GB" sz="2400" dirty="0"/>
          </a:p>
          <a:p>
            <a:pPr>
              <a:buFont typeface="Wingdings" panose="05000000000000000000" pitchFamily="2" charset="2"/>
              <a:buChar char="ü"/>
            </a:pPr>
            <a:r>
              <a:rPr lang="en-GB" sz="2400" dirty="0" err="1"/>
              <a:t>Gwybodaeth</a:t>
            </a:r>
            <a:r>
              <a:rPr lang="en-GB" sz="2400" dirty="0"/>
              <a:t> </a:t>
            </a:r>
            <a:r>
              <a:rPr lang="en-GB" sz="2400" dirty="0" err="1"/>
              <a:t>cyffredinol</a:t>
            </a:r>
            <a:r>
              <a:rPr lang="en-GB" sz="2400" dirty="0"/>
              <a:t>/ </a:t>
            </a:r>
            <a:r>
              <a:rPr lang="en-GB" sz="2400" dirty="0" err="1"/>
              <a:t>presennol</a:t>
            </a:r>
            <a:r>
              <a:rPr lang="en-GB" sz="2400" dirty="0"/>
              <a:t> </a:t>
            </a:r>
            <a:r>
              <a:rPr lang="en-GB" sz="2400" dirty="0" err="1"/>
              <a:t>ar</a:t>
            </a:r>
            <a:r>
              <a:rPr lang="en-GB" sz="2400" dirty="0"/>
              <a:t> y </a:t>
            </a:r>
            <a:r>
              <a:rPr lang="en-GB" sz="2400" dirty="0" err="1"/>
              <a:t>gwasanaeth</a:t>
            </a:r>
            <a:endParaRPr lang="en-GB" sz="2400" dirty="0"/>
          </a:p>
          <a:p>
            <a:pPr>
              <a:buFont typeface="Wingdings" panose="05000000000000000000" pitchFamily="2" charset="2"/>
              <a:buChar char="ü"/>
            </a:pPr>
            <a:r>
              <a:rPr lang="en-GB" sz="2400" dirty="0" err="1"/>
              <a:t>Unrhyw</a:t>
            </a:r>
            <a:r>
              <a:rPr lang="en-GB" sz="2400" dirty="0"/>
              <a:t> </a:t>
            </a:r>
            <a:r>
              <a:rPr lang="en-GB" sz="2400" dirty="0" err="1"/>
              <a:t>newidiadau</a:t>
            </a:r>
            <a:r>
              <a:rPr lang="en-GB" sz="2400" dirty="0"/>
              <a:t> </a:t>
            </a:r>
            <a:r>
              <a:rPr lang="en-GB" sz="2400" dirty="0" err="1"/>
              <a:t>i’r</a:t>
            </a:r>
            <a:r>
              <a:rPr lang="en-GB" sz="2400" dirty="0"/>
              <a:t> </a:t>
            </a:r>
            <a:r>
              <a:rPr lang="en-GB" sz="2400" dirty="0" err="1"/>
              <a:t>gwasanaeth</a:t>
            </a:r>
            <a:endParaRPr lang="en-GB" sz="2400" dirty="0"/>
          </a:p>
          <a:p>
            <a:pPr>
              <a:buFont typeface="Wingdings" panose="05000000000000000000" pitchFamily="2" charset="2"/>
              <a:buChar char="ü"/>
            </a:pPr>
            <a:r>
              <a:rPr lang="en-GB" sz="2400" dirty="0" err="1"/>
              <a:t>Mae’n</a:t>
            </a:r>
            <a:r>
              <a:rPr lang="en-GB" sz="2400" dirty="0"/>
              <a:t> </a:t>
            </a:r>
            <a:r>
              <a:rPr lang="en-GB" sz="2400" dirty="0" err="1"/>
              <a:t>hystirir</a:t>
            </a:r>
            <a:r>
              <a:rPr lang="en-GB" sz="2400" dirty="0"/>
              <a:t> </a:t>
            </a:r>
            <a:r>
              <a:rPr lang="en-GB" sz="2400" dirty="0" err="1"/>
              <a:t>yn</a:t>
            </a:r>
            <a:r>
              <a:rPr lang="en-GB" sz="2400" dirty="0"/>
              <a:t> </a:t>
            </a:r>
            <a:r>
              <a:rPr lang="en-GB" sz="2400" dirty="0" err="1"/>
              <a:t>arfer</a:t>
            </a:r>
            <a:r>
              <a:rPr lang="en-GB" sz="2400" dirty="0"/>
              <a:t> </a:t>
            </a:r>
            <a:r>
              <a:rPr lang="en-GB" sz="2400" dirty="0" err="1"/>
              <a:t>dda</a:t>
            </a:r>
            <a:r>
              <a:rPr lang="en-GB" sz="2400" dirty="0"/>
              <a:t> </a:t>
            </a:r>
            <a:r>
              <a:rPr lang="en-GB" sz="2400" dirty="0" err="1"/>
              <a:t>i</a:t>
            </a:r>
            <a:r>
              <a:rPr lang="en-GB" sz="2400" dirty="0"/>
              <a:t> </a:t>
            </a:r>
            <a:r>
              <a:rPr lang="en-GB" sz="2400" dirty="0" err="1"/>
              <a:t>cynnwys</a:t>
            </a:r>
            <a:r>
              <a:rPr lang="en-GB" sz="2400" dirty="0"/>
              <a:t> y </a:t>
            </a:r>
            <a:r>
              <a:rPr lang="en-GB" sz="2400" dirty="0" err="1"/>
              <a:t>dyddiadau</a:t>
            </a:r>
            <a:r>
              <a:rPr lang="en-GB" sz="2400" dirty="0"/>
              <a:t> </a:t>
            </a:r>
            <a:r>
              <a:rPr lang="en-GB" sz="2400" dirty="0" err="1"/>
              <a:t>mae’r</a:t>
            </a:r>
            <a:r>
              <a:rPr lang="en-GB" sz="2400" dirty="0"/>
              <a:t> </a:t>
            </a:r>
            <a:r>
              <a:rPr lang="en-GB" sz="2400" dirty="0" err="1"/>
              <a:t>lleoliad</a:t>
            </a:r>
            <a:r>
              <a:rPr lang="en-GB" sz="2400" dirty="0"/>
              <a:t> </a:t>
            </a:r>
            <a:r>
              <a:rPr lang="en-GB" sz="2400" dirty="0" err="1"/>
              <a:t>weid</a:t>
            </a:r>
            <a:r>
              <a:rPr lang="en-GB" sz="2400" dirty="0"/>
              <a:t> </a:t>
            </a:r>
            <a:r>
              <a:rPr lang="en-GB" sz="2400" dirty="0" err="1"/>
              <a:t>adolygu</a:t>
            </a:r>
            <a:r>
              <a:rPr lang="en-GB" sz="2400" dirty="0"/>
              <a:t> </a:t>
            </a:r>
            <a:r>
              <a:rPr lang="en-GB" sz="2400" dirty="0" err="1"/>
              <a:t>polisiau</a:t>
            </a:r>
            <a:r>
              <a:rPr lang="en-GB" sz="2400" dirty="0"/>
              <a:t>, </a:t>
            </a:r>
            <a:r>
              <a:rPr lang="en-GB" sz="2400" dirty="0" err="1"/>
              <a:t>asesiadau</a:t>
            </a:r>
            <a:r>
              <a:rPr lang="en-GB" sz="2400" dirty="0"/>
              <a:t> </a:t>
            </a:r>
            <a:r>
              <a:rPr lang="en-GB" sz="2400" dirty="0" err="1"/>
              <a:t>risg</a:t>
            </a:r>
            <a:r>
              <a:rPr lang="en-GB" sz="2400" dirty="0"/>
              <a:t>, </a:t>
            </a:r>
            <a:r>
              <a:rPr lang="en-GB" sz="2400" dirty="0" err="1"/>
              <a:t>arfer</a:t>
            </a:r>
            <a:r>
              <a:rPr lang="en-GB" sz="2400" dirty="0"/>
              <a:t> a </a:t>
            </a:r>
            <a:r>
              <a:rPr lang="en-GB" sz="2400" dirty="0" err="1"/>
              <a:t>dogfennaeth</a:t>
            </a:r>
            <a:r>
              <a:rPr lang="en-GB" sz="2400" dirty="0"/>
              <a:t> </a:t>
            </a:r>
          </a:p>
        </p:txBody>
      </p:sp>
      <p:sp>
        <p:nvSpPr>
          <p:cNvPr id="4" name="Content Placeholder 3">
            <a:extLst>
              <a:ext uri="{FF2B5EF4-FFF2-40B4-BE49-F238E27FC236}">
                <a16:creationId xmlns:a16="http://schemas.microsoft.com/office/drawing/2014/main" id="{D6B109EC-2EA4-8FCF-FED8-1BBA7775C5D5}"/>
              </a:ext>
            </a:extLst>
          </p:cNvPr>
          <p:cNvSpPr>
            <a:spLocks noGrp="1"/>
          </p:cNvSpPr>
          <p:nvPr>
            <p:ph sz="half" idx="4294967295"/>
          </p:nvPr>
        </p:nvSpPr>
        <p:spPr>
          <a:xfrm>
            <a:off x="7010400" y="1825625"/>
            <a:ext cx="5181600" cy="4351338"/>
          </a:xfrm>
        </p:spPr>
        <p:txBody>
          <a:bodyPr/>
          <a:lstStyle/>
          <a:p>
            <a:pPr>
              <a:buFont typeface="Wingdings" panose="05000000000000000000" pitchFamily="2" charset="2"/>
              <a:buChar char="ü"/>
            </a:pPr>
            <a:r>
              <a:rPr lang="en-GB" sz="2400" b="0" i="0" dirty="0">
                <a:solidFill>
                  <a:schemeClr val="accent1">
                    <a:lumMod val="75000"/>
                  </a:schemeClr>
                </a:solidFill>
                <a:effectLst/>
                <a:latin typeface="+mj-lt"/>
              </a:rPr>
              <a:t>Background of setting/service</a:t>
            </a:r>
          </a:p>
          <a:p>
            <a:pPr>
              <a:buFont typeface="Wingdings" panose="05000000000000000000" pitchFamily="2" charset="2"/>
              <a:buChar char="ü"/>
            </a:pPr>
            <a:r>
              <a:rPr lang="en-GB" sz="2400" b="0" i="0" dirty="0">
                <a:solidFill>
                  <a:schemeClr val="accent1">
                    <a:lumMod val="75000"/>
                  </a:schemeClr>
                </a:solidFill>
                <a:effectLst/>
                <a:latin typeface="+mj-lt"/>
              </a:rPr>
              <a:t>General/current information of the service</a:t>
            </a:r>
          </a:p>
          <a:p>
            <a:pPr>
              <a:buFont typeface="Wingdings" panose="05000000000000000000" pitchFamily="2" charset="2"/>
              <a:buChar char="ü"/>
            </a:pPr>
            <a:r>
              <a:rPr lang="en-GB" sz="2400" b="0" i="0" dirty="0">
                <a:solidFill>
                  <a:schemeClr val="accent1">
                    <a:lumMod val="75000"/>
                  </a:schemeClr>
                </a:solidFill>
                <a:effectLst/>
                <a:latin typeface="+mj-lt"/>
              </a:rPr>
              <a:t>Any changes to the service</a:t>
            </a:r>
          </a:p>
          <a:p>
            <a:pPr>
              <a:buFont typeface="Wingdings" panose="05000000000000000000" pitchFamily="2" charset="2"/>
              <a:buChar char="ü"/>
            </a:pPr>
            <a:r>
              <a:rPr lang="en-GB" sz="2400" b="0" i="0" dirty="0">
                <a:solidFill>
                  <a:schemeClr val="accent1">
                    <a:lumMod val="75000"/>
                  </a:schemeClr>
                </a:solidFill>
                <a:effectLst/>
                <a:latin typeface="+mj-lt"/>
              </a:rPr>
              <a:t>It is considered good practice to include the dates that the service reviews policies, risk assessments, practice, documentation.</a:t>
            </a:r>
          </a:p>
          <a:p>
            <a:pPr marL="0" indent="0">
              <a:buNone/>
            </a:pPr>
            <a:endParaRPr lang="en-GB" dirty="0"/>
          </a:p>
        </p:txBody>
      </p:sp>
    </p:spTree>
    <p:extLst>
      <p:ext uri="{BB962C8B-B14F-4D97-AF65-F5344CB8AC3E}">
        <p14:creationId xmlns:p14="http://schemas.microsoft.com/office/powerpoint/2010/main" val="1976507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35F1-6BBF-48EF-90B4-390E87D4C76C}"/>
              </a:ext>
            </a:extLst>
          </p:cNvPr>
          <p:cNvSpPr>
            <a:spLocks noGrp="1"/>
          </p:cNvSpPr>
          <p:nvPr>
            <p:ph type="title"/>
          </p:nvPr>
        </p:nvSpPr>
        <p:spPr/>
        <p:txBody>
          <a:bodyPr/>
          <a:lstStyle/>
          <a:p>
            <a:pPr algn="ctr"/>
            <a:r>
              <a:rPr lang="en-GB" b="1" dirty="0"/>
              <a:t>Beth </a:t>
            </a:r>
            <a:r>
              <a:rPr lang="en-GB" b="1" dirty="0" err="1"/>
              <a:t>sydd</a:t>
            </a:r>
            <a:r>
              <a:rPr lang="en-GB" b="1" dirty="0"/>
              <a:t> </a:t>
            </a:r>
            <a:r>
              <a:rPr lang="en-GB" b="1" dirty="0" err="1"/>
              <a:t>yn</a:t>
            </a:r>
            <a:r>
              <a:rPr lang="en-GB" b="1" dirty="0"/>
              <a:t> </a:t>
            </a:r>
            <a:r>
              <a:rPr lang="en-GB" b="1" dirty="0" err="1"/>
              <a:t>cael</a:t>
            </a:r>
            <a:r>
              <a:rPr lang="en-GB" b="1" dirty="0"/>
              <a:t> </a:t>
            </a:r>
            <a:r>
              <a:rPr lang="en-GB" b="1" dirty="0" err="1"/>
              <a:t>ei</a:t>
            </a:r>
            <a:r>
              <a:rPr lang="en-GB" b="1" dirty="0"/>
              <a:t> </a:t>
            </a:r>
            <a:r>
              <a:rPr lang="en-GB" b="1" dirty="0" err="1"/>
              <a:t>cynnwys</a:t>
            </a:r>
            <a:r>
              <a:rPr lang="en-GB" b="1" dirty="0"/>
              <a:t>?</a:t>
            </a:r>
            <a:br>
              <a:rPr lang="en-GB" b="1" dirty="0"/>
            </a:br>
            <a:r>
              <a:rPr lang="en-GB" b="1" dirty="0">
                <a:solidFill>
                  <a:schemeClr val="accent1">
                    <a:lumMod val="75000"/>
                  </a:schemeClr>
                </a:solidFill>
              </a:rPr>
              <a:t>What is included?</a:t>
            </a:r>
          </a:p>
        </p:txBody>
      </p:sp>
      <p:sp>
        <p:nvSpPr>
          <p:cNvPr id="3" name="Content Placeholder 2">
            <a:extLst>
              <a:ext uri="{FF2B5EF4-FFF2-40B4-BE49-F238E27FC236}">
                <a16:creationId xmlns:a16="http://schemas.microsoft.com/office/drawing/2014/main" id="{123E028F-3FF6-BE63-6948-BE81A3FD6879}"/>
              </a:ext>
            </a:extLst>
          </p:cNvPr>
          <p:cNvSpPr>
            <a:spLocks noGrp="1"/>
          </p:cNvSpPr>
          <p:nvPr>
            <p:ph idx="1"/>
          </p:nvPr>
        </p:nvSpPr>
        <p:spPr>
          <a:xfrm>
            <a:off x="358219" y="1825625"/>
            <a:ext cx="6020679" cy="3575934"/>
          </a:xfrm>
        </p:spPr>
        <p:txBody>
          <a:bodyPr>
            <a:normAutofit lnSpcReduction="10000"/>
          </a:bodyPr>
          <a:lstStyle/>
          <a:p>
            <a:r>
              <a:rPr lang="en-GB" dirty="0"/>
              <a:t>PEDWAR </a:t>
            </a:r>
            <a:r>
              <a:rPr lang="en-GB" dirty="0" err="1"/>
              <a:t>themau</a:t>
            </a:r>
            <a:endParaRPr lang="en-GB" dirty="0"/>
          </a:p>
          <a:p>
            <a:pPr marL="0" indent="0">
              <a:buNone/>
            </a:pPr>
            <a:r>
              <a:rPr lang="en-GB" dirty="0" err="1"/>
              <a:t>Llesiant</a:t>
            </a:r>
            <a:endParaRPr lang="en-GB" dirty="0"/>
          </a:p>
          <a:p>
            <a:pPr marL="0" indent="0">
              <a:buNone/>
            </a:pPr>
            <a:r>
              <a:rPr lang="en-GB" dirty="0" err="1"/>
              <a:t>Gofal</a:t>
            </a:r>
            <a:r>
              <a:rPr lang="en-GB" dirty="0"/>
              <a:t> a </a:t>
            </a:r>
            <a:r>
              <a:rPr lang="en-GB" dirty="0" err="1"/>
              <a:t>Datblygiad</a:t>
            </a:r>
            <a:endParaRPr lang="en-GB" dirty="0"/>
          </a:p>
          <a:p>
            <a:pPr marL="0" indent="0">
              <a:buNone/>
            </a:pPr>
            <a:r>
              <a:rPr lang="en-GB" dirty="0" err="1"/>
              <a:t>Amgylchedd</a:t>
            </a:r>
            <a:endParaRPr lang="en-GB" dirty="0"/>
          </a:p>
          <a:p>
            <a:pPr marL="0" indent="0">
              <a:buNone/>
            </a:pPr>
            <a:r>
              <a:rPr lang="en-GB" dirty="0" err="1"/>
              <a:t>Arweinyddiaeth</a:t>
            </a:r>
            <a:r>
              <a:rPr lang="en-GB" dirty="0"/>
              <a:t> a </a:t>
            </a:r>
            <a:r>
              <a:rPr lang="en-GB" dirty="0" err="1"/>
              <a:t>Rheolaith</a:t>
            </a:r>
            <a:endParaRPr lang="en-GB" dirty="0"/>
          </a:p>
          <a:p>
            <a:pPr marL="0" indent="0">
              <a:buNone/>
            </a:pPr>
            <a:r>
              <a:rPr lang="en-GB" b="1" dirty="0" err="1"/>
              <a:t>Tasg</a:t>
            </a:r>
            <a:r>
              <a:rPr lang="en-GB" b="1" dirty="0"/>
              <a:t> 4: </a:t>
            </a:r>
            <a:r>
              <a:rPr lang="en-GB" dirty="0" err="1"/>
              <a:t>Mewn</a:t>
            </a:r>
            <a:r>
              <a:rPr lang="en-GB" dirty="0"/>
              <a:t> </a:t>
            </a:r>
            <a:r>
              <a:rPr lang="en-GB" dirty="0" err="1"/>
              <a:t>grwpiau</a:t>
            </a:r>
            <a:r>
              <a:rPr lang="en-GB" dirty="0"/>
              <a:t>, </a:t>
            </a:r>
            <a:r>
              <a:rPr lang="en-GB" dirty="0" err="1"/>
              <a:t>ystyried</a:t>
            </a:r>
            <a:r>
              <a:rPr lang="en-GB" dirty="0"/>
              <a:t>, o dan y </a:t>
            </a:r>
            <a:r>
              <a:rPr lang="en-GB" dirty="0" err="1"/>
              <a:t>themau</a:t>
            </a:r>
            <a:r>
              <a:rPr lang="en-GB" dirty="0"/>
              <a:t> </a:t>
            </a:r>
            <a:r>
              <a:rPr lang="en-GB" dirty="0" err="1"/>
              <a:t>yma</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ymwneud</a:t>
            </a:r>
            <a:r>
              <a:rPr lang="en-GB" dirty="0"/>
              <a:t> ag </a:t>
            </a:r>
            <a:r>
              <a:rPr lang="en-GB" dirty="0" err="1"/>
              <a:t>ansawdd</a:t>
            </a:r>
            <a:r>
              <a:rPr lang="en-GB" dirty="0"/>
              <a:t> </a:t>
            </a:r>
            <a:r>
              <a:rPr lang="en-GB" dirty="0" err="1"/>
              <a:t>gofal</a:t>
            </a:r>
            <a:r>
              <a:rPr lang="en-GB" dirty="0"/>
              <a:t>.</a:t>
            </a:r>
          </a:p>
        </p:txBody>
      </p:sp>
      <p:sp>
        <p:nvSpPr>
          <p:cNvPr id="4" name="Content Placeholder 3">
            <a:extLst>
              <a:ext uri="{FF2B5EF4-FFF2-40B4-BE49-F238E27FC236}">
                <a16:creationId xmlns:a16="http://schemas.microsoft.com/office/drawing/2014/main" id="{D6B109EC-2EA4-8FCF-FED8-1BBA7775C5D5}"/>
              </a:ext>
            </a:extLst>
          </p:cNvPr>
          <p:cNvSpPr>
            <a:spLocks noGrp="1"/>
          </p:cNvSpPr>
          <p:nvPr>
            <p:ph sz="half" idx="4294967295"/>
          </p:nvPr>
        </p:nvSpPr>
        <p:spPr>
          <a:xfrm>
            <a:off x="6678613" y="1825625"/>
            <a:ext cx="5513387" cy="4351338"/>
          </a:xfrm>
        </p:spPr>
        <p:txBody>
          <a:bodyPr/>
          <a:lstStyle/>
          <a:p>
            <a:pPr algn="l"/>
            <a:r>
              <a:rPr lang="en-GB" b="0" i="0" dirty="0">
                <a:solidFill>
                  <a:schemeClr val="accent1">
                    <a:lumMod val="75000"/>
                  </a:schemeClr>
                </a:solidFill>
                <a:effectLst/>
                <a:latin typeface="+mj-lt"/>
              </a:rPr>
              <a:t>FOUR themes</a:t>
            </a:r>
          </a:p>
          <a:p>
            <a:pPr marL="0" indent="0" algn="l">
              <a:buNone/>
            </a:pPr>
            <a:r>
              <a:rPr lang="en-GB" b="0" i="0" dirty="0">
                <a:solidFill>
                  <a:schemeClr val="accent1">
                    <a:lumMod val="75000"/>
                  </a:schemeClr>
                </a:solidFill>
                <a:effectLst/>
                <a:latin typeface="+mj-lt"/>
              </a:rPr>
              <a:t>Wellbeing</a:t>
            </a:r>
          </a:p>
          <a:p>
            <a:pPr marL="0" indent="0" algn="l">
              <a:buNone/>
            </a:pPr>
            <a:r>
              <a:rPr lang="en-GB" b="0" i="0" dirty="0">
                <a:solidFill>
                  <a:schemeClr val="accent1">
                    <a:lumMod val="75000"/>
                  </a:schemeClr>
                </a:solidFill>
                <a:effectLst/>
                <a:latin typeface="+mj-lt"/>
              </a:rPr>
              <a:t>Care and Development</a:t>
            </a:r>
          </a:p>
          <a:p>
            <a:pPr marL="0" indent="0" algn="l">
              <a:buNone/>
            </a:pPr>
            <a:r>
              <a:rPr lang="en-GB" b="0" i="0" dirty="0">
                <a:solidFill>
                  <a:schemeClr val="accent1">
                    <a:lumMod val="75000"/>
                  </a:schemeClr>
                </a:solidFill>
                <a:effectLst/>
                <a:latin typeface="+mj-lt"/>
              </a:rPr>
              <a:t>Environment</a:t>
            </a:r>
          </a:p>
          <a:p>
            <a:pPr marL="0" indent="0" algn="l">
              <a:buNone/>
            </a:pPr>
            <a:r>
              <a:rPr lang="en-GB" b="0" i="0" dirty="0">
                <a:solidFill>
                  <a:schemeClr val="accent1">
                    <a:lumMod val="75000"/>
                  </a:schemeClr>
                </a:solidFill>
                <a:effectLst/>
                <a:latin typeface="+mj-lt"/>
              </a:rPr>
              <a:t>Leadership and Management</a:t>
            </a:r>
          </a:p>
          <a:p>
            <a:pPr marL="0" indent="0">
              <a:buNone/>
            </a:pPr>
            <a:r>
              <a:rPr lang="en-GB" b="1" dirty="0">
                <a:solidFill>
                  <a:schemeClr val="accent1">
                    <a:lumMod val="75000"/>
                  </a:schemeClr>
                </a:solidFill>
                <a:latin typeface="+mj-lt"/>
              </a:rPr>
              <a:t>Task 4:</a:t>
            </a:r>
            <a:r>
              <a:rPr lang="en-GB" dirty="0">
                <a:solidFill>
                  <a:schemeClr val="accent1">
                    <a:lumMod val="75000"/>
                  </a:schemeClr>
                </a:solidFill>
                <a:latin typeface="+mj-lt"/>
              </a:rPr>
              <a:t> In groups, </a:t>
            </a:r>
            <a:r>
              <a:rPr lang="en-GB" b="0" i="0" dirty="0">
                <a:solidFill>
                  <a:schemeClr val="accent1">
                    <a:lumMod val="75000"/>
                  </a:schemeClr>
                </a:solidFill>
                <a:effectLst/>
                <a:latin typeface="+mj-lt"/>
              </a:rPr>
              <a:t>consider, under these themes, what relates to quality of care.</a:t>
            </a:r>
            <a:endParaRPr lang="en-GB" dirty="0">
              <a:solidFill>
                <a:schemeClr val="accent1">
                  <a:lumMod val="75000"/>
                </a:schemeClr>
              </a:solidFill>
              <a:latin typeface="+mj-lt"/>
            </a:endParaRPr>
          </a:p>
        </p:txBody>
      </p:sp>
    </p:spTree>
    <p:extLst>
      <p:ext uri="{BB962C8B-B14F-4D97-AF65-F5344CB8AC3E}">
        <p14:creationId xmlns:p14="http://schemas.microsoft.com/office/powerpoint/2010/main" val="322780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76C3-4ED3-CC1B-51C8-EB053600CB6C}"/>
              </a:ext>
            </a:extLst>
          </p:cNvPr>
          <p:cNvSpPr>
            <a:spLocks noGrp="1"/>
          </p:cNvSpPr>
          <p:nvPr>
            <p:ph type="title"/>
          </p:nvPr>
        </p:nvSpPr>
        <p:spPr/>
        <p:txBody>
          <a:bodyPr/>
          <a:lstStyle/>
          <a:p>
            <a:pPr algn="ctr"/>
            <a:r>
              <a:rPr lang="en-GB" b="1" dirty="0" err="1"/>
              <a:t>Ystyried</a:t>
            </a:r>
            <a:r>
              <a:rPr lang="en-GB" b="1" dirty="0"/>
              <a:t>/ </a:t>
            </a:r>
            <a:r>
              <a:rPr lang="en-GB" b="1" dirty="0">
                <a:solidFill>
                  <a:schemeClr val="accent1">
                    <a:lumMod val="75000"/>
                  </a:schemeClr>
                </a:solidFill>
              </a:rPr>
              <a:t>Consider</a:t>
            </a:r>
          </a:p>
        </p:txBody>
      </p:sp>
      <p:sp>
        <p:nvSpPr>
          <p:cNvPr id="3" name="Content Placeholder 2">
            <a:extLst>
              <a:ext uri="{FF2B5EF4-FFF2-40B4-BE49-F238E27FC236}">
                <a16:creationId xmlns:a16="http://schemas.microsoft.com/office/drawing/2014/main" id="{19E23319-A294-DBDE-A1A5-8CE3AA913AF6}"/>
              </a:ext>
            </a:extLst>
          </p:cNvPr>
          <p:cNvSpPr>
            <a:spLocks noGrp="1"/>
          </p:cNvSpPr>
          <p:nvPr>
            <p:ph idx="1"/>
          </p:nvPr>
        </p:nvSpPr>
        <p:spPr>
          <a:xfrm>
            <a:off x="243554" y="1606550"/>
            <a:ext cx="4837663" cy="4115294"/>
          </a:xfrm>
        </p:spPr>
        <p:txBody>
          <a:bodyPr>
            <a:normAutofit fontScale="92500"/>
          </a:bodyPr>
          <a:lstStyle/>
          <a:p>
            <a:pPr marL="0" indent="0">
              <a:buNone/>
            </a:pPr>
            <a:r>
              <a:rPr lang="en-GB" dirty="0"/>
              <a:t>O dan </a:t>
            </a:r>
            <a:r>
              <a:rPr lang="en-GB" dirty="0" err="1"/>
              <a:t>pob</a:t>
            </a:r>
            <a:r>
              <a:rPr lang="en-GB" dirty="0"/>
              <a:t> </a:t>
            </a:r>
            <a:r>
              <a:rPr lang="en-GB" dirty="0" err="1"/>
              <a:t>themau</a:t>
            </a:r>
            <a:r>
              <a:rPr lang="en-GB" dirty="0"/>
              <a:t> – </a:t>
            </a:r>
            <a:r>
              <a:rPr lang="en-GB" dirty="0" err="1"/>
              <a:t>dyma’r</a:t>
            </a:r>
            <a:r>
              <a:rPr lang="en-GB" dirty="0"/>
              <a:t> </a:t>
            </a:r>
            <a:r>
              <a:rPr lang="en-GB" dirty="0" err="1"/>
              <a:t>cwestiynau</a:t>
            </a:r>
            <a:r>
              <a:rPr lang="en-GB" dirty="0"/>
              <a:t> </a:t>
            </a:r>
            <a:r>
              <a:rPr lang="en-GB" dirty="0" err="1"/>
              <a:t>allweddol</a:t>
            </a:r>
            <a:r>
              <a:rPr lang="en-GB" dirty="0"/>
              <a:t>:</a:t>
            </a:r>
          </a:p>
          <a:p>
            <a:r>
              <a:rPr lang="en-GB" dirty="0" err="1"/>
              <a:t>Byth</a:t>
            </a:r>
            <a:r>
              <a:rPr lang="en-GB" dirty="0"/>
              <a:t> </a:t>
            </a:r>
            <a:r>
              <a:rPr lang="en-GB" dirty="0" err="1"/>
              <a:t>ydych</a:t>
            </a:r>
            <a:r>
              <a:rPr lang="en-GB" dirty="0"/>
              <a:t> </a:t>
            </a:r>
            <a:r>
              <a:rPr lang="en-GB" dirty="0" err="1"/>
              <a:t>yn</a:t>
            </a:r>
            <a:r>
              <a:rPr lang="en-GB" dirty="0"/>
              <a:t> </a:t>
            </a:r>
            <a:r>
              <a:rPr lang="en-GB" dirty="0" err="1"/>
              <a:t>wneud</a:t>
            </a:r>
            <a:r>
              <a:rPr lang="en-GB" dirty="0"/>
              <a:t> </a:t>
            </a:r>
            <a:r>
              <a:rPr lang="en-GB" dirty="0" err="1"/>
              <a:t>yn</a:t>
            </a:r>
            <a:r>
              <a:rPr lang="en-GB" dirty="0"/>
              <a:t> </a:t>
            </a:r>
            <a:r>
              <a:rPr lang="en-GB" dirty="0" err="1"/>
              <a:t>dda</a:t>
            </a:r>
            <a:r>
              <a:rPr lang="en-GB" dirty="0"/>
              <a:t>?</a:t>
            </a:r>
          </a:p>
          <a:p>
            <a:r>
              <a:rPr lang="en-GB" dirty="0"/>
              <a:t>Sut </a:t>
            </a:r>
            <a:r>
              <a:rPr lang="en-GB" dirty="0" err="1"/>
              <a:t>ydych</a:t>
            </a:r>
            <a:r>
              <a:rPr lang="en-GB" dirty="0"/>
              <a:t> </a:t>
            </a:r>
            <a:r>
              <a:rPr lang="en-GB" dirty="0" err="1"/>
              <a:t>chi’n</a:t>
            </a:r>
            <a:r>
              <a:rPr lang="en-GB" dirty="0"/>
              <a:t> </a:t>
            </a:r>
            <a:r>
              <a:rPr lang="en-GB" dirty="0" err="1"/>
              <a:t>gwybod</a:t>
            </a:r>
            <a:r>
              <a:rPr lang="en-GB" dirty="0"/>
              <a:t>?</a:t>
            </a:r>
          </a:p>
          <a:p>
            <a:r>
              <a:rPr lang="en-GB" dirty="0"/>
              <a:t>Beth </a:t>
            </a:r>
            <a:r>
              <a:rPr lang="en-GB" dirty="0" err="1"/>
              <a:t>yw’r</a:t>
            </a:r>
            <a:r>
              <a:rPr lang="en-GB" dirty="0"/>
              <a:t> </a:t>
            </a:r>
            <a:r>
              <a:rPr lang="en-GB" dirty="0" err="1"/>
              <a:t>buddion</a:t>
            </a:r>
            <a:r>
              <a:rPr lang="en-GB" dirty="0"/>
              <a:t> </a:t>
            </a:r>
            <a:r>
              <a:rPr lang="en-GB" dirty="0" err="1"/>
              <a:t>i’r</a:t>
            </a:r>
            <a:r>
              <a:rPr lang="en-GB" dirty="0"/>
              <a:t> plant</a:t>
            </a:r>
          </a:p>
          <a:p>
            <a:r>
              <a:rPr lang="en-GB" dirty="0" err="1"/>
              <a:t>Ydych</a:t>
            </a:r>
            <a:r>
              <a:rPr lang="en-GB" dirty="0"/>
              <a:t> chi </a:t>
            </a:r>
            <a:r>
              <a:rPr lang="en-GB" dirty="0" err="1"/>
              <a:t>wedi</a:t>
            </a:r>
            <a:r>
              <a:rPr lang="en-GB" dirty="0"/>
              <a:t> nodi </a:t>
            </a:r>
            <a:r>
              <a:rPr lang="en-GB" dirty="0" err="1"/>
              <a:t>meysydd</a:t>
            </a:r>
            <a:r>
              <a:rPr lang="en-GB" dirty="0"/>
              <a:t> </a:t>
            </a:r>
            <a:r>
              <a:rPr lang="en-GB" dirty="0" err="1"/>
              <a:t>i’w</a:t>
            </a:r>
            <a:r>
              <a:rPr lang="en-GB" dirty="0"/>
              <a:t> </a:t>
            </a:r>
            <a:r>
              <a:rPr lang="en-GB" dirty="0" err="1"/>
              <a:t>gwella</a:t>
            </a:r>
            <a:r>
              <a:rPr lang="en-GB" dirty="0"/>
              <a:t>?</a:t>
            </a:r>
          </a:p>
          <a:p>
            <a:r>
              <a:rPr lang="en-GB" dirty="0" err="1"/>
              <a:t>Targedau</a:t>
            </a:r>
            <a:r>
              <a:rPr lang="en-GB" dirty="0"/>
              <a:t> am y </a:t>
            </a:r>
            <a:r>
              <a:rPr lang="en-GB" dirty="0" err="1"/>
              <a:t>flynedd</a:t>
            </a:r>
            <a:r>
              <a:rPr lang="en-GB" dirty="0"/>
              <a:t> </a:t>
            </a:r>
            <a:r>
              <a:rPr lang="en-GB" dirty="0" err="1"/>
              <a:t>i</a:t>
            </a:r>
            <a:r>
              <a:rPr lang="en-GB" dirty="0"/>
              <a:t> </a:t>
            </a:r>
            <a:r>
              <a:rPr lang="en-GB" dirty="0" err="1"/>
              <a:t>ddod</a:t>
            </a:r>
            <a:r>
              <a:rPr lang="en-GB" dirty="0"/>
              <a:t>/ </a:t>
            </a:r>
            <a:r>
              <a:rPr lang="en-GB" dirty="0" err="1"/>
              <a:t>dyfodol</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EFD80830-4332-8A7A-BED1-91574CD8C11E}"/>
              </a:ext>
            </a:extLst>
          </p:cNvPr>
          <p:cNvSpPr>
            <a:spLocks noGrp="1"/>
          </p:cNvSpPr>
          <p:nvPr>
            <p:ph sz="half" idx="4294967295"/>
          </p:nvPr>
        </p:nvSpPr>
        <p:spPr>
          <a:xfrm>
            <a:off x="7010400" y="1606550"/>
            <a:ext cx="5181600" cy="4351338"/>
          </a:xfrm>
        </p:spPr>
        <p:txBody>
          <a:bodyPr>
            <a:normAutofit lnSpcReduction="10000"/>
          </a:bodyPr>
          <a:lstStyle/>
          <a:p>
            <a:pPr marL="0" indent="0" algn="l">
              <a:buNone/>
            </a:pPr>
            <a:r>
              <a:rPr lang="en-GB" b="0" i="0" dirty="0">
                <a:solidFill>
                  <a:schemeClr val="accent1">
                    <a:lumMod val="75000"/>
                  </a:schemeClr>
                </a:solidFill>
                <a:effectLst/>
              </a:rPr>
              <a:t>Under each theme – these are the key questions:</a:t>
            </a:r>
          </a:p>
          <a:p>
            <a:pPr algn="l"/>
            <a:r>
              <a:rPr lang="en-GB" b="0" i="0" dirty="0">
                <a:solidFill>
                  <a:schemeClr val="accent1">
                    <a:lumMod val="75000"/>
                  </a:schemeClr>
                </a:solidFill>
                <a:effectLst/>
              </a:rPr>
              <a:t>What do you do well?</a:t>
            </a:r>
          </a:p>
          <a:p>
            <a:pPr algn="l"/>
            <a:r>
              <a:rPr lang="en-GB" b="0" i="0" dirty="0">
                <a:solidFill>
                  <a:schemeClr val="accent1">
                    <a:lumMod val="75000"/>
                  </a:schemeClr>
                </a:solidFill>
                <a:effectLst/>
              </a:rPr>
              <a:t>How do you know?</a:t>
            </a:r>
          </a:p>
          <a:p>
            <a:pPr algn="l"/>
            <a:r>
              <a:rPr lang="en-GB" b="0" i="0" dirty="0">
                <a:solidFill>
                  <a:schemeClr val="accent1">
                    <a:lumMod val="75000"/>
                  </a:schemeClr>
                </a:solidFill>
                <a:effectLst/>
              </a:rPr>
              <a:t>What benefit is this for children?</a:t>
            </a:r>
          </a:p>
          <a:p>
            <a:pPr algn="l"/>
            <a:r>
              <a:rPr lang="en-GB" b="0" i="0" dirty="0">
                <a:solidFill>
                  <a:schemeClr val="accent1">
                    <a:lumMod val="75000"/>
                  </a:schemeClr>
                </a:solidFill>
                <a:effectLst/>
              </a:rPr>
              <a:t>Have you identified area for improvement?</a:t>
            </a:r>
          </a:p>
          <a:p>
            <a:pPr algn="l"/>
            <a:r>
              <a:rPr lang="en-GB" b="0" i="0" dirty="0">
                <a:solidFill>
                  <a:schemeClr val="accent1">
                    <a:lumMod val="75000"/>
                  </a:schemeClr>
                </a:solidFill>
                <a:effectLst/>
              </a:rPr>
              <a:t>Targets for the next year/future</a:t>
            </a:r>
          </a:p>
          <a:p>
            <a:pPr marL="0" indent="0">
              <a:buNone/>
            </a:pPr>
            <a:endParaRPr lang="en-GB" dirty="0"/>
          </a:p>
        </p:txBody>
      </p:sp>
    </p:spTree>
    <p:extLst>
      <p:ext uri="{BB962C8B-B14F-4D97-AF65-F5344CB8AC3E}">
        <p14:creationId xmlns:p14="http://schemas.microsoft.com/office/powerpoint/2010/main" val="2024695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3489D-05CC-24EB-6159-F042F50893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8611CD-F1B5-A85D-53A3-B1AF365DAA5E}"/>
              </a:ext>
            </a:extLst>
          </p:cNvPr>
          <p:cNvSpPr>
            <a:spLocks noGrp="1"/>
          </p:cNvSpPr>
          <p:nvPr>
            <p:ph idx="1"/>
          </p:nvPr>
        </p:nvSpPr>
        <p:spPr/>
        <p:txBody>
          <a:bodyPr/>
          <a:lstStyle/>
          <a:p>
            <a:endParaRPr lang="en-GB"/>
          </a:p>
        </p:txBody>
      </p:sp>
      <p:pic>
        <p:nvPicPr>
          <p:cNvPr id="1026" name="Picture 2" descr="The Benefits Of Free Flow Play - Early Years Careers">
            <a:extLst>
              <a:ext uri="{FF2B5EF4-FFF2-40B4-BE49-F238E27FC236}">
                <a16:creationId xmlns:a16="http://schemas.microsoft.com/office/drawing/2014/main" id="{94E84C78-B121-9380-5F3C-8E22F0D034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58" b="30450"/>
          <a:stretch/>
        </p:blipFill>
        <p:spPr bwMode="auto">
          <a:xfrm>
            <a:off x="838200" y="1347788"/>
            <a:ext cx="10515600" cy="4351338"/>
          </a:xfrm>
          <a:prstGeom prst="rect">
            <a:avLst/>
          </a:prstGeom>
          <a:solidFill>
            <a:srgbClr val="FFFFFF"/>
          </a:solidFill>
        </p:spPr>
      </p:pic>
    </p:spTree>
    <p:extLst>
      <p:ext uri="{BB962C8B-B14F-4D97-AF65-F5344CB8AC3E}">
        <p14:creationId xmlns:p14="http://schemas.microsoft.com/office/powerpoint/2010/main" val="29571666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8CD85-2ACE-CE60-FC15-88E580D38B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119860D-F958-CA71-E74F-2237E4D6735D}"/>
              </a:ext>
            </a:extLst>
          </p:cNvPr>
          <p:cNvSpPr>
            <a:spLocks noGrp="1"/>
          </p:cNvSpPr>
          <p:nvPr>
            <p:ph idx="1"/>
          </p:nvPr>
        </p:nvSpPr>
        <p:spPr/>
        <p:txBody>
          <a:bodyPr/>
          <a:lstStyle/>
          <a:p>
            <a:endParaRPr lang="en-GB"/>
          </a:p>
        </p:txBody>
      </p:sp>
      <p:pic>
        <p:nvPicPr>
          <p:cNvPr id="3074" name="Picture 2" descr="Benefits of adopting The Curiosity Approach – Kinderly">
            <a:extLst>
              <a:ext uri="{FF2B5EF4-FFF2-40B4-BE49-F238E27FC236}">
                <a16:creationId xmlns:a16="http://schemas.microsoft.com/office/drawing/2014/main" id="{BF66D89E-B450-66FC-248E-A7E0410CAF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47" b="23018"/>
          <a:stretch/>
        </p:blipFill>
        <p:spPr bwMode="auto">
          <a:xfrm>
            <a:off x="788193" y="1332707"/>
            <a:ext cx="10515600" cy="4351338"/>
          </a:xfrm>
          <a:prstGeom prst="rect">
            <a:avLst/>
          </a:prstGeom>
          <a:solidFill>
            <a:srgbClr val="FFFFFF"/>
          </a:solidFill>
        </p:spPr>
      </p:pic>
    </p:spTree>
    <p:extLst>
      <p:ext uri="{BB962C8B-B14F-4D97-AF65-F5344CB8AC3E}">
        <p14:creationId xmlns:p14="http://schemas.microsoft.com/office/powerpoint/2010/main" val="1946544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81F73-634E-4BF2-A5A3-FE54061178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9D321C-2634-0C31-63E3-79B5D8A75962}"/>
              </a:ext>
            </a:extLst>
          </p:cNvPr>
          <p:cNvSpPr>
            <a:spLocks noGrp="1"/>
          </p:cNvSpPr>
          <p:nvPr>
            <p:ph idx="1"/>
          </p:nvPr>
        </p:nvSpPr>
        <p:spPr/>
        <p:txBody>
          <a:bodyPr/>
          <a:lstStyle/>
          <a:p>
            <a:endParaRPr lang="en-GB"/>
          </a:p>
        </p:txBody>
      </p:sp>
      <p:pic>
        <p:nvPicPr>
          <p:cNvPr id="5122" name="Picture 2" descr="Should All Early Years Settings Have A Minimalist Environment?">
            <a:extLst>
              <a:ext uri="{FF2B5EF4-FFF2-40B4-BE49-F238E27FC236}">
                <a16:creationId xmlns:a16="http://schemas.microsoft.com/office/drawing/2014/main" id="{FF20116E-2040-F09A-A8A3-B04424BDF8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936" b="29477"/>
          <a:stretch/>
        </p:blipFill>
        <p:spPr bwMode="auto">
          <a:xfrm>
            <a:off x="838200" y="1253331"/>
            <a:ext cx="10515600" cy="4351338"/>
          </a:xfrm>
          <a:prstGeom prst="rect">
            <a:avLst/>
          </a:prstGeom>
          <a:solidFill>
            <a:srgbClr val="FFFFFF"/>
          </a:solidFill>
        </p:spPr>
      </p:pic>
    </p:spTree>
    <p:extLst>
      <p:ext uri="{BB962C8B-B14F-4D97-AF65-F5344CB8AC3E}">
        <p14:creationId xmlns:p14="http://schemas.microsoft.com/office/powerpoint/2010/main" val="8302644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0BB2B-6CF1-1946-174D-07DCB22F3A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768B8C-AD6C-4605-B8DB-4F62DA457CF1}"/>
              </a:ext>
            </a:extLst>
          </p:cNvPr>
          <p:cNvSpPr>
            <a:spLocks noGrp="1"/>
          </p:cNvSpPr>
          <p:nvPr>
            <p:ph idx="1"/>
          </p:nvPr>
        </p:nvSpPr>
        <p:spPr/>
        <p:txBody>
          <a:bodyPr/>
          <a:lstStyle/>
          <a:p>
            <a:endParaRPr lang="en-GB"/>
          </a:p>
        </p:txBody>
      </p:sp>
      <p:pic>
        <p:nvPicPr>
          <p:cNvPr id="2050" name="Picture 2" descr="Inspiring Early Years environments">
            <a:extLst>
              <a:ext uri="{FF2B5EF4-FFF2-40B4-BE49-F238E27FC236}">
                <a16:creationId xmlns:a16="http://schemas.microsoft.com/office/drawing/2014/main" id="{7BAC98DC-3B69-8A29-C1E9-58EBB2D5D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0" y="1281113"/>
            <a:ext cx="9525000" cy="4295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3193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83922-1CC7-40E5-C749-D789760CF3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192B45-BD6F-0DC1-4013-2EAE939BF397}"/>
              </a:ext>
            </a:extLst>
          </p:cNvPr>
          <p:cNvSpPr>
            <a:spLocks noGrp="1"/>
          </p:cNvSpPr>
          <p:nvPr>
            <p:ph idx="1"/>
          </p:nvPr>
        </p:nvSpPr>
        <p:spPr/>
        <p:txBody>
          <a:bodyPr/>
          <a:lstStyle/>
          <a:p>
            <a:endParaRPr lang="en-GB"/>
          </a:p>
        </p:txBody>
      </p:sp>
      <p:pic>
        <p:nvPicPr>
          <p:cNvPr id="4098" name="Picture 2" descr="What do Curiosity Approach settings look like? The transformational journey  .">
            <a:extLst>
              <a:ext uri="{FF2B5EF4-FFF2-40B4-BE49-F238E27FC236}">
                <a16:creationId xmlns:a16="http://schemas.microsoft.com/office/drawing/2014/main" id="{DFB87B79-7D32-1E99-0E78-899DA5E8C9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6527" b="9025"/>
          <a:stretch/>
        </p:blipFill>
        <p:spPr bwMode="auto">
          <a:xfrm>
            <a:off x="838200" y="1332706"/>
            <a:ext cx="10515600" cy="4351338"/>
          </a:xfrm>
          <a:prstGeom prst="rect">
            <a:avLst/>
          </a:prstGeom>
          <a:solidFill>
            <a:srgbClr val="FFFFFF"/>
          </a:solidFill>
        </p:spPr>
      </p:pic>
    </p:spTree>
    <p:extLst>
      <p:ext uri="{BB962C8B-B14F-4D97-AF65-F5344CB8AC3E}">
        <p14:creationId xmlns:p14="http://schemas.microsoft.com/office/powerpoint/2010/main" val="17682664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6f7fa8c4d3758573bbaca1a8f25a9e44">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321a60e2ba4629a87b1845f21f2496f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92EE515-57DA-4CBD-A4AD-EE190F6E7FFC}">
  <ds:schemaRefs>
    <ds:schemaRef ds:uri="http://schemas.microsoft.com/sharepoint/v3/contenttype/forms"/>
  </ds:schemaRefs>
</ds:datastoreItem>
</file>

<file path=customXml/itemProps2.xml><?xml version="1.0" encoding="utf-8"?>
<ds:datastoreItem xmlns:ds="http://schemas.openxmlformats.org/officeDocument/2006/customXml" ds:itemID="{9AAD5CDB-E9C4-4CAB-B744-A193880A0963}">
  <ds:schemaRefs>
    <ds:schemaRef ds:uri="95817cb9-f0eb-4f4d-892c-47ab9f8957c0"/>
    <ds:schemaRef ds:uri="9823f8e4-81f3-4a59-a026-c1a9717271f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0E3ADA1-B990-4CA4-B152-D7CE23C730A7}"/>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1175</Words>
  <Application>Microsoft Office PowerPoint</Application>
  <PresentationFormat>Widescreen</PresentationFormat>
  <Paragraphs>130</Paragraphs>
  <Slides>21</Slides>
  <Notes>9</Notes>
  <HiddenSlides>1</HiddenSlides>
  <MMClips>0</MMClips>
  <ScaleCrop>false</ScaleCrop>
  <HeadingPairs>
    <vt:vector size="4" baseType="variant">
      <vt:variant>
        <vt:lpstr>Theme</vt:lpstr>
      </vt:variant>
      <vt:variant>
        <vt:i4>7</vt:i4>
      </vt:variant>
      <vt:variant>
        <vt:lpstr>Slide Titles</vt:lpstr>
      </vt:variant>
      <vt:variant>
        <vt:i4>21</vt:i4>
      </vt:variant>
    </vt:vector>
  </HeadingPairs>
  <TitlesOfParts>
    <vt:vector size="28"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Gofynion AGC CIW Requirements  Darlith 5 Lecture 5</vt:lpstr>
      <vt:lpstr>Datganiad Hunanasesu’r Gwasanaeth (SASS) Self Assessent of Service Statement (SASS)</vt:lpstr>
      <vt:lpstr>Termau/ Terms</vt:lpstr>
      <vt:lpstr>Rheoliadau/ Regulations</vt:lpstr>
      <vt:lpstr>Casglu Data/ Collecting Data</vt:lpstr>
      <vt:lpstr>             Diffiniadau/ Definitions</vt:lpstr>
      <vt:lpstr>             Diffiniadau/ Definitions</vt:lpstr>
      <vt:lpstr>     Diffiniadau/ Definitions</vt:lpstr>
      <vt:lpstr>Ydy un maint yn ffitio pawb? Does one size fit all?</vt:lpstr>
      <vt:lpstr>Adolygiad Ansawdd o Gofal Quality of Care Review</vt:lpstr>
      <vt:lpstr>Ffocws/ Focus</vt:lpstr>
      <vt:lpstr>Pwysig/ Important</vt:lpstr>
      <vt:lpstr>Beth sydd yn cael ei cynnwys? What is included?</vt:lpstr>
      <vt:lpstr>Beth sydd yn cael ei cynnwys? What is included?</vt:lpstr>
      <vt:lpstr>Ystyried/ Consider</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Gofynion AGC CIW Requirements</dc:title>
  <dc:creator>Natasha Young</dc:creator>
  <cp:lastModifiedBy>Natasha Young</cp:lastModifiedBy>
  <cp:revision>48</cp:revision>
  <dcterms:created xsi:type="dcterms:W3CDTF">2023-03-10T17:16:35Z</dcterms:created>
  <dcterms:modified xsi:type="dcterms:W3CDTF">2024-08-09T16:34:03Z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lpwstr>249200.000000000</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y fmtid="{D5CDD505-2E9C-101B-9397-08002B2CF9AE}" pid="9" name="xd_ProgID">
    <vt:lpwstr/>
  </property>
  <property fmtid="{D5CDD505-2E9C-101B-9397-08002B2CF9AE}" pid="10" name="TemplateUrl">
    <vt:lpwstr/>
  </property>
  <property fmtid="{D5CDD505-2E9C-101B-9397-08002B2CF9AE}" pid="11" name="xd_Signature">
    <vt:lpwstr/>
  </property>
</Properties>
</file>