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6.xml" ContentType="application/vnd.openxmlformats-officedocument.theme+xml"/>
  <Override PartName="/ppt/slideLayouts/slideLayout8.xml" ContentType="application/vnd.openxmlformats-officedocument.presentationml.slideLayout+xml"/>
  <Override PartName="/ppt/theme/theme7.xml" ContentType="application/vnd.openxmlformats-officedocument.theme+xml"/>
  <Override PartName="/ppt/slideLayouts/slideLayout9.xml" ContentType="application/vnd.openxmlformats-officedocument.presentationml.slideLayout+xml"/>
  <Override PartName="/ppt/theme/theme8.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9.xml" ContentType="application/vnd.openxmlformats-officedocument.theme+xml"/>
  <Override PartName="/ppt/slideLayouts/slideLayout14.xml" ContentType="application/vnd.openxmlformats-officedocument.presentationml.slideLayout+xml"/>
  <Override PartName="/ppt/theme/theme10.xml" ContentType="application/vnd.openxmlformats-officedocument.theme+xml"/>
  <Override PartName="/ppt/slideLayouts/slideLayout15.xml" ContentType="application/vnd.openxmlformats-officedocument.presentationml.slideLayout+xml"/>
  <Override PartName="/ppt/theme/theme11.xml" ContentType="application/vnd.openxmlformats-officedocument.theme+xml"/>
  <Override PartName="/ppt/slideLayouts/slideLayout16.xml" ContentType="application/vnd.openxmlformats-officedocument.presentationml.slideLayout+xml"/>
  <Override PartName="/ppt/theme/theme12.xml" ContentType="application/vnd.openxmlformats-officedocument.theme+xml"/>
  <Override PartName="/ppt/slideLayouts/slideLayout17.xml" ContentType="application/vnd.openxmlformats-officedocument.presentationml.slideLayout+xml"/>
  <Override PartName="/ppt/theme/theme13.xml" ContentType="application/vnd.openxmlformats-officedocument.theme+xml"/>
  <Override PartName="/ppt/slideLayouts/slideLayout18.xml" ContentType="application/vnd.openxmlformats-officedocument.presentationml.slideLayout+xml"/>
  <Override PartName="/ppt/theme/theme14.xml" ContentType="application/vnd.openxmlformats-officedocument.theme+xml"/>
  <Override PartName="/ppt/slideLayouts/slideLayout19.xml" ContentType="application/vnd.openxmlformats-officedocument.presentationml.slideLayout+xml"/>
  <Override PartName="/ppt/theme/theme15.xml" ContentType="application/vnd.openxmlformats-officedocument.theme+xml"/>
  <Override PartName="/ppt/slideLayouts/slideLayout20.xml" ContentType="application/vnd.openxmlformats-officedocument.presentationml.slideLayout+xml"/>
  <Override PartName="/ppt/theme/theme16.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17.xml" ContentType="application/vnd.openxmlformats-officedocument.theme+xml"/>
  <Override PartName="/ppt/slideLayouts/slideLayout29.xml" ContentType="application/vnd.openxmlformats-officedocument.presentationml.slideLayout+xml"/>
  <Override PartName="/ppt/theme/theme18.xml" ContentType="application/vnd.openxmlformats-officedocument.theme+xml"/>
  <Override PartName="/ppt/slideLayouts/slideLayout30.xml" ContentType="application/vnd.openxmlformats-officedocument.presentationml.slideLayout+xml"/>
  <Override PartName="/ppt/theme/theme19.xml" ContentType="application/vnd.openxmlformats-officedocument.theme+xml"/>
  <Override PartName="/ppt/slideLayouts/slideLayout31.xml" ContentType="application/vnd.openxmlformats-officedocument.presentationml.slideLayout+xml"/>
  <Override PartName="/ppt/theme/theme20.xml" ContentType="application/vnd.openxmlformats-officedocument.theme+xml"/>
  <Override PartName="/ppt/theme/theme2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650" r:id="rId5"/>
    <p:sldMasterId id="2147483652" r:id="rId6"/>
    <p:sldMasterId id="2147483653" r:id="rId7"/>
    <p:sldMasterId id="2147483654" r:id="rId8"/>
    <p:sldMasterId id="2147483655" r:id="rId9"/>
    <p:sldMasterId id="2147483656" r:id="rId10"/>
    <p:sldMasterId id="2147483657" r:id="rId11"/>
    <p:sldMasterId id="2147483658" r:id="rId12"/>
    <p:sldMasterId id="2147483660" r:id="rId13"/>
    <p:sldMasterId id="2147483659" r:id="rId14"/>
    <p:sldMasterId id="2147483661" r:id="rId15"/>
    <p:sldMasterId id="2147483662" r:id="rId16"/>
    <p:sldMasterId id="2147483663" r:id="rId17"/>
    <p:sldMasterId id="2147483664" r:id="rId18"/>
    <p:sldMasterId id="2147483665" r:id="rId19"/>
    <p:sldMasterId id="2147483666" r:id="rId20"/>
    <p:sldMasterId id="2147483673" r:id="rId21"/>
    <p:sldMasterId id="2147483670" r:id="rId22"/>
    <p:sldMasterId id="2147483671" r:id="rId23"/>
  </p:sldMasterIdLst>
  <p:notesMasterIdLst>
    <p:notesMasterId r:id="rId141"/>
  </p:notesMasterIdLst>
  <p:sldIdLst>
    <p:sldId id="260" r:id="rId24"/>
    <p:sldId id="264" r:id="rId25"/>
    <p:sldId id="263" r:id="rId26"/>
    <p:sldId id="265" r:id="rId27"/>
    <p:sldId id="266" r:id="rId28"/>
    <p:sldId id="267" r:id="rId29"/>
    <p:sldId id="268" r:id="rId30"/>
    <p:sldId id="269" r:id="rId31"/>
    <p:sldId id="272" r:id="rId32"/>
    <p:sldId id="271" r:id="rId33"/>
    <p:sldId id="270" r:id="rId34"/>
    <p:sldId id="273" r:id="rId35"/>
    <p:sldId id="276" r:id="rId36"/>
    <p:sldId id="277" r:id="rId37"/>
    <p:sldId id="279" r:id="rId38"/>
    <p:sldId id="281" r:id="rId39"/>
    <p:sldId id="278" r:id="rId40"/>
    <p:sldId id="282" r:id="rId41"/>
    <p:sldId id="286" r:id="rId42"/>
    <p:sldId id="287" r:id="rId43"/>
    <p:sldId id="288" r:id="rId44"/>
    <p:sldId id="289" r:id="rId45"/>
    <p:sldId id="290" r:id="rId46"/>
    <p:sldId id="291" r:id="rId47"/>
    <p:sldId id="292" r:id="rId48"/>
    <p:sldId id="293" r:id="rId49"/>
    <p:sldId id="294" r:id="rId50"/>
    <p:sldId id="295" r:id="rId51"/>
    <p:sldId id="298" r:id="rId52"/>
    <p:sldId id="309" r:id="rId53"/>
    <p:sldId id="297" r:id="rId54"/>
    <p:sldId id="296" r:id="rId55"/>
    <p:sldId id="283" r:id="rId56"/>
    <p:sldId id="285" r:id="rId57"/>
    <p:sldId id="299" r:id="rId58"/>
    <p:sldId id="300" r:id="rId59"/>
    <p:sldId id="301" r:id="rId60"/>
    <p:sldId id="302" r:id="rId61"/>
    <p:sldId id="303" r:id="rId62"/>
    <p:sldId id="304" r:id="rId63"/>
    <p:sldId id="305" r:id="rId64"/>
    <p:sldId id="306" r:id="rId65"/>
    <p:sldId id="307" r:id="rId66"/>
    <p:sldId id="308" r:id="rId67"/>
    <p:sldId id="311" r:id="rId68"/>
    <p:sldId id="313" r:id="rId69"/>
    <p:sldId id="736" r:id="rId70"/>
    <p:sldId id="734" r:id="rId71"/>
    <p:sldId id="731" r:id="rId72"/>
    <p:sldId id="316" r:id="rId73"/>
    <p:sldId id="318" r:id="rId74"/>
    <p:sldId id="312" r:id="rId75"/>
    <p:sldId id="320" r:id="rId76"/>
    <p:sldId id="729" r:id="rId77"/>
    <p:sldId id="322" r:id="rId78"/>
    <p:sldId id="727" r:id="rId79"/>
    <p:sldId id="327" r:id="rId80"/>
    <p:sldId id="326" r:id="rId81"/>
    <p:sldId id="331" r:id="rId82"/>
    <p:sldId id="732" r:id="rId83"/>
    <p:sldId id="751" r:id="rId84"/>
    <p:sldId id="752" r:id="rId85"/>
    <p:sldId id="753" r:id="rId86"/>
    <p:sldId id="758" r:id="rId87"/>
    <p:sldId id="760" r:id="rId88"/>
    <p:sldId id="754" r:id="rId89"/>
    <p:sldId id="755" r:id="rId90"/>
    <p:sldId id="762" r:id="rId91"/>
    <p:sldId id="702" r:id="rId92"/>
    <p:sldId id="767" r:id="rId93"/>
    <p:sldId id="769" r:id="rId94"/>
    <p:sldId id="779" r:id="rId95"/>
    <p:sldId id="795" r:id="rId96"/>
    <p:sldId id="788" r:id="rId97"/>
    <p:sldId id="790" r:id="rId98"/>
    <p:sldId id="800" r:id="rId99"/>
    <p:sldId id="794" r:id="rId100"/>
    <p:sldId id="792" r:id="rId101"/>
    <p:sldId id="797" r:id="rId102"/>
    <p:sldId id="798" r:id="rId103"/>
    <p:sldId id="777" r:id="rId104"/>
    <p:sldId id="803" r:id="rId105"/>
    <p:sldId id="782" r:id="rId106"/>
    <p:sldId id="763" r:id="rId107"/>
    <p:sldId id="766" r:id="rId108"/>
    <p:sldId id="830" r:id="rId109"/>
    <p:sldId id="808" r:id="rId110"/>
    <p:sldId id="877" r:id="rId111"/>
    <p:sldId id="840" r:id="rId112"/>
    <p:sldId id="813" r:id="rId113"/>
    <p:sldId id="816" r:id="rId114"/>
    <p:sldId id="710" r:id="rId115"/>
    <p:sldId id="835" r:id="rId116"/>
    <p:sldId id="834" r:id="rId117"/>
    <p:sldId id="836" r:id="rId118"/>
    <p:sldId id="878" r:id="rId119"/>
    <p:sldId id="768" r:id="rId120"/>
    <p:sldId id="708" r:id="rId121"/>
    <p:sldId id="845" r:id="rId122"/>
    <p:sldId id="849" r:id="rId123"/>
    <p:sldId id="719" r:id="rId124"/>
    <p:sldId id="721" r:id="rId125"/>
    <p:sldId id="861" r:id="rId126"/>
    <p:sldId id="725" r:id="rId127"/>
    <p:sldId id="852" r:id="rId128"/>
    <p:sldId id="850" r:id="rId129"/>
    <p:sldId id="870" r:id="rId130"/>
    <p:sldId id="873" r:id="rId131"/>
    <p:sldId id="853" r:id="rId132"/>
    <p:sldId id="856" r:id="rId133"/>
    <p:sldId id="689" r:id="rId134"/>
    <p:sldId id="858" r:id="rId135"/>
    <p:sldId id="865" r:id="rId136"/>
    <p:sldId id="867" r:id="rId137"/>
    <p:sldId id="785" r:id="rId138"/>
    <p:sldId id="879" r:id="rId139"/>
    <p:sldId id="875" r:id="rId1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a:srgbClr val="D4FDC3"/>
    <a:srgbClr val="FFE0C1"/>
    <a:srgbClr val="CCFFFF"/>
    <a:srgbClr val="5EA3AA"/>
    <a:srgbClr val="F01889"/>
    <a:srgbClr val="25B552"/>
    <a:srgbClr val="FFCCFF"/>
    <a:srgbClr val="F45AAB"/>
    <a:srgbClr val="E85C3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271F11-BACE-4E38-A29A-199B5D5D3B19}" v="3068" dt="2021-11-15T12:30:08.42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173" autoAdjust="0"/>
    <p:restoredTop sz="94620"/>
  </p:normalViewPr>
  <p:slideViewPr>
    <p:cSldViewPr snapToGrid="0">
      <p:cViewPr varScale="1">
        <p:scale>
          <a:sx n="81" d="100"/>
          <a:sy n="81" d="100"/>
        </p:scale>
        <p:origin x="883"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94.xml"/><Relationship Id="rId21" Type="http://schemas.openxmlformats.org/officeDocument/2006/relationships/slideMaster" Target="slideMasters/slideMaster18.xml"/><Relationship Id="rId42" Type="http://schemas.openxmlformats.org/officeDocument/2006/relationships/slide" Target="slides/slide19.xml"/><Relationship Id="rId63" Type="http://schemas.openxmlformats.org/officeDocument/2006/relationships/slide" Target="slides/slide40.xml"/><Relationship Id="rId84" Type="http://schemas.openxmlformats.org/officeDocument/2006/relationships/slide" Target="slides/slide61.xml"/><Relationship Id="rId138" Type="http://schemas.openxmlformats.org/officeDocument/2006/relationships/slide" Target="slides/slide115.xml"/><Relationship Id="rId107" Type="http://schemas.openxmlformats.org/officeDocument/2006/relationships/slide" Target="slides/slide84.xml"/><Relationship Id="rId11" Type="http://schemas.openxmlformats.org/officeDocument/2006/relationships/slideMaster" Target="slideMasters/slideMaster8.xml"/><Relationship Id="rId32" Type="http://schemas.openxmlformats.org/officeDocument/2006/relationships/slide" Target="slides/slide9.xml"/><Relationship Id="rId53" Type="http://schemas.openxmlformats.org/officeDocument/2006/relationships/slide" Target="slides/slide30.xml"/><Relationship Id="rId74" Type="http://schemas.openxmlformats.org/officeDocument/2006/relationships/slide" Target="slides/slide51.xml"/><Relationship Id="rId128" Type="http://schemas.openxmlformats.org/officeDocument/2006/relationships/slide" Target="slides/slide105.xml"/><Relationship Id="rId5" Type="http://schemas.openxmlformats.org/officeDocument/2006/relationships/slideMaster" Target="slideMasters/slideMaster2.xml"/><Relationship Id="rId90" Type="http://schemas.openxmlformats.org/officeDocument/2006/relationships/slide" Target="slides/slide67.xml"/><Relationship Id="rId95" Type="http://schemas.openxmlformats.org/officeDocument/2006/relationships/slide" Target="slides/slide72.xml"/><Relationship Id="rId22" Type="http://schemas.openxmlformats.org/officeDocument/2006/relationships/slideMaster" Target="slideMasters/slideMaster19.xml"/><Relationship Id="rId27" Type="http://schemas.openxmlformats.org/officeDocument/2006/relationships/slide" Target="slides/slide4.xml"/><Relationship Id="rId43" Type="http://schemas.openxmlformats.org/officeDocument/2006/relationships/slide" Target="slides/slide20.xml"/><Relationship Id="rId48" Type="http://schemas.openxmlformats.org/officeDocument/2006/relationships/slide" Target="slides/slide25.xml"/><Relationship Id="rId64" Type="http://schemas.openxmlformats.org/officeDocument/2006/relationships/slide" Target="slides/slide41.xml"/><Relationship Id="rId69" Type="http://schemas.openxmlformats.org/officeDocument/2006/relationships/slide" Target="slides/slide46.xml"/><Relationship Id="rId113" Type="http://schemas.openxmlformats.org/officeDocument/2006/relationships/slide" Target="slides/slide90.xml"/><Relationship Id="rId118" Type="http://schemas.openxmlformats.org/officeDocument/2006/relationships/slide" Target="slides/slide95.xml"/><Relationship Id="rId134" Type="http://schemas.openxmlformats.org/officeDocument/2006/relationships/slide" Target="slides/slide111.xml"/><Relationship Id="rId139" Type="http://schemas.openxmlformats.org/officeDocument/2006/relationships/slide" Target="slides/slide116.xml"/><Relationship Id="rId80" Type="http://schemas.openxmlformats.org/officeDocument/2006/relationships/slide" Target="slides/slide57.xml"/><Relationship Id="rId85" Type="http://schemas.openxmlformats.org/officeDocument/2006/relationships/slide" Target="slides/slide62.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33" Type="http://schemas.openxmlformats.org/officeDocument/2006/relationships/slide" Target="slides/slide10.xml"/><Relationship Id="rId38" Type="http://schemas.openxmlformats.org/officeDocument/2006/relationships/slide" Target="slides/slide15.xml"/><Relationship Id="rId59" Type="http://schemas.openxmlformats.org/officeDocument/2006/relationships/slide" Target="slides/slide36.xml"/><Relationship Id="rId103" Type="http://schemas.openxmlformats.org/officeDocument/2006/relationships/slide" Target="slides/slide80.xml"/><Relationship Id="rId108" Type="http://schemas.openxmlformats.org/officeDocument/2006/relationships/slide" Target="slides/slide85.xml"/><Relationship Id="rId124" Type="http://schemas.openxmlformats.org/officeDocument/2006/relationships/slide" Target="slides/slide101.xml"/><Relationship Id="rId129" Type="http://schemas.openxmlformats.org/officeDocument/2006/relationships/slide" Target="slides/slide106.xml"/><Relationship Id="rId54" Type="http://schemas.openxmlformats.org/officeDocument/2006/relationships/slide" Target="slides/slide31.xml"/><Relationship Id="rId70" Type="http://schemas.openxmlformats.org/officeDocument/2006/relationships/slide" Target="slides/slide47.xml"/><Relationship Id="rId75" Type="http://schemas.openxmlformats.org/officeDocument/2006/relationships/slide" Target="slides/slide52.xml"/><Relationship Id="rId91" Type="http://schemas.openxmlformats.org/officeDocument/2006/relationships/slide" Target="slides/slide68.xml"/><Relationship Id="rId96" Type="http://schemas.openxmlformats.org/officeDocument/2006/relationships/slide" Target="slides/slide73.xml"/><Relationship Id="rId140" Type="http://schemas.openxmlformats.org/officeDocument/2006/relationships/slide" Target="slides/slide117.xml"/><Relationship Id="rId145"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23" Type="http://schemas.openxmlformats.org/officeDocument/2006/relationships/slideMaster" Target="slideMasters/slideMaster20.xml"/><Relationship Id="rId28" Type="http://schemas.openxmlformats.org/officeDocument/2006/relationships/slide" Target="slides/slide5.xml"/><Relationship Id="rId49" Type="http://schemas.openxmlformats.org/officeDocument/2006/relationships/slide" Target="slides/slide26.xml"/><Relationship Id="rId114" Type="http://schemas.openxmlformats.org/officeDocument/2006/relationships/slide" Target="slides/slide91.xml"/><Relationship Id="rId119" Type="http://schemas.openxmlformats.org/officeDocument/2006/relationships/slide" Target="slides/slide96.xml"/><Relationship Id="rId44" Type="http://schemas.openxmlformats.org/officeDocument/2006/relationships/slide" Target="slides/slide21.xml"/><Relationship Id="rId60" Type="http://schemas.openxmlformats.org/officeDocument/2006/relationships/slide" Target="slides/slide37.xml"/><Relationship Id="rId65" Type="http://schemas.openxmlformats.org/officeDocument/2006/relationships/slide" Target="slides/slide42.xml"/><Relationship Id="rId81" Type="http://schemas.openxmlformats.org/officeDocument/2006/relationships/slide" Target="slides/slide58.xml"/><Relationship Id="rId86" Type="http://schemas.openxmlformats.org/officeDocument/2006/relationships/slide" Target="slides/slide63.xml"/><Relationship Id="rId130" Type="http://schemas.openxmlformats.org/officeDocument/2006/relationships/slide" Target="slides/slide107.xml"/><Relationship Id="rId135" Type="http://schemas.openxmlformats.org/officeDocument/2006/relationships/slide" Target="slides/slide112.xml"/><Relationship Id="rId13" Type="http://schemas.openxmlformats.org/officeDocument/2006/relationships/slideMaster" Target="slideMasters/slideMaster10.xml"/><Relationship Id="rId18" Type="http://schemas.openxmlformats.org/officeDocument/2006/relationships/slideMaster" Target="slideMasters/slideMaster15.xml"/><Relationship Id="rId39" Type="http://schemas.openxmlformats.org/officeDocument/2006/relationships/slide" Target="slides/slide16.xml"/><Relationship Id="rId109" Type="http://schemas.openxmlformats.org/officeDocument/2006/relationships/slide" Target="slides/slide86.xml"/><Relationship Id="rId34" Type="http://schemas.openxmlformats.org/officeDocument/2006/relationships/slide" Target="slides/slide11.xml"/><Relationship Id="rId50" Type="http://schemas.openxmlformats.org/officeDocument/2006/relationships/slide" Target="slides/slide27.xml"/><Relationship Id="rId55" Type="http://schemas.openxmlformats.org/officeDocument/2006/relationships/slide" Target="slides/slide32.xml"/><Relationship Id="rId76" Type="http://schemas.openxmlformats.org/officeDocument/2006/relationships/slide" Target="slides/slide53.xml"/><Relationship Id="rId97" Type="http://schemas.openxmlformats.org/officeDocument/2006/relationships/slide" Target="slides/slide74.xml"/><Relationship Id="rId104" Type="http://schemas.openxmlformats.org/officeDocument/2006/relationships/slide" Target="slides/slide81.xml"/><Relationship Id="rId120" Type="http://schemas.openxmlformats.org/officeDocument/2006/relationships/slide" Target="slides/slide97.xml"/><Relationship Id="rId125" Type="http://schemas.openxmlformats.org/officeDocument/2006/relationships/slide" Target="slides/slide102.xml"/><Relationship Id="rId141" Type="http://schemas.openxmlformats.org/officeDocument/2006/relationships/notesMaster" Target="notesMasters/notesMaster1.xml"/><Relationship Id="rId146" Type="http://schemas.microsoft.com/office/2015/10/relationships/revisionInfo" Target="revisionInfo.xml"/><Relationship Id="rId7" Type="http://schemas.openxmlformats.org/officeDocument/2006/relationships/slideMaster" Target="slideMasters/slideMaster4.xml"/><Relationship Id="rId71" Type="http://schemas.openxmlformats.org/officeDocument/2006/relationships/slide" Target="slides/slide48.xml"/><Relationship Id="rId92" Type="http://schemas.openxmlformats.org/officeDocument/2006/relationships/slide" Target="slides/slide69.xml"/><Relationship Id="rId2" Type="http://schemas.openxmlformats.org/officeDocument/2006/relationships/customXml" Target="../customXml/item2.xml"/><Relationship Id="rId29" Type="http://schemas.openxmlformats.org/officeDocument/2006/relationships/slide" Target="slides/slide6.xml"/><Relationship Id="rId24" Type="http://schemas.openxmlformats.org/officeDocument/2006/relationships/slide" Target="slides/slide1.xml"/><Relationship Id="rId40" Type="http://schemas.openxmlformats.org/officeDocument/2006/relationships/slide" Target="slides/slide17.xml"/><Relationship Id="rId45" Type="http://schemas.openxmlformats.org/officeDocument/2006/relationships/slide" Target="slides/slide22.xml"/><Relationship Id="rId66" Type="http://schemas.openxmlformats.org/officeDocument/2006/relationships/slide" Target="slides/slide43.xml"/><Relationship Id="rId87" Type="http://schemas.openxmlformats.org/officeDocument/2006/relationships/slide" Target="slides/slide64.xml"/><Relationship Id="rId110" Type="http://schemas.openxmlformats.org/officeDocument/2006/relationships/slide" Target="slides/slide87.xml"/><Relationship Id="rId115" Type="http://schemas.openxmlformats.org/officeDocument/2006/relationships/slide" Target="slides/slide92.xml"/><Relationship Id="rId131" Type="http://schemas.openxmlformats.org/officeDocument/2006/relationships/slide" Target="slides/slide108.xml"/><Relationship Id="rId136" Type="http://schemas.openxmlformats.org/officeDocument/2006/relationships/slide" Target="slides/slide113.xml"/><Relationship Id="rId61" Type="http://schemas.openxmlformats.org/officeDocument/2006/relationships/slide" Target="slides/slide38.xml"/><Relationship Id="rId82" Type="http://schemas.openxmlformats.org/officeDocument/2006/relationships/slide" Target="slides/slide59.xml"/><Relationship Id="rId19" Type="http://schemas.openxmlformats.org/officeDocument/2006/relationships/slideMaster" Target="slideMasters/slideMaster16.xml"/><Relationship Id="rId14" Type="http://schemas.openxmlformats.org/officeDocument/2006/relationships/slideMaster" Target="slideMasters/slideMaster11.xml"/><Relationship Id="rId30" Type="http://schemas.openxmlformats.org/officeDocument/2006/relationships/slide" Target="slides/slide7.xml"/><Relationship Id="rId35" Type="http://schemas.openxmlformats.org/officeDocument/2006/relationships/slide" Target="slides/slide12.xml"/><Relationship Id="rId56" Type="http://schemas.openxmlformats.org/officeDocument/2006/relationships/slide" Target="slides/slide33.xml"/><Relationship Id="rId77" Type="http://schemas.openxmlformats.org/officeDocument/2006/relationships/slide" Target="slides/slide54.xml"/><Relationship Id="rId100" Type="http://schemas.openxmlformats.org/officeDocument/2006/relationships/slide" Target="slides/slide77.xml"/><Relationship Id="rId105" Type="http://schemas.openxmlformats.org/officeDocument/2006/relationships/slide" Target="slides/slide82.xml"/><Relationship Id="rId126" Type="http://schemas.openxmlformats.org/officeDocument/2006/relationships/slide" Target="slides/slide103.xml"/><Relationship Id="rId8" Type="http://schemas.openxmlformats.org/officeDocument/2006/relationships/slideMaster" Target="slideMasters/slideMaster5.xml"/><Relationship Id="rId51" Type="http://schemas.openxmlformats.org/officeDocument/2006/relationships/slide" Target="slides/slide28.xml"/><Relationship Id="rId72" Type="http://schemas.openxmlformats.org/officeDocument/2006/relationships/slide" Target="slides/slide49.xml"/><Relationship Id="rId93" Type="http://schemas.openxmlformats.org/officeDocument/2006/relationships/slide" Target="slides/slide70.xml"/><Relationship Id="rId98" Type="http://schemas.openxmlformats.org/officeDocument/2006/relationships/slide" Target="slides/slide75.xml"/><Relationship Id="rId121" Type="http://schemas.openxmlformats.org/officeDocument/2006/relationships/slide" Target="slides/slide98.xml"/><Relationship Id="rId142" Type="http://schemas.openxmlformats.org/officeDocument/2006/relationships/presProps" Target="presProps.xml"/><Relationship Id="rId3" Type="http://schemas.openxmlformats.org/officeDocument/2006/relationships/customXml" Target="../customXml/item3.xml"/><Relationship Id="rId25" Type="http://schemas.openxmlformats.org/officeDocument/2006/relationships/slide" Target="slides/slide2.xml"/><Relationship Id="rId46" Type="http://schemas.openxmlformats.org/officeDocument/2006/relationships/slide" Target="slides/slide23.xml"/><Relationship Id="rId67" Type="http://schemas.openxmlformats.org/officeDocument/2006/relationships/slide" Target="slides/slide44.xml"/><Relationship Id="rId116" Type="http://schemas.openxmlformats.org/officeDocument/2006/relationships/slide" Target="slides/slide93.xml"/><Relationship Id="rId137" Type="http://schemas.openxmlformats.org/officeDocument/2006/relationships/slide" Target="slides/slide114.xml"/><Relationship Id="rId20" Type="http://schemas.openxmlformats.org/officeDocument/2006/relationships/slideMaster" Target="slideMasters/slideMaster17.xml"/><Relationship Id="rId41" Type="http://schemas.openxmlformats.org/officeDocument/2006/relationships/slide" Target="slides/slide18.xml"/><Relationship Id="rId62" Type="http://schemas.openxmlformats.org/officeDocument/2006/relationships/slide" Target="slides/slide39.xml"/><Relationship Id="rId83" Type="http://schemas.openxmlformats.org/officeDocument/2006/relationships/slide" Target="slides/slide60.xml"/><Relationship Id="rId88" Type="http://schemas.openxmlformats.org/officeDocument/2006/relationships/slide" Target="slides/slide65.xml"/><Relationship Id="rId111" Type="http://schemas.openxmlformats.org/officeDocument/2006/relationships/slide" Target="slides/slide88.xml"/><Relationship Id="rId132" Type="http://schemas.openxmlformats.org/officeDocument/2006/relationships/slide" Target="slides/slide109.xml"/><Relationship Id="rId15" Type="http://schemas.openxmlformats.org/officeDocument/2006/relationships/slideMaster" Target="slideMasters/slideMaster12.xml"/><Relationship Id="rId36" Type="http://schemas.openxmlformats.org/officeDocument/2006/relationships/slide" Target="slides/slide13.xml"/><Relationship Id="rId57" Type="http://schemas.openxmlformats.org/officeDocument/2006/relationships/slide" Target="slides/slide34.xml"/><Relationship Id="rId106" Type="http://schemas.openxmlformats.org/officeDocument/2006/relationships/slide" Target="slides/slide83.xml"/><Relationship Id="rId127" Type="http://schemas.openxmlformats.org/officeDocument/2006/relationships/slide" Target="slides/slide104.xml"/><Relationship Id="rId10" Type="http://schemas.openxmlformats.org/officeDocument/2006/relationships/slideMaster" Target="slideMasters/slideMaster7.xml"/><Relationship Id="rId31" Type="http://schemas.openxmlformats.org/officeDocument/2006/relationships/slide" Target="slides/slide8.xml"/><Relationship Id="rId52" Type="http://schemas.openxmlformats.org/officeDocument/2006/relationships/slide" Target="slides/slide29.xml"/><Relationship Id="rId73" Type="http://schemas.openxmlformats.org/officeDocument/2006/relationships/slide" Target="slides/slide50.xml"/><Relationship Id="rId78" Type="http://schemas.openxmlformats.org/officeDocument/2006/relationships/slide" Target="slides/slide55.xml"/><Relationship Id="rId94" Type="http://schemas.openxmlformats.org/officeDocument/2006/relationships/slide" Target="slides/slide71.xml"/><Relationship Id="rId99" Type="http://schemas.openxmlformats.org/officeDocument/2006/relationships/slide" Target="slides/slide76.xml"/><Relationship Id="rId101" Type="http://schemas.openxmlformats.org/officeDocument/2006/relationships/slide" Target="slides/slide78.xml"/><Relationship Id="rId122" Type="http://schemas.openxmlformats.org/officeDocument/2006/relationships/slide" Target="slides/slide99.xml"/><Relationship Id="rId143"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26" Type="http://schemas.openxmlformats.org/officeDocument/2006/relationships/slide" Target="slides/slide3.xml"/><Relationship Id="rId47" Type="http://schemas.openxmlformats.org/officeDocument/2006/relationships/slide" Target="slides/slide24.xml"/><Relationship Id="rId68" Type="http://schemas.openxmlformats.org/officeDocument/2006/relationships/slide" Target="slides/slide45.xml"/><Relationship Id="rId89" Type="http://schemas.openxmlformats.org/officeDocument/2006/relationships/slide" Target="slides/slide66.xml"/><Relationship Id="rId112" Type="http://schemas.openxmlformats.org/officeDocument/2006/relationships/slide" Target="slides/slide89.xml"/><Relationship Id="rId133" Type="http://schemas.openxmlformats.org/officeDocument/2006/relationships/slide" Target="slides/slide110.xml"/><Relationship Id="rId16" Type="http://schemas.openxmlformats.org/officeDocument/2006/relationships/slideMaster" Target="slideMasters/slideMaster13.xml"/><Relationship Id="rId37" Type="http://schemas.openxmlformats.org/officeDocument/2006/relationships/slide" Target="slides/slide14.xml"/><Relationship Id="rId58" Type="http://schemas.openxmlformats.org/officeDocument/2006/relationships/slide" Target="slides/slide35.xml"/><Relationship Id="rId79" Type="http://schemas.openxmlformats.org/officeDocument/2006/relationships/slide" Target="slides/slide56.xml"/><Relationship Id="rId102" Type="http://schemas.openxmlformats.org/officeDocument/2006/relationships/slide" Target="slides/slide79.xml"/><Relationship Id="rId123" Type="http://schemas.openxmlformats.org/officeDocument/2006/relationships/slide" Target="slides/slide100.xml"/><Relationship Id="rId14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4_3">
  <dgm:title val=""/>
  <dgm:desc val=""/>
  <dgm:catLst>
    <dgm:cat type="accent4" pri="11300"/>
  </dgm:catLst>
  <dgm:styleLbl name="node0">
    <dgm:fillClrLst meth="repeat">
      <a:schemeClr val="accent4">
        <a:shade val="80000"/>
      </a:schemeClr>
    </dgm:fillClrLst>
    <dgm:linClrLst meth="repeat">
      <a:schemeClr val="lt1"/>
    </dgm:linClrLst>
    <dgm:effectClrLst/>
    <dgm:txLinClrLst/>
    <dgm:txFillClrLst/>
    <dgm:txEffectClrLst/>
  </dgm:styleLbl>
  <dgm:styleLbl name="node1">
    <dgm:fillClrLst>
      <a:schemeClr val="accent4">
        <a:shade val="80000"/>
      </a:schemeClr>
      <a:schemeClr val="accent4">
        <a:tint val="70000"/>
      </a:schemeClr>
    </dgm:fillClrLst>
    <dgm:linClrLst meth="repeat">
      <a:schemeClr val="lt1"/>
    </dgm:linClrLst>
    <dgm:effectClrLst/>
    <dgm:txLinClrLst/>
    <dgm:txFillClrLst/>
    <dgm:txEffectClrLst/>
  </dgm:styleLbl>
  <dgm:styleLbl name="alignNode1">
    <dgm:fillClrLst>
      <a:schemeClr val="accent4">
        <a:shade val="80000"/>
      </a:schemeClr>
      <a:schemeClr val="accent4">
        <a:tint val="70000"/>
      </a:schemeClr>
    </dgm:fillClrLst>
    <dgm:linClrLst>
      <a:schemeClr val="accent4">
        <a:shade val="80000"/>
      </a:schemeClr>
      <a:schemeClr val="accent4">
        <a:tint val="70000"/>
      </a:schemeClr>
    </dgm:linClrLst>
    <dgm:effectClrLst/>
    <dgm:txLinClrLst/>
    <dgm:txFillClrLst/>
    <dgm:txEffectClrLst/>
  </dgm:styleLbl>
  <dgm:styleLbl name="lnNode1">
    <dgm:fillClrLst>
      <a:schemeClr val="accent4">
        <a:shade val="80000"/>
      </a:schemeClr>
      <a:schemeClr val="accent4">
        <a:tint val="7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tint val="70000"/>
        <a:alpha val="50000"/>
      </a:schemeClr>
    </dgm:fillClrLst>
    <dgm:linClrLst meth="repeat">
      <a:schemeClr val="lt1"/>
    </dgm:linClrLst>
    <dgm:effectClrLst/>
    <dgm:txLinClrLst/>
    <dgm:txFillClrLst/>
    <dgm:txEffectClrLst/>
  </dgm:styleLbl>
  <dgm:styleLbl name="node2">
    <dgm:fillClrLst>
      <a:schemeClr val="accent4">
        <a:tint val="99000"/>
      </a:schemeClr>
    </dgm:fillClrLst>
    <dgm:linClrLst meth="repeat">
      <a:schemeClr val="lt1"/>
    </dgm:linClrLst>
    <dgm:effectClrLst/>
    <dgm:txLinClrLst/>
    <dgm:txFillClrLst/>
    <dgm:txEffectClrLst/>
  </dgm:styleLbl>
  <dgm:styleLbl name="node3">
    <dgm:fillClrLst>
      <a:schemeClr val="accent4">
        <a:tint val="80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dgm:txEffectClrLst/>
  </dgm:styleLbl>
  <dgm:styleLbl name="f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b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sibTrans1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9000"/>
      </a:schemeClr>
    </dgm:fillClrLst>
    <dgm:linClrLst meth="repeat">
      <a:schemeClr val="lt1"/>
    </dgm:linClrLst>
    <dgm:effectClrLst/>
    <dgm:txLinClrLst/>
    <dgm:txFillClrLst/>
    <dgm:txEffectClrLst/>
  </dgm:styleLbl>
  <dgm:styleLbl name="asst3">
    <dgm:fillClrLst>
      <a:schemeClr val="accent4">
        <a:tint val="80000"/>
      </a:schemeClr>
    </dgm:fillClrLst>
    <dgm:linClrLst meth="repeat">
      <a:schemeClr val="lt1"/>
    </dgm:linClrLst>
    <dgm:effectClrLst/>
    <dgm:txLinClrLst/>
    <dgm:txFillClrLst/>
    <dgm:txEffectClrLst/>
  </dgm:styleLbl>
  <dgm:styleLbl name="asst4">
    <dgm:fillClrLst>
      <a:schemeClr val="accent4">
        <a:tint val="7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lt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9000"/>
      </a:schemeClr>
    </dgm:fillClrLst>
    <dgm:linClrLst meth="repeat">
      <a:schemeClr val="accent4">
        <a:tint val="99000"/>
      </a:schemeClr>
    </dgm:linClrLst>
    <dgm:effectClrLst/>
    <dgm:txLinClrLst/>
    <dgm:txFillClrLst meth="repeat">
      <a:schemeClr val="tx1"/>
    </dgm:txFillClrLst>
    <dgm:txEffectClrLst/>
  </dgm:styleLbl>
  <dgm:styleLbl name="parChTrans1D3">
    <dgm:fillClrLst meth="repeat">
      <a:schemeClr val="accent4">
        <a:tint val="80000"/>
      </a:schemeClr>
    </dgm:fillClrLst>
    <dgm:linClrLst meth="repeat">
      <a:schemeClr val="accent4">
        <a:tint val="80000"/>
      </a:schemeClr>
    </dgm:linClrLst>
    <dgm:effectClrLst/>
    <dgm:txLinClrLst/>
    <dgm:txFillClrLst meth="repeat">
      <a:schemeClr val="tx1"/>
    </dgm:txFillClrLst>
    <dgm:txEffectClrLst/>
  </dgm:styleLbl>
  <dgm:styleLbl name="parChTrans1D4">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34B815E-9CA0-F84F-BCE6-200133165943}" type="doc">
      <dgm:prSet loTypeId="urn:microsoft.com/office/officeart/2005/8/layout/arrow2" loCatId="" qsTypeId="urn:microsoft.com/office/officeart/2005/8/quickstyle/simple1" qsCatId="simple" csTypeId="urn:microsoft.com/office/officeart/2005/8/colors/accent4_3" csCatId="accent4" phldr="1"/>
      <dgm:spPr/>
    </dgm:pt>
    <dgm:pt modelId="{CAFD0523-4180-7C45-953B-E5BE338047F3}">
      <dgm:prSet phldrT="[Text]" custT="1"/>
      <dgm:spPr/>
      <dgm:t>
        <a:bodyPr/>
        <a:lstStyle/>
        <a:p>
          <a:pPr algn="ctr"/>
          <a:r>
            <a:rPr lang="en-US" sz="3700" u="sng"/>
            <a:t>1970</a:t>
          </a:r>
          <a:r>
            <a:rPr lang="en-US" sz="3700"/>
            <a:t> – </a:t>
          </a:r>
        </a:p>
        <a:p>
          <a:pPr algn="ctr"/>
          <a:r>
            <a:rPr lang="en-US" sz="2800"/>
            <a:t>new circus</a:t>
          </a:r>
        </a:p>
      </dgm:t>
    </dgm:pt>
    <dgm:pt modelId="{C49871BB-47E2-214F-973E-D4FDD14A1C05}" type="parTrans" cxnId="{6A149FA7-1C11-774D-9F4C-E0324A345E90}">
      <dgm:prSet/>
      <dgm:spPr/>
      <dgm:t>
        <a:bodyPr/>
        <a:lstStyle/>
        <a:p>
          <a:pPr algn="ctr"/>
          <a:endParaRPr lang="en-US"/>
        </a:p>
      </dgm:t>
    </dgm:pt>
    <dgm:pt modelId="{96293D59-8ECB-7645-B6E0-73EED00B616E}" type="sibTrans" cxnId="{6A149FA7-1C11-774D-9F4C-E0324A345E90}">
      <dgm:prSet/>
      <dgm:spPr/>
      <dgm:t>
        <a:bodyPr/>
        <a:lstStyle/>
        <a:p>
          <a:pPr algn="ctr"/>
          <a:endParaRPr lang="en-US"/>
        </a:p>
      </dgm:t>
    </dgm:pt>
    <dgm:pt modelId="{3B90FAE2-7929-2745-AB09-44372BBB42ED}">
      <dgm:prSet phldrT="[Text]" custT="1"/>
      <dgm:spPr/>
      <dgm:t>
        <a:bodyPr/>
        <a:lstStyle/>
        <a:p>
          <a:pPr algn="ctr"/>
          <a:r>
            <a:rPr lang="en-US" sz="3400" u="sng"/>
            <a:t>Early 90s </a:t>
          </a:r>
          <a:r>
            <a:rPr lang="en-US" sz="3400"/>
            <a:t>– </a:t>
          </a:r>
        </a:p>
        <a:p>
          <a:pPr algn="ctr"/>
          <a:r>
            <a:rPr lang="en-US" sz="2800"/>
            <a:t>two main uses</a:t>
          </a:r>
        </a:p>
      </dgm:t>
    </dgm:pt>
    <dgm:pt modelId="{44EC5DBC-45EC-3045-85EC-3383F06E32D9}" type="parTrans" cxnId="{BFEA2AD6-3F08-CE49-B85B-8A0F6041055C}">
      <dgm:prSet/>
      <dgm:spPr/>
      <dgm:t>
        <a:bodyPr/>
        <a:lstStyle/>
        <a:p>
          <a:pPr algn="ctr"/>
          <a:endParaRPr lang="en-US"/>
        </a:p>
      </dgm:t>
    </dgm:pt>
    <dgm:pt modelId="{3D989E72-183D-D14D-BD3C-0195603FC463}" type="sibTrans" cxnId="{BFEA2AD6-3F08-CE49-B85B-8A0F6041055C}">
      <dgm:prSet/>
      <dgm:spPr/>
      <dgm:t>
        <a:bodyPr/>
        <a:lstStyle/>
        <a:p>
          <a:pPr algn="ctr"/>
          <a:endParaRPr lang="en-US"/>
        </a:p>
      </dgm:t>
    </dgm:pt>
    <dgm:pt modelId="{EAD800E2-51F1-0244-BCFE-BE9CC2CC1138}">
      <dgm:prSet phldrT="[Text]" custT="1"/>
      <dgm:spPr/>
      <dgm:t>
        <a:bodyPr/>
        <a:lstStyle/>
        <a:p>
          <a:pPr algn="ctr"/>
          <a:r>
            <a:rPr lang="en-US" sz="3300" u="sng"/>
            <a:t>2010s</a:t>
          </a:r>
          <a:r>
            <a:rPr lang="en-US" sz="3300"/>
            <a:t> - </a:t>
          </a:r>
        </a:p>
        <a:p>
          <a:pPr algn="ctr"/>
          <a:r>
            <a:rPr lang="en-US" sz="2800"/>
            <a:t>Circus in Education</a:t>
          </a:r>
          <a:endParaRPr lang="en-US" sz="3300"/>
        </a:p>
      </dgm:t>
    </dgm:pt>
    <dgm:pt modelId="{D6F1AA29-2F42-F748-A140-9415ED4C736E}" type="parTrans" cxnId="{37A6F387-DB90-A94E-9F74-5A26ACAF0F5C}">
      <dgm:prSet/>
      <dgm:spPr/>
      <dgm:t>
        <a:bodyPr/>
        <a:lstStyle/>
        <a:p>
          <a:pPr algn="ctr"/>
          <a:endParaRPr lang="en-US"/>
        </a:p>
      </dgm:t>
    </dgm:pt>
    <dgm:pt modelId="{CFCD0780-10DC-FF4B-8B2A-003A6A823F80}" type="sibTrans" cxnId="{37A6F387-DB90-A94E-9F74-5A26ACAF0F5C}">
      <dgm:prSet/>
      <dgm:spPr/>
      <dgm:t>
        <a:bodyPr/>
        <a:lstStyle/>
        <a:p>
          <a:pPr algn="ctr"/>
          <a:endParaRPr lang="en-US"/>
        </a:p>
      </dgm:t>
    </dgm:pt>
    <dgm:pt modelId="{92624FC5-75FF-834C-A20C-369F46C3611B}" type="pres">
      <dgm:prSet presAssocID="{034B815E-9CA0-F84F-BCE6-200133165943}" presName="arrowDiagram" presStyleCnt="0">
        <dgm:presLayoutVars>
          <dgm:chMax val="5"/>
          <dgm:dir/>
          <dgm:resizeHandles val="exact"/>
        </dgm:presLayoutVars>
      </dgm:prSet>
      <dgm:spPr/>
    </dgm:pt>
    <dgm:pt modelId="{2B1D407F-4DCF-0A44-B634-92B61B94E0A8}" type="pres">
      <dgm:prSet presAssocID="{034B815E-9CA0-F84F-BCE6-200133165943}" presName="arrow" presStyleLbl="bgShp" presStyleIdx="0" presStyleCnt="1" custLinFactNeighborX="23059" custLinFactNeighborY="1960"/>
      <dgm:spPr/>
    </dgm:pt>
    <dgm:pt modelId="{8CDB442A-E573-FE44-BEE5-F96536C5BE1B}" type="pres">
      <dgm:prSet presAssocID="{034B815E-9CA0-F84F-BCE6-200133165943}" presName="arrowDiagram3" presStyleCnt="0"/>
      <dgm:spPr/>
    </dgm:pt>
    <dgm:pt modelId="{D0D7F4DB-FED1-8D4C-8725-53AFF9534919}" type="pres">
      <dgm:prSet presAssocID="{CAFD0523-4180-7C45-953B-E5BE338047F3}" presName="bullet3a" presStyleLbl="node1" presStyleIdx="0" presStyleCnt="3" custLinFactNeighborX="30166" custLinFactNeighborY="-37708"/>
      <dgm:spPr/>
    </dgm:pt>
    <dgm:pt modelId="{10995B62-1826-C142-A19D-727AB09661CB}" type="pres">
      <dgm:prSet presAssocID="{CAFD0523-4180-7C45-953B-E5BE338047F3}" presName="textBox3a" presStyleLbl="revTx" presStyleIdx="0" presStyleCnt="3" custScaleX="121392" custLinFactNeighborX="-4754" custLinFactNeighborY="-21968">
        <dgm:presLayoutVars>
          <dgm:bulletEnabled val="1"/>
        </dgm:presLayoutVars>
      </dgm:prSet>
      <dgm:spPr/>
    </dgm:pt>
    <dgm:pt modelId="{94F3B26B-96C0-274D-BAB3-3E144D1EFE8B}" type="pres">
      <dgm:prSet presAssocID="{3B90FAE2-7929-2745-AB09-44372BBB42ED}" presName="bullet3b" presStyleLbl="node1" presStyleIdx="1" presStyleCnt="3" custLinFactNeighborX="-70923" custLinFactNeighborY="29773"/>
      <dgm:spPr/>
    </dgm:pt>
    <dgm:pt modelId="{639FC542-A78F-C841-9CCF-AE058DACF7F4}" type="pres">
      <dgm:prSet presAssocID="{3B90FAE2-7929-2745-AB09-44372BBB42ED}" presName="textBox3b" presStyleLbl="revTx" presStyleIdx="1" presStyleCnt="3" custScaleX="187813" custLinFactNeighborX="802" custLinFactNeighborY="-2796">
        <dgm:presLayoutVars>
          <dgm:bulletEnabled val="1"/>
        </dgm:presLayoutVars>
      </dgm:prSet>
      <dgm:spPr/>
    </dgm:pt>
    <dgm:pt modelId="{7468A12A-E567-6A44-95C4-3919E0FE1379}" type="pres">
      <dgm:prSet presAssocID="{EAD800E2-51F1-0244-BCFE-BE9CC2CC1138}" presName="bullet3c" presStyleLbl="node1" presStyleIdx="2" presStyleCnt="3"/>
      <dgm:spPr/>
    </dgm:pt>
    <dgm:pt modelId="{7082841C-3460-1947-82AE-53B5259DB673}" type="pres">
      <dgm:prSet presAssocID="{EAD800E2-51F1-0244-BCFE-BE9CC2CC1138}" presName="textBox3c" presStyleLbl="revTx" presStyleIdx="2" presStyleCnt="3" custScaleX="182373" custLinFactNeighborX="38895" custLinFactNeighborY="-13381">
        <dgm:presLayoutVars>
          <dgm:bulletEnabled val="1"/>
        </dgm:presLayoutVars>
      </dgm:prSet>
      <dgm:spPr/>
    </dgm:pt>
  </dgm:ptLst>
  <dgm:cxnLst>
    <dgm:cxn modelId="{13BD6F5F-2FE6-124A-816C-B96F26890451}" type="presOf" srcId="{034B815E-9CA0-F84F-BCE6-200133165943}" destId="{92624FC5-75FF-834C-A20C-369F46C3611B}" srcOrd="0" destOrd="0" presId="urn:microsoft.com/office/officeart/2005/8/layout/arrow2"/>
    <dgm:cxn modelId="{37A6F387-DB90-A94E-9F74-5A26ACAF0F5C}" srcId="{034B815E-9CA0-F84F-BCE6-200133165943}" destId="{EAD800E2-51F1-0244-BCFE-BE9CC2CC1138}" srcOrd="2" destOrd="0" parTransId="{D6F1AA29-2F42-F748-A140-9415ED4C736E}" sibTransId="{CFCD0780-10DC-FF4B-8B2A-003A6A823F80}"/>
    <dgm:cxn modelId="{6A149FA7-1C11-774D-9F4C-E0324A345E90}" srcId="{034B815E-9CA0-F84F-BCE6-200133165943}" destId="{CAFD0523-4180-7C45-953B-E5BE338047F3}" srcOrd="0" destOrd="0" parTransId="{C49871BB-47E2-214F-973E-D4FDD14A1C05}" sibTransId="{96293D59-8ECB-7645-B6E0-73EED00B616E}"/>
    <dgm:cxn modelId="{492A5BB5-1D37-D543-BF84-940A484D485C}" type="presOf" srcId="{3B90FAE2-7929-2745-AB09-44372BBB42ED}" destId="{639FC542-A78F-C841-9CCF-AE058DACF7F4}" srcOrd="0" destOrd="0" presId="urn:microsoft.com/office/officeart/2005/8/layout/arrow2"/>
    <dgm:cxn modelId="{5D4672C4-5CDC-B04E-84B5-596D64ED5D97}" type="presOf" srcId="{CAFD0523-4180-7C45-953B-E5BE338047F3}" destId="{10995B62-1826-C142-A19D-727AB09661CB}" srcOrd="0" destOrd="0" presId="urn:microsoft.com/office/officeart/2005/8/layout/arrow2"/>
    <dgm:cxn modelId="{BFEA2AD6-3F08-CE49-B85B-8A0F6041055C}" srcId="{034B815E-9CA0-F84F-BCE6-200133165943}" destId="{3B90FAE2-7929-2745-AB09-44372BBB42ED}" srcOrd="1" destOrd="0" parTransId="{44EC5DBC-45EC-3045-85EC-3383F06E32D9}" sibTransId="{3D989E72-183D-D14D-BD3C-0195603FC463}"/>
    <dgm:cxn modelId="{EBC4D2DB-DE1B-1D4A-A297-412FA7BC1307}" type="presOf" srcId="{EAD800E2-51F1-0244-BCFE-BE9CC2CC1138}" destId="{7082841C-3460-1947-82AE-53B5259DB673}" srcOrd="0" destOrd="0" presId="urn:microsoft.com/office/officeart/2005/8/layout/arrow2"/>
    <dgm:cxn modelId="{791DC0E0-2442-CF42-9368-89ADD6715404}" type="presParOf" srcId="{92624FC5-75FF-834C-A20C-369F46C3611B}" destId="{2B1D407F-4DCF-0A44-B634-92B61B94E0A8}" srcOrd="0" destOrd="0" presId="urn:microsoft.com/office/officeart/2005/8/layout/arrow2"/>
    <dgm:cxn modelId="{2877656C-D4DD-B54C-99AA-2BC6C6F46F79}" type="presParOf" srcId="{92624FC5-75FF-834C-A20C-369F46C3611B}" destId="{8CDB442A-E573-FE44-BEE5-F96536C5BE1B}" srcOrd="1" destOrd="0" presId="urn:microsoft.com/office/officeart/2005/8/layout/arrow2"/>
    <dgm:cxn modelId="{F145DCA4-5B49-5741-9BB9-DB02C0392CC0}" type="presParOf" srcId="{8CDB442A-E573-FE44-BEE5-F96536C5BE1B}" destId="{D0D7F4DB-FED1-8D4C-8725-53AFF9534919}" srcOrd="0" destOrd="0" presId="urn:microsoft.com/office/officeart/2005/8/layout/arrow2"/>
    <dgm:cxn modelId="{7C250618-2BE9-B943-BC12-807B2D66B7C0}" type="presParOf" srcId="{8CDB442A-E573-FE44-BEE5-F96536C5BE1B}" destId="{10995B62-1826-C142-A19D-727AB09661CB}" srcOrd="1" destOrd="0" presId="urn:microsoft.com/office/officeart/2005/8/layout/arrow2"/>
    <dgm:cxn modelId="{BC3724F5-C0B1-F841-83C0-27B45D33246F}" type="presParOf" srcId="{8CDB442A-E573-FE44-BEE5-F96536C5BE1B}" destId="{94F3B26B-96C0-274D-BAB3-3E144D1EFE8B}" srcOrd="2" destOrd="0" presId="urn:microsoft.com/office/officeart/2005/8/layout/arrow2"/>
    <dgm:cxn modelId="{6AA1DEB3-F02E-ED46-AEDA-F3D88F4E78CD}" type="presParOf" srcId="{8CDB442A-E573-FE44-BEE5-F96536C5BE1B}" destId="{639FC542-A78F-C841-9CCF-AE058DACF7F4}" srcOrd="3" destOrd="0" presId="urn:microsoft.com/office/officeart/2005/8/layout/arrow2"/>
    <dgm:cxn modelId="{81FBEF98-F747-7D4C-9255-764399D97C42}" type="presParOf" srcId="{8CDB442A-E573-FE44-BEE5-F96536C5BE1B}" destId="{7468A12A-E567-6A44-95C4-3919E0FE1379}" srcOrd="4" destOrd="0" presId="urn:microsoft.com/office/officeart/2005/8/layout/arrow2"/>
    <dgm:cxn modelId="{24E3F11C-B5CC-3F44-933A-28C14084B128}" type="presParOf" srcId="{8CDB442A-E573-FE44-BEE5-F96536C5BE1B}" destId="{7082841C-3460-1947-82AE-53B5259DB673}" srcOrd="5"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39B8766-814A-4B9D-83E2-261350807316}"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A43931FE-232E-4E5E-BFE6-288CC014B323}">
      <dgm:prSet/>
      <dgm:spPr/>
      <dgm:t>
        <a:bodyPr/>
        <a:lstStyle/>
        <a:p>
          <a:r>
            <a:rPr lang="en-GB"/>
            <a:t>Proprioception is</a:t>
          </a:r>
          <a:r>
            <a:rPr lang="en-GB" b="0" i="0"/>
            <a:t> the body's ability to sense it's location, movements and actions without consciously thinking about it</a:t>
          </a:r>
          <a:endParaRPr lang="en-US"/>
        </a:p>
      </dgm:t>
    </dgm:pt>
    <dgm:pt modelId="{A8DF4DB0-9D92-4C6D-AA4A-A9D9B56535CA}" type="parTrans" cxnId="{C48DF062-CD01-44A4-92B0-ED696E2FF704}">
      <dgm:prSet/>
      <dgm:spPr/>
      <dgm:t>
        <a:bodyPr/>
        <a:lstStyle/>
        <a:p>
          <a:endParaRPr lang="en-US"/>
        </a:p>
      </dgm:t>
    </dgm:pt>
    <dgm:pt modelId="{54E6CD33-4C8B-4F8F-9A34-E8FCBF840BD1}" type="sibTrans" cxnId="{C48DF062-CD01-44A4-92B0-ED696E2FF704}">
      <dgm:prSet/>
      <dgm:spPr/>
      <dgm:t>
        <a:bodyPr/>
        <a:lstStyle/>
        <a:p>
          <a:endParaRPr lang="en-US"/>
        </a:p>
      </dgm:t>
    </dgm:pt>
    <dgm:pt modelId="{00B6A23D-1210-49F0-8B04-97C4E3F80DF7}">
      <dgm:prSet/>
      <dgm:spPr/>
      <dgm:t>
        <a:bodyPr/>
        <a:lstStyle/>
        <a:p>
          <a:r>
            <a:rPr lang="en-GB"/>
            <a:t>C</a:t>
          </a:r>
          <a:r>
            <a:rPr lang="en-GB" b="0" i="0"/>
            <a:t>ontinuous loop of feedback between the body’s receptors and your nervous system. </a:t>
          </a:r>
          <a:endParaRPr lang="en-US"/>
        </a:p>
      </dgm:t>
    </dgm:pt>
    <dgm:pt modelId="{B4A48382-856B-4417-B661-FD476EAB5B62}" type="parTrans" cxnId="{0FA6E96D-B824-409D-9C91-63A2E8189D7B}">
      <dgm:prSet/>
      <dgm:spPr/>
      <dgm:t>
        <a:bodyPr/>
        <a:lstStyle/>
        <a:p>
          <a:endParaRPr lang="en-US"/>
        </a:p>
      </dgm:t>
    </dgm:pt>
    <dgm:pt modelId="{E0CCD4ED-45BF-4AE4-94FC-B6A3C8B6470D}" type="sibTrans" cxnId="{0FA6E96D-B824-409D-9C91-63A2E8189D7B}">
      <dgm:prSet/>
      <dgm:spPr/>
      <dgm:t>
        <a:bodyPr/>
        <a:lstStyle/>
        <a:p>
          <a:endParaRPr lang="en-US"/>
        </a:p>
      </dgm:t>
    </dgm:pt>
    <dgm:pt modelId="{5D1E143A-480C-4925-B403-BC7118B6B099}">
      <dgm:prSet/>
      <dgm:spPr/>
      <dgm:t>
        <a:bodyPr/>
        <a:lstStyle/>
        <a:p>
          <a:r>
            <a:rPr lang="en-GB" b="0" i="0"/>
            <a:t>As we move, our brain detects the effort involved in our actions and responds by positioning the body. </a:t>
          </a:r>
          <a:endParaRPr lang="en-US"/>
        </a:p>
      </dgm:t>
    </dgm:pt>
    <dgm:pt modelId="{B797D633-4BB1-4068-A11B-C90556B68DD5}" type="parTrans" cxnId="{6FD2AEB3-7B07-4D71-BCE4-033FFDA662A6}">
      <dgm:prSet/>
      <dgm:spPr/>
      <dgm:t>
        <a:bodyPr/>
        <a:lstStyle/>
        <a:p>
          <a:endParaRPr lang="en-US"/>
        </a:p>
      </dgm:t>
    </dgm:pt>
    <dgm:pt modelId="{1108B065-B68A-47E7-93C2-B27F1DDBE468}" type="sibTrans" cxnId="{6FD2AEB3-7B07-4D71-BCE4-033FFDA662A6}">
      <dgm:prSet/>
      <dgm:spPr/>
      <dgm:t>
        <a:bodyPr/>
        <a:lstStyle/>
        <a:p>
          <a:endParaRPr lang="en-US"/>
        </a:p>
      </dgm:t>
    </dgm:pt>
    <dgm:pt modelId="{99100F58-5975-4B79-99D6-DC96F7D9DD68}">
      <dgm:prSet/>
      <dgm:spPr/>
      <dgm:t>
        <a:bodyPr/>
        <a:lstStyle/>
        <a:p>
          <a:r>
            <a:rPr lang="en-GB" b="0" i="0"/>
            <a:t>With good proprioception, we can move freely and without thought…</a:t>
          </a:r>
          <a:endParaRPr lang="en-US"/>
        </a:p>
      </dgm:t>
    </dgm:pt>
    <dgm:pt modelId="{AB0C6A62-0D1D-4EFF-B968-E5BF1AE23D51}" type="parTrans" cxnId="{484D6597-78B5-474F-828C-B6C7B8D3B04F}">
      <dgm:prSet/>
      <dgm:spPr/>
      <dgm:t>
        <a:bodyPr/>
        <a:lstStyle/>
        <a:p>
          <a:endParaRPr lang="en-US"/>
        </a:p>
      </dgm:t>
    </dgm:pt>
    <dgm:pt modelId="{852F2801-A78A-47EE-845D-028AAB606058}" type="sibTrans" cxnId="{484D6597-78B5-474F-828C-B6C7B8D3B04F}">
      <dgm:prSet/>
      <dgm:spPr/>
      <dgm:t>
        <a:bodyPr/>
        <a:lstStyle/>
        <a:p>
          <a:endParaRPr lang="en-US"/>
        </a:p>
      </dgm:t>
    </dgm:pt>
    <dgm:pt modelId="{37293461-AA67-479B-B013-F1BA72537CFE}" type="pres">
      <dgm:prSet presAssocID="{F39B8766-814A-4B9D-83E2-261350807316}" presName="linear" presStyleCnt="0">
        <dgm:presLayoutVars>
          <dgm:animLvl val="lvl"/>
          <dgm:resizeHandles val="exact"/>
        </dgm:presLayoutVars>
      </dgm:prSet>
      <dgm:spPr/>
    </dgm:pt>
    <dgm:pt modelId="{9DA78E2A-0A05-4EB5-AB6D-CE3B973385B5}" type="pres">
      <dgm:prSet presAssocID="{A43931FE-232E-4E5E-BFE6-288CC014B323}" presName="parentText" presStyleLbl="node1" presStyleIdx="0" presStyleCnt="4">
        <dgm:presLayoutVars>
          <dgm:chMax val="0"/>
          <dgm:bulletEnabled val="1"/>
        </dgm:presLayoutVars>
      </dgm:prSet>
      <dgm:spPr/>
    </dgm:pt>
    <dgm:pt modelId="{A8C50C40-E360-4CE4-A8E2-61D5BFA2E159}" type="pres">
      <dgm:prSet presAssocID="{54E6CD33-4C8B-4F8F-9A34-E8FCBF840BD1}" presName="spacer" presStyleCnt="0"/>
      <dgm:spPr/>
    </dgm:pt>
    <dgm:pt modelId="{4B262F51-A045-406D-AAA9-36A413553AF3}" type="pres">
      <dgm:prSet presAssocID="{00B6A23D-1210-49F0-8B04-97C4E3F80DF7}" presName="parentText" presStyleLbl="node1" presStyleIdx="1" presStyleCnt="4">
        <dgm:presLayoutVars>
          <dgm:chMax val="0"/>
          <dgm:bulletEnabled val="1"/>
        </dgm:presLayoutVars>
      </dgm:prSet>
      <dgm:spPr/>
    </dgm:pt>
    <dgm:pt modelId="{7DDEAA71-F06F-423C-A7D7-BDA7E44B937A}" type="pres">
      <dgm:prSet presAssocID="{E0CCD4ED-45BF-4AE4-94FC-B6A3C8B6470D}" presName="spacer" presStyleCnt="0"/>
      <dgm:spPr/>
    </dgm:pt>
    <dgm:pt modelId="{F938E355-D8FB-4445-AB8F-FB1589F819DD}" type="pres">
      <dgm:prSet presAssocID="{5D1E143A-480C-4925-B403-BC7118B6B099}" presName="parentText" presStyleLbl="node1" presStyleIdx="2" presStyleCnt="4">
        <dgm:presLayoutVars>
          <dgm:chMax val="0"/>
          <dgm:bulletEnabled val="1"/>
        </dgm:presLayoutVars>
      </dgm:prSet>
      <dgm:spPr/>
    </dgm:pt>
    <dgm:pt modelId="{CD8C0DF3-B633-40D0-BFCE-D457D15FE16A}" type="pres">
      <dgm:prSet presAssocID="{1108B065-B68A-47E7-93C2-B27F1DDBE468}" presName="spacer" presStyleCnt="0"/>
      <dgm:spPr/>
    </dgm:pt>
    <dgm:pt modelId="{DBE3EDC5-D9AF-405C-8C51-AF33D1C0C8AD}" type="pres">
      <dgm:prSet presAssocID="{99100F58-5975-4B79-99D6-DC96F7D9DD68}" presName="parentText" presStyleLbl="node1" presStyleIdx="3" presStyleCnt="4">
        <dgm:presLayoutVars>
          <dgm:chMax val="0"/>
          <dgm:bulletEnabled val="1"/>
        </dgm:presLayoutVars>
      </dgm:prSet>
      <dgm:spPr/>
    </dgm:pt>
  </dgm:ptLst>
  <dgm:cxnLst>
    <dgm:cxn modelId="{C48DF062-CD01-44A4-92B0-ED696E2FF704}" srcId="{F39B8766-814A-4B9D-83E2-261350807316}" destId="{A43931FE-232E-4E5E-BFE6-288CC014B323}" srcOrd="0" destOrd="0" parTransId="{A8DF4DB0-9D92-4C6D-AA4A-A9D9B56535CA}" sibTransId="{54E6CD33-4C8B-4F8F-9A34-E8FCBF840BD1}"/>
    <dgm:cxn modelId="{ABA3DA48-1748-4656-B5BA-597ED965E2E7}" type="presOf" srcId="{A43931FE-232E-4E5E-BFE6-288CC014B323}" destId="{9DA78E2A-0A05-4EB5-AB6D-CE3B973385B5}" srcOrd="0" destOrd="0" presId="urn:microsoft.com/office/officeart/2005/8/layout/vList2"/>
    <dgm:cxn modelId="{0FA6E96D-B824-409D-9C91-63A2E8189D7B}" srcId="{F39B8766-814A-4B9D-83E2-261350807316}" destId="{00B6A23D-1210-49F0-8B04-97C4E3F80DF7}" srcOrd="1" destOrd="0" parTransId="{B4A48382-856B-4417-B661-FD476EAB5B62}" sibTransId="{E0CCD4ED-45BF-4AE4-94FC-B6A3C8B6470D}"/>
    <dgm:cxn modelId="{484D6597-78B5-474F-828C-B6C7B8D3B04F}" srcId="{F39B8766-814A-4B9D-83E2-261350807316}" destId="{99100F58-5975-4B79-99D6-DC96F7D9DD68}" srcOrd="3" destOrd="0" parTransId="{AB0C6A62-0D1D-4EFF-B968-E5BF1AE23D51}" sibTransId="{852F2801-A78A-47EE-845D-028AAB606058}"/>
    <dgm:cxn modelId="{2B375E9A-8AEF-4073-8ECD-3B7C07C9931B}" type="presOf" srcId="{F39B8766-814A-4B9D-83E2-261350807316}" destId="{37293461-AA67-479B-B013-F1BA72537CFE}" srcOrd="0" destOrd="0" presId="urn:microsoft.com/office/officeart/2005/8/layout/vList2"/>
    <dgm:cxn modelId="{F93093A9-3EDE-464D-8B07-52EFA5BE6F3B}" type="presOf" srcId="{99100F58-5975-4B79-99D6-DC96F7D9DD68}" destId="{DBE3EDC5-D9AF-405C-8C51-AF33D1C0C8AD}" srcOrd="0" destOrd="0" presId="urn:microsoft.com/office/officeart/2005/8/layout/vList2"/>
    <dgm:cxn modelId="{6FD2AEB3-7B07-4D71-BCE4-033FFDA662A6}" srcId="{F39B8766-814A-4B9D-83E2-261350807316}" destId="{5D1E143A-480C-4925-B403-BC7118B6B099}" srcOrd="2" destOrd="0" parTransId="{B797D633-4BB1-4068-A11B-C90556B68DD5}" sibTransId="{1108B065-B68A-47E7-93C2-B27F1DDBE468}"/>
    <dgm:cxn modelId="{5E4CBCB7-B954-48C3-8352-2EE2E7FC09FD}" type="presOf" srcId="{00B6A23D-1210-49F0-8B04-97C4E3F80DF7}" destId="{4B262F51-A045-406D-AAA9-36A413553AF3}" srcOrd="0" destOrd="0" presId="urn:microsoft.com/office/officeart/2005/8/layout/vList2"/>
    <dgm:cxn modelId="{E3A268EC-27AB-4DEA-8E57-65CA3926AFCE}" type="presOf" srcId="{5D1E143A-480C-4925-B403-BC7118B6B099}" destId="{F938E355-D8FB-4445-AB8F-FB1589F819DD}" srcOrd="0" destOrd="0" presId="urn:microsoft.com/office/officeart/2005/8/layout/vList2"/>
    <dgm:cxn modelId="{23D8C48D-AF07-4284-B5CD-E921A2F51F8A}" type="presParOf" srcId="{37293461-AA67-479B-B013-F1BA72537CFE}" destId="{9DA78E2A-0A05-4EB5-AB6D-CE3B973385B5}" srcOrd="0" destOrd="0" presId="urn:microsoft.com/office/officeart/2005/8/layout/vList2"/>
    <dgm:cxn modelId="{5BF20DEC-9FA2-4743-8E17-DE33A2E7094D}" type="presParOf" srcId="{37293461-AA67-479B-B013-F1BA72537CFE}" destId="{A8C50C40-E360-4CE4-A8E2-61D5BFA2E159}" srcOrd="1" destOrd="0" presId="urn:microsoft.com/office/officeart/2005/8/layout/vList2"/>
    <dgm:cxn modelId="{97BEA357-45F6-41FB-BDA1-749D9E5EDF8D}" type="presParOf" srcId="{37293461-AA67-479B-B013-F1BA72537CFE}" destId="{4B262F51-A045-406D-AAA9-36A413553AF3}" srcOrd="2" destOrd="0" presId="urn:microsoft.com/office/officeart/2005/8/layout/vList2"/>
    <dgm:cxn modelId="{6D4A912A-0CE0-4798-B4D1-AD242F6EA31E}" type="presParOf" srcId="{37293461-AA67-479B-B013-F1BA72537CFE}" destId="{7DDEAA71-F06F-423C-A7D7-BDA7E44B937A}" srcOrd="3" destOrd="0" presId="urn:microsoft.com/office/officeart/2005/8/layout/vList2"/>
    <dgm:cxn modelId="{25819CEF-583C-44D1-BC6B-303A19132DDB}" type="presParOf" srcId="{37293461-AA67-479B-B013-F1BA72537CFE}" destId="{F938E355-D8FB-4445-AB8F-FB1589F819DD}" srcOrd="4" destOrd="0" presId="urn:microsoft.com/office/officeart/2005/8/layout/vList2"/>
    <dgm:cxn modelId="{E64C856A-A3D6-46F2-8882-16FF0C13DA71}" type="presParOf" srcId="{37293461-AA67-479B-B013-F1BA72537CFE}" destId="{CD8C0DF3-B633-40D0-BFCE-D457D15FE16A}" srcOrd="5" destOrd="0" presId="urn:microsoft.com/office/officeart/2005/8/layout/vList2"/>
    <dgm:cxn modelId="{99C11C6D-D80E-4919-A9E0-1F8ABEDC29E4}" type="presParOf" srcId="{37293461-AA67-479B-B013-F1BA72537CFE}" destId="{DBE3EDC5-D9AF-405C-8C51-AF33D1C0C8AD}"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1D407F-4DCF-0A44-B634-92B61B94E0A8}">
      <dsp:nvSpPr>
        <dsp:cNvPr id="0" name=""/>
        <dsp:cNvSpPr/>
      </dsp:nvSpPr>
      <dsp:spPr>
        <a:xfrm>
          <a:off x="1890373" y="0"/>
          <a:ext cx="6989796" cy="4368623"/>
        </a:xfrm>
        <a:prstGeom prst="swooshArrow">
          <a:avLst>
            <a:gd name="adj1" fmla="val 25000"/>
            <a:gd name="adj2" fmla="val 25000"/>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0D7F4DB-FED1-8D4C-8725-53AFF9534919}">
      <dsp:nvSpPr>
        <dsp:cNvPr id="0" name=""/>
        <dsp:cNvSpPr/>
      </dsp:nvSpPr>
      <dsp:spPr>
        <a:xfrm>
          <a:off x="1874265" y="2946695"/>
          <a:ext cx="181734" cy="181734"/>
        </a:xfrm>
        <a:prstGeom prst="ellipse">
          <a:avLst/>
        </a:prstGeom>
        <a:solidFill>
          <a:schemeClr val="accent4">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995B62-1826-C142-A19D-727AB09661CB}">
      <dsp:nvSpPr>
        <dsp:cNvPr id="0" name=""/>
        <dsp:cNvSpPr/>
      </dsp:nvSpPr>
      <dsp:spPr>
        <a:xfrm>
          <a:off x="1658688" y="2828737"/>
          <a:ext cx="1977017" cy="12625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297" tIns="0" rIns="0" bIns="0" numCol="1" spcCol="1270" anchor="t" anchorCtr="0">
          <a:noAutofit/>
        </a:bodyPr>
        <a:lstStyle/>
        <a:p>
          <a:pPr marL="0" lvl="0" indent="0" algn="ctr" defTabSz="1644650">
            <a:lnSpc>
              <a:spcPct val="90000"/>
            </a:lnSpc>
            <a:spcBef>
              <a:spcPct val="0"/>
            </a:spcBef>
            <a:spcAft>
              <a:spcPct val="35000"/>
            </a:spcAft>
            <a:buNone/>
          </a:pPr>
          <a:r>
            <a:rPr lang="en-US" sz="3700" u="sng" kern="1200"/>
            <a:t>1970</a:t>
          </a:r>
          <a:r>
            <a:rPr lang="en-US" sz="3700" kern="1200"/>
            <a:t> – </a:t>
          </a:r>
        </a:p>
        <a:p>
          <a:pPr marL="0" lvl="0" indent="0" algn="ctr" defTabSz="1644650">
            <a:lnSpc>
              <a:spcPct val="90000"/>
            </a:lnSpc>
            <a:spcBef>
              <a:spcPct val="0"/>
            </a:spcBef>
            <a:spcAft>
              <a:spcPct val="35000"/>
            </a:spcAft>
            <a:buNone/>
          </a:pPr>
          <a:r>
            <a:rPr lang="en-US" sz="2800" kern="1200"/>
            <a:t>new circus</a:t>
          </a:r>
        </a:p>
      </dsp:txBody>
      <dsp:txXfrm>
        <a:off x="1658688" y="2828737"/>
        <a:ext cx="1977017" cy="1262532"/>
      </dsp:txXfrm>
    </dsp:sp>
    <dsp:sp modelId="{94F3B26B-96C0-274D-BAB3-3E144D1EFE8B}">
      <dsp:nvSpPr>
        <dsp:cNvPr id="0" name=""/>
        <dsp:cNvSpPr/>
      </dsp:nvSpPr>
      <dsp:spPr>
        <a:xfrm>
          <a:off x="3190605" y="1925642"/>
          <a:ext cx="328520" cy="328520"/>
        </a:xfrm>
        <a:prstGeom prst="ellipse">
          <a:avLst/>
        </a:prstGeom>
        <a:solidFill>
          <a:schemeClr val="accent4">
            <a:shade val="80000"/>
            <a:hueOff val="-256642"/>
            <a:satOff val="0"/>
            <a:lumOff val="1693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9FC542-A78F-C841-9CCF-AE058DACF7F4}">
      <dsp:nvSpPr>
        <dsp:cNvPr id="0" name=""/>
        <dsp:cNvSpPr/>
      </dsp:nvSpPr>
      <dsp:spPr>
        <a:xfrm>
          <a:off x="2864762" y="1925644"/>
          <a:ext cx="3150659" cy="23765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076" tIns="0" rIns="0" bIns="0" numCol="1" spcCol="1270" anchor="t" anchorCtr="0">
          <a:noAutofit/>
        </a:bodyPr>
        <a:lstStyle/>
        <a:p>
          <a:pPr marL="0" lvl="0" indent="0" algn="ctr" defTabSz="1511300">
            <a:lnSpc>
              <a:spcPct val="90000"/>
            </a:lnSpc>
            <a:spcBef>
              <a:spcPct val="0"/>
            </a:spcBef>
            <a:spcAft>
              <a:spcPct val="35000"/>
            </a:spcAft>
            <a:buNone/>
          </a:pPr>
          <a:r>
            <a:rPr lang="en-US" sz="3400" u="sng" kern="1200"/>
            <a:t>Early 90s </a:t>
          </a:r>
          <a:r>
            <a:rPr lang="en-US" sz="3400" kern="1200"/>
            <a:t>– </a:t>
          </a:r>
        </a:p>
        <a:p>
          <a:pPr marL="0" lvl="0" indent="0" algn="ctr" defTabSz="1511300">
            <a:lnSpc>
              <a:spcPct val="90000"/>
            </a:lnSpc>
            <a:spcBef>
              <a:spcPct val="0"/>
            </a:spcBef>
            <a:spcAft>
              <a:spcPct val="35000"/>
            </a:spcAft>
            <a:buNone/>
          </a:pPr>
          <a:r>
            <a:rPr lang="en-US" sz="2800" kern="1200"/>
            <a:t>two main uses</a:t>
          </a:r>
        </a:p>
      </dsp:txBody>
      <dsp:txXfrm>
        <a:off x="2864762" y="1925644"/>
        <a:ext cx="3150659" cy="2376530"/>
      </dsp:txXfrm>
    </dsp:sp>
    <dsp:sp modelId="{7468A12A-E567-6A44-95C4-3919E0FE1379}">
      <dsp:nvSpPr>
        <dsp:cNvPr id="0" name=""/>
        <dsp:cNvSpPr/>
      </dsp:nvSpPr>
      <dsp:spPr>
        <a:xfrm>
          <a:off x="5352786" y="1105261"/>
          <a:ext cx="454336" cy="454336"/>
        </a:xfrm>
        <a:prstGeom prst="ellipse">
          <a:avLst/>
        </a:prstGeom>
        <a:solidFill>
          <a:schemeClr val="accent4">
            <a:shade val="80000"/>
            <a:hueOff val="-513283"/>
            <a:satOff val="0"/>
            <a:lumOff val="3387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82841C-3460-1947-82AE-53B5259DB673}">
      <dsp:nvSpPr>
        <dsp:cNvPr id="0" name=""/>
        <dsp:cNvSpPr/>
      </dsp:nvSpPr>
      <dsp:spPr>
        <a:xfrm>
          <a:off x="5541513" y="926157"/>
          <a:ext cx="3059400" cy="30361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0744" tIns="0" rIns="0" bIns="0" numCol="1" spcCol="1270" anchor="t" anchorCtr="0">
          <a:noAutofit/>
        </a:bodyPr>
        <a:lstStyle/>
        <a:p>
          <a:pPr marL="0" lvl="0" indent="0" algn="ctr" defTabSz="1466850">
            <a:lnSpc>
              <a:spcPct val="90000"/>
            </a:lnSpc>
            <a:spcBef>
              <a:spcPct val="0"/>
            </a:spcBef>
            <a:spcAft>
              <a:spcPct val="35000"/>
            </a:spcAft>
            <a:buNone/>
          </a:pPr>
          <a:r>
            <a:rPr lang="en-US" sz="3300" u="sng" kern="1200"/>
            <a:t>2010s</a:t>
          </a:r>
          <a:r>
            <a:rPr lang="en-US" sz="3300" kern="1200"/>
            <a:t> - </a:t>
          </a:r>
        </a:p>
        <a:p>
          <a:pPr marL="0" lvl="0" indent="0" algn="ctr" defTabSz="1466850">
            <a:lnSpc>
              <a:spcPct val="90000"/>
            </a:lnSpc>
            <a:spcBef>
              <a:spcPct val="0"/>
            </a:spcBef>
            <a:spcAft>
              <a:spcPct val="35000"/>
            </a:spcAft>
            <a:buNone/>
          </a:pPr>
          <a:r>
            <a:rPr lang="en-US" sz="2800" kern="1200"/>
            <a:t>Circus in Education</a:t>
          </a:r>
          <a:endParaRPr lang="en-US" sz="3300" kern="1200"/>
        </a:p>
      </dsp:txBody>
      <dsp:txXfrm>
        <a:off x="5541513" y="926157"/>
        <a:ext cx="3059400" cy="30361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A78E2A-0A05-4EB5-AB6D-CE3B973385B5}">
      <dsp:nvSpPr>
        <dsp:cNvPr id="0" name=""/>
        <dsp:cNvSpPr/>
      </dsp:nvSpPr>
      <dsp:spPr>
        <a:xfrm>
          <a:off x="0" y="40612"/>
          <a:ext cx="5383325" cy="104480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Proprioception is</a:t>
          </a:r>
          <a:r>
            <a:rPr lang="en-GB" sz="1900" b="0" i="0" kern="1200"/>
            <a:t> the body's ability to sense it's location, movements and actions without consciously thinking about it</a:t>
          </a:r>
          <a:endParaRPr lang="en-US" sz="1900" kern="1200"/>
        </a:p>
      </dsp:txBody>
      <dsp:txXfrm>
        <a:off x="51003" y="91615"/>
        <a:ext cx="5281319" cy="942803"/>
      </dsp:txXfrm>
    </dsp:sp>
    <dsp:sp modelId="{4B262F51-A045-406D-AAA9-36A413553AF3}">
      <dsp:nvSpPr>
        <dsp:cNvPr id="0" name=""/>
        <dsp:cNvSpPr/>
      </dsp:nvSpPr>
      <dsp:spPr>
        <a:xfrm>
          <a:off x="0" y="1140142"/>
          <a:ext cx="5383325" cy="104480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C</a:t>
          </a:r>
          <a:r>
            <a:rPr lang="en-GB" sz="1900" b="0" i="0" kern="1200"/>
            <a:t>ontinuous loop of feedback between the body’s receptors and your nervous system. </a:t>
          </a:r>
          <a:endParaRPr lang="en-US" sz="1900" kern="1200"/>
        </a:p>
      </dsp:txBody>
      <dsp:txXfrm>
        <a:off x="51003" y="1191145"/>
        <a:ext cx="5281319" cy="942803"/>
      </dsp:txXfrm>
    </dsp:sp>
    <dsp:sp modelId="{F938E355-D8FB-4445-AB8F-FB1589F819DD}">
      <dsp:nvSpPr>
        <dsp:cNvPr id="0" name=""/>
        <dsp:cNvSpPr/>
      </dsp:nvSpPr>
      <dsp:spPr>
        <a:xfrm>
          <a:off x="0" y="2239672"/>
          <a:ext cx="5383325" cy="104480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0" i="0" kern="1200"/>
            <a:t>As we move, our brain detects the effort involved in our actions and responds by positioning the body. </a:t>
          </a:r>
          <a:endParaRPr lang="en-US" sz="1900" kern="1200"/>
        </a:p>
      </dsp:txBody>
      <dsp:txXfrm>
        <a:off x="51003" y="2290675"/>
        <a:ext cx="5281319" cy="942803"/>
      </dsp:txXfrm>
    </dsp:sp>
    <dsp:sp modelId="{DBE3EDC5-D9AF-405C-8C51-AF33D1C0C8AD}">
      <dsp:nvSpPr>
        <dsp:cNvPr id="0" name=""/>
        <dsp:cNvSpPr/>
      </dsp:nvSpPr>
      <dsp:spPr>
        <a:xfrm>
          <a:off x="0" y="3339202"/>
          <a:ext cx="5383325" cy="104480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0" i="0" kern="1200"/>
            <a:t>With good proprioception, we can move freely and without thought…</a:t>
          </a:r>
          <a:endParaRPr lang="en-US" sz="1900" kern="1200"/>
        </a:p>
      </dsp:txBody>
      <dsp:txXfrm>
        <a:off x="51003" y="3390205"/>
        <a:ext cx="5281319" cy="942803"/>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48B7F3B-1B0C-4B2E-ACE7-8ECD7883D7D2}" type="datetimeFigureOut">
              <a:rPr lang="en-GB" smtClean="0"/>
              <a:t>14/11/2021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738796-40B4-49B0-A331-25D568C0517A}" type="slidenum">
              <a:rPr lang="en-GB" smtClean="0"/>
              <a:t>‹#›</a:t>
            </a:fld>
            <a:endParaRPr lang="en-GB"/>
          </a:p>
        </p:txBody>
      </p:sp>
    </p:spTree>
    <p:extLst>
      <p:ext uri="{BB962C8B-B14F-4D97-AF65-F5344CB8AC3E}">
        <p14:creationId xmlns:p14="http://schemas.microsoft.com/office/powerpoint/2010/main" val="10454706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u="none" strike="noStrike">
                <a:solidFill>
                  <a:srgbClr val="000000"/>
                </a:solidFill>
                <a:effectLst/>
                <a:latin typeface="Calibri" panose="020F0502020204030204" pitchFamily="34" charset="0"/>
              </a:rPr>
              <a:t>Covering general gymnastics activities:</a:t>
            </a:r>
            <a:br>
              <a:rPr lang="en-GB" sz="1800" b="0" i="0" u="none" strike="noStrike">
                <a:solidFill>
                  <a:srgbClr val="000000"/>
                </a:solidFill>
                <a:effectLst/>
                <a:latin typeface="Calibri" panose="020F0502020204030204" pitchFamily="34" charset="0"/>
              </a:rPr>
            </a:br>
            <a:r>
              <a:rPr lang="en-GB" sz="1800" b="0" i="0" u="none" strike="noStrike">
                <a:solidFill>
                  <a:srgbClr val="000000"/>
                </a:solidFill>
                <a:effectLst/>
                <a:latin typeface="Calibri" panose="020F0502020204030204" pitchFamily="34" charset="0"/>
              </a:rPr>
              <a:t>- Self-screening (using LFTs) are encouraged twice a week (Sunday and Thursday)</a:t>
            </a:r>
            <a:br>
              <a:rPr lang="en-GB" sz="1800" b="0" i="0" u="none" strike="noStrike">
                <a:solidFill>
                  <a:srgbClr val="000000"/>
                </a:solidFill>
                <a:effectLst/>
                <a:latin typeface="Calibri" panose="020F0502020204030204" pitchFamily="34" charset="0"/>
              </a:rPr>
            </a:br>
            <a:r>
              <a:rPr lang="en-GB" sz="1800" b="0" i="0" u="none" strike="noStrike">
                <a:solidFill>
                  <a:srgbClr val="000000"/>
                </a:solidFill>
                <a:effectLst/>
                <a:latin typeface="Calibri" panose="020F0502020204030204" pitchFamily="34" charset="0"/>
              </a:rPr>
              <a:t>- Activities that can be conducted without close-proximity work will still be done with social distancing in place (for example warm-ups, conditioning, individual skill work, cool downs). Similarly, social distancing must still be maintained in communal areas of your training venue. Hand washing before and after class, as well as before and after any breaks taken</a:t>
            </a:r>
            <a:br>
              <a:rPr lang="en-GB" sz="1800" b="0" i="0" u="none" strike="noStrike">
                <a:solidFill>
                  <a:srgbClr val="000000"/>
                </a:solidFill>
                <a:effectLst/>
                <a:latin typeface="Calibri" panose="020F0502020204030204" pitchFamily="34" charset="0"/>
              </a:rPr>
            </a:br>
            <a:r>
              <a:rPr lang="en-GB" sz="1800" b="0" i="0" u="none" strike="noStrike">
                <a:solidFill>
                  <a:srgbClr val="000000"/>
                </a:solidFill>
                <a:effectLst/>
                <a:latin typeface="Calibri" panose="020F0502020204030204" pitchFamily="34" charset="0"/>
              </a:rPr>
              <a:t>- Hand sanitising station will be available through the session</a:t>
            </a:r>
            <a:br>
              <a:rPr lang="en-GB" sz="1800" b="0" i="0" u="none" strike="noStrike">
                <a:solidFill>
                  <a:srgbClr val="000000"/>
                </a:solidFill>
                <a:effectLst/>
                <a:latin typeface="Calibri" panose="020F0502020204030204" pitchFamily="34" charset="0"/>
              </a:rPr>
            </a:br>
            <a:r>
              <a:rPr lang="en-GB" sz="1800" b="0" i="0" u="none" strike="noStrike">
                <a:solidFill>
                  <a:srgbClr val="000000"/>
                </a:solidFill>
                <a:effectLst/>
                <a:latin typeface="Calibri" panose="020F0502020204030204" pitchFamily="34" charset="0"/>
              </a:rPr>
              <a:t>- Hands sanitised before and after equipment use and not shared through semester when possible. Some equipment can be assigned to individuals, pairs or groups.</a:t>
            </a:r>
            <a:br>
              <a:rPr lang="en-GB" sz="1800" b="0" i="0" u="none" strike="noStrike">
                <a:solidFill>
                  <a:srgbClr val="000000"/>
                </a:solidFill>
                <a:effectLst/>
                <a:latin typeface="Calibri" panose="020F0502020204030204" pitchFamily="34" charset="0"/>
              </a:rPr>
            </a:br>
            <a:r>
              <a:rPr lang="en-GB" sz="1800" b="0" i="0" u="none" strike="noStrike">
                <a:solidFill>
                  <a:srgbClr val="000000"/>
                </a:solidFill>
                <a:effectLst/>
                <a:latin typeface="Calibri" panose="020F0502020204030204" pitchFamily="34" charset="0"/>
              </a:rPr>
              <a:t>- Students inform of any COVID symptoms and positive test results as soon as possible. Students not to attend any session if this is the case.</a:t>
            </a:r>
            <a:br>
              <a:rPr lang="en-GB" sz="1800" b="0" i="0" u="none" strike="noStrike">
                <a:solidFill>
                  <a:srgbClr val="000000"/>
                </a:solidFill>
                <a:effectLst/>
                <a:latin typeface="Calibri" panose="020F0502020204030204" pitchFamily="34" charset="0"/>
              </a:rPr>
            </a:br>
            <a:r>
              <a:rPr lang="en-GB" sz="1800" b="0" i="0" u="none" strike="noStrike">
                <a:solidFill>
                  <a:srgbClr val="000000"/>
                </a:solidFill>
                <a:effectLst/>
                <a:latin typeface="Calibri" panose="020F0502020204030204" pitchFamily="34" charset="0"/>
              </a:rPr>
              <a:t>Covering contact and support gymnastics activities:</a:t>
            </a:r>
            <a:br>
              <a:rPr lang="en-GB" sz="1800" b="0" i="0" u="none" strike="noStrike">
                <a:solidFill>
                  <a:srgbClr val="000000"/>
                </a:solidFill>
                <a:effectLst/>
                <a:latin typeface="Calibri" panose="020F0502020204030204" pitchFamily="34" charset="0"/>
              </a:rPr>
            </a:br>
            <a:r>
              <a:rPr lang="en-GB" sz="1800" b="0" i="0" u="none" strike="noStrike">
                <a:solidFill>
                  <a:srgbClr val="000000"/>
                </a:solidFill>
                <a:effectLst/>
                <a:latin typeface="Calibri" panose="020F0502020204030204" pitchFamily="34" charset="0"/>
              </a:rPr>
              <a:t>- All students are made aware of the increase in transmission risk associated with the return to pair and group work. Clubs and coaches must make all students aware that they are opting into any activities related to the return to pair and group work and that they can withdraw at any time.</a:t>
            </a:r>
            <a:br>
              <a:rPr lang="en-GB" sz="1800" b="0" i="0" u="none" strike="noStrike">
                <a:solidFill>
                  <a:srgbClr val="000000"/>
                </a:solidFill>
                <a:effectLst/>
                <a:latin typeface="Calibri" panose="020F0502020204030204" pitchFamily="34" charset="0"/>
              </a:rPr>
            </a:br>
            <a:r>
              <a:rPr lang="en-GB" sz="1800" b="0" i="0" u="none" strike="noStrike">
                <a:solidFill>
                  <a:srgbClr val="000000"/>
                </a:solidFill>
                <a:effectLst/>
                <a:latin typeface="Calibri" panose="020F0502020204030204" pitchFamily="34" charset="0"/>
              </a:rPr>
              <a:t>- All individual students must train independently for a minimum of two weeks before working in a pair and/or group.</a:t>
            </a:r>
            <a:br>
              <a:rPr lang="en-GB" sz="1800" b="0" i="0" u="none" strike="noStrike">
                <a:solidFill>
                  <a:srgbClr val="000000"/>
                </a:solidFill>
                <a:effectLst/>
                <a:latin typeface="Calibri" panose="020F0502020204030204" pitchFamily="34" charset="0"/>
              </a:rPr>
            </a:br>
            <a:r>
              <a:rPr lang="en-GB" sz="1800" b="0" i="0" u="none" strike="noStrike">
                <a:solidFill>
                  <a:srgbClr val="000000"/>
                </a:solidFill>
                <a:effectLst/>
                <a:latin typeface="Calibri" panose="020F0502020204030204" pitchFamily="34" charset="0"/>
              </a:rPr>
              <a:t>- These will be kept to a minimum, support activities only for safety and therefore only during flight activities only if needed.</a:t>
            </a:r>
            <a:br>
              <a:rPr lang="en-GB" sz="1800" b="0" i="0" u="none" strike="noStrike">
                <a:solidFill>
                  <a:srgbClr val="000000"/>
                </a:solidFill>
                <a:effectLst/>
                <a:latin typeface="Calibri" panose="020F0502020204030204" pitchFamily="34" charset="0"/>
              </a:rPr>
            </a:br>
            <a:r>
              <a:rPr lang="en-GB" sz="1800" b="0" i="0" u="none" strike="noStrike">
                <a:solidFill>
                  <a:srgbClr val="000000"/>
                </a:solidFill>
                <a:effectLst/>
                <a:latin typeface="Calibri" panose="020F0502020204030204" pitchFamily="34" charset="0"/>
              </a:rPr>
              <a:t>- Physical contact should be avoided throughout the session whilst not working in identified activities.</a:t>
            </a:r>
            <a:br>
              <a:rPr lang="en-GB" sz="1800" b="0" i="0" u="none" strike="noStrike">
                <a:solidFill>
                  <a:srgbClr val="000000"/>
                </a:solidFill>
                <a:effectLst/>
                <a:latin typeface="Calibri" panose="020F0502020204030204" pitchFamily="34" charset="0"/>
              </a:rPr>
            </a:br>
            <a:r>
              <a:rPr lang="en-GB" sz="1800" b="0" i="0" u="none" strike="noStrike">
                <a:solidFill>
                  <a:srgbClr val="000000"/>
                </a:solidFill>
                <a:effectLst/>
                <a:latin typeface="Calibri" panose="020F0502020204030204" pitchFamily="34" charset="0"/>
              </a:rPr>
              <a:t>- Teamwork will be in fixed pre-defined pairs and groups of up to 8 (maximum initial total number of gymnasts working closely together must not exceed 15 gymnasts).</a:t>
            </a:r>
            <a:br>
              <a:rPr lang="en-GB" sz="1800" b="0" i="0" u="none" strike="noStrike">
                <a:solidFill>
                  <a:srgbClr val="000000"/>
                </a:solidFill>
                <a:effectLst/>
                <a:latin typeface="Calibri" panose="020F0502020204030204" pitchFamily="34" charset="0"/>
              </a:rPr>
            </a:br>
            <a:r>
              <a:rPr lang="en-GB" sz="1800" b="0" i="0" u="none" strike="noStrike">
                <a:solidFill>
                  <a:srgbClr val="000000"/>
                </a:solidFill>
                <a:effectLst/>
                <a:latin typeface="Calibri" panose="020F0502020204030204" pitchFamily="34" charset="0"/>
              </a:rPr>
              <a:t>- Hand sanitised before and after working in pairs/ groups</a:t>
            </a:r>
            <a:r>
              <a:rPr lang="en-GB"/>
              <a:t> </a:t>
            </a:r>
          </a:p>
          <a:p>
            <a:endParaRPr lang="en-GB"/>
          </a:p>
        </p:txBody>
      </p:sp>
      <p:sp>
        <p:nvSpPr>
          <p:cNvPr id="4" name="Slide Number Placeholder 3"/>
          <p:cNvSpPr>
            <a:spLocks noGrp="1"/>
          </p:cNvSpPr>
          <p:nvPr>
            <p:ph type="sldNum" sz="quarter" idx="5"/>
          </p:nvPr>
        </p:nvSpPr>
        <p:spPr/>
        <p:txBody>
          <a:bodyPr/>
          <a:lstStyle/>
          <a:p>
            <a:fld id="{A7738796-40B4-49B0-A331-25D568C0517A}" type="slidenum">
              <a:rPr lang="en-GB" smtClean="0"/>
              <a:t>2</a:t>
            </a:fld>
            <a:endParaRPr lang="en-GB"/>
          </a:p>
        </p:txBody>
      </p:sp>
    </p:spTree>
    <p:extLst>
      <p:ext uri="{BB962C8B-B14F-4D97-AF65-F5344CB8AC3E}">
        <p14:creationId xmlns:p14="http://schemas.microsoft.com/office/powerpoint/2010/main" val="5453610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Assessment 2: will be a three-session teaching practice if covid restrictions allow. This will take place in lecture time April/May</a:t>
            </a:r>
          </a:p>
        </p:txBody>
      </p:sp>
      <p:sp>
        <p:nvSpPr>
          <p:cNvPr id="4" name="Slide Number Placeholder 3"/>
          <p:cNvSpPr>
            <a:spLocks noGrp="1"/>
          </p:cNvSpPr>
          <p:nvPr>
            <p:ph type="sldNum" sz="quarter" idx="5"/>
          </p:nvPr>
        </p:nvSpPr>
        <p:spPr/>
        <p:txBody>
          <a:bodyPr/>
          <a:lstStyle/>
          <a:p>
            <a:fld id="{A7738796-40B4-49B0-A331-25D568C0517A}" type="slidenum">
              <a:rPr lang="en-GB" smtClean="0"/>
              <a:t>3</a:t>
            </a:fld>
            <a:endParaRPr lang="en-GB"/>
          </a:p>
        </p:txBody>
      </p:sp>
    </p:spTree>
    <p:extLst>
      <p:ext uri="{BB962C8B-B14F-4D97-AF65-F5344CB8AC3E}">
        <p14:creationId xmlns:p14="http://schemas.microsoft.com/office/powerpoint/2010/main" val="29947232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7738796-40B4-49B0-A331-25D568C0517A}" type="slidenum">
              <a:rPr lang="en-GB" smtClean="0"/>
              <a:t>14</a:t>
            </a:fld>
            <a:endParaRPr lang="en-GB"/>
          </a:p>
        </p:txBody>
      </p:sp>
    </p:spTree>
    <p:extLst>
      <p:ext uri="{BB962C8B-B14F-4D97-AF65-F5344CB8AC3E}">
        <p14:creationId xmlns:p14="http://schemas.microsoft.com/office/powerpoint/2010/main" val="3839203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7738796-40B4-49B0-A331-25D568C0517A}" type="slidenum">
              <a:rPr lang="en-GB" smtClean="0"/>
              <a:t>16</a:t>
            </a:fld>
            <a:endParaRPr lang="en-GB"/>
          </a:p>
        </p:txBody>
      </p:sp>
    </p:spTree>
    <p:extLst>
      <p:ext uri="{BB962C8B-B14F-4D97-AF65-F5344CB8AC3E}">
        <p14:creationId xmlns:p14="http://schemas.microsoft.com/office/powerpoint/2010/main" val="2853349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By 1970s ‘new circus’ had separated itself from what was known as circus at that time – what do we think that was?</a:t>
            </a:r>
          </a:p>
          <a:p>
            <a:r>
              <a:rPr lang="en-GB"/>
              <a:t>We first have performance circus (informal name for it)</a:t>
            </a:r>
          </a:p>
          <a:p>
            <a:r>
              <a:rPr lang="en-GB"/>
              <a:t>Performance circus is brilliant and there continues to be more projects supported by the government’s arts council. This was the 2013 show from </a:t>
            </a:r>
            <a:r>
              <a:rPr lang="en-GB" err="1"/>
              <a:t>nofitstate</a:t>
            </a:r>
            <a:r>
              <a:rPr lang="en-GB"/>
              <a:t> circus based in Cardiff, not just cirque du Soleil, but smaller circus companies and cabaret.</a:t>
            </a:r>
          </a:p>
          <a:p>
            <a:r>
              <a:rPr lang="en-GB"/>
              <a:t>However we are talking about a different use – one specific for community. By the 90s there were two main uses for circus</a:t>
            </a:r>
          </a:p>
          <a:p>
            <a:r>
              <a:rPr lang="en-GB"/>
              <a:t>Social circus – used to target children and young people within the community – at risk young people, or young people from different sub-societies</a:t>
            </a:r>
          </a:p>
          <a:p>
            <a:r>
              <a:rPr lang="en-GB"/>
              <a:t>Recreation circus – wider audience </a:t>
            </a:r>
          </a:p>
          <a:p>
            <a:r>
              <a:rPr lang="en-GB"/>
              <a:t>More likely now especially with its increased use in schools to this of it as more of continuum, it has been used in schools with targeted children, or using in PE lessons as part of creative activities.</a:t>
            </a:r>
          </a:p>
          <a:p>
            <a:endParaRPr lang="en-GB"/>
          </a:p>
        </p:txBody>
      </p:sp>
      <p:sp>
        <p:nvSpPr>
          <p:cNvPr id="4" name="Slide Number Placeholder 3"/>
          <p:cNvSpPr>
            <a:spLocks noGrp="1"/>
          </p:cNvSpPr>
          <p:nvPr>
            <p:ph type="sldNum" sz="quarter" idx="5"/>
          </p:nvPr>
        </p:nvSpPr>
        <p:spPr/>
        <p:txBody>
          <a:bodyPr/>
          <a:lstStyle/>
          <a:p>
            <a:fld id="{A7738796-40B4-49B0-A331-25D568C0517A}" type="slidenum">
              <a:rPr lang="en-GB" smtClean="0"/>
              <a:t>35</a:t>
            </a:fld>
            <a:endParaRPr lang="en-GB"/>
          </a:p>
        </p:txBody>
      </p:sp>
    </p:spTree>
    <p:extLst>
      <p:ext uri="{BB962C8B-B14F-4D97-AF65-F5344CB8AC3E}">
        <p14:creationId xmlns:p14="http://schemas.microsoft.com/office/powerpoint/2010/main" val="4165694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Success – we want the children to feel success every lesson, whether that is mastering a new part of the skill or trying something different, breaking things down into smaller skills can be a way of accessing success</a:t>
            </a:r>
          </a:p>
          <a:p>
            <a:r>
              <a:rPr lang="en-GB"/>
              <a:t>Independent – Child centred approaches, give them autonomy over their learning</a:t>
            </a:r>
          </a:p>
          <a:p>
            <a:r>
              <a:rPr lang="en-GB"/>
              <a:t>Skills – this is what everything else is based on, this is what the learning is, Juggling, plate spinning, diablo, flower sticks, balancing peacock feathers, which we will try today, there is also acrobatics (floor and air) and clowning</a:t>
            </a:r>
          </a:p>
          <a:p>
            <a:r>
              <a:rPr lang="en-GB"/>
              <a:t>Explore – the atmosphere in the session is that they can try whatever they want whenever they want, but they have to be given something to work towards during the session – equipment permitting, space permitting and now that will probably look different in COVID times</a:t>
            </a:r>
          </a:p>
          <a:p>
            <a:r>
              <a:rPr lang="en-GB"/>
              <a:t>Collaboration – the idea is that some people will get better than the teacher (not hard when the teacher is me), but that peers teach peers – great opportunity for inclusion and highlighting strength of different children in the class over the “sporty” ones</a:t>
            </a:r>
          </a:p>
          <a:p>
            <a:r>
              <a:rPr lang="en-GB"/>
              <a:t>Practice and commitment – this is something that really needs a big focus its not a taster session, it’s a mastering session, the pupils need to understand the benefits of doing these types of skills, encourage dedication, repetition in their practice, deal with the emotions of frustration</a:t>
            </a:r>
          </a:p>
          <a:p>
            <a:r>
              <a:rPr lang="en-GB"/>
              <a:t>Challenge – there will be things they really like and this isn’t just about showing your talents but learning more and continue to push yourself to keep learning.</a:t>
            </a:r>
          </a:p>
          <a:p>
            <a:endParaRPr lang="en-GB"/>
          </a:p>
        </p:txBody>
      </p:sp>
      <p:sp>
        <p:nvSpPr>
          <p:cNvPr id="4" name="Slide Number Placeholder 3"/>
          <p:cNvSpPr>
            <a:spLocks noGrp="1"/>
          </p:cNvSpPr>
          <p:nvPr>
            <p:ph type="sldNum" sz="quarter" idx="5"/>
          </p:nvPr>
        </p:nvSpPr>
        <p:spPr/>
        <p:txBody>
          <a:bodyPr/>
          <a:lstStyle/>
          <a:p>
            <a:fld id="{A7738796-40B4-49B0-A331-25D568C0517A}" type="slidenum">
              <a:rPr lang="en-GB" smtClean="0"/>
              <a:t>44</a:t>
            </a:fld>
            <a:endParaRPr lang="en-GB"/>
          </a:p>
        </p:txBody>
      </p:sp>
    </p:spTree>
    <p:extLst>
      <p:ext uri="{BB962C8B-B14F-4D97-AF65-F5344CB8AC3E}">
        <p14:creationId xmlns:p14="http://schemas.microsoft.com/office/powerpoint/2010/main" val="17867022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7738796-40B4-49B0-A331-25D568C0517A}" type="slidenum">
              <a:rPr lang="en-GB" smtClean="0"/>
              <a:t>55</a:t>
            </a:fld>
            <a:endParaRPr lang="en-GB"/>
          </a:p>
        </p:txBody>
      </p:sp>
    </p:spTree>
    <p:extLst>
      <p:ext uri="{BB962C8B-B14F-4D97-AF65-F5344CB8AC3E}">
        <p14:creationId xmlns:p14="http://schemas.microsoft.com/office/powerpoint/2010/main" val="24026784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7738796-40B4-49B0-A331-25D568C0517A}" type="slidenum">
              <a:rPr lang="en-GB" smtClean="0"/>
              <a:t>59</a:t>
            </a:fld>
            <a:endParaRPr lang="en-GB"/>
          </a:p>
        </p:txBody>
      </p:sp>
    </p:spTree>
    <p:extLst>
      <p:ext uri="{BB962C8B-B14F-4D97-AF65-F5344CB8AC3E}">
        <p14:creationId xmlns:p14="http://schemas.microsoft.com/office/powerpoint/2010/main" val="26962004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7738796-40B4-49B0-A331-25D568C0517A}" type="slidenum">
              <a:rPr lang="en-GB" smtClean="0"/>
              <a:t>70</a:t>
            </a:fld>
            <a:endParaRPr lang="en-GB"/>
          </a:p>
        </p:txBody>
      </p:sp>
    </p:spTree>
    <p:extLst>
      <p:ext uri="{BB962C8B-B14F-4D97-AF65-F5344CB8AC3E}">
        <p14:creationId xmlns:p14="http://schemas.microsoft.com/office/powerpoint/2010/main" val="35603154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738796-40B4-49B0-A331-25D568C0517A}" type="slidenum">
              <a:rPr lang="en-GB" smtClean="0"/>
              <a:t>83</a:t>
            </a:fld>
            <a:endParaRPr lang="en-GB"/>
          </a:p>
        </p:txBody>
      </p:sp>
    </p:spTree>
    <p:extLst>
      <p:ext uri="{BB962C8B-B14F-4D97-AF65-F5344CB8AC3E}">
        <p14:creationId xmlns:p14="http://schemas.microsoft.com/office/powerpoint/2010/main" val="1385069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7738796-40B4-49B0-A331-25D568C0517A}" type="slidenum">
              <a:rPr lang="en-GB" smtClean="0"/>
              <a:t>85</a:t>
            </a:fld>
            <a:endParaRPr lang="en-GB"/>
          </a:p>
        </p:txBody>
      </p:sp>
    </p:spTree>
    <p:extLst>
      <p:ext uri="{BB962C8B-B14F-4D97-AF65-F5344CB8AC3E}">
        <p14:creationId xmlns:p14="http://schemas.microsoft.com/office/powerpoint/2010/main" val="26909712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7738796-40B4-49B0-A331-25D568C0517A}" type="slidenum">
              <a:rPr lang="en-GB" smtClean="0"/>
              <a:t>98</a:t>
            </a:fld>
            <a:endParaRPr lang="en-GB"/>
          </a:p>
        </p:txBody>
      </p:sp>
    </p:spTree>
    <p:extLst>
      <p:ext uri="{BB962C8B-B14F-4D97-AF65-F5344CB8AC3E}">
        <p14:creationId xmlns:p14="http://schemas.microsoft.com/office/powerpoint/2010/main" val="33293781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eaLnBrk="1" fontAlgn="t" latinLnBrk="0" hangingPunct="1"/>
            <a:r>
              <a:rPr lang="en-US" sz="1200" b="0" i="0" u="none" strike="noStrike" kern="1200">
                <a:solidFill>
                  <a:schemeClr val="tx1"/>
                </a:solidFill>
                <a:effectLst/>
                <a:latin typeface="+mn-lt"/>
                <a:ea typeface="+mn-ea"/>
                <a:cs typeface="+mn-cs"/>
              </a:rPr>
              <a:t>WEIGHT:</a:t>
            </a:r>
          </a:p>
          <a:p>
            <a:pPr rtl="0" eaLnBrk="1" fontAlgn="t" latinLnBrk="0" hangingPunct="1"/>
            <a:r>
              <a:rPr lang="en-US" sz="1200" b="0" i="0" u="none" strike="noStrike" kern="1200">
                <a:solidFill>
                  <a:schemeClr val="tx1"/>
                </a:solidFill>
                <a:effectLst/>
                <a:latin typeface="+mn-lt"/>
                <a:ea typeface="+mn-ea"/>
                <a:cs typeface="+mn-cs"/>
              </a:rPr>
              <a:t>Move to heavy music – The apprentice music</a:t>
            </a:r>
          </a:p>
          <a:p>
            <a:pPr marL="0" marR="0" lvl="0" indent="0" algn="l" defTabSz="914400" rtl="0" eaLnBrk="1" fontAlgn="t" latinLnBrk="0" hangingPunct="1">
              <a:lnSpc>
                <a:spcPct val="100000"/>
              </a:lnSpc>
              <a:spcBef>
                <a:spcPts val="0"/>
              </a:spcBef>
              <a:spcAft>
                <a:spcPts val="0"/>
              </a:spcAft>
              <a:buClrTx/>
              <a:buSzTx/>
              <a:buFontTx/>
              <a:buNone/>
              <a:tabLst/>
              <a:defRPr/>
            </a:pPr>
            <a:r>
              <a:rPr lang="en-GB"/>
              <a:t>Move to light music - </a:t>
            </a:r>
            <a:endParaRPr lang="en-US" sz="1200" b="0" i="0" u="none" strike="noStrike" kern="1200">
              <a:solidFill>
                <a:schemeClr val="tx1"/>
              </a:solidFill>
              <a:effectLst/>
              <a:latin typeface="+mn-lt"/>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r>
              <a:rPr lang="en-GB"/>
              <a:t>We have talked about weight… now we are going to move with different speeds</a:t>
            </a:r>
            <a:endParaRPr lang="en-GB" sz="1200" b="0" i="0" u="none" strike="noStrike" kern="1200">
              <a:solidFill>
                <a:schemeClr val="tx1"/>
              </a:solidFill>
              <a:effectLst/>
              <a:latin typeface="+mn-lt"/>
              <a:ea typeface="+mn-ea"/>
              <a:cs typeface="+mn-cs"/>
            </a:endParaRPr>
          </a:p>
          <a:p>
            <a:pPr rtl="0" eaLnBrk="1" fontAlgn="t" latinLnBrk="0" hangingPunct="1"/>
            <a:endParaRPr lang="en-GB" sz="1200" b="0" i="0" u="none" strike="noStrike" kern="1200">
              <a:solidFill>
                <a:schemeClr val="tx1"/>
              </a:solidFill>
              <a:effectLst/>
              <a:latin typeface="+mn-lt"/>
              <a:ea typeface="+mn-ea"/>
              <a:cs typeface="+mn-cs"/>
            </a:endParaRPr>
          </a:p>
          <a:p>
            <a:pPr rtl="0" eaLnBrk="1" fontAlgn="t" latinLnBrk="0" hangingPunct="1"/>
            <a:r>
              <a:rPr lang="en-US" sz="1200" b="0" i="0" u="none" strike="noStrike" kern="1200">
                <a:solidFill>
                  <a:schemeClr val="tx1"/>
                </a:solidFill>
                <a:effectLst/>
                <a:latin typeface="+mn-lt"/>
                <a:ea typeface="+mn-ea"/>
                <a:cs typeface="+mn-cs"/>
              </a:rPr>
              <a:t>TIME</a:t>
            </a:r>
            <a:endParaRPr lang="en-GB" sz="1200" b="0" i="0" u="none" strike="noStrike" kern="1200">
              <a:solidFill>
                <a:schemeClr val="tx1"/>
              </a:solidFill>
              <a:effectLst/>
              <a:latin typeface="+mn-lt"/>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r>
              <a:rPr lang="en-GB"/>
              <a:t>QUICK movement – pretend you have lost your keys and we are going to move around the space to find them</a:t>
            </a:r>
          </a:p>
          <a:p>
            <a:pPr marL="0" marR="0" lvl="0" indent="0" algn="l" defTabSz="914400" rtl="0" eaLnBrk="1" fontAlgn="t" latinLnBrk="0" hangingPunct="1">
              <a:lnSpc>
                <a:spcPct val="100000"/>
              </a:lnSpc>
              <a:spcBef>
                <a:spcPts val="0"/>
              </a:spcBef>
              <a:spcAft>
                <a:spcPts val="0"/>
              </a:spcAft>
              <a:buClrTx/>
              <a:buSzTx/>
              <a:buFontTx/>
              <a:buNone/>
              <a:tabLst/>
              <a:defRPr/>
            </a:pPr>
            <a:r>
              <a:rPr lang="en-GB"/>
              <a:t>PLAY GAME… </a:t>
            </a:r>
            <a:r>
              <a:rPr lang="en-GB" err="1"/>
              <a:t>dvd</a:t>
            </a:r>
            <a:r>
              <a:rPr lang="en-GB"/>
              <a:t> game slow motion and fast forward</a:t>
            </a:r>
          </a:p>
          <a:p>
            <a:pPr rtl="0" eaLnBrk="1" fontAlgn="t" latinLnBrk="0" hangingPunct="1"/>
            <a:endParaRPr lang="en-US" sz="1200" b="0" i="0" u="none" strike="noStrike" kern="1200">
              <a:solidFill>
                <a:schemeClr val="tx1"/>
              </a:solidFill>
              <a:effectLst/>
              <a:latin typeface="+mn-lt"/>
              <a:ea typeface="+mn-ea"/>
              <a:cs typeface="+mn-cs"/>
            </a:endParaRPr>
          </a:p>
          <a:p>
            <a:pPr rtl="0" eaLnBrk="1" fontAlgn="t" latinLnBrk="0" hangingPunct="1"/>
            <a:r>
              <a:rPr lang="en-US" sz="1200" b="0" i="0" u="none" strike="noStrike" kern="1200">
                <a:solidFill>
                  <a:schemeClr val="tx1"/>
                </a:solidFill>
                <a:effectLst/>
                <a:latin typeface="+mn-lt"/>
                <a:ea typeface="+mn-ea"/>
                <a:cs typeface="+mn-cs"/>
              </a:rPr>
              <a:t>DIRECTION/FOCUS</a:t>
            </a:r>
          </a:p>
          <a:p>
            <a:pPr rtl="0" eaLnBrk="1" fontAlgn="t" latinLnBrk="0" hangingPunct="1"/>
            <a:r>
              <a:rPr lang="en-US" sz="1200" b="0" i="0" u="none" strike="noStrike" kern="1200">
                <a:solidFill>
                  <a:schemeClr val="tx1"/>
                </a:solidFill>
                <a:effectLst/>
                <a:latin typeface="+mn-lt"/>
                <a:ea typeface="+mn-ea"/>
                <a:cs typeface="+mn-cs"/>
              </a:rPr>
              <a:t>Direct or Indirect  </a:t>
            </a:r>
          </a:p>
          <a:p>
            <a:pPr rtl="0" eaLnBrk="1" fontAlgn="t" latinLnBrk="0" hangingPunct="1"/>
            <a:endParaRPr lang="en-US" sz="1200" b="0" i="0" u="none" strike="noStrike" kern="1200">
              <a:solidFill>
                <a:schemeClr val="tx1"/>
              </a:solidFill>
              <a:effectLst/>
              <a:latin typeface="+mn-lt"/>
              <a:ea typeface="+mn-ea"/>
              <a:cs typeface="+mn-cs"/>
            </a:endParaRPr>
          </a:p>
          <a:p>
            <a:pPr rtl="0" eaLnBrk="1" fontAlgn="t" latinLnBrk="0" hangingPunct="1"/>
            <a:r>
              <a:rPr lang="en-US" sz="1200" b="0" i="0" u="none" strike="noStrike" kern="1200">
                <a:solidFill>
                  <a:schemeClr val="tx1"/>
                </a:solidFill>
                <a:effectLst/>
                <a:latin typeface="+mn-lt"/>
                <a:ea typeface="+mn-ea"/>
                <a:cs typeface="+mn-cs"/>
              </a:rPr>
              <a:t>FLOW</a:t>
            </a:r>
          </a:p>
          <a:p>
            <a:pPr rtl="0" eaLnBrk="1" fontAlgn="t" latinLnBrk="0" hangingPunct="1"/>
            <a:r>
              <a:rPr lang="en-US" sz="1200" b="0" i="0" u="none" strike="noStrike" kern="1200">
                <a:solidFill>
                  <a:schemeClr val="tx1"/>
                </a:solidFill>
                <a:effectLst/>
                <a:latin typeface="+mn-lt"/>
                <a:ea typeface="+mn-ea"/>
                <a:cs typeface="+mn-cs"/>
              </a:rPr>
              <a:t>Bound of free </a:t>
            </a:r>
            <a:endParaRPr lang="en-GB" sz="1200" b="0" i="0" u="none" strike="noStrike" kern="1200">
              <a:solidFill>
                <a:schemeClr val="tx1"/>
              </a:solidFill>
              <a:effectLst/>
              <a:latin typeface="+mn-lt"/>
              <a:ea typeface="+mn-ea"/>
              <a:cs typeface="+mn-cs"/>
            </a:endParaRPr>
          </a:p>
          <a:p>
            <a:endParaRPr lang="en-US"/>
          </a:p>
        </p:txBody>
      </p:sp>
      <p:sp>
        <p:nvSpPr>
          <p:cNvPr id="4" name="Slide Number Placeholder 3"/>
          <p:cNvSpPr>
            <a:spLocks noGrp="1"/>
          </p:cNvSpPr>
          <p:nvPr>
            <p:ph type="sldNum" sz="quarter" idx="5"/>
          </p:nvPr>
        </p:nvSpPr>
        <p:spPr/>
        <p:txBody>
          <a:bodyPr/>
          <a:lstStyle/>
          <a:p>
            <a:fld id="{A7738796-40B4-49B0-A331-25D568C0517A}" type="slidenum">
              <a:rPr lang="en-GB" smtClean="0"/>
              <a:t>104</a:t>
            </a:fld>
            <a:endParaRPr lang="en-GB"/>
          </a:p>
        </p:txBody>
      </p:sp>
    </p:spTree>
    <p:extLst>
      <p:ext uri="{BB962C8B-B14F-4D97-AF65-F5344CB8AC3E}">
        <p14:creationId xmlns:p14="http://schemas.microsoft.com/office/powerpoint/2010/main" val="40654714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eaLnBrk="1" fontAlgn="t" latinLnBrk="0" hangingPunct="1"/>
            <a:r>
              <a:rPr lang="en-US" sz="1200" b="0" i="0" u="none" strike="noStrike" kern="1200">
                <a:solidFill>
                  <a:schemeClr val="tx1"/>
                </a:solidFill>
                <a:effectLst/>
                <a:latin typeface="+mn-lt"/>
                <a:ea typeface="+mn-ea"/>
                <a:cs typeface="+mn-cs"/>
              </a:rPr>
              <a:t>WEIGHT:</a:t>
            </a:r>
          </a:p>
          <a:p>
            <a:pPr rtl="0" eaLnBrk="1" fontAlgn="t" latinLnBrk="0" hangingPunct="1"/>
            <a:r>
              <a:rPr lang="en-US" sz="1200" b="0" i="0" u="none" strike="noStrike" kern="1200">
                <a:solidFill>
                  <a:schemeClr val="tx1"/>
                </a:solidFill>
                <a:effectLst/>
                <a:latin typeface="+mn-lt"/>
                <a:ea typeface="+mn-ea"/>
                <a:cs typeface="+mn-cs"/>
              </a:rPr>
              <a:t>Move to heavy music – The apprentice music</a:t>
            </a:r>
          </a:p>
          <a:p>
            <a:pPr marL="0" marR="0" lvl="0" indent="0" algn="l" defTabSz="914400" rtl="0" eaLnBrk="1" fontAlgn="t" latinLnBrk="0" hangingPunct="1">
              <a:lnSpc>
                <a:spcPct val="100000"/>
              </a:lnSpc>
              <a:spcBef>
                <a:spcPts val="0"/>
              </a:spcBef>
              <a:spcAft>
                <a:spcPts val="0"/>
              </a:spcAft>
              <a:buClrTx/>
              <a:buSzTx/>
              <a:buFontTx/>
              <a:buNone/>
              <a:tabLst/>
              <a:defRPr/>
            </a:pPr>
            <a:r>
              <a:rPr lang="en-GB"/>
              <a:t>Move to light music - </a:t>
            </a:r>
            <a:endParaRPr lang="en-US" sz="1200" b="0" i="0" u="none" strike="noStrike" kern="1200">
              <a:solidFill>
                <a:schemeClr val="tx1"/>
              </a:solidFill>
              <a:effectLst/>
              <a:latin typeface="+mn-lt"/>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r>
              <a:rPr lang="en-GB"/>
              <a:t>We have talked about weight… now we are going to move with different speeds</a:t>
            </a:r>
            <a:endParaRPr lang="en-GB" sz="1200" b="0" i="0" u="none" strike="noStrike" kern="1200">
              <a:solidFill>
                <a:schemeClr val="tx1"/>
              </a:solidFill>
              <a:effectLst/>
              <a:latin typeface="+mn-lt"/>
              <a:ea typeface="+mn-ea"/>
              <a:cs typeface="+mn-cs"/>
            </a:endParaRPr>
          </a:p>
          <a:p>
            <a:pPr rtl="0" eaLnBrk="1" fontAlgn="t" latinLnBrk="0" hangingPunct="1"/>
            <a:endParaRPr lang="en-GB" sz="1200" b="0" i="0" u="none" strike="noStrike" kern="1200">
              <a:solidFill>
                <a:schemeClr val="tx1"/>
              </a:solidFill>
              <a:effectLst/>
              <a:latin typeface="+mn-lt"/>
              <a:ea typeface="+mn-ea"/>
              <a:cs typeface="+mn-cs"/>
            </a:endParaRPr>
          </a:p>
          <a:p>
            <a:pPr rtl="0" eaLnBrk="1" fontAlgn="t" latinLnBrk="0" hangingPunct="1"/>
            <a:r>
              <a:rPr lang="en-US" sz="1200" b="0" i="0" u="none" strike="noStrike" kern="1200">
                <a:solidFill>
                  <a:schemeClr val="tx1"/>
                </a:solidFill>
                <a:effectLst/>
                <a:latin typeface="+mn-lt"/>
                <a:ea typeface="+mn-ea"/>
                <a:cs typeface="+mn-cs"/>
              </a:rPr>
              <a:t>TIME</a:t>
            </a:r>
            <a:endParaRPr lang="en-GB" sz="1200" b="0" i="0" u="none" strike="noStrike" kern="1200">
              <a:solidFill>
                <a:schemeClr val="tx1"/>
              </a:solidFill>
              <a:effectLst/>
              <a:latin typeface="+mn-lt"/>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r>
              <a:rPr lang="en-GB"/>
              <a:t>QUICK movement – pretend you have lost your keys and we are going to move around the space to find them</a:t>
            </a:r>
          </a:p>
          <a:p>
            <a:pPr marL="0" marR="0" lvl="0" indent="0" algn="l" defTabSz="914400" rtl="0" eaLnBrk="1" fontAlgn="t" latinLnBrk="0" hangingPunct="1">
              <a:lnSpc>
                <a:spcPct val="100000"/>
              </a:lnSpc>
              <a:spcBef>
                <a:spcPts val="0"/>
              </a:spcBef>
              <a:spcAft>
                <a:spcPts val="0"/>
              </a:spcAft>
              <a:buClrTx/>
              <a:buSzTx/>
              <a:buFontTx/>
              <a:buNone/>
              <a:tabLst/>
              <a:defRPr/>
            </a:pPr>
            <a:r>
              <a:rPr lang="en-GB"/>
              <a:t>PLAY GAME… </a:t>
            </a:r>
            <a:r>
              <a:rPr lang="en-GB" err="1"/>
              <a:t>dvd</a:t>
            </a:r>
            <a:r>
              <a:rPr lang="en-GB"/>
              <a:t> game slow motion and fast forward</a:t>
            </a:r>
          </a:p>
          <a:p>
            <a:pPr rtl="0" eaLnBrk="1" fontAlgn="t" latinLnBrk="0" hangingPunct="1"/>
            <a:endParaRPr lang="en-US" sz="1200" b="0" i="0" u="none" strike="noStrike" kern="1200">
              <a:solidFill>
                <a:schemeClr val="tx1"/>
              </a:solidFill>
              <a:effectLst/>
              <a:latin typeface="+mn-lt"/>
              <a:ea typeface="+mn-ea"/>
              <a:cs typeface="+mn-cs"/>
            </a:endParaRPr>
          </a:p>
          <a:p>
            <a:pPr rtl="0" eaLnBrk="1" fontAlgn="t" latinLnBrk="0" hangingPunct="1"/>
            <a:r>
              <a:rPr lang="en-US" sz="1200" b="0" i="0" u="none" strike="noStrike" kern="1200">
                <a:solidFill>
                  <a:schemeClr val="tx1"/>
                </a:solidFill>
                <a:effectLst/>
                <a:latin typeface="+mn-lt"/>
                <a:ea typeface="+mn-ea"/>
                <a:cs typeface="+mn-cs"/>
              </a:rPr>
              <a:t>DIRECTION/FOCUS</a:t>
            </a:r>
          </a:p>
          <a:p>
            <a:pPr rtl="0" eaLnBrk="1" fontAlgn="t" latinLnBrk="0" hangingPunct="1"/>
            <a:r>
              <a:rPr lang="en-US" sz="1200" b="0" i="0" u="none" strike="noStrike" kern="1200">
                <a:solidFill>
                  <a:schemeClr val="tx1"/>
                </a:solidFill>
                <a:effectLst/>
                <a:latin typeface="+mn-lt"/>
                <a:ea typeface="+mn-ea"/>
                <a:cs typeface="+mn-cs"/>
              </a:rPr>
              <a:t>Direct or Indirect  </a:t>
            </a:r>
          </a:p>
          <a:p>
            <a:pPr rtl="0" eaLnBrk="1" fontAlgn="t" latinLnBrk="0" hangingPunct="1"/>
            <a:endParaRPr lang="en-US" sz="1200" b="0" i="0" u="none" strike="noStrike" kern="1200">
              <a:solidFill>
                <a:schemeClr val="tx1"/>
              </a:solidFill>
              <a:effectLst/>
              <a:latin typeface="+mn-lt"/>
              <a:ea typeface="+mn-ea"/>
              <a:cs typeface="+mn-cs"/>
            </a:endParaRPr>
          </a:p>
          <a:p>
            <a:pPr rtl="0" eaLnBrk="1" fontAlgn="t" latinLnBrk="0" hangingPunct="1"/>
            <a:r>
              <a:rPr lang="en-US" sz="1200" b="0" i="0" u="none" strike="noStrike" kern="1200">
                <a:solidFill>
                  <a:schemeClr val="tx1"/>
                </a:solidFill>
                <a:effectLst/>
                <a:latin typeface="+mn-lt"/>
                <a:ea typeface="+mn-ea"/>
                <a:cs typeface="+mn-cs"/>
              </a:rPr>
              <a:t>FLOW</a:t>
            </a:r>
          </a:p>
          <a:p>
            <a:pPr rtl="0" eaLnBrk="1" fontAlgn="t" latinLnBrk="0" hangingPunct="1"/>
            <a:r>
              <a:rPr lang="en-US" sz="1200" b="0" i="0" u="none" strike="noStrike" kern="1200">
                <a:solidFill>
                  <a:schemeClr val="tx1"/>
                </a:solidFill>
                <a:effectLst/>
                <a:latin typeface="+mn-lt"/>
                <a:ea typeface="+mn-ea"/>
                <a:cs typeface="+mn-cs"/>
              </a:rPr>
              <a:t>Bound of free </a:t>
            </a:r>
            <a:endParaRPr lang="en-GB" sz="1200" b="0" i="0" u="none" strike="noStrike" kern="1200">
              <a:solidFill>
                <a:schemeClr val="tx1"/>
              </a:solidFill>
              <a:effectLst/>
              <a:latin typeface="+mn-lt"/>
              <a:ea typeface="+mn-ea"/>
              <a:cs typeface="+mn-cs"/>
            </a:endParaRPr>
          </a:p>
          <a:p>
            <a:endParaRPr lang="en-US"/>
          </a:p>
        </p:txBody>
      </p:sp>
      <p:sp>
        <p:nvSpPr>
          <p:cNvPr id="4" name="Slide Number Placeholder 3"/>
          <p:cNvSpPr>
            <a:spLocks noGrp="1"/>
          </p:cNvSpPr>
          <p:nvPr>
            <p:ph type="sldNum" sz="quarter" idx="5"/>
          </p:nvPr>
        </p:nvSpPr>
        <p:spPr/>
        <p:txBody>
          <a:bodyPr/>
          <a:lstStyle/>
          <a:p>
            <a:fld id="{A7738796-40B4-49B0-A331-25D568C0517A}" type="slidenum">
              <a:rPr lang="en-GB" smtClean="0"/>
              <a:t>107</a:t>
            </a:fld>
            <a:endParaRPr lang="en-GB"/>
          </a:p>
        </p:txBody>
      </p:sp>
    </p:spTree>
    <p:extLst>
      <p:ext uri="{BB962C8B-B14F-4D97-AF65-F5344CB8AC3E}">
        <p14:creationId xmlns:p14="http://schemas.microsoft.com/office/powerpoint/2010/main" val="37956520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eaLnBrk="1" fontAlgn="t" latinLnBrk="0" hangingPunct="1"/>
            <a:r>
              <a:rPr lang="en-US" sz="1200" b="0" i="0" u="none" strike="noStrike" kern="1200">
                <a:solidFill>
                  <a:schemeClr val="tx1"/>
                </a:solidFill>
                <a:effectLst/>
                <a:latin typeface="+mn-lt"/>
                <a:ea typeface="+mn-ea"/>
                <a:cs typeface="+mn-cs"/>
              </a:rPr>
              <a:t>WEIGHT:</a:t>
            </a:r>
          </a:p>
          <a:p>
            <a:pPr rtl="0" eaLnBrk="1" fontAlgn="t" latinLnBrk="0" hangingPunct="1"/>
            <a:r>
              <a:rPr lang="en-US" sz="1200" b="0" i="0" u="none" strike="noStrike" kern="1200">
                <a:solidFill>
                  <a:schemeClr val="tx1"/>
                </a:solidFill>
                <a:effectLst/>
                <a:latin typeface="+mn-lt"/>
                <a:ea typeface="+mn-ea"/>
                <a:cs typeface="+mn-cs"/>
              </a:rPr>
              <a:t>Move to heavy music – The apprentice music</a:t>
            </a:r>
          </a:p>
          <a:p>
            <a:pPr marL="0" marR="0" lvl="0" indent="0" algn="l" defTabSz="914400" rtl="0" eaLnBrk="1" fontAlgn="t" latinLnBrk="0" hangingPunct="1">
              <a:lnSpc>
                <a:spcPct val="100000"/>
              </a:lnSpc>
              <a:spcBef>
                <a:spcPts val="0"/>
              </a:spcBef>
              <a:spcAft>
                <a:spcPts val="0"/>
              </a:spcAft>
              <a:buClrTx/>
              <a:buSzTx/>
              <a:buFontTx/>
              <a:buNone/>
              <a:tabLst/>
              <a:defRPr/>
            </a:pPr>
            <a:r>
              <a:rPr lang="en-GB"/>
              <a:t>Move to light music - </a:t>
            </a:r>
            <a:endParaRPr lang="en-US" sz="1200" b="0" i="0" u="none" strike="noStrike" kern="1200">
              <a:solidFill>
                <a:schemeClr val="tx1"/>
              </a:solidFill>
              <a:effectLst/>
              <a:latin typeface="+mn-lt"/>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r>
              <a:rPr lang="en-GB"/>
              <a:t>We have talked about weight… now we are going to move with different speeds</a:t>
            </a:r>
            <a:endParaRPr lang="en-GB" sz="1200" b="0" i="0" u="none" strike="noStrike" kern="1200">
              <a:solidFill>
                <a:schemeClr val="tx1"/>
              </a:solidFill>
              <a:effectLst/>
              <a:latin typeface="+mn-lt"/>
              <a:ea typeface="+mn-ea"/>
              <a:cs typeface="+mn-cs"/>
            </a:endParaRPr>
          </a:p>
          <a:p>
            <a:pPr rtl="0" eaLnBrk="1" fontAlgn="t" latinLnBrk="0" hangingPunct="1"/>
            <a:endParaRPr lang="en-GB" sz="1200" b="0" i="0" u="none" strike="noStrike" kern="1200">
              <a:solidFill>
                <a:schemeClr val="tx1"/>
              </a:solidFill>
              <a:effectLst/>
              <a:latin typeface="+mn-lt"/>
              <a:ea typeface="+mn-ea"/>
              <a:cs typeface="+mn-cs"/>
            </a:endParaRPr>
          </a:p>
          <a:p>
            <a:pPr rtl="0" eaLnBrk="1" fontAlgn="t" latinLnBrk="0" hangingPunct="1"/>
            <a:r>
              <a:rPr lang="en-US" sz="1200" b="0" i="0" u="none" strike="noStrike" kern="1200">
                <a:solidFill>
                  <a:schemeClr val="tx1"/>
                </a:solidFill>
                <a:effectLst/>
                <a:latin typeface="+mn-lt"/>
                <a:ea typeface="+mn-ea"/>
                <a:cs typeface="+mn-cs"/>
              </a:rPr>
              <a:t>TIME</a:t>
            </a:r>
            <a:endParaRPr lang="en-GB" sz="1200" b="0" i="0" u="none" strike="noStrike" kern="1200">
              <a:solidFill>
                <a:schemeClr val="tx1"/>
              </a:solidFill>
              <a:effectLst/>
              <a:latin typeface="+mn-lt"/>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r>
              <a:rPr lang="en-GB"/>
              <a:t>QUICK movement – pretend you have lost your keys and we are going to move around the space to find them</a:t>
            </a:r>
          </a:p>
          <a:p>
            <a:pPr marL="0" marR="0" lvl="0" indent="0" algn="l" defTabSz="914400" rtl="0" eaLnBrk="1" fontAlgn="t" latinLnBrk="0" hangingPunct="1">
              <a:lnSpc>
                <a:spcPct val="100000"/>
              </a:lnSpc>
              <a:spcBef>
                <a:spcPts val="0"/>
              </a:spcBef>
              <a:spcAft>
                <a:spcPts val="0"/>
              </a:spcAft>
              <a:buClrTx/>
              <a:buSzTx/>
              <a:buFontTx/>
              <a:buNone/>
              <a:tabLst/>
              <a:defRPr/>
            </a:pPr>
            <a:r>
              <a:rPr lang="en-GB"/>
              <a:t>PLAY GAME… </a:t>
            </a:r>
            <a:r>
              <a:rPr lang="en-GB" err="1"/>
              <a:t>dvd</a:t>
            </a:r>
            <a:r>
              <a:rPr lang="en-GB"/>
              <a:t> game slow motion and fast forward</a:t>
            </a:r>
          </a:p>
          <a:p>
            <a:pPr rtl="0" eaLnBrk="1" fontAlgn="t" latinLnBrk="0" hangingPunct="1"/>
            <a:endParaRPr lang="en-US" sz="1200" b="0" i="0" u="none" strike="noStrike" kern="1200">
              <a:solidFill>
                <a:schemeClr val="tx1"/>
              </a:solidFill>
              <a:effectLst/>
              <a:latin typeface="+mn-lt"/>
              <a:ea typeface="+mn-ea"/>
              <a:cs typeface="+mn-cs"/>
            </a:endParaRPr>
          </a:p>
          <a:p>
            <a:pPr rtl="0" eaLnBrk="1" fontAlgn="t" latinLnBrk="0" hangingPunct="1"/>
            <a:r>
              <a:rPr lang="en-US" sz="1200" b="0" i="0" u="none" strike="noStrike" kern="1200">
                <a:solidFill>
                  <a:schemeClr val="tx1"/>
                </a:solidFill>
                <a:effectLst/>
                <a:latin typeface="+mn-lt"/>
                <a:ea typeface="+mn-ea"/>
                <a:cs typeface="+mn-cs"/>
              </a:rPr>
              <a:t>DIRECTION/FOCUS</a:t>
            </a:r>
          </a:p>
          <a:p>
            <a:pPr rtl="0" eaLnBrk="1" fontAlgn="t" latinLnBrk="0" hangingPunct="1"/>
            <a:r>
              <a:rPr lang="en-US" sz="1200" b="0" i="0" u="none" strike="noStrike" kern="1200">
                <a:solidFill>
                  <a:schemeClr val="tx1"/>
                </a:solidFill>
                <a:effectLst/>
                <a:latin typeface="+mn-lt"/>
                <a:ea typeface="+mn-ea"/>
                <a:cs typeface="+mn-cs"/>
              </a:rPr>
              <a:t>Direct or Indirect  </a:t>
            </a:r>
          </a:p>
          <a:p>
            <a:pPr rtl="0" eaLnBrk="1" fontAlgn="t" latinLnBrk="0" hangingPunct="1"/>
            <a:endParaRPr lang="en-US" sz="1200" b="0" i="0" u="none" strike="noStrike" kern="1200">
              <a:solidFill>
                <a:schemeClr val="tx1"/>
              </a:solidFill>
              <a:effectLst/>
              <a:latin typeface="+mn-lt"/>
              <a:ea typeface="+mn-ea"/>
              <a:cs typeface="+mn-cs"/>
            </a:endParaRPr>
          </a:p>
          <a:p>
            <a:pPr rtl="0" eaLnBrk="1" fontAlgn="t" latinLnBrk="0" hangingPunct="1"/>
            <a:r>
              <a:rPr lang="en-US" sz="1200" b="0" i="0" u="none" strike="noStrike" kern="1200">
                <a:solidFill>
                  <a:schemeClr val="tx1"/>
                </a:solidFill>
                <a:effectLst/>
                <a:latin typeface="+mn-lt"/>
                <a:ea typeface="+mn-ea"/>
                <a:cs typeface="+mn-cs"/>
              </a:rPr>
              <a:t>FLOW</a:t>
            </a:r>
          </a:p>
          <a:p>
            <a:pPr rtl="0" eaLnBrk="1" fontAlgn="t" latinLnBrk="0" hangingPunct="1"/>
            <a:r>
              <a:rPr lang="en-US" sz="1200" b="0" i="0" u="none" strike="noStrike" kern="1200">
                <a:solidFill>
                  <a:schemeClr val="tx1"/>
                </a:solidFill>
                <a:effectLst/>
                <a:latin typeface="+mn-lt"/>
                <a:ea typeface="+mn-ea"/>
                <a:cs typeface="+mn-cs"/>
              </a:rPr>
              <a:t>Bound of free </a:t>
            </a:r>
            <a:endParaRPr lang="en-GB" sz="1200" b="0" i="0" u="none" strike="noStrike" kern="1200">
              <a:solidFill>
                <a:schemeClr val="tx1"/>
              </a:solidFill>
              <a:effectLst/>
              <a:latin typeface="+mn-lt"/>
              <a:ea typeface="+mn-ea"/>
              <a:cs typeface="+mn-cs"/>
            </a:endParaRPr>
          </a:p>
          <a:p>
            <a:endParaRPr lang="en-US"/>
          </a:p>
        </p:txBody>
      </p:sp>
      <p:sp>
        <p:nvSpPr>
          <p:cNvPr id="4" name="Slide Number Placeholder 3"/>
          <p:cNvSpPr>
            <a:spLocks noGrp="1"/>
          </p:cNvSpPr>
          <p:nvPr>
            <p:ph type="sldNum" sz="quarter" idx="5"/>
          </p:nvPr>
        </p:nvSpPr>
        <p:spPr/>
        <p:txBody>
          <a:bodyPr/>
          <a:lstStyle/>
          <a:p>
            <a:fld id="{A7738796-40B4-49B0-A331-25D568C0517A}" type="slidenum">
              <a:rPr lang="en-GB" smtClean="0"/>
              <a:t>112</a:t>
            </a:fld>
            <a:endParaRPr lang="en-GB"/>
          </a:p>
        </p:txBody>
      </p:sp>
    </p:spTree>
    <p:extLst>
      <p:ext uri="{BB962C8B-B14F-4D97-AF65-F5344CB8AC3E}">
        <p14:creationId xmlns:p14="http://schemas.microsoft.com/office/powerpoint/2010/main" val="6477971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lang="en-GB" dirty="0"/>
              <a:t>Happy - </a:t>
            </a:r>
            <a:r>
              <a:rPr lang="en-US" altLang="en-US" dirty="0">
                <a:solidFill>
                  <a:srgbClr val="000000"/>
                </a:solidFill>
                <a:latin typeface="Open Sans" panose="020B0606030504020204" pitchFamily="34" charset="0"/>
                <a:cs typeface="Open Sans" panose="020B0606030504020204" pitchFamily="34" charset="0"/>
              </a:rPr>
              <a:t>Sk</a:t>
            </a:r>
            <a:r>
              <a:rPr kumimoji="0" lang="en-US" altLang="en-US" sz="1200" b="0" i="0" u="none" strike="noStrike" cap="none" normalizeH="0" baseline="0" dirty="0">
                <a:ln>
                  <a:noFill/>
                </a:ln>
                <a:solidFill>
                  <a:srgbClr val="000000"/>
                </a:solidFill>
                <a:effectLst/>
                <a:latin typeface="Open Sans" panose="020B0606030504020204" pitchFamily="34" charset="0"/>
                <a:cs typeface="Open Sans" panose="020B0606030504020204" pitchFamily="34" charset="0"/>
              </a:rPr>
              <a:t>ipping or jumping – what is the quality of these movements – light and free – wouldn’t be bound or heavy movement!</a:t>
            </a:r>
          </a:p>
          <a:p>
            <a:pPr marL="0" marR="0" lvl="0" indent="0" algn="l" defTabSz="914400" rtl="0" eaLnBrk="0" fontAlgn="base" latinLnBrk="0" hangingPunct="0">
              <a:lnSpc>
                <a:spcPct val="100000"/>
              </a:lnSpc>
              <a:spcBef>
                <a:spcPct val="0"/>
              </a:spcBef>
              <a:spcAft>
                <a:spcPct val="0"/>
              </a:spcAft>
              <a:buClrTx/>
              <a:buSzTx/>
              <a:buFontTx/>
              <a:buNone/>
              <a:tabLst/>
            </a:pPr>
            <a:endParaRPr lang="en-GB" dirty="0"/>
          </a:p>
          <a:p>
            <a:pPr marL="0" marR="0" lvl="0" indent="0" algn="l" defTabSz="914400" rtl="0" eaLnBrk="0" fontAlgn="base" latinLnBrk="0" hangingPunct="0">
              <a:lnSpc>
                <a:spcPct val="100000"/>
              </a:lnSpc>
              <a:spcBef>
                <a:spcPct val="0"/>
              </a:spcBef>
              <a:spcAft>
                <a:spcPct val="0"/>
              </a:spcAft>
              <a:buClrTx/>
              <a:buSzTx/>
              <a:buFontTx/>
              <a:buNone/>
              <a:tabLst/>
            </a:pPr>
            <a:r>
              <a:rPr lang="en-GB" dirty="0"/>
              <a:t>Angry - </a:t>
            </a:r>
            <a:r>
              <a:rPr lang="en-US" altLang="en-US" dirty="0">
                <a:solidFill>
                  <a:srgbClr val="000000"/>
                </a:solidFill>
                <a:latin typeface="Open Sans" panose="020B0606030504020204" pitchFamily="34" charset="0"/>
                <a:cs typeface="Open Sans" panose="020B0606030504020204" pitchFamily="34" charset="0"/>
              </a:rPr>
              <a:t>F</a:t>
            </a:r>
            <a:r>
              <a:rPr kumimoji="0" lang="en-US" altLang="en-US" sz="1200" b="0" i="0" u="none" strike="noStrike" cap="none" normalizeH="0" baseline="0" dirty="0">
                <a:ln>
                  <a:noFill/>
                </a:ln>
                <a:solidFill>
                  <a:srgbClr val="000000"/>
                </a:solidFill>
                <a:effectLst/>
                <a:latin typeface="Open Sans" panose="020B0606030504020204" pitchFamily="34" charset="0"/>
                <a:cs typeface="Open Sans" panose="020B0606030504020204" pitchFamily="34" charset="0"/>
              </a:rPr>
              <a:t>ists</a:t>
            </a:r>
            <a:r>
              <a:rPr lang="en-US" altLang="en-US" dirty="0">
                <a:solidFill>
                  <a:srgbClr val="000000"/>
                </a:solidFill>
                <a:latin typeface="Open Sans" panose="020B0606030504020204" pitchFamily="34" charset="0"/>
                <a:cs typeface="Open Sans" panose="020B0606030504020204" pitchFamily="34" charset="0"/>
              </a:rPr>
              <a:t>…</a:t>
            </a:r>
            <a:r>
              <a:rPr kumimoji="0" lang="en-US" altLang="en-US" sz="1200" b="0" i="0" u="none" strike="noStrike" cap="none" normalizeH="0" baseline="0" dirty="0">
                <a:ln>
                  <a:noFill/>
                </a:ln>
                <a:solidFill>
                  <a:srgbClr val="000000"/>
                </a:solidFill>
                <a:effectLst/>
                <a:latin typeface="Open Sans" panose="020B0606030504020204" pitchFamily="34" charset="0"/>
                <a:cs typeface="Open Sans" panose="020B0606030504020204" pitchFamily="34" charset="0"/>
              </a:rPr>
              <a:t> punching in the space… stomping</a:t>
            </a:r>
            <a:r>
              <a:rPr lang="en-US" altLang="en-US" dirty="0">
                <a:solidFill>
                  <a:srgbClr val="000000"/>
                </a:solidFill>
                <a:latin typeface="Open Sans" panose="020B0606030504020204" pitchFamily="34" charset="0"/>
                <a:cs typeface="Open Sans" panose="020B0606030504020204" pitchFamily="34" charset="0"/>
              </a:rPr>
              <a:t>… </a:t>
            </a:r>
            <a:r>
              <a:rPr kumimoji="0" lang="en-US" altLang="en-US" sz="1200" b="0" i="0" u="none" strike="noStrike" cap="none" normalizeH="0" baseline="0" dirty="0">
                <a:ln>
                  <a:noFill/>
                </a:ln>
                <a:solidFill>
                  <a:srgbClr val="000000"/>
                </a:solidFill>
                <a:effectLst/>
                <a:latin typeface="Open Sans" panose="020B0606030504020204" pitchFamily="34" charset="0"/>
                <a:cs typeface="Open Sans" panose="020B0606030504020204" pitchFamily="34" charset="0"/>
              </a:rPr>
              <a:t>tight contracted shoulders.</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dirty="0">
                <a:solidFill>
                  <a:srgbClr val="000000"/>
                </a:solidFill>
                <a:latin typeface="Open Sans" panose="020B0606030504020204" pitchFamily="34" charset="0"/>
                <a:cs typeface="Open Sans" panose="020B0606030504020204" pitchFamily="34" charset="0"/>
              </a:rPr>
              <a:t>T</a:t>
            </a:r>
            <a:r>
              <a:rPr kumimoji="0" lang="en-US" altLang="en-US" sz="1200" b="0" i="0" u="none" strike="noStrike" cap="none" normalizeH="0" baseline="0" dirty="0">
                <a:ln>
                  <a:noFill/>
                </a:ln>
                <a:solidFill>
                  <a:srgbClr val="000000"/>
                </a:solidFill>
                <a:effectLst/>
                <a:latin typeface="Open Sans" panose="020B0606030504020204" pitchFamily="34" charset="0"/>
                <a:cs typeface="Open Sans" panose="020B0606030504020204" pitchFamily="34" charset="0"/>
              </a:rPr>
              <a:t>he quality of movement is drastically different from free and light happy movement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dirty="0">
                <a:solidFill>
                  <a:srgbClr val="000000"/>
                </a:solidFill>
                <a:latin typeface="Open Sans" panose="020B0606030504020204" pitchFamily="34" charset="0"/>
                <a:cs typeface="Open Sans" panose="020B0606030504020204" pitchFamily="34" charset="0"/>
              </a:rPr>
              <a:t>Can we do the same punching action with light and free qualities and talk about how the movement changes?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cap="none" normalizeH="0" baseline="0" dirty="0">
                <a:ln>
                  <a:noFill/>
                </a:ln>
                <a:solidFill>
                  <a:srgbClr val="000000"/>
                </a:solidFill>
                <a:effectLst/>
                <a:latin typeface="Open Sans" panose="020B0606030504020204" pitchFamily="34" charset="0"/>
                <a:cs typeface="Open Sans" panose="020B0606030504020204" pitchFamily="34" charset="0"/>
              </a:rPr>
              <a:t>If someone shouts BOO – children will do a quick movement. </a:t>
            </a:r>
            <a:r>
              <a:rPr lang="en-US" altLang="en-US" dirty="0">
                <a:solidFill>
                  <a:srgbClr val="000000"/>
                </a:solidFill>
                <a:latin typeface="Open Sans" panose="020B0606030504020204" pitchFamily="34" charset="0"/>
                <a:cs typeface="Open Sans" panose="020B0606030504020204" pitchFamily="34" charset="0"/>
              </a:rPr>
              <a:t>F</a:t>
            </a:r>
            <a:r>
              <a:rPr kumimoji="0" lang="en-US" altLang="en-US" sz="1200" b="0" i="0" u="none" strike="noStrike" cap="none" normalizeH="0" baseline="0" dirty="0">
                <a:ln>
                  <a:noFill/>
                </a:ln>
                <a:solidFill>
                  <a:srgbClr val="000000"/>
                </a:solidFill>
                <a:effectLst/>
                <a:latin typeface="Open Sans" panose="020B0606030504020204" pitchFamily="34" charset="0"/>
                <a:cs typeface="Open Sans" panose="020B0606030504020204" pitchFamily="34" charset="0"/>
              </a:rPr>
              <a:t>lailing arms - indirect!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cap="none" normalizeH="0" baseline="0" dirty="0">
                <a:ln>
                  <a:noFill/>
                </a:ln>
                <a:solidFill>
                  <a:srgbClr val="000000"/>
                </a:solidFill>
                <a:effectLst/>
                <a:latin typeface="Open Sans" panose="020B0606030504020204" pitchFamily="34" charset="0"/>
                <a:cs typeface="Open Sans" panose="020B0606030504020204" pitchFamily="34" charset="0"/>
              </a:rPr>
              <a:t>Movements may lack a sense of time and a specific spatial direction –heavy?</a:t>
            </a:r>
            <a:endParaRPr kumimoji="0" lang="en-US" altLang="en-US" sz="1600" b="0" i="0" u="none" strike="noStrike" cap="none" normalizeH="0" baseline="0" dirty="0">
              <a:ln>
                <a:noFill/>
              </a:ln>
              <a:solidFill>
                <a:schemeClr val="tx1"/>
              </a:solidFill>
              <a:effectLst/>
              <a:latin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A7738796-40B4-49B0-A331-25D568C0517A}" type="slidenum">
              <a:rPr lang="en-GB" smtClean="0"/>
              <a:t>113</a:t>
            </a:fld>
            <a:endParaRPr lang="en-GB"/>
          </a:p>
        </p:txBody>
      </p:sp>
    </p:spTree>
    <p:extLst>
      <p:ext uri="{BB962C8B-B14F-4D97-AF65-F5344CB8AC3E}">
        <p14:creationId xmlns:p14="http://schemas.microsoft.com/office/powerpoint/2010/main" val="40376256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eaLnBrk="1" fontAlgn="t" latinLnBrk="0" hangingPunct="1"/>
            <a:r>
              <a:rPr lang="en-US" sz="1200" b="0" i="0" u="none" strike="noStrike" kern="1200">
                <a:solidFill>
                  <a:schemeClr val="tx1"/>
                </a:solidFill>
                <a:effectLst/>
                <a:latin typeface="+mn-lt"/>
                <a:ea typeface="+mn-ea"/>
                <a:cs typeface="+mn-cs"/>
              </a:rPr>
              <a:t>WEIGHT:</a:t>
            </a:r>
          </a:p>
          <a:p>
            <a:pPr rtl="0" eaLnBrk="1" fontAlgn="t" latinLnBrk="0" hangingPunct="1"/>
            <a:r>
              <a:rPr lang="en-US" sz="1200" b="0" i="0" u="none" strike="noStrike" kern="1200">
                <a:solidFill>
                  <a:schemeClr val="tx1"/>
                </a:solidFill>
                <a:effectLst/>
                <a:latin typeface="+mn-lt"/>
                <a:ea typeface="+mn-ea"/>
                <a:cs typeface="+mn-cs"/>
              </a:rPr>
              <a:t>Move to heavy music – The apprentice music</a:t>
            </a:r>
          </a:p>
          <a:p>
            <a:pPr marL="0" marR="0" lvl="0" indent="0" algn="l" defTabSz="914400" rtl="0" eaLnBrk="1" fontAlgn="t" latinLnBrk="0" hangingPunct="1">
              <a:lnSpc>
                <a:spcPct val="100000"/>
              </a:lnSpc>
              <a:spcBef>
                <a:spcPts val="0"/>
              </a:spcBef>
              <a:spcAft>
                <a:spcPts val="0"/>
              </a:spcAft>
              <a:buClrTx/>
              <a:buSzTx/>
              <a:buFontTx/>
              <a:buNone/>
              <a:tabLst/>
              <a:defRPr/>
            </a:pPr>
            <a:r>
              <a:rPr lang="en-GB"/>
              <a:t>Move to light music - </a:t>
            </a:r>
            <a:endParaRPr lang="en-US" sz="1200" b="0" i="0" u="none" strike="noStrike" kern="1200">
              <a:solidFill>
                <a:schemeClr val="tx1"/>
              </a:solidFill>
              <a:effectLst/>
              <a:latin typeface="+mn-lt"/>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r>
              <a:rPr lang="en-GB"/>
              <a:t>We have talked about weight… now we are going to move with different speeds</a:t>
            </a:r>
            <a:endParaRPr lang="en-GB" sz="1200" b="0" i="0" u="none" strike="noStrike" kern="1200">
              <a:solidFill>
                <a:schemeClr val="tx1"/>
              </a:solidFill>
              <a:effectLst/>
              <a:latin typeface="+mn-lt"/>
              <a:ea typeface="+mn-ea"/>
              <a:cs typeface="+mn-cs"/>
            </a:endParaRPr>
          </a:p>
          <a:p>
            <a:pPr rtl="0" eaLnBrk="1" fontAlgn="t" latinLnBrk="0" hangingPunct="1"/>
            <a:endParaRPr lang="en-GB" sz="1200" b="0" i="0" u="none" strike="noStrike" kern="1200">
              <a:solidFill>
                <a:schemeClr val="tx1"/>
              </a:solidFill>
              <a:effectLst/>
              <a:latin typeface="+mn-lt"/>
              <a:ea typeface="+mn-ea"/>
              <a:cs typeface="+mn-cs"/>
            </a:endParaRPr>
          </a:p>
          <a:p>
            <a:pPr rtl="0" eaLnBrk="1" fontAlgn="t" latinLnBrk="0" hangingPunct="1"/>
            <a:r>
              <a:rPr lang="en-US" sz="1200" b="0" i="0" u="none" strike="noStrike" kern="1200">
                <a:solidFill>
                  <a:schemeClr val="tx1"/>
                </a:solidFill>
                <a:effectLst/>
                <a:latin typeface="+mn-lt"/>
                <a:ea typeface="+mn-ea"/>
                <a:cs typeface="+mn-cs"/>
              </a:rPr>
              <a:t>TIME</a:t>
            </a:r>
            <a:endParaRPr lang="en-GB" sz="1200" b="0" i="0" u="none" strike="noStrike" kern="1200">
              <a:solidFill>
                <a:schemeClr val="tx1"/>
              </a:solidFill>
              <a:effectLst/>
              <a:latin typeface="+mn-lt"/>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r>
              <a:rPr lang="en-GB"/>
              <a:t>QUICK movement – pretend you have lost your keys and we are going to move around the space to find them</a:t>
            </a:r>
          </a:p>
          <a:p>
            <a:pPr marL="0" marR="0" lvl="0" indent="0" algn="l" defTabSz="914400" rtl="0" eaLnBrk="1" fontAlgn="t" latinLnBrk="0" hangingPunct="1">
              <a:lnSpc>
                <a:spcPct val="100000"/>
              </a:lnSpc>
              <a:spcBef>
                <a:spcPts val="0"/>
              </a:spcBef>
              <a:spcAft>
                <a:spcPts val="0"/>
              </a:spcAft>
              <a:buClrTx/>
              <a:buSzTx/>
              <a:buFontTx/>
              <a:buNone/>
              <a:tabLst/>
              <a:defRPr/>
            </a:pPr>
            <a:r>
              <a:rPr lang="en-GB"/>
              <a:t>PLAY GAME… </a:t>
            </a:r>
            <a:r>
              <a:rPr lang="en-GB" err="1"/>
              <a:t>dvd</a:t>
            </a:r>
            <a:r>
              <a:rPr lang="en-GB"/>
              <a:t> game slow motion and fast forward</a:t>
            </a:r>
          </a:p>
          <a:p>
            <a:pPr rtl="0" eaLnBrk="1" fontAlgn="t" latinLnBrk="0" hangingPunct="1"/>
            <a:endParaRPr lang="en-US" sz="1200" b="0" i="0" u="none" strike="noStrike" kern="1200">
              <a:solidFill>
                <a:schemeClr val="tx1"/>
              </a:solidFill>
              <a:effectLst/>
              <a:latin typeface="+mn-lt"/>
              <a:ea typeface="+mn-ea"/>
              <a:cs typeface="+mn-cs"/>
            </a:endParaRPr>
          </a:p>
          <a:p>
            <a:pPr rtl="0" eaLnBrk="1" fontAlgn="t" latinLnBrk="0" hangingPunct="1"/>
            <a:r>
              <a:rPr lang="en-US" sz="1200" b="0" i="0" u="none" strike="noStrike" kern="1200">
                <a:solidFill>
                  <a:schemeClr val="tx1"/>
                </a:solidFill>
                <a:effectLst/>
                <a:latin typeface="+mn-lt"/>
                <a:ea typeface="+mn-ea"/>
                <a:cs typeface="+mn-cs"/>
              </a:rPr>
              <a:t>DIRECTION/FOCUS</a:t>
            </a:r>
          </a:p>
          <a:p>
            <a:pPr rtl="0" eaLnBrk="1" fontAlgn="t" latinLnBrk="0" hangingPunct="1"/>
            <a:r>
              <a:rPr lang="en-US" sz="1200" b="0" i="0" u="none" strike="noStrike" kern="1200">
                <a:solidFill>
                  <a:schemeClr val="tx1"/>
                </a:solidFill>
                <a:effectLst/>
                <a:latin typeface="+mn-lt"/>
                <a:ea typeface="+mn-ea"/>
                <a:cs typeface="+mn-cs"/>
              </a:rPr>
              <a:t>Direct or Indirect  </a:t>
            </a:r>
          </a:p>
          <a:p>
            <a:pPr rtl="0" eaLnBrk="1" fontAlgn="t" latinLnBrk="0" hangingPunct="1"/>
            <a:endParaRPr lang="en-US" sz="1200" b="0" i="0" u="none" strike="noStrike" kern="1200">
              <a:solidFill>
                <a:schemeClr val="tx1"/>
              </a:solidFill>
              <a:effectLst/>
              <a:latin typeface="+mn-lt"/>
              <a:ea typeface="+mn-ea"/>
              <a:cs typeface="+mn-cs"/>
            </a:endParaRPr>
          </a:p>
          <a:p>
            <a:pPr rtl="0" eaLnBrk="1" fontAlgn="t" latinLnBrk="0" hangingPunct="1"/>
            <a:r>
              <a:rPr lang="en-US" sz="1200" b="0" i="0" u="none" strike="noStrike" kern="1200">
                <a:solidFill>
                  <a:schemeClr val="tx1"/>
                </a:solidFill>
                <a:effectLst/>
                <a:latin typeface="+mn-lt"/>
                <a:ea typeface="+mn-ea"/>
                <a:cs typeface="+mn-cs"/>
              </a:rPr>
              <a:t>FLOW</a:t>
            </a:r>
          </a:p>
          <a:p>
            <a:pPr rtl="0" eaLnBrk="1" fontAlgn="t" latinLnBrk="0" hangingPunct="1"/>
            <a:r>
              <a:rPr lang="en-US" sz="1200" b="0" i="0" u="none" strike="noStrike" kern="1200">
                <a:solidFill>
                  <a:schemeClr val="tx1"/>
                </a:solidFill>
                <a:effectLst/>
                <a:latin typeface="+mn-lt"/>
                <a:ea typeface="+mn-ea"/>
                <a:cs typeface="+mn-cs"/>
              </a:rPr>
              <a:t>Bound of free </a:t>
            </a:r>
            <a:endParaRPr lang="en-GB" sz="1200" b="0" i="0" u="none" strike="noStrike" kern="1200">
              <a:solidFill>
                <a:schemeClr val="tx1"/>
              </a:solidFill>
              <a:effectLst/>
              <a:latin typeface="+mn-lt"/>
              <a:ea typeface="+mn-ea"/>
              <a:cs typeface="+mn-cs"/>
            </a:endParaRPr>
          </a:p>
          <a:p>
            <a:endParaRPr lang="en-US"/>
          </a:p>
        </p:txBody>
      </p:sp>
      <p:sp>
        <p:nvSpPr>
          <p:cNvPr id="4" name="Slide Number Placeholder 3"/>
          <p:cNvSpPr>
            <a:spLocks noGrp="1"/>
          </p:cNvSpPr>
          <p:nvPr>
            <p:ph type="sldNum" sz="quarter" idx="5"/>
          </p:nvPr>
        </p:nvSpPr>
        <p:spPr/>
        <p:txBody>
          <a:bodyPr/>
          <a:lstStyle/>
          <a:p>
            <a:fld id="{A7738796-40B4-49B0-A331-25D568C0517A}" type="slidenum">
              <a:rPr lang="en-GB" smtClean="0"/>
              <a:t>114</a:t>
            </a:fld>
            <a:endParaRPr lang="en-GB"/>
          </a:p>
        </p:txBody>
      </p:sp>
    </p:spTree>
    <p:extLst>
      <p:ext uri="{BB962C8B-B14F-4D97-AF65-F5344CB8AC3E}">
        <p14:creationId xmlns:p14="http://schemas.microsoft.com/office/powerpoint/2010/main" val="1530926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7.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7.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7.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7.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7.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7.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7.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7.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367D72-5AB2-8643-8633-40F3233CA8FA}"/>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175462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089386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5517223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783529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4485672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3B91F618-E2FE-6C40-A858-0E004C0F3FC8}"/>
              </a:ext>
            </a:extLst>
          </p:cNvPr>
          <p:cNvSpPr>
            <a:spLocks noGrp="1"/>
          </p:cNvSpPr>
          <p:nvPr>
            <p:ph type="dt" sz="half" idx="10"/>
          </p:nvPr>
        </p:nvSpPr>
        <p:spPr/>
        <p:txBody>
          <a:bodyPr/>
          <a:lstStyle/>
          <a:p>
            <a:fld id="{B30FD89C-EB2C-4CEF-B4DA-F46F7E70A615}" type="datetimeFigureOut">
              <a:rPr lang="en-GB" smtClean="0"/>
              <a:t>14/11/2021</a:t>
            </a:fld>
            <a:endParaRPr lang="en-GB"/>
          </a:p>
        </p:txBody>
      </p:sp>
      <p:sp>
        <p:nvSpPr>
          <p:cNvPr id="4" name="Footer Placeholder 3">
            <a:extLst>
              <a:ext uri="{FF2B5EF4-FFF2-40B4-BE49-F238E27FC236}">
                <a16:creationId xmlns:a16="http://schemas.microsoft.com/office/drawing/2014/main" id="{334042D2-7F18-1F41-A965-D51CF86FD1A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7CBF4D0-3200-6342-BE26-60252F67F640}"/>
              </a:ext>
            </a:extLst>
          </p:cNvPr>
          <p:cNvSpPr>
            <a:spLocks noGrp="1"/>
          </p:cNvSpPr>
          <p:nvPr>
            <p:ph type="sldNum" sz="quarter" idx="12"/>
          </p:nvPr>
        </p:nvSpPr>
        <p:spPr/>
        <p:txBody>
          <a:bodyPr/>
          <a:lstStyle/>
          <a:p>
            <a:fld id="{758BFBFC-A89B-4C9A-85FA-4A6B3404BF41}" type="slidenum">
              <a:rPr lang="en-GB" smtClean="0"/>
              <a:t>‹#›</a:t>
            </a:fld>
            <a:endParaRPr lang="en-GB"/>
          </a:p>
        </p:txBody>
      </p:sp>
    </p:spTree>
    <p:extLst>
      <p:ext uri="{BB962C8B-B14F-4D97-AF65-F5344CB8AC3E}">
        <p14:creationId xmlns:p14="http://schemas.microsoft.com/office/powerpoint/2010/main" val="13432940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4A92ADF8-47B7-6B4A-B238-A057A73B01FE}"/>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773D9E3-3B36-3040-8C61-C6D71B056A8A}"/>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1234641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752961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971485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663450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946B8C49-F046-7544-B210-8A57A47EE121}"/>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C7AD169-458D-844F-87D0-E86ADE994969}"/>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3178850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4A92ADF8-47B7-6B4A-B238-A057A73B01FE}"/>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773D9E3-3B36-3040-8C61-C6D71B056A8A}"/>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630207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D221C0F8-8767-7347-8567-33EC2C43A166}"/>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C47C00D9-A76E-0A47-9B36-E891DB84A9C7}"/>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245287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7" name="Picture 6" descr="A picture containing text&#10;&#10;Description automatically generated">
            <a:extLst>
              <a:ext uri="{FF2B5EF4-FFF2-40B4-BE49-F238E27FC236}">
                <a16:creationId xmlns:a16="http://schemas.microsoft.com/office/drawing/2014/main" id="{FA6CC141-D3C3-CF46-8806-6EF9ECBF04A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1604F21-C270-C641-937C-5D69615E4757}"/>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DF0ADC39-9337-C84C-96D4-EC36AD5080A5}"/>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CD7CB20A-5151-0345-9977-F500A5DBB68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A picture containing text&#10;&#10;Description automatically generated">
            <a:extLst>
              <a:ext uri="{FF2B5EF4-FFF2-40B4-BE49-F238E27FC236}">
                <a16:creationId xmlns:a16="http://schemas.microsoft.com/office/drawing/2014/main" id="{6F16E7EC-321A-E845-A511-9309819FB9F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727A1AA7-7246-A143-9534-34C47E4562E8}"/>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Shape&#10;&#10;Description automatically generated with medium confidence">
            <a:extLst>
              <a:ext uri="{FF2B5EF4-FFF2-40B4-BE49-F238E27FC236}">
                <a16:creationId xmlns:a16="http://schemas.microsoft.com/office/drawing/2014/main" id="{DF7E1276-06FD-3A4E-A9FD-24D0E92EAD0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Shape&#10;&#10;Description automatically generated with medium confidence">
            <a:extLst>
              <a:ext uri="{FF2B5EF4-FFF2-40B4-BE49-F238E27FC236}">
                <a16:creationId xmlns:a16="http://schemas.microsoft.com/office/drawing/2014/main" id="{71967FB5-4373-9146-B347-1A00A0CD5A53}"/>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8069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341593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54805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7.xml"/><Relationship Id="rId1" Type="http://schemas.openxmlformats.org/officeDocument/2006/relationships/slideLayout" Target="../slideLayouts/slideLayout6.xml"/><Relationship Id="rId4" Type="http://schemas.openxmlformats.org/officeDocument/2006/relationships/image" Target="../media/image6.png"/></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8.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9.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image" Target="../media/image9.png"/><Relationship Id="rId5" Type="http://schemas.openxmlformats.org/officeDocument/2006/relationships/theme" Target="../theme/theme9.xml"/><Relationship Id="rId4" Type="http://schemas.openxmlformats.org/officeDocument/2006/relationships/slideLayout" Target="../slideLayouts/slideLayout13.xml"/></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10.xml"/><Relationship Id="rId1" Type="http://schemas.openxmlformats.org/officeDocument/2006/relationships/slideLayout" Target="../slideLayouts/slideLayout14.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1.xml"/><Relationship Id="rId1" Type="http://schemas.openxmlformats.org/officeDocument/2006/relationships/slideLayout" Target="../slideLayouts/slideLayout15.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12.xml"/><Relationship Id="rId1" Type="http://schemas.openxmlformats.org/officeDocument/2006/relationships/slideLayout" Target="../slideLayouts/slideLayout16.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17.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4.xml"/><Relationship Id="rId1" Type="http://schemas.openxmlformats.org/officeDocument/2006/relationships/slideLayout" Target="../slideLayouts/slideLayout18.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5.xml"/><Relationship Id="rId1" Type="http://schemas.openxmlformats.org/officeDocument/2006/relationships/slideLayout" Target="../slideLayouts/slideLayout19.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6.xml"/><Relationship Id="rId1" Type="http://schemas.openxmlformats.org/officeDocument/2006/relationships/slideLayout" Target="../slideLayouts/slideLayout20.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5" Type="http://schemas.openxmlformats.org/officeDocument/2006/relationships/slideLayout" Target="../slideLayouts/slideLayout25.xml"/><Relationship Id="rId4" Type="http://schemas.openxmlformats.org/officeDocument/2006/relationships/slideLayout" Target="../slideLayouts/slideLayout24.xml"/><Relationship Id="rId9"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theme" Target="../theme/theme18.xml"/><Relationship Id="rId1" Type="http://schemas.openxmlformats.org/officeDocument/2006/relationships/slideLayout" Target="../slideLayouts/slideLayout29.xml"/></Relationships>
</file>

<file path=ppt/slideMasters/_rels/slideMaster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theme" Target="../theme/theme19.xml"/><Relationship Id="rId1" Type="http://schemas.openxmlformats.org/officeDocument/2006/relationships/slideLayout" Target="../slideLayouts/slideLayout30.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theme" Target="../theme/theme20.xml"/><Relationship Id="rId1"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building&#10;&#10;Description automatically generated with low confidence">
            <a:extLst>
              <a:ext uri="{FF2B5EF4-FFF2-40B4-BE49-F238E27FC236}">
                <a16:creationId xmlns:a16="http://schemas.microsoft.com/office/drawing/2014/main" id="{652246B8-F90A-D54D-9365-58AB53D76FF0}"/>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3994187330"/>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2D7B8D1-75EF-D947-959C-87044A2449FF}"/>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low confidence">
            <a:extLst>
              <a:ext uri="{FF2B5EF4-FFF2-40B4-BE49-F238E27FC236}">
                <a16:creationId xmlns:a16="http://schemas.microsoft.com/office/drawing/2014/main" id="{8561490A-6980-ED46-8095-7572CAE878CD}"/>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086982509"/>
      </p:ext>
    </p:extLst>
  </p:cSld>
  <p:clrMap bg1="lt1" tx1="dk1" bg2="lt2" tx2="dk2" accent1="accent1" accent2="accent2" accent3="accent3" accent4="accent4" accent5="accent5" accent6="accent6" hlink="hlink" folHlink="folHlink"/>
  <p:sldLayoutIdLst>
    <p:sldLayoutId id="2147483679" r:id="rId1"/>
    <p:sldLayoutId id="2147483708"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239F8A73-144A-9540-B398-7210BE8543A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75634550"/>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6"/>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706" r:id="rId2"/>
    <p:sldLayoutId id="2147483707" r:id="rId3"/>
    <p:sldLayoutId id="2147483710"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320511" y="365125"/>
            <a:ext cx="1155726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320511" y="1825625"/>
            <a:ext cx="11557262"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215794927"/>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text, application&#10;&#10;Description automatically generated with medium confidence">
            <a:extLst>
              <a:ext uri="{FF2B5EF4-FFF2-40B4-BE49-F238E27FC236}">
                <a16:creationId xmlns:a16="http://schemas.microsoft.com/office/drawing/2014/main" id="{5B8E6985-ED3E-5140-B1DC-7EB25AF90A7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319725" y="1383220"/>
            <a:ext cx="115580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319725" y="2843720"/>
            <a:ext cx="11558047" cy="369848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00093731"/>
      </p:ext>
    </p:extLst>
  </p:cSld>
  <p:clrMap bg1="lt1" tx1="dk1" bg2="lt2" tx2="dk2" accent1="accent1" accent2="accent2" accent3="accent3" accent4="accent4" accent5="accent5" accent6="accent6" hlink="hlink" folHlink="folHlink"/>
  <p:sldLayoutIdLst>
    <p:sldLayoutId id="214748368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3"/>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FDFDA30E-911E-924E-87B8-67036FC886EE}"/>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44C1E5E2-1953-F94D-BA36-344020BF6A90}"/>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846CF1DF-DD44-224C-A546-3E1E2E3B8DD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59022366-0B75-6F48-AD0F-02EC835D7932}"/>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72220361"/>
      </p:ext>
    </p:extLst>
  </p:cSld>
  <p:clrMap bg1="lt1" tx1="dk1" bg2="lt2" tx2="dk2" accent1="accent1" accent2="accent2" accent3="accent3" accent4="accent4" accent5="accent5" accent6="accent6" hlink="hlink" folHlink="folHlink"/>
  <p:sldLayoutIdLst>
    <p:sldLayoutId id="214748368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computer&#10;&#10;Description automatically generated with medium confidence">
            <a:extLst>
              <a:ext uri="{FF2B5EF4-FFF2-40B4-BE49-F238E27FC236}">
                <a16:creationId xmlns:a16="http://schemas.microsoft.com/office/drawing/2014/main" id="{7D2BEAE9-BB48-F248-AB05-5997B042891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5F599EEE-BCD6-714D-9202-CD1509AFE4E5}"/>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D8EE71EC-2AC3-BF46-B2FA-DA688BA7E203}"/>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41040061"/>
      </p:ext>
    </p:extLst>
  </p:cSld>
  <p:clrMap bg1="lt1" tx1="dk1" bg2="lt2" tx2="dk2" accent1="accent1" accent2="accent2" accent3="accent3" accent4="accent4" accent5="accent5" accent6="accent6" hlink="hlink" folHlink="folHlink"/>
  <p:sldLayoutIdLst>
    <p:sldLayoutId id="214748368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screenshot of a computer&#10;&#10;Description automatically generated">
            <a:extLst>
              <a:ext uri="{FF2B5EF4-FFF2-40B4-BE49-F238E27FC236}">
                <a16:creationId xmlns:a16="http://schemas.microsoft.com/office/drawing/2014/main" id="{CFFC19FE-DD40-FF48-B65B-C885291D438B}"/>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9A889E4D-83E5-4448-9028-B2B53F3B6374}"/>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30E283CE-FBE6-DF40-B49B-94A7FF1EBFB1}"/>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8822457"/>
      </p:ext>
    </p:extLst>
  </p:cSld>
  <p:clrMap bg1="lt1" tx1="dk1" bg2="lt2" tx2="dk2" accent1="accent1" accent2="accent2" accent3="accent3" accent4="accent4" accent5="accent5" accent6="accent6" hlink="hlink" folHlink="folHlink"/>
  <p:sldLayoutIdLst>
    <p:sldLayoutId id="214748368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6FC97BDC-4AE5-5B4F-9174-C56779FB876A}"/>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30175223"/>
      </p:ext>
    </p:extLst>
  </p:cSld>
  <p:clrMap bg1="lt1" tx1="dk1" bg2="lt2" tx2="dk2" accent1="accent1" accent2="accent2" accent3="accent3" accent4="accent4" accent5="accent5" accent6="accent6" hlink="hlink" folHlink="folHlink"/>
  <p:sldLayoutIdLst>
    <p:sldLayoutId id="214748369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0A9F7686-190C-1F40-BEEB-680ECBB5F76A}"/>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17095490"/>
      </p:ext>
    </p:extLst>
  </p:cSld>
  <p:clrMap bg1="lt1" tx1="dk1" bg2="lt2" tx2="dk2" accent1="accent1" accent2="accent2" accent3="accent3" accent4="accent4" accent5="accent5" accent6="accent6" hlink="hlink" folHlink="folHlink"/>
  <p:sldLayoutIdLst>
    <p:sldLayoutId id="214748369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Shape&#10;&#10;Description automatically generated with medium confidence">
            <a:extLst>
              <a:ext uri="{FF2B5EF4-FFF2-40B4-BE49-F238E27FC236}">
                <a16:creationId xmlns:a16="http://schemas.microsoft.com/office/drawing/2014/main" id="{E0330C9C-EE50-174D-9971-646EB363571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743180627"/>
      </p:ext>
    </p:extLst>
  </p:cSld>
  <p:clrMap bg1="lt1" tx1="dk1" bg2="lt2" tx2="dk2" accent1="accent1" accent2="accent2" accent3="accent3" accent4="accent4" accent5="accent5" accent6="accent6" hlink="hlink" folHlink="folHlink"/>
  <p:sldLayoutIdLst>
    <p:sldLayoutId id="214748369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26.tiff"/><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7.png"/><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www.youtube.com/watch?v=vlBpDggX3iE" TargetMode="Externa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image" Target="../media/image29.tiff"/><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0.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0.xml"/><Relationship Id="rId4" Type="http://schemas.openxmlformats.org/officeDocument/2006/relationships/image" Target="../media/image3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0.xml"/><Relationship Id="rId4" Type="http://schemas.openxmlformats.org/officeDocument/2006/relationships/image" Target="../media/image41.png"/></Relationships>
</file>

<file path=ppt/slides/_rels/slide20.xml.rels><?xml version="1.0" encoding="UTF-8" standalone="yes"?>
<Relationships xmlns="http://schemas.openxmlformats.org/package/2006/relationships"><Relationship Id="rId8" Type="http://schemas.openxmlformats.org/officeDocument/2006/relationships/image" Target="../media/image47.sv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hyperlink" Target="https://www.youtube.com/watch?v=nZ1BfI5y91s" TargetMode="External"/><Relationship Id="rId1" Type="http://schemas.openxmlformats.org/officeDocument/2006/relationships/slideLayout" Target="../slideLayouts/slideLayout10.xml"/><Relationship Id="rId6" Type="http://schemas.openxmlformats.org/officeDocument/2006/relationships/image" Target="../media/image45.svg"/><Relationship Id="rId5" Type="http://schemas.openxmlformats.org/officeDocument/2006/relationships/image" Target="../media/image44.png"/><Relationship Id="rId4" Type="http://schemas.openxmlformats.org/officeDocument/2006/relationships/image" Target="../media/image43.sv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11.xml"/><Relationship Id="rId4" Type="http://schemas.openxmlformats.org/officeDocument/2006/relationships/image" Target="../media/image51.png"/></Relationships>
</file>

<file path=ppt/slides/_rels/slide2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hyperlink" Target="https://www.youtube.com/watch?v=JItkRLVlf-c" TargetMode="Externa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hyperlink" Target="https://www.youtube.com/watch?v=uV54oa0SyMc" TargetMode="Externa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hyperlink" Target="https://www.youtube.com/watch?v=HMt-nAYKTN0" TargetMode="Externa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hyperlink" Target="https://www.youtube.com/watch?v=igCXUATHoNs" TargetMode="Externa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3" Type="http://schemas.openxmlformats.org/officeDocument/2006/relationships/image" Target="../media/image57.jpeg"/><Relationship Id="rId7" Type="http://schemas.openxmlformats.org/officeDocument/2006/relationships/image" Target="../media/image60.png"/><Relationship Id="rId2" Type="http://schemas.openxmlformats.org/officeDocument/2006/relationships/hyperlink" Target="https://www.youtube.com/watch?v=sJ580rydkJk" TargetMode="External"/><Relationship Id="rId1" Type="http://schemas.openxmlformats.org/officeDocument/2006/relationships/slideLayout" Target="../slideLayouts/slideLayout11.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hyperlink" Target="https://www.youtube.com/watch?v=ewOAsUWQJvo"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hyperlink" Target="https://www.youtube.com/watch?v=x-1-gLv3aWs" TargetMode="Externa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11.xml"/><Relationship Id="rId4" Type="http://schemas.openxmlformats.org/officeDocument/2006/relationships/image" Target="../media/image64.png"/></Relationships>
</file>

<file path=ppt/slides/_rels/slide32.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png"/><Relationship Id="rId1" Type="http://schemas.openxmlformats.org/officeDocument/2006/relationships/slideLayout" Target="../slideLayouts/slideLayout11.xml"/><Relationship Id="rId4" Type="http://schemas.openxmlformats.org/officeDocument/2006/relationships/image" Target="../media/image67.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10.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openxmlformats.org/officeDocument/2006/relationships/image" Target="../media/image69.png"/><Relationship Id="rId4" Type="http://schemas.openxmlformats.org/officeDocument/2006/relationships/diagramLayout" Target="../diagrams/layout1.xml"/><Relationship Id="rId9" Type="http://schemas.openxmlformats.org/officeDocument/2006/relationships/hyperlink" Target="https://www.youtube.com/watch?v=PBz0oTRZ4po"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70.tiff"/><Relationship Id="rId2" Type="http://schemas.openxmlformats.org/officeDocument/2006/relationships/hyperlink" Target="https://www.youtube.com/watch?v=mYBhgUnpQmE" TargetMode="External"/><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10.xml"/></Relationships>
</file>

<file path=ppt/slides/_rels/slide40.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10.xml"/></Relationships>
</file>

<file path=ppt/slides/_rels/slide41.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10.xml"/></Relationships>
</file>

<file path=ppt/slides/_rels/slide42.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10.xml"/></Relationships>
</file>

<file path=ppt/slides/_rels/slide43.xml.rels><?xml version="1.0" encoding="UTF-8" standalone="yes"?>
<Relationships xmlns="http://schemas.openxmlformats.org/package/2006/relationships"><Relationship Id="rId3" Type="http://schemas.openxmlformats.org/officeDocument/2006/relationships/image" Target="../media/image70.tiff"/><Relationship Id="rId2" Type="http://schemas.openxmlformats.org/officeDocument/2006/relationships/hyperlink" Target="https://www.youtube.com/watch?v=mYBhgUnpQmE" TargetMode="External"/><Relationship Id="rId1" Type="http://schemas.openxmlformats.org/officeDocument/2006/relationships/slideLayout" Target="../slideLayouts/slideLayout10.xml"/></Relationships>
</file>

<file path=ppt/slides/_rels/slide44.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0.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1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1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1.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11.xml"/><Relationship Id="rId5" Type="http://schemas.openxmlformats.org/officeDocument/2006/relationships/image" Target="../media/image84.png"/><Relationship Id="rId4" Type="http://schemas.openxmlformats.org/officeDocument/2006/relationships/image" Target="../media/image83.jpeg"/></Relationships>
</file>

<file path=ppt/slides/_rels/slide6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85.jpeg"/><Relationship Id="rId1" Type="http://schemas.openxmlformats.org/officeDocument/2006/relationships/slideLayout" Target="../slideLayouts/slideLayout1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11.xml"/></Relationships>
</file>

<file path=ppt/slides/_rels/slide64.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1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4.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jpeg"/><Relationship Id="rId1" Type="http://schemas.openxmlformats.org/officeDocument/2006/relationships/slideLayout" Target="../slideLayouts/slideLayout11.xml"/><Relationship Id="rId4" Type="http://schemas.microsoft.com/office/2007/relationships/hdphoto" Target="../media/hdphoto2.wdp"/></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6.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image" Target="../media/image90.png"/><Relationship Id="rId1" Type="http://schemas.openxmlformats.org/officeDocument/2006/relationships/slideLayout" Target="../slideLayouts/slideLayout11.xml"/><Relationship Id="rId6" Type="http://schemas.microsoft.com/office/2007/relationships/hdphoto" Target="../media/hdphoto4.wdp"/><Relationship Id="rId5" Type="http://schemas.openxmlformats.org/officeDocument/2006/relationships/image" Target="../media/image92.png"/><Relationship Id="rId4" Type="http://schemas.microsoft.com/office/2007/relationships/hdphoto" Target="../media/hdphoto3.wdp"/></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3.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10.xml"/><Relationship Id="rId1" Type="http://schemas.openxmlformats.org/officeDocument/2006/relationships/slideLayout" Target="../slideLayouts/slideLayout11.xml"/><Relationship Id="rId5" Type="http://schemas.microsoft.com/office/2007/relationships/hdphoto" Target="../media/hdphoto5.wdp"/><Relationship Id="rId4" Type="http://schemas.openxmlformats.org/officeDocument/2006/relationships/image" Target="../media/image94.png"/></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8.xml.rels><?xml version="1.0" encoding="UTF-8" standalone="yes"?>
<Relationships xmlns="http://schemas.openxmlformats.org/package/2006/relationships"><Relationship Id="rId3" Type="http://schemas.openxmlformats.org/officeDocument/2006/relationships/hyperlink" Target="https://www.youtube.com/watch?v=u9RKwlF_MXE" TargetMode="External"/><Relationship Id="rId7" Type="http://schemas.openxmlformats.org/officeDocument/2006/relationships/hyperlink" Target="https://www.youtube.com/watch?v=1thKbqDugLY" TargetMode="External"/><Relationship Id="rId2" Type="http://schemas.openxmlformats.org/officeDocument/2006/relationships/hyperlink" Target="https://www.youtube.com/watch?time_continue=1&amp;v=YSCdFVc6DoY&amp;feature=emb_logo" TargetMode="External"/><Relationship Id="rId1" Type="http://schemas.openxmlformats.org/officeDocument/2006/relationships/slideLayout" Target="../slideLayouts/slideLayout11.xml"/><Relationship Id="rId6" Type="http://schemas.openxmlformats.org/officeDocument/2006/relationships/hyperlink" Target="https://www.youtube.com/watch?v=rUFhUcPokks" TargetMode="External"/><Relationship Id="rId5" Type="http://schemas.openxmlformats.org/officeDocument/2006/relationships/hyperlink" Target="https://www.youtube.com/watch?v=-I-SE6Q9Le0" TargetMode="External"/><Relationship Id="rId4" Type="http://schemas.openxmlformats.org/officeDocument/2006/relationships/hyperlink" Target="https://www.youtube.com/watch?v=dN5YjqP5duc" TargetMode="Externa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2.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slideLayout" Target="../slideLayouts/slideLayout10.xml"/><Relationship Id="rId1" Type="http://schemas.openxmlformats.org/officeDocument/2006/relationships/video" Target="https://www.youtube.com/embed/Ha3XYloizwk?feature=oembed" TargetMode="External"/></Relationships>
</file>

<file path=ppt/slides/_rels/slide93.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slideLayout" Target="../slideLayouts/slideLayout11.xml"/><Relationship Id="rId1" Type="http://schemas.openxmlformats.org/officeDocument/2006/relationships/video" Target="https://www.youtube.com/embed/1Pe-DJsau6Y?feature=oembed" TargetMode="Externa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6.xml.rels><?xml version="1.0" encoding="UTF-8" standalone="yes"?>
<Relationships xmlns="http://schemas.openxmlformats.org/package/2006/relationships"><Relationship Id="rId3" Type="http://schemas.openxmlformats.org/officeDocument/2006/relationships/hyperlink" Target="https://www.youtube.com/watch?v=Agc6NKlcSoI" TargetMode="External"/><Relationship Id="rId2" Type="http://schemas.openxmlformats.org/officeDocument/2006/relationships/hyperlink" Target="https://www.youtube.com/watch?v=mtJmXGVnyA4" TargetMode="External"/><Relationship Id="rId1" Type="http://schemas.openxmlformats.org/officeDocument/2006/relationships/slideLayout" Target="../slideLayouts/slideLayout1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1.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jpeg"/><Relationship Id="rId1" Type="http://schemas.openxmlformats.org/officeDocument/2006/relationships/slideLayout" Target="../slideLayouts/slideLayout13.xml"/><Relationship Id="rId5" Type="http://schemas.openxmlformats.org/officeDocument/2006/relationships/image" Target="../media/image65.png"/><Relationship Id="rId4" Type="http://schemas.openxmlformats.org/officeDocument/2006/relationships/image" Target="../media/image99.png"/></Relationships>
</file>

<file path=ppt/slides/_rels/slide102.xml.rels><?xml version="1.0" encoding="UTF-8" standalone="yes"?>
<Relationships xmlns="http://schemas.openxmlformats.org/package/2006/relationships"><Relationship Id="rId3" Type="http://schemas.openxmlformats.org/officeDocument/2006/relationships/image" Target="../media/image100.jpeg"/><Relationship Id="rId7" Type="http://schemas.microsoft.com/office/2007/relationships/hdphoto" Target="../media/hdphoto6.wdp"/><Relationship Id="rId2" Type="http://schemas.openxmlformats.org/officeDocument/2006/relationships/image" Target="../media/image67.png"/><Relationship Id="rId1" Type="http://schemas.openxmlformats.org/officeDocument/2006/relationships/slideLayout" Target="../slideLayouts/slideLayout13.xml"/><Relationship Id="rId6" Type="http://schemas.openxmlformats.org/officeDocument/2006/relationships/image" Target="../media/image103.png"/><Relationship Id="rId5" Type="http://schemas.openxmlformats.org/officeDocument/2006/relationships/image" Target="../media/image102.jpeg"/><Relationship Id="rId4" Type="http://schemas.openxmlformats.org/officeDocument/2006/relationships/image" Target="../media/image101.jpeg"/></Relationships>
</file>

<file path=ppt/slides/_rels/slide103.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12.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3" Type="http://schemas.openxmlformats.org/officeDocument/2006/relationships/hyperlink" Target="http://www.flickr.com/photos/chicagonorthshore/2646398591/" TargetMode="External"/><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105.jpeg"/></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6.xml.rels><?xml version="1.0" encoding="UTF-8" standalone="yes"?>
<Relationships xmlns="http://schemas.openxmlformats.org/package/2006/relationships"><Relationship Id="rId2" Type="http://schemas.openxmlformats.org/officeDocument/2006/relationships/hyperlink" Target="https://www.youtube.com/watch?v=Agc6NKlcSoI" TargetMode="External"/><Relationship Id="rId1" Type="http://schemas.openxmlformats.org/officeDocument/2006/relationships/slideLayout" Target="../slideLayouts/slideLayout13.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630810" y="2667786"/>
            <a:ext cx="4535079" cy="2667784"/>
          </a:xfrm>
        </p:spPr>
        <p:txBody>
          <a:bodyPr/>
          <a:lstStyle/>
          <a:p>
            <a:r>
              <a:rPr lang="en-GB"/>
              <a:t>Creativity Through Movement</a:t>
            </a:r>
          </a:p>
          <a:p>
            <a:r>
              <a:rPr lang="en-GB"/>
              <a:t>(BMPE4002) Level 4</a:t>
            </a:r>
          </a:p>
          <a:p>
            <a:endParaRPr lang="en-GB"/>
          </a:p>
          <a:p>
            <a:r>
              <a:rPr lang="en-GB"/>
              <a:t>Kate Piper</a:t>
            </a:r>
          </a:p>
          <a:p>
            <a:r>
              <a:rPr lang="en-GB"/>
              <a:t>Anna Stevenson</a:t>
            </a:r>
          </a:p>
        </p:txBody>
      </p:sp>
    </p:spTree>
    <p:extLst>
      <p:ext uri="{BB962C8B-B14F-4D97-AF65-F5344CB8AC3E}">
        <p14:creationId xmlns:p14="http://schemas.microsoft.com/office/powerpoint/2010/main" val="23842456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358219" y="365125"/>
            <a:ext cx="6342635" cy="1325563"/>
          </a:xfrm>
        </p:spPr>
        <p:txBody>
          <a:bodyPr/>
          <a:lstStyle/>
          <a:p>
            <a:r>
              <a:rPr lang="en-GB"/>
              <a:t>Semester 1 Plan</a:t>
            </a:r>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115173" y="1772239"/>
            <a:ext cx="6585682" cy="3629320"/>
          </a:xfrm>
        </p:spPr>
        <p:txBody>
          <a:bodyPr/>
          <a:lstStyle/>
          <a:p>
            <a:r>
              <a:rPr lang="en-GB" dirty="0"/>
              <a:t>Two semester module (two hours a week).</a:t>
            </a:r>
          </a:p>
          <a:p>
            <a:r>
              <a:rPr lang="en-GB" dirty="0"/>
              <a:t>Monday 10-12.</a:t>
            </a:r>
          </a:p>
          <a:p>
            <a:r>
              <a:rPr lang="en-GB" dirty="0"/>
              <a:t>Theory and Practical</a:t>
            </a:r>
          </a:p>
          <a:p>
            <a:r>
              <a:rPr lang="en-GB" dirty="0"/>
              <a:t>Semester 1: Pupil eye view</a:t>
            </a:r>
          </a:p>
          <a:p>
            <a:r>
              <a:rPr lang="en-GB" dirty="0"/>
              <a:t>Semester 2: Teacher focus</a:t>
            </a:r>
          </a:p>
          <a:p>
            <a:endParaRPr lang="en-GB" dirty="0"/>
          </a:p>
          <a:p>
            <a:r>
              <a:rPr lang="en-GB" dirty="0"/>
              <a:t>Covid Rules</a:t>
            </a:r>
          </a:p>
          <a:p>
            <a:endParaRPr lang="en-GB" dirty="0"/>
          </a:p>
        </p:txBody>
      </p:sp>
      <p:pic>
        <p:nvPicPr>
          <p:cNvPr id="7" name="Picture 6" descr="Graphical user interface, application, Word&#10;&#10;Description automatically generated">
            <a:extLst>
              <a:ext uri="{FF2B5EF4-FFF2-40B4-BE49-F238E27FC236}">
                <a16:creationId xmlns:a16="http://schemas.microsoft.com/office/drawing/2014/main" id="{AADA6ABC-E8B0-49F7-90DE-6EAC5BAC848F}"/>
              </a:ext>
            </a:extLst>
          </p:cNvPr>
          <p:cNvPicPr>
            <a:picLocks noChangeAspect="1"/>
          </p:cNvPicPr>
          <p:nvPr/>
        </p:nvPicPr>
        <p:blipFill rotWithShape="1">
          <a:blip r:embed="rId3"/>
          <a:srcRect l="33750" t="27376" r="34654" b="7518"/>
          <a:stretch/>
        </p:blipFill>
        <p:spPr>
          <a:xfrm>
            <a:off x="7354111" y="11993"/>
            <a:ext cx="4649821" cy="5389566"/>
          </a:xfrm>
          <a:prstGeom prst="rect">
            <a:avLst/>
          </a:prstGeom>
        </p:spPr>
      </p:pic>
    </p:spTree>
    <p:extLst>
      <p:ext uri="{BB962C8B-B14F-4D97-AF65-F5344CB8AC3E}">
        <p14:creationId xmlns:p14="http://schemas.microsoft.com/office/powerpoint/2010/main" val="20045024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78D6B0D-379E-4E4E-9087-8F6E00E433A5}"/>
              </a:ext>
            </a:extLst>
          </p:cNvPr>
          <p:cNvSpPr>
            <a:spLocks noGrp="1"/>
          </p:cNvSpPr>
          <p:nvPr>
            <p:ph idx="1"/>
          </p:nvPr>
        </p:nvSpPr>
        <p:spPr/>
        <p:txBody>
          <a:bodyPr wrap="square"/>
          <a:lstStyle/>
          <a:p>
            <a:r>
              <a:rPr lang="en-GB"/>
              <a:t>Assignment 1</a:t>
            </a:r>
          </a:p>
          <a:p>
            <a:endParaRPr lang="en-GB"/>
          </a:p>
          <a:p>
            <a:r>
              <a:rPr lang="en-GB"/>
              <a:t>Present your idea for a resource.</a:t>
            </a:r>
          </a:p>
          <a:p>
            <a:endParaRPr lang="en-GB"/>
          </a:p>
          <a:p>
            <a:r>
              <a:rPr lang="en-GB"/>
              <a:t>Deadline: First week back of lectures (week beginning 28</a:t>
            </a:r>
            <a:r>
              <a:rPr lang="en-GB" baseline="30000"/>
              <a:t>th</a:t>
            </a:r>
            <a:r>
              <a:rPr lang="en-GB"/>
              <a:t> January 2022)</a:t>
            </a:r>
          </a:p>
        </p:txBody>
      </p:sp>
      <p:sp>
        <p:nvSpPr>
          <p:cNvPr id="3" name="Content Placeholder 2">
            <a:extLst>
              <a:ext uri="{FF2B5EF4-FFF2-40B4-BE49-F238E27FC236}">
                <a16:creationId xmlns:a16="http://schemas.microsoft.com/office/drawing/2014/main" id="{36BE56E1-CD10-4C95-A976-915F81AFF9F1}"/>
              </a:ext>
            </a:extLst>
          </p:cNvPr>
          <p:cNvSpPr>
            <a:spLocks noGrp="1"/>
          </p:cNvSpPr>
          <p:nvPr>
            <p:ph idx="10"/>
          </p:nvPr>
        </p:nvSpPr>
        <p:spPr>
          <a:xfrm>
            <a:off x="6553199" y="2313709"/>
            <a:ext cx="5361709" cy="2996150"/>
          </a:xfrm>
        </p:spPr>
        <p:txBody>
          <a:bodyPr wrap="square"/>
          <a:lstStyle/>
          <a:p>
            <a:pPr marL="457200" indent="-457200">
              <a:buFontTx/>
              <a:buChar char="-"/>
            </a:pPr>
            <a:r>
              <a:rPr lang="en-GB"/>
              <a:t>Website</a:t>
            </a:r>
          </a:p>
          <a:p>
            <a:pPr marL="457200" indent="-457200">
              <a:buFontTx/>
              <a:buChar char="-"/>
            </a:pPr>
            <a:r>
              <a:rPr lang="en-GB"/>
              <a:t>App</a:t>
            </a:r>
          </a:p>
          <a:p>
            <a:pPr marL="457200" indent="-457200">
              <a:buFontTx/>
              <a:buChar char="-"/>
            </a:pPr>
            <a:r>
              <a:rPr lang="en-GB"/>
              <a:t>Channel</a:t>
            </a:r>
          </a:p>
          <a:p>
            <a:pPr marL="457200" indent="-457200">
              <a:buFontTx/>
              <a:buChar char="-"/>
            </a:pPr>
            <a:r>
              <a:rPr lang="en-GB"/>
              <a:t>Series of lessons</a:t>
            </a:r>
          </a:p>
          <a:p>
            <a:pPr marL="457200" indent="-457200">
              <a:buFontTx/>
              <a:buChar char="-"/>
            </a:pPr>
            <a:r>
              <a:rPr lang="en-GB"/>
              <a:t>Theme pack</a:t>
            </a:r>
          </a:p>
          <a:p>
            <a:pPr marL="457200" indent="-457200">
              <a:buFontTx/>
              <a:buChar char="-"/>
            </a:pPr>
            <a:r>
              <a:rPr lang="en-GB"/>
              <a:t>Lesson resources</a:t>
            </a:r>
          </a:p>
        </p:txBody>
      </p:sp>
    </p:spTree>
    <p:extLst>
      <p:ext uri="{BB962C8B-B14F-4D97-AF65-F5344CB8AC3E}">
        <p14:creationId xmlns:p14="http://schemas.microsoft.com/office/powerpoint/2010/main" val="13885252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4380BD-8168-48AC-91BE-E75116E8A12D}"/>
              </a:ext>
            </a:extLst>
          </p:cNvPr>
          <p:cNvSpPr>
            <a:spLocks noGrp="1"/>
          </p:cNvSpPr>
          <p:nvPr>
            <p:ph type="title"/>
          </p:nvPr>
        </p:nvSpPr>
        <p:spPr/>
        <p:txBody>
          <a:bodyPr/>
          <a:lstStyle/>
          <a:p>
            <a:r>
              <a:rPr lang="en-GB"/>
              <a:t>First thoughts about creativity</a:t>
            </a:r>
          </a:p>
        </p:txBody>
      </p:sp>
      <p:sp>
        <p:nvSpPr>
          <p:cNvPr id="3" name="Content Placeholder 2">
            <a:extLst>
              <a:ext uri="{FF2B5EF4-FFF2-40B4-BE49-F238E27FC236}">
                <a16:creationId xmlns:a16="http://schemas.microsoft.com/office/drawing/2014/main" id="{A8375D37-7F2E-4C70-B00C-A1157B78BCF0}"/>
              </a:ext>
            </a:extLst>
          </p:cNvPr>
          <p:cNvSpPr>
            <a:spLocks noGrp="1"/>
          </p:cNvSpPr>
          <p:nvPr>
            <p:ph idx="1"/>
          </p:nvPr>
        </p:nvSpPr>
        <p:spPr>
          <a:xfrm>
            <a:off x="367646" y="2549235"/>
            <a:ext cx="8295588" cy="3943639"/>
          </a:xfrm>
        </p:spPr>
        <p:txBody>
          <a:bodyPr/>
          <a:lstStyle/>
          <a:p>
            <a:r>
              <a:rPr lang="en-GB"/>
              <a:t>Who is creative?</a:t>
            </a:r>
          </a:p>
          <a:p>
            <a:r>
              <a:rPr lang="en-GB"/>
              <a:t>Why are they creative?</a:t>
            </a:r>
          </a:p>
          <a:p>
            <a:r>
              <a:rPr lang="en-GB"/>
              <a:t>Attributes of a creative person?</a:t>
            </a:r>
          </a:p>
          <a:p>
            <a:r>
              <a:rPr lang="en-GB"/>
              <a:t>Own definition of creativity – What is creativity?</a:t>
            </a:r>
          </a:p>
        </p:txBody>
      </p:sp>
      <p:pic>
        <p:nvPicPr>
          <p:cNvPr id="4" name="Picture 3">
            <a:extLst>
              <a:ext uri="{FF2B5EF4-FFF2-40B4-BE49-F238E27FC236}">
                <a16:creationId xmlns:a16="http://schemas.microsoft.com/office/drawing/2014/main" id="{07C73BE7-71F6-47DC-B0A0-9E75D754B959}"/>
              </a:ext>
            </a:extLst>
          </p:cNvPr>
          <p:cNvPicPr>
            <a:picLocks noChangeAspect="1"/>
          </p:cNvPicPr>
          <p:nvPr/>
        </p:nvPicPr>
        <p:blipFill>
          <a:blip r:embed="rId2"/>
          <a:stretch>
            <a:fillRect/>
          </a:stretch>
        </p:blipFill>
        <p:spPr>
          <a:xfrm>
            <a:off x="8056630" y="1545138"/>
            <a:ext cx="3767724" cy="3767724"/>
          </a:xfrm>
          <a:prstGeom prst="rect">
            <a:avLst/>
          </a:prstGeom>
        </p:spPr>
      </p:pic>
    </p:spTree>
    <p:extLst>
      <p:ext uri="{BB962C8B-B14F-4D97-AF65-F5344CB8AC3E}">
        <p14:creationId xmlns:p14="http://schemas.microsoft.com/office/powerpoint/2010/main" val="35759044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A4BFA4-8E1C-497B-BCF1-E5E554007298}"/>
              </a:ext>
            </a:extLst>
          </p:cNvPr>
          <p:cNvSpPr>
            <a:spLocks noGrp="1"/>
          </p:cNvSpPr>
          <p:nvPr>
            <p:ph type="title"/>
          </p:nvPr>
        </p:nvSpPr>
        <p:spPr/>
        <p:txBody>
          <a:bodyPr/>
          <a:lstStyle/>
          <a:p>
            <a:r>
              <a:rPr lang="en-GB"/>
              <a:t>Creativity over time</a:t>
            </a:r>
          </a:p>
        </p:txBody>
      </p:sp>
      <p:pic>
        <p:nvPicPr>
          <p:cNvPr id="4" name="Picture 3">
            <a:extLst>
              <a:ext uri="{FF2B5EF4-FFF2-40B4-BE49-F238E27FC236}">
                <a16:creationId xmlns:a16="http://schemas.microsoft.com/office/drawing/2014/main" id="{9632F1C6-3DAF-4D66-ADFB-2D84D5A61134}"/>
              </a:ext>
            </a:extLst>
          </p:cNvPr>
          <p:cNvPicPr>
            <a:picLocks noChangeAspect="1"/>
          </p:cNvPicPr>
          <p:nvPr/>
        </p:nvPicPr>
        <p:blipFill rotWithShape="1">
          <a:blip r:embed="rId2">
            <a:alphaModFix amt="50000"/>
            <a:extLst>
              <a:ext uri="{BEBA8EAE-BF5A-486C-A8C5-ECC9F3942E4B}">
                <a14:imgProps xmlns:a14="http://schemas.microsoft.com/office/drawing/2010/main">
                  <a14:imgLayer r:embed="rId3">
                    <a14:imgEffect>
                      <a14:backgroundRemoval t="0" b="98696" l="3750" r="99479">
                        <a14:foregroundMark x1="93229" y1="49348" x2="80260" y2="51087"/>
                        <a14:foregroundMark x1="57865" y1="49348" x2="46563" y2="48696"/>
                        <a14:foregroundMark x1="40313" y1="48043" x2="27187" y2="48696"/>
                        <a14:foregroundMark x1="24219" y1="48696" x2="10313" y2="49783"/>
                      </a14:backgroundRemoval>
                    </a14:imgEffect>
                  </a14:imgLayer>
                </a14:imgProps>
              </a:ext>
            </a:extLst>
          </a:blip>
          <a:srcRect r="2359"/>
          <a:stretch/>
        </p:blipFill>
        <p:spPr>
          <a:xfrm>
            <a:off x="-145774" y="2469601"/>
            <a:ext cx="9008199" cy="2210345"/>
          </a:xfrm>
          <a:prstGeom prst="rect">
            <a:avLst/>
          </a:prstGeom>
        </p:spPr>
      </p:pic>
      <p:sp>
        <p:nvSpPr>
          <p:cNvPr id="5" name="TextBox 4">
            <a:extLst>
              <a:ext uri="{FF2B5EF4-FFF2-40B4-BE49-F238E27FC236}">
                <a16:creationId xmlns:a16="http://schemas.microsoft.com/office/drawing/2014/main" id="{E077AA4F-D3CF-4BA3-B83B-D9BEE7239F9B}"/>
              </a:ext>
            </a:extLst>
          </p:cNvPr>
          <p:cNvSpPr txBox="1"/>
          <p:nvPr/>
        </p:nvSpPr>
        <p:spPr>
          <a:xfrm>
            <a:off x="114768" y="4679946"/>
            <a:ext cx="3048000" cy="923330"/>
          </a:xfrm>
          <a:prstGeom prst="rect">
            <a:avLst/>
          </a:prstGeom>
          <a:noFill/>
        </p:spPr>
        <p:txBody>
          <a:bodyPr wrap="square" rtlCol="0">
            <a:spAutoFit/>
          </a:bodyPr>
          <a:lstStyle/>
          <a:p>
            <a:r>
              <a:rPr lang="en-US"/>
              <a:t>Creativity has been seen throughout history (stone, bronze, iron)</a:t>
            </a:r>
          </a:p>
        </p:txBody>
      </p:sp>
      <p:sp>
        <p:nvSpPr>
          <p:cNvPr id="6" name="TextBox 5">
            <a:extLst>
              <a:ext uri="{FF2B5EF4-FFF2-40B4-BE49-F238E27FC236}">
                <a16:creationId xmlns:a16="http://schemas.microsoft.com/office/drawing/2014/main" id="{F3FBB459-1729-414C-ABBB-26D967E35B75}"/>
              </a:ext>
            </a:extLst>
          </p:cNvPr>
          <p:cNvSpPr txBox="1"/>
          <p:nvPr/>
        </p:nvSpPr>
        <p:spPr>
          <a:xfrm>
            <a:off x="1995577" y="2100269"/>
            <a:ext cx="3048000" cy="369332"/>
          </a:xfrm>
          <a:prstGeom prst="rect">
            <a:avLst/>
          </a:prstGeom>
          <a:noFill/>
        </p:spPr>
        <p:txBody>
          <a:bodyPr wrap="square" rtlCol="0">
            <a:spAutoFit/>
          </a:bodyPr>
          <a:lstStyle/>
          <a:p>
            <a:r>
              <a:rPr lang="en-US"/>
              <a:t>Modern technologies</a:t>
            </a:r>
          </a:p>
        </p:txBody>
      </p:sp>
      <p:sp>
        <p:nvSpPr>
          <p:cNvPr id="7" name="Content Placeholder 2">
            <a:extLst>
              <a:ext uri="{FF2B5EF4-FFF2-40B4-BE49-F238E27FC236}">
                <a16:creationId xmlns:a16="http://schemas.microsoft.com/office/drawing/2014/main" id="{772E3E98-B7DE-470B-B767-0C124EA7D978}"/>
              </a:ext>
            </a:extLst>
          </p:cNvPr>
          <p:cNvSpPr>
            <a:spLocks noGrp="1"/>
          </p:cNvSpPr>
          <p:nvPr>
            <p:ph idx="1"/>
          </p:nvPr>
        </p:nvSpPr>
        <p:spPr>
          <a:xfrm>
            <a:off x="3519577" y="4818445"/>
            <a:ext cx="2439900" cy="1667645"/>
          </a:xfrm>
        </p:spPr>
        <p:txBody>
          <a:bodyPr>
            <a:normAutofit/>
          </a:bodyPr>
          <a:lstStyle/>
          <a:p>
            <a:pPr marL="0" indent="0">
              <a:buNone/>
            </a:pPr>
            <a:r>
              <a:rPr lang="en-US" sz="1800"/>
              <a:t>50s </a:t>
            </a:r>
            <a:r>
              <a:rPr lang="mr-IN" sz="1800"/>
              <a:t>–</a:t>
            </a:r>
            <a:r>
              <a:rPr lang="en-US" sz="1800"/>
              <a:t> early 70s </a:t>
            </a:r>
            <a:r>
              <a:rPr lang="mr-IN" sz="1800"/>
              <a:t>–</a:t>
            </a:r>
            <a:r>
              <a:rPr lang="en-US" sz="1800"/>
              <a:t> creativity was a trait </a:t>
            </a:r>
            <a:r>
              <a:rPr lang="mr-IN" sz="1800"/>
              <a:t>–</a:t>
            </a:r>
            <a:r>
              <a:rPr lang="en-US" sz="1800"/>
              <a:t> a sign of giftedness, tests of creativity and divergent thinking, focus on the big C</a:t>
            </a:r>
          </a:p>
        </p:txBody>
      </p:sp>
      <p:sp>
        <p:nvSpPr>
          <p:cNvPr id="8" name="TextBox 7">
            <a:extLst>
              <a:ext uri="{FF2B5EF4-FFF2-40B4-BE49-F238E27FC236}">
                <a16:creationId xmlns:a16="http://schemas.microsoft.com/office/drawing/2014/main" id="{2FD19D98-29DC-4CA7-A0E3-A131205442F4}"/>
              </a:ext>
            </a:extLst>
          </p:cNvPr>
          <p:cNvSpPr txBox="1"/>
          <p:nvPr/>
        </p:nvSpPr>
        <p:spPr>
          <a:xfrm>
            <a:off x="4986881" y="2133338"/>
            <a:ext cx="3048000" cy="369332"/>
          </a:xfrm>
          <a:prstGeom prst="rect">
            <a:avLst/>
          </a:prstGeom>
          <a:noFill/>
        </p:spPr>
        <p:txBody>
          <a:bodyPr wrap="square" rtlCol="0">
            <a:spAutoFit/>
          </a:bodyPr>
          <a:lstStyle/>
          <a:p>
            <a:r>
              <a:rPr lang="en-US"/>
              <a:t>More focus on the little c</a:t>
            </a:r>
          </a:p>
        </p:txBody>
      </p:sp>
      <p:sp>
        <p:nvSpPr>
          <p:cNvPr id="9" name="TextBox 8">
            <a:extLst>
              <a:ext uri="{FF2B5EF4-FFF2-40B4-BE49-F238E27FC236}">
                <a16:creationId xmlns:a16="http://schemas.microsoft.com/office/drawing/2014/main" id="{BAA6B6FB-7E48-4538-A590-53C136ACAC9D}"/>
              </a:ext>
            </a:extLst>
          </p:cNvPr>
          <p:cNvSpPr txBox="1"/>
          <p:nvPr/>
        </p:nvSpPr>
        <p:spPr>
          <a:xfrm>
            <a:off x="6814931" y="4728937"/>
            <a:ext cx="2214303" cy="923330"/>
          </a:xfrm>
          <a:prstGeom prst="rect">
            <a:avLst/>
          </a:prstGeom>
          <a:noFill/>
        </p:spPr>
        <p:txBody>
          <a:bodyPr wrap="square" rtlCol="0">
            <a:spAutoFit/>
          </a:bodyPr>
          <a:lstStyle/>
          <a:p>
            <a:r>
              <a:rPr lang="en-US"/>
              <a:t>Deliberate and purposeful focus in human development</a:t>
            </a:r>
          </a:p>
        </p:txBody>
      </p:sp>
    </p:spTree>
    <p:extLst>
      <p:ext uri="{BB962C8B-B14F-4D97-AF65-F5344CB8AC3E}">
        <p14:creationId xmlns:p14="http://schemas.microsoft.com/office/powerpoint/2010/main" val="36763956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3FEAA2-A51B-4C2A-ADFE-4C1E6755B770}"/>
              </a:ext>
            </a:extLst>
          </p:cNvPr>
          <p:cNvSpPr>
            <a:spLocks noGrp="1"/>
          </p:cNvSpPr>
          <p:nvPr>
            <p:ph type="title"/>
          </p:nvPr>
        </p:nvSpPr>
        <p:spPr/>
        <p:txBody>
          <a:bodyPr/>
          <a:lstStyle/>
          <a:p>
            <a:r>
              <a:rPr lang="en-GB"/>
              <a:t>Ken Robinson (2014)</a:t>
            </a:r>
          </a:p>
        </p:txBody>
      </p:sp>
      <p:pic>
        <p:nvPicPr>
          <p:cNvPr id="4" name="Picture 3">
            <a:hlinkClick r:id="rId2"/>
            <a:extLst>
              <a:ext uri="{FF2B5EF4-FFF2-40B4-BE49-F238E27FC236}">
                <a16:creationId xmlns:a16="http://schemas.microsoft.com/office/drawing/2014/main" id="{08C5DA26-FB91-4A80-A165-B49119922F48}"/>
              </a:ext>
            </a:extLst>
          </p:cNvPr>
          <p:cNvPicPr>
            <a:picLocks noChangeAspect="1"/>
          </p:cNvPicPr>
          <p:nvPr/>
        </p:nvPicPr>
        <p:blipFill>
          <a:blip r:embed="rId3"/>
          <a:stretch>
            <a:fillRect/>
          </a:stretch>
        </p:blipFill>
        <p:spPr>
          <a:xfrm>
            <a:off x="358219" y="1919287"/>
            <a:ext cx="7077075" cy="3019425"/>
          </a:xfrm>
          <a:prstGeom prst="rect">
            <a:avLst/>
          </a:prstGeom>
        </p:spPr>
      </p:pic>
      <p:sp>
        <p:nvSpPr>
          <p:cNvPr id="5" name="Rectangle 4">
            <a:extLst>
              <a:ext uri="{FF2B5EF4-FFF2-40B4-BE49-F238E27FC236}">
                <a16:creationId xmlns:a16="http://schemas.microsoft.com/office/drawing/2014/main" id="{34DD2C07-C09C-4A23-916E-E71EDDE8778F}"/>
              </a:ext>
            </a:extLst>
          </p:cNvPr>
          <p:cNvSpPr/>
          <p:nvPr/>
        </p:nvSpPr>
        <p:spPr>
          <a:xfrm>
            <a:off x="7834118" y="2521058"/>
            <a:ext cx="3999663" cy="1815882"/>
          </a:xfrm>
          <a:prstGeom prst="rect">
            <a:avLst/>
          </a:prstGeom>
        </p:spPr>
        <p:txBody>
          <a:bodyPr wrap="square">
            <a:spAutoFit/>
          </a:bodyPr>
          <a:lstStyle/>
          <a:p>
            <a:pPr algn="r"/>
            <a:r>
              <a:rPr lang="en-US" sz="2800">
                <a:solidFill>
                  <a:schemeClr val="accent6">
                    <a:lumMod val="50000"/>
                  </a:schemeClr>
                </a:solidFill>
              </a:rPr>
              <a:t>Creativity is “the process of having original ideas that have value” (Robinson, 2014)</a:t>
            </a:r>
          </a:p>
        </p:txBody>
      </p:sp>
    </p:spTree>
    <p:extLst>
      <p:ext uri="{BB962C8B-B14F-4D97-AF65-F5344CB8AC3E}">
        <p14:creationId xmlns:p14="http://schemas.microsoft.com/office/powerpoint/2010/main" val="8771971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A995C46-B840-4576-889E-7EBD7F697CB3}"/>
              </a:ext>
            </a:extLst>
          </p:cNvPr>
          <p:cNvPicPr>
            <a:picLocks noChangeAspect="1"/>
          </p:cNvPicPr>
          <p:nvPr/>
        </p:nvPicPr>
        <p:blipFill rotWithShape="1">
          <a:blip r:embed="rId2"/>
          <a:srcRect l="2787" t="3074" r="2225" b="4317"/>
          <a:stretch/>
        </p:blipFill>
        <p:spPr>
          <a:xfrm>
            <a:off x="238538" y="1470580"/>
            <a:ext cx="5274367" cy="3864989"/>
          </a:xfrm>
          <a:prstGeom prst="rect">
            <a:avLst/>
          </a:prstGeom>
        </p:spPr>
      </p:pic>
      <p:sp>
        <p:nvSpPr>
          <p:cNvPr id="5" name="Content Placeholder 5">
            <a:extLst>
              <a:ext uri="{FF2B5EF4-FFF2-40B4-BE49-F238E27FC236}">
                <a16:creationId xmlns:a16="http://schemas.microsoft.com/office/drawing/2014/main" id="{482A68F7-EC90-4FC5-BB37-E62DABDB7B14}"/>
              </a:ext>
            </a:extLst>
          </p:cNvPr>
          <p:cNvSpPr txBox="1">
            <a:spLocks/>
          </p:cNvSpPr>
          <p:nvPr/>
        </p:nvSpPr>
        <p:spPr>
          <a:xfrm>
            <a:off x="6679095" y="132522"/>
            <a:ext cx="5274367" cy="6619461"/>
          </a:xfrm>
          <a:prstGeom prst="rect">
            <a:avLst/>
          </a:prstGeom>
        </p:spPr>
        <p:txBody>
          <a:bodyPr anchor="ctr">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Arial" panose="020B0604020202020204" pitchFamily="34" charset="0"/>
              <a:buChar char="•"/>
            </a:pPr>
            <a:endParaRPr lang="en-GB">
              <a:solidFill>
                <a:schemeClr val="tx1"/>
              </a:solidFill>
            </a:endParaRPr>
          </a:p>
          <a:p>
            <a:pPr marL="457200" indent="-457200">
              <a:buFont typeface="Arial" panose="020B0604020202020204" pitchFamily="34" charset="0"/>
              <a:buChar char="•"/>
            </a:pPr>
            <a:endParaRPr lang="en-GB">
              <a:solidFill>
                <a:schemeClr val="tx1"/>
              </a:solidFill>
            </a:endParaRPr>
          </a:p>
          <a:p>
            <a:pPr marL="457200" indent="-457200">
              <a:buFont typeface="Arial" panose="020B0604020202020204" pitchFamily="34" charset="0"/>
              <a:buChar char="•"/>
            </a:pPr>
            <a:r>
              <a:rPr lang="en-GB">
                <a:solidFill>
                  <a:schemeClr val="tx1"/>
                </a:solidFill>
              </a:rPr>
              <a:t>Everyone has the potential to be creative in the sense of creating something new to themselves and solving the problems of everyday life (Boden, 2004; Runco, 2008; Newton, 2012).</a:t>
            </a:r>
          </a:p>
          <a:p>
            <a:pPr marL="457200" indent="-457200">
              <a:buFont typeface="Arial" panose="020B0604020202020204" pitchFamily="34" charset="0"/>
              <a:buChar char="•"/>
            </a:pPr>
            <a:r>
              <a:rPr lang="en-GB">
                <a:solidFill>
                  <a:schemeClr val="tx1"/>
                </a:solidFill>
              </a:rPr>
              <a:t>Runco (2008: 96) argues that every individual has the mental capacity to construct personal interpretations ... creativity is something we can find in every child, not just the gifted or highly intelligent. </a:t>
            </a:r>
          </a:p>
          <a:p>
            <a:pPr marL="457200" indent="-457200">
              <a:buFont typeface="Arial" panose="020B0604020202020204" pitchFamily="34" charset="0"/>
              <a:buChar char="•"/>
            </a:pPr>
            <a:endParaRPr lang="en-GB">
              <a:solidFill>
                <a:schemeClr val="tx1"/>
              </a:solidFill>
            </a:endParaRPr>
          </a:p>
          <a:p>
            <a:pPr marL="457200" indent="-457200">
              <a:buFont typeface="Arial" panose="020B0604020202020204" pitchFamily="34" charset="0"/>
              <a:buChar char="•"/>
            </a:pPr>
            <a:endParaRPr lang="en-US">
              <a:solidFill>
                <a:schemeClr val="tx1"/>
              </a:solidFill>
            </a:endParaRPr>
          </a:p>
        </p:txBody>
      </p:sp>
    </p:spTree>
    <p:extLst>
      <p:ext uri="{BB962C8B-B14F-4D97-AF65-F5344CB8AC3E}">
        <p14:creationId xmlns:p14="http://schemas.microsoft.com/office/powerpoint/2010/main" val="28079576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42C8B5-7804-4AD5-A40D-673748080203}"/>
              </a:ext>
            </a:extLst>
          </p:cNvPr>
          <p:cNvSpPr>
            <a:spLocks noGrp="1"/>
          </p:cNvSpPr>
          <p:nvPr>
            <p:ph type="title"/>
          </p:nvPr>
        </p:nvSpPr>
        <p:spPr/>
        <p:txBody>
          <a:bodyPr/>
          <a:lstStyle/>
          <a:p>
            <a:r>
              <a:rPr lang="en-GB"/>
              <a:t>History of creativity in education</a:t>
            </a:r>
          </a:p>
        </p:txBody>
      </p:sp>
      <p:sp>
        <p:nvSpPr>
          <p:cNvPr id="3" name="Content Placeholder 2">
            <a:extLst>
              <a:ext uri="{FF2B5EF4-FFF2-40B4-BE49-F238E27FC236}">
                <a16:creationId xmlns:a16="http://schemas.microsoft.com/office/drawing/2014/main" id="{14D8A1F7-0BE2-4840-A0CC-49357CB49211}"/>
              </a:ext>
            </a:extLst>
          </p:cNvPr>
          <p:cNvSpPr>
            <a:spLocks noGrp="1"/>
          </p:cNvSpPr>
          <p:nvPr>
            <p:ph idx="1"/>
          </p:nvPr>
        </p:nvSpPr>
        <p:spPr>
          <a:xfrm>
            <a:off x="367646" y="2623929"/>
            <a:ext cx="8295588" cy="3868945"/>
          </a:xfrm>
        </p:spPr>
        <p:txBody>
          <a:bodyPr/>
          <a:lstStyle/>
          <a:p>
            <a:r>
              <a:rPr lang="en-GB"/>
              <a:t>1997 White Paper – Excellence in Schools</a:t>
            </a:r>
          </a:p>
          <a:p>
            <a:r>
              <a:rPr lang="en-GB"/>
              <a:t>1999 NACCCE report – All our futures: Creativity, Culture and Education</a:t>
            </a:r>
          </a:p>
          <a:p>
            <a:r>
              <a:rPr lang="en-GB"/>
              <a:t>2004 Creativity: Find it, Promote it</a:t>
            </a:r>
          </a:p>
          <a:p>
            <a:r>
              <a:rPr lang="en-GB"/>
              <a:t>2006 Nurturing Creativity in Young People</a:t>
            </a:r>
          </a:p>
        </p:txBody>
      </p:sp>
    </p:spTree>
    <p:extLst>
      <p:ext uri="{BB962C8B-B14F-4D97-AF65-F5344CB8AC3E}">
        <p14:creationId xmlns:p14="http://schemas.microsoft.com/office/powerpoint/2010/main" val="2929766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AA95984-BA5A-4440-B70C-58220078D347}"/>
              </a:ext>
            </a:extLst>
          </p:cNvPr>
          <p:cNvSpPr txBox="1">
            <a:spLocks/>
          </p:cNvSpPr>
          <p:nvPr/>
        </p:nvSpPr>
        <p:spPr>
          <a:xfrm>
            <a:off x="310483" y="178618"/>
            <a:ext cx="4661270" cy="618652"/>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t>Foundation Phase</a:t>
            </a:r>
          </a:p>
        </p:txBody>
      </p:sp>
      <p:sp>
        <p:nvSpPr>
          <p:cNvPr id="5" name="TextBox 4">
            <a:extLst>
              <a:ext uri="{FF2B5EF4-FFF2-40B4-BE49-F238E27FC236}">
                <a16:creationId xmlns:a16="http://schemas.microsoft.com/office/drawing/2014/main" id="{A2ADFF5C-5638-4213-AD8A-EAB90A2C5ABC}"/>
              </a:ext>
            </a:extLst>
          </p:cNvPr>
          <p:cNvSpPr txBox="1"/>
          <p:nvPr/>
        </p:nvSpPr>
        <p:spPr>
          <a:xfrm>
            <a:off x="58695" y="3175122"/>
            <a:ext cx="6998364" cy="2862322"/>
          </a:xfrm>
          <a:prstGeom prst="rect">
            <a:avLst/>
          </a:prstGeom>
          <a:noFill/>
        </p:spPr>
        <p:txBody>
          <a:bodyPr wrap="square" rtlCol="0">
            <a:spAutoFit/>
          </a:bodyPr>
          <a:lstStyle/>
          <a:p>
            <a:r>
              <a:rPr lang="en-US" b="1"/>
              <a:t>Creative Development Area of Learning </a:t>
            </a:r>
            <a:endParaRPr lang="en-US"/>
          </a:p>
          <a:p>
            <a:r>
              <a:rPr lang="en-US"/>
              <a:t>Children should be continually developing their </a:t>
            </a:r>
            <a:r>
              <a:rPr lang="en-US" u="sng"/>
              <a:t>imagination</a:t>
            </a:r>
            <a:r>
              <a:rPr lang="en-US"/>
              <a:t> and creativity across the curriculum. Their </a:t>
            </a:r>
            <a:r>
              <a:rPr lang="en-US" u="sng"/>
              <a:t>natural curiosity </a:t>
            </a:r>
            <a:r>
              <a:rPr lang="en-US"/>
              <a:t>and disposition to learn should be stimulated by everyday </a:t>
            </a:r>
            <a:r>
              <a:rPr lang="en-US" u="sng"/>
              <a:t>sensory experiences</a:t>
            </a:r>
            <a:r>
              <a:rPr lang="en-US"/>
              <a:t>, both indoors and outdoors. Children should engage </a:t>
            </a:r>
            <a:r>
              <a:rPr lang="en-US" u="sng"/>
              <a:t>in creative, imaginative and expressive </a:t>
            </a:r>
            <a:r>
              <a:rPr lang="en-US"/>
              <a:t>activities in art, craft, design, music, dance and movement. Children should explore a wide range of stimuli, develop their ability to </a:t>
            </a:r>
            <a:r>
              <a:rPr lang="en-US" u="sng"/>
              <a:t>communicate and express their creative ideas</a:t>
            </a:r>
            <a:r>
              <a:rPr lang="en-US"/>
              <a:t>, and </a:t>
            </a:r>
            <a:r>
              <a:rPr lang="en-US" u="sng"/>
              <a:t>reflect on their work</a:t>
            </a:r>
            <a:r>
              <a:rPr lang="en-US"/>
              <a:t>” (WG, 2015: 46)</a:t>
            </a:r>
          </a:p>
          <a:p>
            <a:endParaRPr lang="en-US"/>
          </a:p>
        </p:txBody>
      </p:sp>
      <p:pic>
        <p:nvPicPr>
          <p:cNvPr id="6" name="Picture 5">
            <a:extLst>
              <a:ext uri="{FF2B5EF4-FFF2-40B4-BE49-F238E27FC236}">
                <a16:creationId xmlns:a16="http://schemas.microsoft.com/office/drawing/2014/main" id="{15F0667B-83D0-4BA5-9C85-62E0111344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695" y="770482"/>
            <a:ext cx="3774076" cy="2374016"/>
          </a:xfrm>
          <a:prstGeom prst="rect">
            <a:avLst/>
          </a:prstGeom>
        </p:spPr>
      </p:pic>
      <p:sp>
        <p:nvSpPr>
          <p:cNvPr id="7" name="Rectangle 6">
            <a:extLst>
              <a:ext uri="{FF2B5EF4-FFF2-40B4-BE49-F238E27FC236}">
                <a16:creationId xmlns:a16="http://schemas.microsoft.com/office/drawing/2014/main" id="{8425FBB7-B44B-426A-9D3E-EA62FFE65DCA}"/>
              </a:ext>
            </a:extLst>
          </p:cNvPr>
          <p:cNvSpPr/>
          <p:nvPr/>
        </p:nvSpPr>
        <p:spPr>
          <a:xfrm>
            <a:off x="3832771" y="1161380"/>
            <a:ext cx="3035964" cy="1477328"/>
          </a:xfrm>
          <a:prstGeom prst="rect">
            <a:avLst/>
          </a:prstGeom>
        </p:spPr>
        <p:txBody>
          <a:bodyPr wrap="square">
            <a:spAutoFit/>
          </a:bodyPr>
          <a:lstStyle/>
          <a:p>
            <a:r>
              <a:rPr lang="en-US">
                <a:solidFill>
                  <a:srgbClr val="21211E"/>
                </a:solidFill>
              </a:rPr>
              <a:t>“It encourages children to be creative and imaginative, and makes learning more enjoyable and more effective” (WG, 2015: 2) </a:t>
            </a:r>
            <a:endParaRPr lang="en-US"/>
          </a:p>
        </p:txBody>
      </p:sp>
      <p:pic>
        <p:nvPicPr>
          <p:cNvPr id="10" name="Picture 9">
            <a:extLst>
              <a:ext uri="{FF2B5EF4-FFF2-40B4-BE49-F238E27FC236}">
                <a16:creationId xmlns:a16="http://schemas.microsoft.com/office/drawing/2014/main" id="{99C8A596-5704-4946-8379-D844B9E027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55277" y="3836327"/>
            <a:ext cx="1751716" cy="1616969"/>
          </a:xfrm>
          <a:prstGeom prst="rect">
            <a:avLst/>
          </a:prstGeom>
        </p:spPr>
      </p:pic>
      <p:pic>
        <p:nvPicPr>
          <p:cNvPr id="11" name="Picture 10">
            <a:extLst>
              <a:ext uri="{FF2B5EF4-FFF2-40B4-BE49-F238E27FC236}">
                <a16:creationId xmlns:a16="http://schemas.microsoft.com/office/drawing/2014/main" id="{C8CFF25B-64BB-4F4B-A0BB-AFB417E5420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92690" y="1161380"/>
            <a:ext cx="1755294" cy="1498422"/>
          </a:xfrm>
          <a:prstGeom prst="rect">
            <a:avLst/>
          </a:prstGeom>
        </p:spPr>
      </p:pic>
      <p:pic>
        <p:nvPicPr>
          <p:cNvPr id="12" name="Picture 11">
            <a:extLst>
              <a:ext uri="{FF2B5EF4-FFF2-40B4-BE49-F238E27FC236}">
                <a16:creationId xmlns:a16="http://schemas.microsoft.com/office/drawing/2014/main" id="{D01C7501-168F-4579-8C8F-883E5C2AC22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53884" y="1169537"/>
            <a:ext cx="1553109" cy="1498422"/>
          </a:xfrm>
          <a:prstGeom prst="rect">
            <a:avLst/>
          </a:prstGeom>
        </p:spPr>
      </p:pic>
      <p:pic>
        <p:nvPicPr>
          <p:cNvPr id="13" name="Picture 12">
            <a:extLst>
              <a:ext uri="{FF2B5EF4-FFF2-40B4-BE49-F238E27FC236}">
                <a16:creationId xmlns:a16="http://schemas.microsoft.com/office/drawing/2014/main" id="{7ECB3E34-161C-4761-BB21-3306847AD57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92690" y="3858158"/>
            <a:ext cx="1734041" cy="1651467"/>
          </a:xfrm>
          <a:prstGeom prst="rect">
            <a:avLst/>
          </a:prstGeom>
        </p:spPr>
      </p:pic>
      <p:sp>
        <p:nvSpPr>
          <p:cNvPr id="14" name="Title 1">
            <a:extLst>
              <a:ext uri="{FF2B5EF4-FFF2-40B4-BE49-F238E27FC236}">
                <a16:creationId xmlns:a16="http://schemas.microsoft.com/office/drawing/2014/main" id="{1CE33208-9F20-4243-BD3E-015A5DC8BFA9}"/>
              </a:ext>
            </a:extLst>
          </p:cNvPr>
          <p:cNvSpPr txBox="1">
            <a:spLocks/>
          </p:cNvSpPr>
          <p:nvPr/>
        </p:nvSpPr>
        <p:spPr>
          <a:xfrm>
            <a:off x="7057059" y="328979"/>
            <a:ext cx="4129924" cy="97130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t>2008 Curriculum</a:t>
            </a:r>
          </a:p>
        </p:txBody>
      </p:sp>
    </p:spTree>
    <p:extLst>
      <p:ext uri="{BB962C8B-B14F-4D97-AF65-F5344CB8AC3E}">
        <p14:creationId xmlns:p14="http://schemas.microsoft.com/office/powerpoint/2010/main" val="25880575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13A1917-312C-400E-B6B2-02F0D6A61697}"/>
              </a:ext>
            </a:extLst>
          </p:cNvPr>
          <p:cNvPicPr>
            <a:picLocks noChangeAspect="1"/>
          </p:cNvPicPr>
          <p:nvPr/>
        </p:nvPicPr>
        <p:blipFill rotWithShape="1">
          <a:blip r:embed="rId2"/>
          <a:srcRect l="69778" t="32701" r="11614" b="46709"/>
          <a:stretch/>
        </p:blipFill>
        <p:spPr>
          <a:xfrm>
            <a:off x="6256276" y="208344"/>
            <a:ext cx="5727378" cy="1782501"/>
          </a:xfrm>
          <a:prstGeom prst="rect">
            <a:avLst/>
          </a:prstGeom>
        </p:spPr>
      </p:pic>
      <p:pic>
        <p:nvPicPr>
          <p:cNvPr id="5" name="Picture 4">
            <a:extLst>
              <a:ext uri="{FF2B5EF4-FFF2-40B4-BE49-F238E27FC236}">
                <a16:creationId xmlns:a16="http://schemas.microsoft.com/office/drawing/2014/main" id="{63C1E319-738F-49D9-A471-B252621D4073}"/>
              </a:ext>
            </a:extLst>
          </p:cNvPr>
          <p:cNvPicPr>
            <a:picLocks noChangeAspect="1"/>
          </p:cNvPicPr>
          <p:nvPr/>
        </p:nvPicPr>
        <p:blipFill rotWithShape="1">
          <a:blip r:embed="rId3"/>
          <a:srcRect l="70158" t="18565" r="12850" b="47384"/>
          <a:stretch/>
        </p:blipFill>
        <p:spPr>
          <a:xfrm>
            <a:off x="5737539" y="2281658"/>
            <a:ext cx="5727378" cy="3227889"/>
          </a:xfrm>
          <a:prstGeom prst="rect">
            <a:avLst/>
          </a:prstGeom>
        </p:spPr>
      </p:pic>
      <p:pic>
        <p:nvPicPr>
          <p:cNvPr id="6" name="Picture 5">
            <a:extLst>
              <a:ext uri="{FF2B5EF4-FFF2-40B4-BE49-F238E27FC236}">
                <a16:creationId xmlns:a16="http://schemas.microsoft.com/office/drawing/2014/main" id="{6E9CFF31-FBD5-42BC-B576-9B0FB818AD5F}"/>
              </a:ext>
            </a:extLst>
          </p:cNvPr>
          <p:cNvPicPr>
            <a:picLocks noChangeAspect="1"/>
          </p:cNvPicPr>
          <p:nvPr/>
        </p:nvPicPr>
        <p:blipFill rotWithShape="1">
          <a:blip r:embed="rId4"/>
          <a:srcRect l="64937" t="16540" r="7722" b="12954"/>
          <a:stretch/>
        </p:blipFill>
        <p:spPr>
          <a:xfrm>
            <a:off x="127322" y="1423945"/>
            <a:ext cx="5529193" cy="4010109"/>
          </a:xfrm>
          <a:prstGeom prst="rect">
            <a:avLst/>
          </a:prstGeom>
        </p:spPr>
      </p:pic>
      <p:sp>
        <p:nvSpPr>
          <p:cNvPr id="7" name="TextBox 6">
            <a:extLst>
              <a:ext uri="{FF2B5EF4-FFF2-40B4-BE49-F238E27FC236}">
                <a16:creationId xmlns:a16="http://schemas.microsoft.com/office/drawing/2014/main" id="{8BC68C5F-EEB5-4190-B0BF-192E08CD5708}"/>
              </a:ext>
            </a:extLst>
          </p:cNvPr>
          <p:cNvSpPr txBox="1"/>
          <p:nvPr/>
        </p:nvSpPr>
        <p:spPr>
          <a:xfrm>
            <a:off x="251791" y="384313"/>
            <a:ext cx="5683934" cy="769441"/>
          </a:xfrm>
          <a:prstGeom prst="rect">
            <a:avLst/>
          </a:prstGeom>
          <a:noFill/>
        </p:spPr>
        <p:txBody>
          <a:bodyPr wrap="square" rtlCol="0">
            <a:spAutoFit/>
          </a:bodyPr>
          <a:lstStyle/>
          <a:p>
            <a:r>
              <a:rPr lang="en-GB" sz="4400"/>
              <a:t>New Curriculum</a:t>
            </a:r>
          </a:p>
        </p:txBody>
      </p:sp>
    </p:spTree>
    <p:extLst>
      <p:ext uri="{BB962C8B-B14F-4D97-AF65-F5344CB8AC3E}">
        <p14:creationId xmlns:p14="http://schemas.microsoft.com/office/powerpoint/2010/main" val="20212983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1E7AB5-985F-4F49-8FCE-CE629C29FCDE}"/>
              </a:ext>
            </a:extLst>
          </p:cNvPr>
          <p:cNvSpPr>
            <a:spLocks noGrp="1"/>
          </p:cNvSpPr>
          <p:nvPr>
            <p:ph type="title"/>
          </p:nvPr>
        </p:nvSpPr>
        <p:spPr/>
        <p:txBody>
          <a:bodyPr/>
          <a:lstStyle/>
          <a:p>
            <a:r>
              <a:rPr lang="en-GB"/>
              <a:t>Creativity in Movement</a:t>
            </a:r>
          </a:p>
        </p:txBody>
      </p:sp>
      <p:sp>
        <p:nvSpPr>
          <p:cNvPr id="3" name="Content Placeholder 2">
            <a:extLst>
              <a:ext uri="{FF2B5EF4-FFF2-40B4-BE49-F238E27FC236}">
                <a16:creationId xmlns:a16="http://schemas.microsoft.com/office/drawing/2014/main" id="{E43D6D02-35FC-43F2-8BE4-D69A63BAF7E8}"/>
              </a:ext>
            </a:extLst>
          </p:cNvPr>
          <p:cNvSpPr>
            <a:spLocks noGrp="1"/>
          </p:cNvSpPr>
          <p:nvPr>
            <p:ph idx="1"/>
          </p:nvPr>
        </p:nvSpPr>
        <p:spPr>
          <a:xfrm>
            <a:off x="367646" y="2650435"/>
            <a:ext cx="8295588" cy="3842440"/>
          </a:xfrm>
        </p:spPr>
        <p:txBody>
          <a:bodyPr/>
          <a:lstStyle/>
          <a:p>
            <a:r>
              <a:rPr lang="en-GB"/>
              <a:t>First thoughts.</a:t>
            </a:r>
          </a:p>
          <a:p>
            <a:r>
              <a:rPr lang="en-GB"/>
              <a:t>Different types of movements and performances.</a:t>
            </a:r>
          </a:p>
          <a:p>
            <a:r>
              <a:rPr lang="en-GB"/>
              <a:t>Positive/ Negatives?</a:t>
            </a:r>
          </a:p>
        </p:txBody>
      </p:sp>
    </p:spTree>
    <p:extLst>
      <p:ext uri="{BB962C8B-B14F-4D97-AF65-F5344CB8AC3E}">
        <p14:creationId xmlns:p14="http://schemas.microsoft.com/office/powerpoint/2010/main" val="580233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D4D4381-FC2C-4B41-8F83-7FE4D2EFF8F3}"/>
              </a:ext>
            </a:extLst>
          </p:cNvPr>
          <p:cNvSpPr>
            <a:spLocks noGrp="1"/>
          </p:cNvSpPr>
          <p:nvPr>
            <p:ph idx="1"/>
          </p:nvPr>
        </p:nvSpPr>
        <p:spPr>
          <a:xfrm>
            <a:off x="4055165" y="2173357"/>
            <a:ext cx="7379548" cy="3162213"/>
          </a:xfrm>
        </p:spPr>
        <p:txBody>
          <a:bodyPr/>
          <a:lstStyle/>
          <a:p>
            <a:r>
              <a:rPr lang="en-GB"/>
              <a:t>Movement Tasks</a:t>
            </a:r>
          </a:p>
          <a:p>
            <a:endParaRPr lang="en-GB"/>
          </a:p>
          <a:p>
            <a:r>
              <a:rPr lang="en-GB"/>
              <a:t>Grid</a:t>
            </a:r>
          </a:p>
          <a:p>
            <a:r>
              <a:rPr lang="en-GB"/>
              <a:t>Handshakes</a:t>
            </a:r>
          </a:p>
        </p:txBody>
      </p:sp>
    </p:spTree>
    <p:extLst>
      <p:ext uri="{BB962C8B-B14F-4D97-AF65-F5344CB8AC3E}">
        <p14:creationId xmlns:p14="http://schemas.microsoft.com/office/powerpoint/2010/main" val="11902658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630810" y="1417983"/>
            <a:ext cx="4535079" cy="3917587"/>
          </a:xfrm>
        </p:spPr>
        <p:txBody>
          <a:bodyPr/>
          <a:lstStyle/>
          <a:p>
            <a:r>
              <a:rPr lang="en-GB"/>
              <a:t>Week 2</a:t>
            </a:r>
          </a:p>
          <a:p>
            <a:endParaRPr lang="en-GB"/>
          </a:p>
          <a:p>
            <a:endParaRPr lang="en-GB"/>
          </a:p>
          <a:p>
            <a:r>
              <a:rPr lang="en-GB"/>
              <a:t>Creativity Through Movement</a:t>
            </a:r>
          </a:p>
          <a:p>
            <a:r>
              <a:rPr lang="en-GB"/>
              <a:t>(BMPE4002) Level 4</a:t>
            </a:r>
          </a:p>
          <a:p>
            <a:endParaRPr lang="en-GB"/>
          </a:p>
          <a:p>
            <a:r>
              <a:rPr lang="en-GB"/>
              <a:t>Kate Piper</a:t>
            </a:r>
          </a:p>
          <a:p>
            <a:r>
              <a:rPr lang="en-GB"/>
              <a:t>Anna Stevenson</a:t>
            </a:r>
          </a:p>
        </p:txBody>
      </p:sp>
    </p:spTree>
    <p:extLst>
      <p:ext uri="{BB962C8B-B14F-4D97-AF65-F5344CB8AC3E}">
        <p14:creationId xmlns:p14="http://schemas.microsoft.com/office/powerpoint/2010/main" val="41831162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7503A23-4F6D-41E8-A5AB-5B57AA13B989}"/>
              </a:ext>
            </a:extLst>
          </p:cNvPr>
          <p:cNvSpPr>
            <a:spLocks noGrp="1"/>
          </p:cNvSpPr>
          <p:nvPr>
            <p:ph idx="1"/>
          </p:nvPr>
        </p:nvSpPr>
        <p:spPr>
          <a:xfrm>
            <a:off x="630810" y="1709530"/>
            <a:ext cx="4535079" cy="3626040"/>
          </a:xfrm>
        </p:spPr>
        <p:txBody>
          <a:bodyPr wrap="square"/>
          <a:lstStyle/>
          <a:p>
            <a:r>
              <a:rPr lang="en-GB" sz="4000"/>
              <a:t>Creativity is “the process of having original ideas that have value” (Robinson, 2014).</a:t>
            </a:r>
          </a:p>
        </p:txBody>
      </p:sp>
      <p:sp>
        <p:nvSpPr>
          <p:cNvPr id="4" name="Oval 3">
            <a:extLst>
              <a:ext uri="{FF2B5EF4-FFF2-40B4-BE49-F238E27FC236}">
                <a16:creationId xmlns:a16="http://schemas.microsoft.com/office/drawing/2014/main" id="{2FE593D6-3729-4932-8222-704A2E5E0F13}"/>
              </a:ext>
            </a:extLst>
          </p:cNvPr>
          <p:cNvSpPr/>
          <p:nvPr/>
        </p:nvSpPr>
        <p:spPr>
          <a:xfrm>
            <a:off x="6361043" y="198782"/>
            <a:ext cx="5647322" cy="5606840"/>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GB"/>
          </a:p>
        </p:txBody>
      </p:sp>
      <p:sp>
        <p:nvSpPr>
          <p:cNvPr id="5" name="Oval 4">
            <a:extLst>
              <a:ext uri="{FF2B5EF4-FFF2-40B4-BE49-F238E27FC236}">
                <a16:creationId xmlns:a16="http://schemas.microsoft.com/office/drawing/2014/main" id="{6013960D-82C2-49B3-B481-4AFC1F7A61D7}"/>
              </a:ext>
            </a:extLst>
          </p:cNvPr>
          <p:cNvSpPr/>
          <p:nvPr/>
        </p:nvSpPr>
        <p:spPr>
          <a:xfrm>
            <a:off x="7699512" y="1603513"/>
            <a:ext cx="2973889" cy="2877378"/>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a:t>Individual skills and characteristics</a:t>
            </a:r>
          </a:p>
        </p:txBody>
      </p:sp>
    </p:spTree>
    <p:extLst>
      <p:ext uri="{BB962C8B-B14F-4D97-AF65-F5344CB8AC3E}">
        <p14:creationId xmlns:p14="http://schemas.microsoft.com/office/powerpoint/2010/main" val="18917127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0FF193E-C008-472A-BAF3-84F70378DB4E}"/>
              </a:ext>
            </a:extLst>
          </p:cNvPr>
          <p:cNvSpPr/>
          <p:nvPr/>
        </p:nvSpPr>
        <p:spPr>
          <a:xfrm>
            <a:off x="6845584" y="5363784"/>
            <a:ext cx="5642516" cy="369332"/>
          </a:xfrm>
          <a:prstGeom prst="rect">
            <a:avLst/>
          </a:prstGeom>
        </p:spPr>
        <p:txBody>
          <a:bodyPr wrap="square">
            <a:spAutoFit/>
          </a:bodyPr>
          <a:lstStyle/>
          <a:p>
            <a:r>
              <a:rPr lang="en-US"/>
              <a:t>(Compton, 2007; Lin, 2010; Newton and Newton, 2014)</a:t>
            </a:r>
          </a:p>
        </p:txBody>
      </p:sp>
      <p:sp>
        <p:nvSpPr>
          <p:cNvPr id="6" name="TextBox 5">
            <a:extLst>
              <a:ext uri="{FF2B5EF4-FFF2-40B4-BE49-F238E27FC236}">
                <a16:creationId xmlns:a16="http://schemas.microsoft.com/office/drawing/2014/main" id="{C6A53BD7-D68D-4146-9168-C107F5303896}"/>
              </a:ext>
            </a:extLst>
          </p:cNvPr>
          <p:cNvSpPr txBox="1"/>
          <p:nvPr/>
        </p:nvSpPr>
        <p:spPr>
          <a:xfrm>
            <a:off x="4352201" y="2698181"/>
            <a:ext cx="3211552" cy="1569660"/>
          </a:xfrm>
          <a:prstGeom prst="rect">
            <a:avLst/>
          </a:prstGeom>
          <a:noFill/>
        </p:spPr>
        <p:txBody>
          <a:bodyPr wrap="square" rtlCol="0">
            <a:spAutoFit/>
          </a:bodyPr>
          <a:lstStyle/>
          <a:p>
            <a:pPr algn="ctr"/>
            <a:r>
              <a:rPr lang="en-US" sz="3200" b="1">
                <a:solidFill>
                  <a:schemeClr val="accent6">
                    <a:lumMod val="50000"/>
                  </a:schemeClr>
                </a:solidFill>
              </a:rPr>
              <a:t>Skills and Characteristics in process</a:t>
            </a:r>
          </a:p>
        </p:txBody>
      </p:sp>
      <p:sp>
        <p:nvSpPr>
          <p:cNvPr id="7" name="Rectangle 6">
            <a:extLst>
              <a:ext uri="{FF2B5EF4-FFF2-40B4-BE49-F238E27FC236}">
                <a16:creationId xmlns:a16="http://schemas.microsoft.com/office/drawing/2014/main" id="{A7AC552C-7A83-419F-A387-FA02A472FCA5}"/>
              </a:ext>
            </a:extLst>
          </p:cNvPr>
          <p:cNvSpPr/>
          <p:nvPr/>
        </p:nvSpPr>
        <p:spPr>
          <a:xfrm>
            <a:off x="1331987" y="738610"/>
            <a:ext cx="4047017" cy="1200329"/>
          </a:xfrm>
          <a:prstGeom prst="rect">
            <a:avLst/>
          </a:prstGeom>
        </p:spPr>
        <p:txBody>
          <a:bodyPr wrap="square">
            <a:spAutoFit/>
          </a:bodyPr>
          <a:lstStyle/>
          <a:p>
            <a:r>
              <a:rPr lang="en-US" sz="2400" b="1">
                <a:solidFill>
                  <a:schemeClr val="accent5">
                    <a:lumMod val="50000"/>
                  </a:schemeClr>
                </a:solidFill>
              </a:rPr>
              <a:t>creative thinking </a:t>
            </a:r>
            <a:r>
              <a:rPr lang="en-US" sz="2400">
                <a:solidFill>
                  <a:schemeClr val="accent5">
                    <a:lumMod val="50000"/>
                  </a:schemeClr>
                </a:solidFill>
              </a:rPr>
              <a:t>(adapting ideas, suggesting alternatives, using analogies),</a:t>
            </a:r>
          </a:p>
        </p:txBody>
      </p:sp>
      <p:sp>
        <p:nvSpPr>
          <p:cNvPr id="8" name="Rectangle 7">
            <a:extLst>
              <a:ext uri="{FF2B5EF4-FFF2-40B4-BE49-F238E27FC236}">
                <a16:creationId xmlns:a16="http://schemas.microsoft.com/office/drawing/2014/main" id="{A4A65639-D0FF-482C-BF74-BA388F8AD22F}"/>
              </a:ext>
            </a:extLst>
          </p:cNvPr>
          <p:cNvSpPr/>
          <p:nvPr/>
        </p:nvSpPr>
        <p:spPr>
          <a:xfrm>
            <a:off x="2049028" y="4080946"/>
            <a:ext cx="3581246" cy="1200329"/>
          </a:xfrm>
          <a:prstGeom prst="rect">
            <a:avLst/>
          </a:prstGeom>
        </p:spPr>
        <p:txBody>
          <a:bodyPr wrap="square">
            <a:spAutoFit/>
          </a:bodyPr>
          <a:lstStyle/>
          <a:p>
            <a:r>
              <a:rPr lang="en-US" sz="2400" b="1">
                <a:solidFill>
                  <a:schemeClr val="accent5">
                    <a:lumMod val="50000"/>
                  </a:schemeClr>
                </a:solidFill>
              </a:rPr>
              <a:t>problem solving </a:t>
            </a:r>
            <a:r>
              <a:rPr lang="en-US" sz="2400">
                <a:solidFill>
                  <a:schemeClr val="accent5">
                    <a:lumMod val="50000"/>
                  </a:schemeClr>
                </a:solidFill>
              </a:rPr>
              <a:t>(raising questions, searching for solutions, generating ideas)</a:t>
            </a:r>
          </a:p>
        </p:txBody>
      </p:sp>
      <p:sp>
        <p:nvSpPr>
          <p:cNvPr id="9" name="Rectangle 8">
            <a:extLst>
              <a:ext uri="{FF2B5EF4-FFF2-40B4-BE49-F238E27FC236}">
                <a16:creationId xmlns:a16="http://schemas.microsoft.com/office/drawing/2014/main" id="{DA38D745-2BC2-41A7-8EA8-C60A729C2D18}"/>
              </a:ext>
            </a:extLst>
          </p:cNvPr>
          <p:cNvSpPr/>
          <p:nvPr/>
        </p:nvSpPr>
        <p:spPr>
          <a:xfrm>
            <a:off x="7025580" y="1937023"/>
            <a:ext cx="4929052" cy="1230418"/>
          </a:xfrm>
          <a:prstGeom prst="rect">
            <a:avLst/>
          </a:prstGeom>
        </p:spPr>
        <p:txBody>
          <a:bodyPr wrap="square">
            <a:spAutoFit/>
          </a:bodyPr>
          <a:lstStyle/>
          <a:p>
            <a:r>
              <a:rPr lang="en-US" sz="2400" b="1">
                <a:solidFill>
                  <a:schemeClr val="accent5">
                    <a:lumMod val="50000"/>
                  </a:schemeClr>
                </a:solidFill>
              </a:rPr>
              <a:t>critical thinking </a:t>
            </a:r>
            <a:r>
              <a:rPr lang="en-US" sz="2400">
                <a:solidFill>
                  <a:schemeClr val="accent5">
                    <a:lumMod val="50000"/>
                  </a:schemeClr>
                </a:solidFill>
              </a:rPr>
              <a:t>(weighing evidence, justifying choices, challenging assumptions)</a:t>
            </a:r>
          </a:p>
        </p:txBody>
      </p:sp>
      <p:sp>
        <p:nvSpPr>
          <p:cNvPr id="10" name="TextBox 9">
            <a:extLst>
              <a:ext uri="{FF2B5EF4-FFF2-40B4-BE49-F238E27FC236}">
                <a16:creationId xmlns:a16="http://schemas.microsoft.com/office/drawing/2014/main" id="{A1879082-59DE-4148-B66E-8C03EB971008}"/>
              </a:ext>
            </a:extLst>
          </p:cNvPr>
          <p:cNvSpPr txBox="1"/>
          <p:nvPr/>
        </p:nvSpPr>
        <p:spPr>
          <a:xfrm>
            <a:off x="6969823" y="765329"/>
            <a:ext cx="1831214" cy="461665"/>
          </a:xfrm>
          <a:prstGeom prst="rect">
            <a:avLst/>
          </a:prstGeom>
          <a:noFill/>
        </p:spPr>
        <p:txBody>
          <a:bodyPr wrap="square" rtlCol="0">
            <a:spAutoFit/>
          </a:bodyPr>
          <a:lstStyle/>
          <a:p>
            <a:r>
              <a:rPr lang="en-US" sz="2400">
                <a:solidFill>
                  <a:schemeClr val="accent4">
                    <a:lumMod val="50000"/>
                  </a:schemeClr>
                </a:solidFill>
              </a:rPr>
              <a:t>Imagination</a:t>
            </a:r>
          </a:p>
        </p:txBody>
      </p:sp>
      <p:sp>
        <p:nvSpPr>
          <p:cNvPr id="11" name="TextBox 10">
            <a:extLst>
              <a:ext uri="{FF2B5EF4-FFF2-40B4-BE49-F238E27FC236}">
                <a16:creationId xmlns:a16="http://schemas.microsoft.com/office/drawing/2014/main" id="{09EBAA15-567D-4082-967F-784B7E0B27C4}"/>
              </a:ext>
            </a:extLst>
          </p:cNvPr>
          <p:cNvSpPr txBox="1"/>
          <p:nvPr/>
        </p:nvSpPr>
        <p:spPr>
          <a:xfrm>
            <a:off x="8228997" y="4219446"/>
            <a:ext cx="2875691" cy="461665"/>
          </a:xfrm>
          <a:prstGeom prst="rect">
            <a:avLst/>
          </a:prstGeom>
          <a:noFill/>
        </p:spPr>
        <p:txBody>
          <a:bodyPr wrap="square" rtlCol="0">
            <a:spAutoFit/>
          </a:bodyPr>
          <a:lstStyle/>
          <a:p>
            <a:r>
              <a:rPr lang="en-US" sz="2400">
                <a:solidFill>
                  <a:schemeClr val="accent4">
                    <a:lumMod val="50000"/>
                  </a:schemeClr>
                </a:solidFill>
              </a:rPr>
              <a:t>Independent thinking</a:t>
            </a:r>
          </a:p>
        </p:txBody>
      </p:sp>
      <p:sp>
        <p:nvSpPr>
          <p:cNvPr id="12" name="TextBox 11">
            <a:extLst>
              <a:ext uri="{FF2B5EF4-FFF2-40B4-BE49-F238E27FC236}">
                <a16:creationId xmlns:a16="http://schemas.microsoft.com/office/drawing/2014/main" id="{20A000FF-4E36-48F4-8D36-8F46C9E070CE}"/>
              </a:ext>
            </a:extLst>
          </p:cNvPr>
          <p:cNvSpPr txBox="1"/>
          <p:nvPr/>
        </p:nvSpPr>
        <p:spPr>
          <a:xfrm>
            <a:off x="1133421" y="2431207"/>
            <a:ext cx="1831214" cy="461665"/>
          </a:xfrm>
          <a:prstGeom prst="rect">
            <a:avLst/>
          </a:prstGeom>
          <a:noFill/>
        </p:spPr>
        <p:txBody>
          <a:bodyPr wrap="square" rtlCol="0">
            <a:spAutoFit/>
          </a:bodyPr>
          <a:lstStyle/>
          <a:p>
            <a:r>
              <a:rPr lang="en-US" sz="2400">
                <a:solidFill>
                  <a:schemeClr val="accent4">
                    <a:lumMod val="50000"/>
                  </a:schemeClr>
                </a:solidFill>
              </a:rPr>
              <a:t>Risk Taking</a:t>
            </a:r>
          </a:p>
        </p:txBody>
      </p:sp>
      <p:sp>
        <p:nvSpPr>
          <p:cNvPr id="13" name="TextBox 12">
            <a:extLst>
              <a:ext uri="{FF2B5EF4-FFF2-40B4-BE49-F238E27FC236}">
                <a16:creationId xmlns:a16="http://schemas.microsoft.com/office/drawing/2014/main" id="{BCD51C76-D4B7-4DF9-8593-003D155CB7DB}"/>
              </a:ext>
            </a:extLst>
          </p:cNvPr>
          <p:cNvSpPr txBox="1"/>
          <p:nvPr/>
        </p:nvSpPr>
        <p:spPr>
          <a:xfrm>
            <a:off x="1917649" y="3427063"/>
            <a:ext cx="2875691" cy="461665"/>
          </a:xfrm>
          <a:prstGeom prst="rect">
            <a:avLst/>
          </a:prstGeom>
          <a:noFill/>
        </p:spPr>
        <p:txBody>
          <a:bodyPr wrap="square" rtlCol="0">
            <a:spAutoFit/>
          </a:bodyPr>
          <a:lstStyle/>
          <a:p>
            <a:r>
              <a:rPr lang="en-US" sz="2400">
                <a:solidFill>
                  <a:schemeClr val="accent4">
                    <a:lumMod val="50000"/>
                  </a:schemeClr>
                </a:solidFill>
              </a:rPr>
              <a:t>Exploring</a:t>
            </a:r>
          </a:p>
        </p:txBody>
      </p:sp>
      <p:sp>
        <p:nvSpPr>
          <p:cNvPr id="14" name="TextBox 13">
            <a:extLst>
              <a:ext uri="{FF2B5EF4-FFF2-40B4-BE49-F238E27FC236}">
                <a16:creationId xmlns:a16="http://schemas.microsoft.com/office/drawing/2014/main" id="{E8EFADD5-0263-4404-8EED-175DF5C8D918}"/>
              </a:ext>
            </a:extLst>
          </p:cNvPr>
          <p:cNvSpPr txBox="1"/>
          <p:nvPr/>
        </p:nvSpPr>
        <p:spPr>
          <a:xfrm>
            <a:off x="6288558" y="4765762"/>
            <a:ext cx="2875691" cy="461665"/>
          </a:xfrm>
          <a:prstGeom prst="rect">
            <a:avLst/>
          </a:prstGeom>
          <a:noFill/>
        </p:spPr>
        <p:txBody>
          <a:bodyPr wrap="square" rtlCol="0">
            <a:spAutoFit/>
          </a:bodyPr>
          <a:lstStyle/>
          <a:p>
            <a:r>
              <a:rPr lang="en-US" sz="2400">
                <a:solidFill>
                  <a:schemeClr val="accent4">
                    <a:lumMod val="50000"/>
                  </a:schemeClr>
                </a:solidFill>
              </a:rPr>
              <a:t>Trial and error</a:t>
            </a:r>
          </a:p>
        </p:txBody>
      </p:sp>
      <p:sp>
        <p:nvSpPr>
          <p:cNvPr id="15" name="TextBox 14">
            <a:extLst>
              <a:ext uri="{FF2B5EF4-FFF2-40B4-BE49-F238E27FC236}">
                <a16:creationId xmlns:a16="http://schemas.microsoft.com/office/drawing/2014/main" id="{E80AFB70-B9D0-4D4F-B0D7-1D3EA627952B}"/>
              </a:ext>
            </a:extLst>
          </p:cNvPr>
          <p:cNvSpPr txBox="1"/>
          <p:nvPr/>
        </p:nvSpPr>
        <p:spPr>
          <a:xfrm>
            <a:off x="4094132" y="1738595"/>
            <a:ext cx="2875691" cy="461665"/>
          </a:xfrm>
          <a:prstGeom prst="rect">
            <a:avLst/>
          </a:prstGeom>
          <a:noFill/>
        </p:spPr>
        <p:txBody>
          <a:bodyPr wrap="square" rtlCol="0">
            <a:spAutoFit/>
          </a:bodyPr>
          <a:lstStyle/>
          <a:p>
            <a:r>
              <a:rPr lang="en-US" sz="2400">
                <a:solidFill>
                  <a:schemeClr val="accent4">
                    <a:lumMod val="50000"/>
                  </a:schemeClr>
                </a:solidFill>
              </a:rPr>
              <a:t>Reflecting</a:t>
            </a:r>
          </a:p>
        </p:txBody>
      </p:sp>
      <p:sp>
        <p:nvSpPr>
          <p:cNvPr id="16" name="TextBox 15">
            <a:extLst>
              <a:ext uri="{FF2B5EF4-FFF2-40B4-BE49-F238E27FC236}">
                <a16:creationId xmlns:a16="http://schemas.microsoft.com/office/drawing/2014/main" id="{EA1335B9-C6F1-4F62-AAE7-475DF0C41636}"/>
              </a:ext>
            </a:extLst>
          </p:cNvPr>
          <p:cNvSpPr txBox="1"/>
          <p:nvPr/>
        </p:nvSpPr>
        <p:spPr>
          <a:xfrm>
            <a:off x="8610065" y="1359854"/>
            <a:ext cx="3344567" cy="461665"/>
          </a:xfrm>
          <a:prstGeom prst="rect">
            <a:avLst/>
          </a:prstGeom>
          <a:noFill/>
        </p:spPr>
        <p:txBody>
          <a:bodyPr wrap="square" rtlCol="0">
            <a:spAutoFit/>
          </a:bodyPr>
          <a:lstStyle/>
          <a:p>
            <a:r>
              <a:rPr lang="en-US" sz="2400">
                <a:solidFill>
                  <a:schemeClr val="accent4">
                    <a:lumMod val="50000"/>
                  </a:schemeClr>
                </a:solidFill>
              </a:rPr>
              <a:t>Trying different things</a:t>
            </a:r>
          </a:p>
        </p:txBody>
      </p:sp>
      <p:sp>
        <p:nvSpPr>
          <p:cNvPr id="17" name="TextBox 16">
            <a:extLst>
              <a:ext uri="{FF2B5EF4-FFF2-40B4-BE49-F238E27FC236}">
                <a16:creationId xmlns:a16="http://schemas.microsoft.com/office/drawing/2014/main" id="{C92E9EFE-CCBB-4F38-98E3-842E03D95924}"/>
              </a:ext>
            </a:extLst>
          </p:cNvPr>
          <p:cNvSpPr txBox="1"/>
          <p:nvPr/>
        </p:nvSpPr>
        <p:spPr>
          <a:xfrm>
            <a:off x="994480" y="5642810"/>
            <a:ext cx="3357721" cy="830997"/>
          </a:xfrm>
          <a:prstGeom prst="rect">
            <a:avLst/>
          </a:prstGeom>
          <a:noFill/>
        </p:spPr>
        <p:txBody>
          <a:bodyPr wrap="square" rtlCol="0">
            <a:spAutoFit/>
          </a:bodyPr>
          <a:lstStyle/>
          <a:p>
            <a:r>
              <a:rPr lang="en-US" sz="2400">
                <a:solidFill>
                  <a:schemeClr val="accent4">
                    <a:lumMod val="50000"/>
                  </a:schemeClr>
                </a:solidFill>
              </a:rPr>
              <a:t>Not being content with first go</a:t>
            </a:r>
          </a:p>
        </p:txBody>
      </p:sp>
    </p:spTree>
    <p:extLst>
      <p:ext uri="{BB962C8B-B14F-4D97-AF65-F5344CB8AC3E}">
        <p14:creationId xmlns:p14="http://schemas.microsoft.com/office/powerpoint/2010/main" val="3559694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9" grpId="0"/>
      <p:bldP spid="10" grpId="0"/>
      <p:bldP spid="11" grpId="0"/>
      <p:bldP spid="12" grpId="0"/>
      <p:bldP spid="13" grpId="0"/>
      <p:bldP spid="14" grpId="0"/>
      <p:bldP spid="15" grpId="0"/>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7503A23-4F6D-41E8-A5AB-5B57AA13B989}"/>
              </a:ext>
            </a:extLst>
          </p:cNvPr>
          <p:cNvSpPr>
            <a:spLocks noGrp="1"/>
          </p:cNvSpPr>
          <p:nvPr>
            <p:ph idx="1"/>
          </p:nvPr>
        </p:nvSpPr>
        <p:spPr>
          <a:xfrm>
            <a:off x="630810" y="1868557"/>
            <a:ext cx="4535079" cy="3467013"/>
          </a:xfrm>
        </p:spPr>
        <p:txBody>
          <a:bodyPr wrap="square"/>
          <a:lstStyle/>
          <a:p>
            <a:r>
              <a:rPr lang="en-GB" sz="4000"/>
              <a:t>Creativity is “the process of having original ideas that have value” (Robinson, 2014).</a:t>
            </a:r>
          </a:p>
        </p:txBody>
      </p:sp>
      <p:sp>
        <p:nvSpPr>
          <p:cNvPr id="4" name="Oval 3">
            <a:extLst>
              <a:ext uri="{FF2B5EF4-FFF2-40B4-BE49-F238E27FC236}">
                <a16:creationId xmlns:a16="http://schemas.microsoft.com/office/drawing/2014/main" id="{2FE593D6-3729-4932-8222-704A2E5E0F13}"/>
              </a:ext>
            </a:extLst>
          </p:cNvPr>
          <p:cNvSpPr/>
          <p:nvPr/>
        </p:nvSpPr>
        <p:spPr>
          <a:xfrm>
            <a:off x="6361043" y="198782"/>
            <a:ext cx="5647322" cy="5606840"/>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GB"/>
          </a:p>
        </p:txBody>
      </p:sp>
      <p:sp>
        <p:nvSpPr>
          <p:cNvPr id="5" name="Oval 4">
            <a:extLst>
              <a:ext uri="{FF2B5EF4-FFF2-40B4-BE49-F238E27FC236}">
                <a16:creationId xmlns:a16="http://schemas.microsoft.com/office/drawing/2014/main" id="{6013960D-82C2-49B3-B481-4AFC1F7A61D7}"/>
              </a:ext>
            </a:extLst>
          </p:cNvPr>
          <p:cNvSpPr/>
          <p:nvPr/>
        </p:nvSpPr>
        <p:spPr>
          <a:xfrm>
            <a:off x="7699512" y="1603513"/>
            <a:ext cx="2973889" cy="2877378"/>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a:t>Individual skills and characteristics</a:t>
            </a:r>
          </a:p>
        </p:txBody>
      </p:sp>
      <p:sp>
        <p:nvSpPr>
          <p:cNvPr id="6" name="TextBox 5">
            <a:extLst>
              <a:ext uri="{FF2B5EF4-FFF2-40B4-BE49-F238E27FC236}">
                <a16:creationId xmlns:a16="http://schemas.microsoft.com/office/drawing/2014/main" id="{2059766E-E96A-4667-9282-016207DC02DB}"/>
              </a:ext>
            </a:extLst>
          </p:cNvPr>
          <p:cNvSpPr txBox="1"/>
          <p:nvPr/>
        </p:nvSpPr>
        <p:spPr>
          <a:xfrm>
            <a:off x="7906146" y="821635"/>
            <a:ext cx="2973889" cy="369332"/>
          </a:xfrm>
          <a:prstGeom prst="rect">
            <a:avLst/>
          </a:prstGeom>
          <a:noFill/>
        </p:spPr>
        <p:txBody>
          <a:bodyPr wrap="square" rtlCol="0">
            <a:spAutoFit/>
          </a:bodyPr>
          <a:lstStyle/>
          <a:p>
            <a:r>
              <a:rPr lang="en-GB"/>
              <a:t>Supportive Environment</a:t>
            </a:r>
          </a:p>
        </p:txBody>
      </p:sp>
    </p:spTree>
    <p:extLst>
      <p:ext uri="{BB962C8B-B14F-4D97-AF65-F5344CB8AC3E}">
        <p14:creationId xmlns:p14="http://schemas.microsoft.com/office/powerpoint/2010/main" val="32026091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863DCCC-2107-46EF-B1EF-0C9895655708}"/>
              </a:ext>
            </a:extLst>
          </p:cNvPr>
          <p:cNvPicPr>
            <a:picLocks noChangeAspect="1"/>
          </p:cNvPicPr>
          <p:nvPr/>
        </p:nvPicPr>
        <p:blipFill>
          <a:blip r:embed="rId2"/>
          <a:stretch>
            <a:fillRect/>
          </a:stretch>
        </p:blipFill>
        <p:spPr>
          <a:xfrm>
            <a:off x="2872176" y="419515"/>
            <a:ext cx="6447648" cy="4844947"/>
          </a:xfrm>
          <a:prstGeom prst="rect">
            <a:avLst/>
          </a:prstGeom>
        </p:spPr>
      </p:pic>
    </p:spTree>
    <p:extLst>
      <p:ext uri="{BB962C8B-B14F-4D97-AF65-F5344CB8AC3E}">
        <p14:creationId xmlns:p14="http://schemas.microsoft.com/office/powerpoint/2010/main" val="26596252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089B5DA-F617-40A5-95E9-221A07E2956C}"/>
              </a:ext>
            </a:extLst>
          </p:cNvPr>
          <p:cNvSpPr>
            <a:spLocks noGrp="1"/>
          </p:cNvSpPr>
          <p:nvPr>
            <p:ph type="title"/>
          </p:nvPr>
        </p:nvSpPr>
        <p:spPr>
          <a:xfrm>
            <a:off x="722869" y="223671"/>
            <a:ext cx="425809" cy="5359264"/>
          </a:xfrm>
        </p:spPr>
        <p:txBody>
          <a:bodyPr>
            <a:noAutofit/>
          </a:bodyPr>
          <a:lstStyle/>
          <a:p>
            <a:pPr algn="ctr"/>
            <a:r>
              <a:rPr lang="en-US" sz="3600"/>
              <a:t>Environment</a:t>
            </a:r>
          </a:p>
        </p:txBody>
      </p:sp>
      <p:sp>
        <p:nvSpPr>
          <p:cNvPr id="5" name="Content Placeholder 2">
            <a:extLst>
              <a:ext uri="{FF2B5EF4-FFF2-40B4-BE49-F238E27FC236}">
                <a16:creationId xmlns:a16="http://schemas.microsoft.com/office/drawing/2014/main" id="{7C9E1648-237A-4D37-B203-9ACFFD41489D}"/>
              </a:ext>
            </a:extLst>
          </p:cNvPr>
          <p:cNvSpPr>
            <a:spLocks noGrp="1"/>
          </p:cNvSpPr>
          <p:nvPr>
            <p:ph idx="1"/>
          </p:nvPr>
        </p:nvSpPr>
        <p:spPr>
          <a:xfrm>
            <a:off x="1802619" y="223671"/>
            <a:ext cx="10863146" cy="5653668"/>
          </a:xfrm>
        </p:spPr>
        <p:txBody>
          <a:bodyPr>
            <a:normAutofit/>
          </a:bodyPr>
          <a:lstStyle/>
          <a:p>
            <a:r>
              <a:rPr lang="en-US"/>
              <a:t>Characteristics of the lessons which encourage creative thinking and problem solving (Maker et al., 2008):</a:t>
            </a:r>
          </a:p>
          <a:p>
            <a:pPr lvl="1"/>
            <a:r>
              <a:rPr lang="en-GB"/>
              <a:t>had freedom of choice; </a:t>
            </a:r>
          </a:p>
          <a:p>
            <a:pPr lvl="1"/>
            <a:r>
              <a:rPr lang="en-GB"/>
              <a:t>set their own goals and decided how to meet them; </a:t>
            </a:r>
          </a:p>
          <a:p>
            <a:pPr lvl="1"/>
            <a:r>
              <a:rPr lang="en-GB"/>
              <a:t>had opportunities for open discussion of possibilities; </a:t>
            </a:r>
          </a:p>
          <a:p>
            <a:pPr lvl="1"/>
            <a:r>
              <a:rPr lang="en-GB"/>
              <a:t>experienced the challenge of creating something; </a:t>
            </a:r>
          </a:p>
          <a:p>
            <a:pPr lvl="1"/>
            <a:r>
              <a:rPr lang="en-GB"/>
              <a:t>had the opportunity to work alone or with peers; and, </a:t>
            </a:r>
          </a:p>
          <a:p>
            <a:pPr lvl="1"/>
            <a:r>
              <a:rPr lang="en-GB"/>
              <a:t>helped to define expectations of the outcome. </a:t>
            </a:r>
          </a:p>
          <a:p>
            <a:r>
              <a:rPr lang="en-US"/>
              <a:t>Teachers create environments that are:</a:t>
            </a:r>
          </a:p>
          <a:p>
            <a:pPr lvl="1"/>
            <a:r>
              <a:rPr lang="en-US"/>
              <a:t>Enabling;</a:t>
            </a:r>
          </a:p>
          <a:p>
            <a:pPr lvl="1"/>
            <a:r>
              <a:rPr lang="en-US"/>
              <a:t>Varity of opportunities</a:t>
            </a:r>
          </a:p>
          <a:p>
            <a:pPr lvl="1"/>
            <a:r>
              <a:rPr lang="en-US"/>
              <a:t>Encouraging</a:t>
            </a:r>
          </a:p>
          <a:p>
            <a:pPr lvl="1"/>
            <a:r>
              <a:rPr lang="en-US"/>
              <a:t>Inspiring</a:t>
            </a:r>
          </a:p>
        </p:txBody>
      </p:sp>
      <p:sp>
        <p:nvSpPr>
          <p:cNvPr id="7" name="Rounded Rectangle 4">
            <a:extLst>
              <a:ext uri="{FF2B5EF4-FFF2-40B4-BE49-F238E27FC236}">
                <a16:creationId xmlns:a16="http://schemas.microsoft.com/office/drawing/2014/main" id="{E64D92B0-090A-4280-B023-BEF0AA4EB755}"/>
              </a:ext>
            </a:extLst>
          </p:cNvPr>
          <p:cNvSpPr/>
          <p:nvPr/>
        </p:nvSpPr>
        <p:spPr>
          <a:xfrm>
            <a:off x="4559018" y="1100066"/>
            <a:ext cx="886408" cy="345232"/>
          </a:xfrm>
          <a:prstGeom prst="roundRect">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8" name="Rounded Rectangle 5">
            <a:extLst>
              <a:ext uri="{FF2B5EF4-FFF2-40B4-BE49-F238E27FC236}">
                <a16:creationId xmlns:a16="http://schemas.microsoft.com/office/drawing/2014/main" id="{2B90F78A-8F12-43EE-BD88-1CC88AAEE442}"/>
              </a:ext>
            </a:extLst>
          </p:cNvPr>
          <p:cNvSpPr/>
          <p:nvPr/>
        </p:nvSpPr>
        <p:spPr>
          <a:xfrm>
            <a:off x="3672610" y="1513723"/>
            <a:ext cx="1315616" cy="345232"/>
          </a:xfrm>
          <a:prstGeom prst="roundRect">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9" name="Rounded Rectangle 6">
            <a:extLst>
              <a:ext uri="{FF2B5EF4-FFF2-40B4-BE49-F238E27FC236}">
                <a16:creationId xmlns:a16="http://schemas.microsoft.com/office/drawing/2014/main" id="{95BBE65F-23BA-44EA-A89A-427EE1B3CB75}"/>
              </a:ext>
            </a:extLst>
          </p:cNvPr>
          <p:cNvSpPr/>
          <p:nvPr/>
        </p:nvSpPr>
        <p:spPr>
          <a:xfrm>
            <a:off x="5243263" y="1858955"/>
            <a:ext cx="2049624" cy="345232"/>
          </a:xfrm>
          <a:prstGeom prst="roundRect">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10" name="Rounded Rectangle 7">
            <a:extLst>
              <a:ext uri="{FF2B5EF4-FFF2-40B4-BE49-F238E27FC236}">
                <a16:creationId xmlns:a16="http://schemas.microsoft.com/office/drawing/2014/main" id="{CA2A1397-BE12-48BE-8404-5806163D23D3}"/>
              </a:ext>
            </a:extLst>
          </p:cNvPr>
          <p:cNvSpPr/>
          <p:nvPr/>
        </p:nvSpPr>
        <p:spPr>
          <a:xfrm>
            <a:off x="6202817" y="2281632"/>
            <a:ext cx="1090069" cy="345232"/>
          </a:xfrm>
          <a:prstGeom prst="roundRect">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11" name="Rounded Rectangle 8">
            <a:extLst>
              <a:ext uri="{FF2B5EF4-FFF2-40B4-BE49-F238E27FC236}">
                <a16:creationId xmlns:a16="http://schemas.microsoft.com/office/drawing/2014/main" id="{BEDB7B4F-535D-4D87-BD44-5D0882D8E1C9}"/>
              </a:ext>
            </a:extLst>
          </p:cNvPr>
          <p:cNvSpPr/>
          <p:nvPr/>
        </p:nvSpPr>
        <p:spPr>
          <a:xfrm>
            <a:off x="5445425" y="2683242"/>
            <a:ext cx="3125755" cy="345232"/>
          </a:xfrm>
          <a:prstGeom prst="roundRect">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12" name="Rounded Rectangle 9">
            <a:extLst>
              <a:ext uri="{FF2B5EF4-FFF2-40B4-BE49-F238E27FC236}">
                <a16:creationId xmlns:a16="http://schemas.microsoft.com/office/drawing/2014/main" id="{B8D2141B-7AC2-46F1-A039-9474D49B6C90}"/>
              </a:ext>
            </a:extLst>
          </p:cNvPr>
          <p:cNvSpPr/>
          <p:nvPr/>
        </p:nvSpPr>
        <p:spPr>
          <a:xfrm>
            <a:off x="3825009" y="3050505"/>
            <a:ext cx="2478833" cy="345232"/>
          </a:xfrm>
          <a:prstGeom prst="roundRect">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63147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
                                            <p:txEl>
                                              <p:pRg st="9" end="9"/>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5">
                                            <p:txEl>
                                              <p:pRg st="10" end="10"/>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5">
                                            <p:txEl>
                                              <p:pRg st="11" end="11"/>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9"/>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0"/>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P spid="7" grpId="0" animBg="1"/>
      <p:bldP spid="8" grpId="0" animBg="1"/>
      <p:bldP spid="9" grpId="0" animBg="1"/>
      <p:bldP spid="10" grpId="0" animBg="1"/>
      <p:bldP spid="11" grpId="0" animBg="1"/>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0DBCC3A-723D-47CF-83E9-8F66CE651F3E}"/>
              </a:ext>
            </a:extLst>
          </p:cNvPr>
          <p:cNvSpPr txBox="1"/>
          <p:nvPr/>
        </p:nvSpPr>
        <p:spPr>
          <a:xfrm>
            <a:off x="1240865" y="124375"/>
            <a:ext cx="4200094" cy="1446550"/>
          </a:xfrm>
          <a:prstGeom prst="rect">
            <a:avLst/>
          </a:prstGeom>
          <a:noFill/>
        </p:spPr>
        <p:txBody>
          <a:bodyPr wrap="square" rtlCol="0">
            <a:spAutoFit/>
          </a:bodyPr>
          <a:lstStyle/>
          <a:p>
            <a:r>
              <a:rPr lang="en-GB" sz="8800" b="1">
                <a:ln w="12700">
                  <a:solidFill>
                    <a:schemeClr val="accent5"/>
                  </a:solidFill>
                  <a:prstDash val="solid"/>
                </a:ln>
                <a:pattFill prst="ltDnDiag">
                  <a:fgClr>
                    <a:schemeClr val="accent5">
                      <a:lumMod val="60000"/>
                      <a:lumOff val="40000"/>
                    </a:schemeClr>
                  </a:fgClr>
                  <a:bgClr>
                    <a:schemeClr val="bg1"/>
                  </a:bgClr>
                </a:pattFill>
              </a:rPr>
              <a:t>STIMULI</a:t>
            </a:r>
          </a:p>
        </p:txBody>
      </p:sp>
      <p:sp>
        <p:nvSpPr>
          <p:cNvPr id="5" name="Rectangle 2">
            <a:extLst>
              <a:ext uri="{FF2B5EF4-FFF2-40B4-BE49-F238E27FC236}">
                <a16:creationId xmlns:a16="http://schemas.microsoft.com/office/drawing/2014/main" id="{13789E11-6E65-487A-AF58-F7CFC94A7C83}"/>
              </a:ext>
            </a:extLst>
          </p:cNvPr>
          <p:cNvSpPr txBox="1">
            <a:spLocks noChangeArrowheads="1"/>
          </p:cNvSpPr>
          <p:nvPr/>
        </p:nvSpPr>
        <p:spPr>
          <a:xfrm>
            <a:off x="0" y="1449246"/>
            <a:ext cx="6586108" cy="914400"/>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Font typeface="Arial"/>
              <a:buNone/>
            </a:pPr>
            <a:r>
              <a:rPr lang="en-US" altLang="en-US"/>
              <a:t>Is defined as the </a:t>
            </a:r>
            <a:r>
              <a:rPr lang="en-US" altLang="en-US" i="1" u="sng"/>
              <a:t>starting point</a:t>
            </a:r>
            <a:r>
              <a:rPr lang="en-US" altLang="en-US" u="sng"/>
              <a:t> </a:t>
            </a:r>
            <a:r>
              <a:rPr lang="en-US" altLang="en-US"/>
              <a:t>or </a:t>
            </a:r>
            <a:r>
              <a:rPr lang="en-US" altLang="en-US" i="1" u="sng"/>
              <a:t>incentive</a:t>
            </a:r>
            <a:r>
              <a:rPr lang="en-US" altLang="en-US"/>
              <a:t> for creative movement. Stimuli can be categorised into 5 groups.</a:t>
            </a:r>
          </a:p>
        </p:txBody>
      </p:sp>
      <p:pic>
        <p:nvPicPr>
          <p:cNvPr id="6" name="Picture 5">
            <a:extLst>
              <a:ext uri="{FF2B5EF4-FFF2-40B4-BE49-F238E27FC236}">
                <a16:creationId xmlns:a16="http://schemas.microsoft.com/office/drawing/2014/main" id="{5743D486-1805-43E3-B953-56DC0FFC1B79}"/>
              </a:ext>
            </a:extLst>
          </p:cNvPr>
          <p:cNvPicPr>
            <a:picLocks noChangeAspect="1"/>
          </p:cNvPicPr>
          <p:nvPr/>
        </p:nvPicPr>
        <p:blipFill rotWithShape="1">
          <a:blip r:embed="rId2"/>
          <a:srcRect l="17241" t="62969" r="64302" b="32676"/>
          <a:stretch/>
        </p:blipFill>
        <p:spPr>
          <a:xfrm>
            <a:off x="7477824" y="1000573"/>
            <a:ext cx="4114800" cy="546100"/>
          </a:xfrm>
          <a:prstGeom prst="rect">
            <a:avLst/>
          </a:prstGeom>
        </p:spPr>
      </p:pic>
      <p:pic>
        <p:nvPicPr>
          <p:cNvPr id="7" name="Picture 6">
            <a:extLst>
              <a:ext uri="{FF2B5EF4-FFF2-40B4-BE49-F238E27FC236}">
                <a16:creationId xmlns:a16="http://schemas.microsoft.com/office/drawing/2014/main" id="{7D11CAAD-0C87-44AE-89ED-1C876A6CAD2A}"/>
              </a:ext>
            </a:extLst>
          </p:cNvPr>
          <p:cNvPicPr>
            <a:picLocks noChangeAspect="1"/>
          </p:cNvPicPr>
          <p:nvPr/>
        </p:nvPicPr>
        <p:blipFill rotWithShape="1">
          <a:blip r:embed="rId3"/>
          <a:srcRect l="6249" t="38234" r="65004" b="37109"/>
          <a:stretch/>
        </p:blipFill>
        <p:spPr>
          <a:xfrm>
            <a:off x="6278652" y="2914202"/>
            <a:ext cx="5408344" cy="2609268"/>
          </a:xfrm>
          <a:prstGeom prst="rect">
            <a:avLst/>
          </a:prstGeom>
        </p:spPr>
      </p:pic>
      <p:pic>
        <p:nvPicPr>
          <p:cNvPr id="8" name="Picture 7">
            <a:extLst>
              <a:ext uri="{FF2B5EF4-FFF2-40B4-BE49-F238E27FC236}">
                <a16:creationId xmlns:a16="http://schemas.microsoft.com/office/drawing/2014/main" id="{B9CEF9F7-D4AD-4CC1-B2C9-23AA9F57BD31}"/>
              </a:ext>
            </a:extLst>
          </p:cNvPr>
          <p:cNvPicPr>
            <a:picLocks noChangeAspect="1"/>
          </p:cNvPicPr>
          <p:nvPr/>
        </p:nvPicPr>
        <p:blipFill rotWithShape="1">
          <a:blip r:embed="rId4"/>
          <a:srcRect l="34514" t="37284" r="33542" b="37259"/>
          <a:stretch/>
        </p:blipFill>
        <p:spPr>
          <a:xfrm>
            <a:off x="540072" y="2946100"/>
            <a:ext cx="5722204" cy="2565014"/>
          </a:xfrm>
          <a:prstGeom prst="rect">
            <a:avLst/>
          </a:prstGeom>
        </p:spPr>
      </p:pic>
    </p:spTree>
    <p:extLst>
      <p:ext uri="{BB962C8B-B14F-4D97-AF65-F5344CB8AC3E}">
        <p14:creationId xmlns:p14="http://schemas.microsoft.com/office/powerpoint/2010/main" val="5119309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0614728-86C2-4380-938F-511B3379EBDE}"/>
              </a:ext>
            </a:extLst>
          </p:cNvPr>
          <p:cNvSpPr txBox="1"/>
          <p:nvPr/>
        </p:nvSpPr>
        <p:spPr>
          <a:xfrm>
            <a:off x="3786910" y="2108046"/>
            <a:ext cx="4200094" cy="1446550"/>
          </a:xfrm>
          <a:prstGeom prst="rect">
            <a:avLst/>
          </a:prstGeom>
          <a:noFill/>
        </p:spPr>
        <p:txBody>
          <a:bodyPr wrap="square" rtlCol="0">
            <a:spAutoFit/>
          </a:bodyPr>
          <a:lstStyle/>
          <a:p>
            <a:r>
              <a:rPr lang="en-GB" sz="8800" b="1">
                <a:ln w="12700">
                  <a:solidFill>
                    <a:schemeClr val="accent5"/>
                  </a:solidFill>
                  <a:prstDash val="solid"/>
                </a:ln>
                <a:pattFill prst="ltDnDiag">
                  <a:fgClr>
                    <a:schemeClr val="accent5">
                      <a:lumMod val="60000"/>
                      <a:lumOff val="40000"/>
                    </a:schemeClr>
                  </a:fgClr>
                  <a:bgClr>
                    <a:schemeClr val="bg1"/>
                  </a:bgClr>
                </a:pattFill>
              </a:rPr>
              <a:t>STIMULI</a:t>
            </a:r>
          </a:p>
        </p:txBody>
      </p:sp>
      <p:sp>
        <p:nvSpPr>
          <p:cNvPr id="5" name="TextBox 4">
            <a:extLst>
              <a:ext uri="{FF2B5EF4-FFF2-40B4-BE49-F238E27FC236}">
                <a16:creationId xmlns:a16="http://schemas.microsoft.com/office/drawing/2014/main" id="{BD834519-AD1D-40B8-86BB-BBC38C2B9C25}"/>
              </a:ext>
            </a:extLst>
          </p:cNvPr>
          <p:cNvSpPr txBox="1"/>
          <p:nvPr/>
        </p:nvSpPr>
        <p:spPr>
          <a:xfrm>
            <a:off x="705970" y="622367"/>
            <a:ext cx="2119374" cy="584775"/>
          </a:xfrm>
          <a:prstGeom prst="rect">
            <a:avLst/>
          </a:prstGeom>
          <a:noFill/>
        </p:spPr>
        <p:txBody>
          <a:bodyPr wrap="square" rtlCol="0">
            <a:spAutoFit/>
          </a:bodyPr>
          <a:lstStyle/>
          <a:p>
            <a:r>
              <a:rPr lang="en-US" sz="3200" b="1"/>
              <a:t>Auditory</a:t>
            </a:r>
          </a:p>
        </p:txBody>
      </p:sp>
      <p:pic>
        <p:nvPicPr>
          <p:cNvPr id="6" name="Graphic 5" descr="Music">
            <a:hlinkClick r:id="rId2"/>
            <a:extLst>
              <a:ext uri="{FF2B5EF4-FFF2-40B4-BE49-F238E27FC236}">
                <a16:creationId xmlns:a16="http://schemas.microsoft.com/office/drawing/2014/main" id="{B2C75DAF-9483-4655-AE3C-E185D74112F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05970" y="1204691"/>
            <a:ext cx="914400" cy="914400"/>
          </a:xfrm>
          <a:prstGeom prst="rect">
            <a:avLst/>
          </a:prstGeom>
        </p:spPr>
      </p:pic>
      <p:sp>
        <p:nvSpPr>
          <p:cNvPr id="7" name="TextBox 6">
            <a:extLst>
              <a:ext uri="{FF2B5EF4-FFF2-40B4-BE49-F238E27FC236}">
                <a16:creationId xmlns:a16="http://schemas.microsoft.com/office/drawing/2014/main" id="{F59AB89C-378E-43C6-BA8B-1C266C1EEFE1}"/>
              </a:ext>
            </a:extLst>
          </p:cNvPr>
          <p:cNvSpPr txBox="1"/>
          <p:nvPr/>
        </p:nvSpPr>
        <p:spPr>
          <a:xfrm>
            <a:off x="829021" y="3911660"/>
            <a:ext cx="2119374" cy="584775"/>
          </a:xfrm>
          <a:prstGeom prst="rect">
            <a:avLst/>
          </a:prstGeom>
          <a:noFill/>
        </p:spPr>
        <p:txBody>
          <a:bodyPr wrap="square" rtlCol="0">
            <a:spAutoFit/>
          </a:bodyPr>
          <a:lstStyle/>
          <a:p>
            <a:r>
              <a:rPr lang="en-US" sz="3200" b="1"/>
              <a:t>Visual</a:t>
            </a:r>
          </a:p>
        </p:txBody>
      </p:sp>
      <p:pic>
        <p:nvPicPr>
          <p:cNvPr id="8" name="Graphic 7" descr="Easel">
            <a:extLst>
              <a:ext uri="{FF2B5EF4-FFF2-40B4-BE49-F238E27FC236}">
                <a16:creationId xmlns:a16="http://schemas.microsoft.com/office/drawing/2014/main" id="{BE8272C2-9521-4B8E-8B87-3F4F3EDFA9C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710418" y="4541516"/>
            <a:ext cx="914400" cy="914400"/>
          </a:xfrm>
          <a:prstGeom prst="rect">
            <a:avLst/>
          </a:prstGeom>
        </p:spPr>
      </p:pic>
      <p:pic>
        <p:nvPicPr>
          <p:cNvPr id="9" name="Graphic 8" descr="Video camera">
            <a:extLst>
              <a:ext uri="{FF2B5EF4-FFF2-40B4-BE49-F238E27FC236}">
                <a16:creationId xmlns:a16="http://schemas.microsoft.com/office/drawing/2014/main" id="{A70EB155-AE5A-4B02-B7BD-8CCD3A16423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89068" y="4791273"/>
            <a:ext cx="914400" cy="914400"/>
          </a:xfrm>
          <a:prstGeom prst="rect">
            <a:avLst/>
          </a:prstGeom>
        </p:spPr>
      </p:pic>
      <p:sp>
        <p:nvSpPr>
          <p:cNvPr id="10" name="TextBox 9">
            <a:extLst>
              <a:ext uri="{FF2B5EF4-FFF2-40B4-BE49-F238E27FC236}">
                <a16:creationId xmlns:a16="http://schemas.microsoft.com/office/drawing/2014/main" id="{2A55E8E4-8CBA-4517-B30A-824AB0ADA895}"/>
              </a:ext>
            </a:extLst>
          </p:cNvPr>
          <p:cNvSpPr txBox="1"/>
          <p:nvPr/>
        </p:nvSpPr>
        <p:spPr>
          <a:xfrm>
            <a:off x="5625442" y="4743568"/>
            <a:ext cx="2119374" cy="584775"/>
          </a:xfrm>
          <a:prstGeom prst="rect">
            <a:avLst/>
          </a:prstGeom>
          <a:noFill/>
        </p:spPr>
        <p:txBody>
          <a:bodyPr wrap="square" rtlCol="0">
            <a:spAutoFit/>
          </a:bodyPr>
          <a:lstStyle/>
          <a:p>
            <a:r>
              <a:rPr lang="en-US" sz="3200" b="1"/>
              <a:t>Tactile</a:t>
            </a:r>
          </a:p>
        </p:txBody>
      </p:sp>
      <p:sp>
        <p:nvSpPr>
          <p:cNvPr id="11" name="TextBox 10">
            <a:extLst>
              <a:ext uri="{FF2B5EF4-FFF2-40B4-BE49-F238E27FC236}">
                <a16:creationId xmlns:a16="http://schemas.microsoft.com/office/drawing/2014/main" id="{E7F60D26-08A7-41C6-85FB-6F9063E85FB1}"/>
              </a:ext>
            </a:extLst>
          </p:cNvPr>
          <p:cNvSpPr txBox="1"/>
          <p:nvPr/>
        </p:nvSpPr>
        <p:spPr>
          <a:xfrm>
            <a:off x="4337843" y="268391"/>
            <a:ext cx="3235987" cy="1077218"/>
          </a:xfrm>
          <a:prstGeom prst="rect">
            <a:avLst/>
          </a:prstGeom>
          <a:noFill/>
        </p:spPr>
        <p:txBody>
          <a:bodyPr wrap="square" rtlCol="0">
            <a:spAutoFit/>
          </a:bodyPr>
          <a:lstStyle/>
          <a:p>
            <a:r>
              <a:rPr lang="en-US" sz="3200" b="1"/>
              <a:t>Ideational/ Theme based</a:t>
            </a:r>
          </a:p>
        </p:txBody>
      </p:sp>
      <p:sp>
        <p:nvSpPr>
          <p:cNvPr id="12" name="TextBox 11">
            <a:extLst>
              <a:ext uri="{FF2B5EF4-FFF2-40B4-BE49-F238E27FC236}">
                <a16:creationId xmlns:a16="http://schemas.microsoft.com/office/drawing/2014/main" id="{226DC220-68F6-47C9-B695-214DEF5DB0E6}"/>
              </a:ext>
            </a:extLst>
          </p:cNvPr>
          <p:cNvSpPr txBox="1"/>
          <p:nvPr/>
        </p:nvSpPr>
        <p:spPr>
          <a:xfrm>
            <a:off x="9223663" y="4004517"/>
            <a:ext cx="2444875" cy="1569660"/>
          </a:xfrm>
          <a:prstGeom prst="rect">
            <a:avLst/>
          </a:prstGeom>
          <a:noFill/>
        </p:spPr>
        <p:txBody>
          <a:bodyPr wrap="square" rtlCol="0">
            <a:spAutoFit/>
          </a:bodyPr>
          <a:lstStyle/>
          <a:p>
            <a:r>
              <a:rPr lang="en-US" sz="3200" b="1" err="1"/>
              <a:t>Kinaesthetic</a:t>
            </a:r>
            <a:r>
              <a:rPr lang="en-US" sz="3200" b="1"/>
              <a:t>/ Movement based</a:t>
            </a:r>
          </a:p>
        </p:txBody>
      </p:sp>
      <p:sp>
        <p:nvSpPr>
          <p:cNvPr id="13" name="Rectangle 12">
            <a:extLst>
              <a:ext uri="{FF2B5EF4-FFF2-40B4-BE49-F238E27FC236}">
                <a16:creationId xmlns:a16="http://schemas.microsoft.com/office/drawing/2014/main" id="{C0272EFB-026F-4BB4-815E-E745717BCBF1}"/>
              </a:ext>
            </a:extLst>
          </p:cNvPr>
          <p:cNvSpPr/>
          <p:nvPr/>
        </p:nvSpPr>
        <p:spPr>
          <a:xfrm>
            <a:off x="1649281" y="1568568"/>
            <a:ext cx="914400" cy="830997"/>
          </a:xfrm>
          <a:prstGeom prst="rect">
            <a:avLst/>
          </a:prstGeom>
        </p:spPr>
        <p:txBody>
          <a:bodyPr wrap="square">
            <a:spAutoFit/>
          </a:bodyPr>
          <a:lstStyle/>
          <a:p>
            <a:r>
              <a:rPr lang="en-GB" sz="4800">
                <a:latin typeface="Helvetica" pitchFamily="2" charset="0"/>
              </a:rPr>
              <a:t>🎶</a:t>
            </a:r>
            <a:endParaRPr lang="en-GB" sz="4800">
              <a:effectLst/>
              <a:latin typeface="Helvetica" pitchFamily="2" charset="0"/>
            </a:endParaRPr>
          </a:p>
        </p:txBody>
      </p:sp>
      <p:sp>
        <p:nvSpPr>
          <p:cNvPr id="14" name="Rectangle 13">
            <a:extLst>
              <a:ext uri="{FF2B5EF4-FFF2-40B4-BE49-F238E27FC236}">
                <a16:creationId xmlns:a16="http://schemas.microsoft.com/office/drawing/2014/main" id="{E02D461D-CC1D-4E06-AAA3-65133ED14393}"/>
              </a:ext>
            </a:extLst>
          </p:cNvPr>
          <p:cNvSpPr/>
          <p:nvPr/>
        </p:nvSpPr>
        <p:spPr>
          <a:xfrm>
            <a:off x="2373996" y="1109354"/>
            <a:ext cx="877163" cy="923330"/>
          </a:xfrm>
          <a:prstGeom prst="rect">
            <a:avLst/>
          </a:prstGeom>
        </p:spPr>
        <p:txBody>
          <a:bodyPr wrap="none">
            <a:spAutoFit/>
          </a:bodyPr>
          <a:lstStyle/>
          <a:p>
            <a:r>
              <a:rPr lang="en-GB" sz="5400">
                <a:latin typeface="Helvetica" pitchFamily="2" charset="0"/>
              </a:rPr>
              <a:t>📖</a:t>
            </a:r>
            <a:endParaRPr lang="en-GB" sz="5400">
              <a:effectLst/>
              <a:latin typeface="Helvetica" pitchFamily="2" charset="0"/>
            </a:endParaRPr>
          </a:p>
        </p:txBody>
      </p:sp>
      <p:sp>
        <p:nvSpPr>
          <p:cNvPr id="15" name="Rectangle 14">
            <a:extLst>
              <a:ext uri="{FF2B5EF4-FFF2-40B4-BE49-F238E27FC236}">
                <a16:creationId xmlns:a16="http://schemas.microsoft.com/office/drawing/2014/main" id="{DD15BADC-37F8-4959-8915-B5F3061922C3}"/>
              </a:ext>
            </a:extLst>
          </p:cNvPr>
          <p:cNvSpPr/>
          <p:nvPr/>
        </p:nvSpPr>
        <p:spPr>
          <a:xfrm>
            <a:off x="151012" y="1775652"/>
            <a:ext cx="877163" cy="923330"/>
          </a:xfrm>
          <a:prstGeom prst="rect">
            <a:avLst/>
          </a:prstGeom>
        </p:spPr>
        <p:txBody>
          <a:bodyPr wrap="none">
            <a:spAutoFit/>
          </a:bodyPr>
          <a:lstStyle/>
          <a:p>
            <a:r>
              <a:rPr lang="en-GB" sz="5400">
                <a:latin typeface="Helvetica" pitchFamily="2" charset="0"/>
              </a:rPr>
              <a:t>🐚</a:t>
            </a:r>
            <a:endParaRPr lang="en-GB" sz="5400">
              <a:effectLst/>
              <a:latin typeface="Helvetica" pitchFamily="2" charset="0"/>
            </a:endParaRPr>
          </a:p>
        </p:txBody>
      </p:sp>
      <p:sp>
        <p:nvSpPr>
          <p:cNvPr id="16" name="Rectangle 15">
            <a:extLst>
              <a:ext uri="{FF2B5EF4-FFF2-40B4-BE49-F238E27FC236}">
                <a16:creationId xmlns:a16="http://schemas.microsoft.com/office/drawing/2014/main" id="{7BDC43E0-EA53-4422-9C4F-B290662A9FF0}"/>
              </a:ext>
            </a:extLst>
          </p:cNvPr>
          <p:cNvSpPr/>
          <p:nvPr/>
        </p:nvSpPr>
        <p:spPr>
          <a:xfrm>
            <a:off x="2445976" y="253058"/>
            <a:ext cx="716863" cy="923330"/>
          </a:xfrm>
          <a:prstGeom prst="rect">
            <a:avLst/>
          </a:prstGeom>
        </p:spPr>
        <p:txBody>
          <a:bodyPr wrap="none">
            <a:spAutoFit/>
          </a:bodyPr>
          <a:lstStyle/>
          <a:p>
            <a:r>
              <a:rPr lang="en-GB" sz="5400">
                <a:latin typeface="Helvetica" pitchFamily="2" charset="0"/>
              </a:rPr>
              <a:t>☔</a:t>
            </a:r>
            <a:endParaRPr lang="en-GB" sz="5400">
              <a:effectLst/>
              <a:latin typeface="Helvetica" pitchFamily="2" charset="0"/>
            </a:endParaRPr>
          </a:p>
        </p:txBody>
      </p:sp>
      <p:sp>
        <p:nvSpPr>
          <p:cNvPr id="17" name="Rectangle 16">
            <a:extLst>
              <a:ext uri="{FF2B5EF4-FFF2-40B4-BE49-F238E27FC236}">
                <a16:creationId xmlns:a16="http://schemas.microsoft.com/office/drawing/2014/main" id="{BD6950D6-E022-4A20-8E25-D76C878188D9}"/>
              </a:ext>
            </a:extLst>
          </p:cNvPr>
          <p:cNvSpPr/>
          <p:nvPr/>
        </p:nvSpPr>
        <p:spPr>
          <a:xfrm>
            <a:off x="10473364" y="5034945"/>
            <a:ext cx="1210588" cy="1323439"/>
          </a:xfrm>
          <a:prstGeom prst="rect">
            <a:avLst/>
          </a:prstGeom>
        </p:spPr>
        <p:txBody>
          <a:bodyPr wrap="none">
            <a:spAutoFit/>
          </a:bodyPr>
          <a:lstStyle/>
          <a:p>
            <a:r>
              <a:rPr lang="en-GB" sz="8000">
                <a:latin typeface="Helvetica" pitchFamily="2" charset="0"/>
              </a:rPr>
              <a:t>🕺</a:t>
            </a:r>
            <a:endParaRPr lang="en-GB" sz="8000">
              <a:effectLst/>
              <a:latin typeface="Helvetica" pitchFamily="2" charset="0"/>
            </a:endParaRPr>
          </a:p>
        </p:txBody>
      </p:sp>
      <p:sp>
        <p:nvSpPr>
          <p:cNvPr id="18" name="Rectangle 17">
            <a:extLst>
              <a:ext uri="{FF2B5EF4-FFF2-40B4-BE49-F238E27FC236}">
                <a16:creationId xmlns:a16="http://schemas.microsoft.com/office/drawing/2014/main" id="{3FD2F112-43DB-492D-A5F1-0B1BAD021701}"/>
              </a:ext>
            </a:extLst>
          </p:cNvPr>
          <p:cNvSpPr/>
          <p:nvPr/>
        </p:nvSpPr>
        <p:spPr>
          <a:xfrm rot="21159657">
            <a:off x="5358890" y="5356949"/>
            <a:ext cx="2031325" cy="1200329"/>
          </a:xfrm>
          <a:prstGeom prst="rect">
            <a:avLst/>
          </a:prstGeom>
        </p:spPr>
        <p:txBody>
          <a:bodyPr wrap="none">
            <a:spAutoFit/>
          </a:bodyPr>
          <a:lstStyle/>
          <a:p>
            <a:r>
              <a:rPr lang="en-GB" sz="7200">
                <a:latin typeface="Helvetica" pitchFamily="2" charset="0"/>
              </a:rPr>
              <a:t>✋🤚</a:t>
            </a:r>
            <a:endParaRPr lang="en-GB" sz="7200">
              <a:effectLst/>
              <a:latin typeface="Helvetica" pitchFamily="2" charset="0"/>
            </a:endParaRPr>
          </a:p>
        </p:txBody>
      </p:sp>
      <p:sp>
        <p:nvSpPr>
          <p:cNvPr id="19" name="Rectangle 18">
            <a:extLst>
              <a:ext uri="{FF2B5EF4-FFF2-40B4-BE49-F238E27FC236}">
                <a16:creationId xmlns:a16="http://schemas.microsoft.com/office/drawing/2014/main" id="{66CDAD55-BE4B-4446-92FC-58D0D23B15E7}"/>
              </a:ext>
            </a:extLst>
          </p:cNvPr>
          <p:cNvSpPr/>
          <p:nvPr/>
        </p:nvSpPr>
        <p:spPr>
          <a:xfrm>
            <a:off x="4378947" y="1264925"/>
            <a:ext cx="2492990" cy="1015663"/>
          </a:xfrm>
          <a:prstGeom prst="rect">
            <a:avLst/>
          </a:prstGeom>
        </p:spPr>
        <p:txBody>
          <a:bodyPr wrap="none">
            <a:spAutoFit/>
          </a:bodyPr>
          <a:lstStyle/>
          <a:p>
            <a:r>
              <a:rPr lang="en-GB" sz="6000">
                <a:latin typeface="Helvetica" pitchFamily="2" charset="0"/>
              </a:rPr>
              <a:t>🌻🌼🌸</a:t>
            </a:r>
            <a:endParaRPr lang="en-GB" sz="6000">
              <a:effectLst/>
              <a:latin typeface="Helvetica" pitchFamily="2" charset="0"/>
            </a:endParaRPr>
          </a:p>
        </p:txBody>
      </p:sp>
      <p:grpSp>
        <p:nvGrpSpPr>
          <p:cNvPr id="20" name="Group 19">
            <a:extLst>
              <a:ext uri="{FF2B5EF4-FFF2-40B4-BE49-F238E27FC236}">
                <a16:creationId xmlns:a16="http://schemas.microsoft.com/office/drawing/2014/main" id="{C88F2EA6-1D4A-49A2-ABE2-24D67C9A27C0}"/>
              </a:ext>
            </a:extLst>
          </p:cNvPr>
          <p:cNvGrpSpPr/>
          <p:nvPr/>
        </p:nvGrpSpPr>
        <p:grpSpPr>
          <a:xfrm>
            <a:off x="8248175" y="410027"/>
            <a:ext cx="3041780" cy="2286928"/>
            <a:chOff x="8403921" y="3990674"/>
            <a:chExt cx="3041780" cy="2286928"/>
          </a:xfrm>
        </p:grpSpPr>
        <p:sp>
          <p:nvSpPr>
            <p:cNvPr id="21" name="TextBox 20">
              <a:extLst>
                <a:ext uri="{FF2B5EF4-FFF2-40B4-BE49-F238E27FC236}">
                  <a16:creationId xmlns:a16="http://schemas.microsoft.com/office/drawing/2014/main" id="{FF53F27A-0392-4086-9D91-42E6036CE7EB}"/>
                </a:ext>
              </a:extLst>
            </p:cNvPr>
            <p:cNvSpPr txBox="1"/>
            <p:nvPr/>
          </p:nvSpPr>
          <p:spPr>
            <a:xfrm>
              <a:off x="8586115" y="4113089"/>
              <a:ext cx="2854234" cy="584775"/>
            </a:xfrm>
            <a:prstGeom prst="rect">
              <a:avLst/>
            </a:prstGeom>
            <a:noFill/>
          </p:spPr>
          <p:txBody>
            <a:bodyPr wrap="square" rtlCol="0">
              <a:spAutoFit/>
            </a:bodyPr>
            <a:lstStyle/>
            <a:p>
              <a:r>
                <a:rPr lang="en-US" sz="3200" b="1"/>
                <a:t>Environmental</a:t>
              </a:r>
            </a:p>
          </p:txBody>
        </p:sp>
        <p:sp>
          <p:nvSpPr>
            <p:cNvPr id="22" name="Rectangle 21">
              <a:extLst>
                <a:ext uri="{FF2B5EF4-FFF2-40B4-BE49-F238E27FC236}">
                  <a16:creationId xmlns:a16="http://schemas.microsoft.com/office/drawing/2014/main" id="{88663F62-D6E2-4849-90C7-5C698CB770EB}"/>
                </a:ext>
              </a:extLst>
            </p:cNvPr>
            <p:cNvSpPr/>
            <p:nvPr/>
          </p:nvSpPr>
          <p:spPr>
            <a:xfrm>
              <a:off x="8805261" y="4683993"/>
              <a:ext cx="936475" cy="1107996"/>
            </a:xfrm>
            <a:prstGeom prst="rect">
              <a:avLst/>
            </a:prstGeom>
          </p:spPr>
          <p:txBody>
            <a:bodyPr wrap="none">
              <a:spAutoFit/>
            </a:bodyPr>
            <a:lstStyle/>
            <a:p>
              <a:r>
                <a:rPr lang="en-GB" sz="6600" dirty="0">
                  <a:latin typeface="Helvetica" pitchFamily="2" charset="0"/>
                </a:rPr>
                <a:t>❄</a:t>
              </a:r>
              <a:endParaRPr lang="en-GB" sz="6600" dirty="0">
                <a:effectLst/>
                <a:latin typeface="Helvetica" pitchFamily="2" charset="0"/>
              </a:endParaRPr>
            </a:p>
          </p:txBody>
        </p:sp>
        <p:sp>
          <p:nvSpPr>
            <p:cNvPr id="23" name="Rectangle 22">
              <a:extLst>
                <a:ext uri="{FF2B5EF4-FFF2-40B4-BE49-F238E27FC236}">
                  <a16:creationId xmlns:a16="http://schemas.microsoft.com/office/drawing/2014/main" id="{0A1AF0D4-E98A-4715-8C3C-972FAEA20E7F}"/>
                </a:ext>
              </a:extLst>
            </p:cNvPr>
            <p:cNvSpPr/>
            <p:nvPr/>
          </p:nvSpPr>
          <p:spPr>
            <a:xfrm>
              <a:off x="10233472" y="4433598"/>
              <a:ext cx="954107" cy="1015663"/>
            </a:xfrm>
            <a:prstGeom prst="rect">
              <a:avLst/>
            </a:prstGeom>
          </p:spPr>
          <p:txBody>
            <a:bodyPr wrap="none">
              <a:spAutoFit/>
            </a:bodyPr>
            <a:lstStyle/>
            <a:p>
              <a:r>
                <a:rPr lang="en-GB" sz="6000">
                  <a:latin typeface="Helvetica" pitchFamily="2" charset="0"/>
                </a:rPr>
                <a:t>🍁</a:t>
              </a:r>
              <a:endParaRPr lang="en-GB" sz="6000">
                <a:effectLst/>
                <a:latin typeface="Helvetica" pitchFamily="2" charset="0"/>
              </a:endParaRPr>
            </a:p>
          </p:txBody>
        </p:sp>
        <p:sp>
          <p:nvSpPr>
            <p:cNvPr id="24" name="Rectangle 23">
              <a:extLst>
                <a:ext uri="{FF2B5EF4-FFF2-40B4-BE49-F238E27FC236}">
                  <a16:creationId xmlns:a16="http://schemas.microsoft.com/office/drawing/2014/main" id="{537B89E1-86E8-47A4-A8F9-B6A7F193D34B}"/>
                </a:ext>
              </a:extLst>
            </p:cNvPr>
            <p:cNvSpPr/>
            <p:nvPr/>
          </p:nvSpPr>
          <p:spPr>
            <a:xfrm>
              <a:off x="9900775" y="5354272"/>
              <a:ext cx="877163" cy="923330"/>
            </a:xfrm>
            <a:prstGeom prst="rect">
              <a:avLst/>
            </a:prstGeom>
          </p:spPr>
          <p:txBody>
            <a:bodyPr wrap="none">
              <a:spAutoFit/>
            </a:bodyPr>
            <a:lstStyle/>
            <a:p>
              <a:r>
                <a:rPr lang="en-GB" sz="5400">
                  <a:latin typeface="Helvetica" pitchFamily="2" charset="0"/>
                </a:rPr>
                <a:t>🐘</a:t>
              </a:r>
              <a:endParaRPr lang="en-GB" sz="5400">
                <a:effectLst/>
                <a:latin typeface="Helvetica" pitchFamily="2" charset="0"/>
              </a:endParaRPr>
            </a:p>
          </p:txBody>
        </p:sp>
        <p:sp>
          <p:nvSpPr>
            <p:cNvPr id="25" name="Double Bracket 24">
              <a:extLst>
                <a:ext uri="{FF2B5EF4-FFF2-40B4-BE49-F238E27FC236}">
                  <a16:creationId xmlns:a16="http://schemas.microsoft.com/office/drawing/2014/main" id="{FF434A88-337C-4B96-865D-86BAF7C4BE3F}"/>
                </a:ext>
              </a:extLst>
            </p:cNvPr>
            <p:cNvSpPr/>
            <p:nvPr/>
          </p:nvSpPr>
          <p:spPr>
            <a:xfrm>
              <a:off x="8403921" y="3990674"/>
              <a:ext cx="3041780" cy="2175819"/>
            </a:xfrm>
            <a:prstGeom prst="bracketPair">
              <a:avLst/>
            </a:prstGeom>
            <a:ln w="57150"/>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grpSp>
      <p:sp>
        <p:nvSpPr>
          <p:cNvPr id="26" name="Rectangle 2">
            <a:extLst>
              <a:ext uri="{FF2B5EF4-FFF2-40B4-BE49-F238E27FC236}">
                <a16:creationId xmlns:a16="http://schemas.microsoft.com/office/drawing/2014/main" id="{C38127EC-544C-4447-ADD2-80070E5ECAAD}"/>
              </a:ext>
            </a:extLst>
          </p:cNvPr>
          <p:cNvSpPr txBox="1">
            <a:spLocks noChangeArrowheads="1"/>
          </p:cNvSpPr>
          <p:nvPr/>
        </p:nvSpPr>
        <p:spPr>
          <a:xfrm>
            <a:off x="2546045" y="3253623"/>
            <a:ext cx="6586108" cy="914400"/>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Font typeface="Arial"/>
              <a:buNone/>
            </a:pPr>
            <a:r>
              <a:rPr lang="en-US" altLang="en-US"/>
              <a:t>Is defined as the </a:t>
            </a:r>
            <a:r>
              <a:rPr lang="en-US" altLang="en-US" i="1" u="sng"/>
              <a:t>starting point</a:t>
            </a:r>
            <a:r>
              <a:rPr lang="en-US" altLang="en-US" u="sng"/>
              <a:t> </a:t>
            </a:r>
            <a:r>
              <a:rPr lang="en-US" altLang="en-US"/>
              <a:t>or </a:t>
            </a:r>
            <a:r>
              <a:rPr lang="en-US" altLang="en-US" i="1" u="sng"/>
              <a:t>incentive</a:t>
            </a:r>
            <a:r>
              <a:rPr lang="en-US" altLang="en-US"/>
              <a:t> for creative movement. Stimuli can be categorised into 5 groups.</a:t>
            </a:r>
          </a:p>
        </p:txBody>
      </p:sp>
      <p:sp>
        <p:nvSpPr>
          <p:cNvPr id="27" name="Rounded Rectangle 4">
            <a:extLst>
              <a:ext uri="{FF2B5EF4-FFF2-40B4-BE49-F238E27FC236}">
                <a16:creationId xmlns:a16="http://schemas.microsoft.com/office/drawing/2014/main" id="{9113582E-2459-4320-BC49-8A0570BD256C}"/>
              </a:ext>
            </a:extLst>
          </p:cNvPr>
          <p:cNvSpPr/>
          <p:nvPr/>
        </p:nvSpPr>
        <p:spPr>
          <a:xfrm>
            <a:off x="151012" y="130629"/>
            <a:ext cx="3385290" cy="2715208"/>
          </a:xfrm>
          <a:prstGeom prst="round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ounded Rectangle 37">
            <a:extLst>
              <a:ext uri="{FF2B5EF4-FFF2-40B4-BE49-F238E27FC236}">
                <a16:creationId xmlns:a16="http://schemas.microsoft.com/office/drawing/2014/main" id="{9896908B-C5CD-4CB4-9108-68072E9ECA59}"/>
              </a:ext>
            </a:extLst>
          </p:cNvPr>
          <p:cNvSpPr/>
          <p:nvPr/>
        </p:nvSpPr>
        <p:spPr>
          <a:xfrm>
            <a:off x="4289928" y="161976"/>
            <a:ext cx="3208552" cy="2088603"/>
          </a:xfrm>
          <a:prstGeom prst="round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ounded Rectangle 38">
            <a:extLst>
              <a:ext uri="{FF2B5EF4-FFF2-40B4-BE49-F238E27FC236}">
                <a16:creationId xmlns:a16="http://schemas.microsoft.com/office/drawing/2014/main" id="{95777122-140E-4AB3-A49E-2F0EDE5D74CC}"/>
              </a:ext>
            </a:extLst>
          </p:cNvPr>
          <p:cNvSpPr/>
          <p:nvPr/>
        </p:nvSpPr>
        <p:spPr>
          <a:xfrm>
            <a:off x="140402" y="3678617"/>
            <a:ext cx="2821911" cy="2054917"/>
          </a:xfrm>
          <a:prstGeom prst="round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ounded Rectangle 39">
            <a:extLst>
              <a:ext uri="{FF2B5EF4-FFF2-40B4-BE49-F238E27FC236}">
                <a16:creationId xmlns:a16="http://schemas.microsoft.com/office/drawing/2014/main" id="{E0E073A7-DA1F-4964-8A4B-C1DF31AADC69}"/>
              </a:ext>
            </a:extLst>
          </p:cNvPr>
          <p:cNvSpPr/>
          <p:nvPr/>
        </p:nvSpPr>
        <p:spPr>
          <a:xfrm>
            <a:off x="4906560" y="4587341"/>
            <a:ext cx="2658258" cy="2054580"/>
          </a:xfrm>
          <a:prstGeom prst="round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ounded Rectangle 40">
            <a:extLst>
              <a:ext uri="{FF2B5EF4-FFF2-40B4-BE49-F238E27FC236}">
                <a16:creationId xmlns:a16="http://schemas.microsoft.com/office/drawing/2014/main" id="{D063FA2D-DBC0-4FA8-B560-350464B31ECD}"/>
              </a:ext>
            </a:extLst>
          </p:cNvPr>
          <p:cNvSpPr/>
          <p:nvPr/>
        </p:nvSpPr>
        <p:spPr>
          <a:xfrm>
            <a:off x="9208248" y="4004516"/>
            <a:ext cx="2536385" cy="2265287"/>
          </a:xfrm>
          <a:prstGeom prst="round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177693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85848579-5C4E-46E2-8223-0D854C054718}"/>
              </a:ext>
            </a:extLst>
          </p:cNvPr>
          <p:cNvSpPr txBox="1">
            <a:spLocks/>
          </p:cNvSpPr>
          <p:nvPr/>
        </p:nvSpPr>
        <p:spPr>
          <a:xfrm>
            <a:off x="838200" y="23780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t>[Stimulus]</a:t>
            </a:r>
          </a:p>
        </p:txBody>
      </p:sp>
      <p:sp>
        <p:nvSpPr>
          <p:cNvPr id="4" name="Content Placeholder 2">
            <a:extLst>
              <a:ext uri="{FF2B5EF4-FFF2-40B4-BE49-F238E27FC236}">
                <a16:creationId xmlns:a16="http://schemas.microsoft.com/office/drawing/2014/main" id="{4BDFC3A3-6B35-4379-8EE9-91F0FAA931E7}"/>
              </a:ext>
            </a:extLst>
          </p:cNvPr>
          <p:cNvSpPr txBox="1">
            <a:spLocks/>
          </p:cNvSpPr>
          <p:nvPr/>
        </p:nvSpPr>
        <p:spPr>
          <a:xfrm>
            <a:off x="838200" y="1287745"/>
            <a:ext cx="5181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About the image</a:t>
            </a:r>
          </a:p>
          <a:p>
            <a:r>
              <a:rPr lang="en-GB"/>
              <a:t>You might want to describe certain features of the image:</a:t>
            </a:r>
          </a:p>
          <a:p>
            <a:endParaRPr lang="en-GB"/>
          </a:p>
          <a:p>
            <a:pPr lvl="1"/>
            <a:r>
              <a:rPr lang="en-GB"/>
              <a:t>Lines</a:t>
            </a:r>
          </a:p>
          <a:p>
            <a:pPr lvl="1"/>
            <a:r>
              <a:rPr lang="en-GB"/>
              <a:t>Shapes</a:t>
            </a:r>
          </a:p>
          <a:p>
            <a:pPr lvl="1"/>
            <a:r>
              <a:rPr lang="en-GB"/>
              <a:t>Colours</a:t>
            </a:r>
          </a:p>
          <a:p>
            <a:pPr lvl="1"/>
            <a:r>
              <a:rPr lang="en-GB"/>
              <a:t>Patterns</a:t>
            </a:r>
          </a:p>
          <a:p>
            <a:pPr lvl="1"/>
            <a:r>
              <a:rPr lang="en-GB"/>
              <a:t>Emotions</a:t>
            </a:r>
          </a:p>
        </p:txBody>
      </p:sp>
      <p:sp>
        <p:nvSpPr>
          <p:cNvPr id="5" name="Content Placeholder 3">
            <a:extLst>
              <a:ext uri="{FF2B5EF4-FFF2-40B4-BE49-F238E27FC236}">
                <a16:creationId xmlns:a16="http://schemas.microsoft.com/office/drawing/2014/main" id="{269230A9-FCAA-4624-BECB-1520B3B2A34A}"/>
              </a:ext>
            </a:extLst>
          </p:cNvPr>
          <p:cNvSpPr txBox="1">
            <a:spLocks/>
          </p:cNvSpPr>
          <p:nvPr/>
        </p:nvSpPr>
        <p:spPr>
          <a:xfrm>
            <a:off x="6172200" y="1287745"/>
            <a:ext cx="5181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About the movement</a:t>
            </a:r>
          </a:p>
          <a:p>
            <a:r>
              <a:rPr lang="en-GB"/>
              <a:t>Talk about the movement vocab/ patterns it invokes:</a:t>
            </a:r>
          </a:p>
          <a:p>
            <a:endParaRPr lang="en-GB"/>
          </a:p>
          <a:p>
            <a:pPr lvl="1"/>
            <a:r>
              <a:rPr lang="en-GB"/>
              <a:t>Dynamic qualities</a:t>
            </a:r>
          </a:p>
          <a:p>
            <a:pPr lvl="1"/>
            <a:r>
              <a:rPr lang="en-GB"/>
              <a:t>Timing</a:t>
            </a:r>
          </a:p>
          <a:p>
            <a:pPr lvl="1"/>
            <a:r>
              <a:rPr lang="en-GB"/>
              <a:t>Spatial floor patterns</a:t>
            </a:r>
          </a:p>
          <a:p>
            <a:pPr lvl="1"/>
            <a:r>
              <a:rPr lang="en-GB"/>
              <a:t>Body shape</a:t>
            </a:r>
          </a:p>
          <a:p>
            <a:pPr lvl="1"/>
            <a:r>
              <a:rPr lang="en-GB"/>
              <a:t>Relationships</a:t>
            </a:r>
          </a:p>
        </p:txBody>
      </p:sp>
    </p:spTree>
    <p:extLst>
      <p:ext uri="{BB962C8B-B14F-4D97-AF65-F5344CB8AC3E}">
        <p14:creationId xmlns:p14="http://schemas.microsoft.com/office/powerpoint/2010/main" val="59364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a:extLst>
              <a:ext uri="{FF2B5EF4-FFF2-40B4-BE49-F238E27FC236}">
                <a16:creationId xmlns:a16="http://schemas.microsoft.com/office/drawing/2014/main" id="{D780E18A-5F13-45D6-9C01-0AC75AF82E9B}"/>
              </a:ext>
            </a:extLst>
          </p:cNvPr>
          <p:cNvSpPr txBox="1">
            <a:spLocks noChangeArrowheads="1"/>
          </p:cNvSpPr>
          <p:nvPr/>
        </p:nvSpPr>
        <p:spPr>
          <a:xfrm rot="153806">
            <a:off x="10102925" y="520546"/>
            <a:ext cx="2205990" cy="78867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Visual</a:t>
            </a:r>
          </a:p>
        </p:txBody>
      </p:sp>
      <p:sp>
        <p:nvSpPr>
          <p:cNvPr id="7" name="Rectangle 6">
            <a:extLst>
              <a:ext uri="{FF2B5EF4-FFF2-40B4-BE49-F238E27FC236}">
                <a16:creationId xmlns:a16="http://schemas.microsoft.com/office/drawing/2014/main" id="{E4A1B640-74DD-4A57-A46F-0E58E1D604E8}"/>
              </a:ext>
            </a:extLst>
          </p:cNvPr>
          <p:cNvSpPr>
            <a:spLocks/>
          </p:cNvSpPr>
          <p:nvPr/>
        </p:nvSpPr>
        <p:spPr bwMode="auto">
          <a:xfrm>
            <a:off x="10429082" y="1135288"/>
            <a:ext cx="1553675" cy="886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0" tIns="0" rIns="0" bIns="0" anchor="ctr">
            <a:spAutoFit/>
          </a:bodyPr>
          <a:lstStyle>
            <a:lvl1pPr eaLnBrk="0" hangingPunct="0">
              <a:defRPr sz="3200">
                <a:solidFill>
                  <a:srgbClr val="414141"/>
                </a:solidFill>
                <a:latin typeface="Gill Sans Light" pitchFamily="-84" charset="0"/>
                <a:ea typeface="ヒラギノ角ゴ ProN W3" pitchFamily="-84" charset="-128"/>
                <a:sym typeface="Gill Sans Light" pitchFamily="-84" charset="0"/>
              </a:defRPr>
            </a:lvl1pPr>
            <a:lvl2pPr marL="742950" indent="-285750" eaLnBrk="0" hangingPunct="0">
              <a:defRPr sz="3200">
                <a:solidFill>
                  <a:srgbClr val="414141"/>
                </a:solidFill>
                <a:latin typeface="Gill Sans Light" pitchFamily="-84" charset="0"/>
                <a:ea typeface="ヒラギノ角ゴ ProN W3" pitchFamily="-84" charset="-128"/>
                <a:sym typeface="Gill Sans Light" pitchFamily="-84" charset="0"/>
              </a:defRPr>
            </a:lvl2pPr>
            <a:lvl3pPr marL="1143000" indent="-228600" eaLnBrk="0" hangingPunct="0">
              <a:defRPr sz="3200">
                <a:solidFill>
                  <a:srgbClr val="414141"/>
                </a:solidFill>
                <a:latin typeface="Gill Sans Light" pitchFamily="-84" charset="0"/>
                <a:ea typeface="ヒラギノ角ゴ ProN W3" pitchFamily="-84" charset="-128"/>
                <a:sym typeface="Gill Sans Light" pitchFamily="-84" charset="0"/>
              </a:defRPr>
            </a:lvl3pPr>
            <a:lvl4pPr marL="1600200" indent="-228600" eaLnBrk="0" hangingPunct="0">
              <a:defRPr sz="3200">
                <a:solidFill>
                  <a:srgbClr val="414141"/>
                </a:solidFill>
                <a:latin typeface="Gill Sans Light" pitchFamily="-84" charset="0"/>
                <a:ea typeface="ヒラギノ角ゴ ProN W3" pitchFamily="-84" charset="-128"/>
                <a:sym typeface="Gill Sans Light" pitchFamily="-84" charset="0"/>
              </a:defRPr>
            </a:lvl4pPr>
            <a:lvl5pPr marL="2057400" indent="-228600" eaLnBrk="0" hangingPunct="0">
              <a:defRPr sz="3200">
                <a:solidFill>
                  <a:srgbClr val="414141"/>
                </a:solidFill>
                <a:latin typeface="Gill Sans Light" pitchFamily="-84" charset="0"/>
                <a:ea typeface="ヒラギノ角ゴ ProN W3" pitchFamily="-84" charset="-128"/>
                <a:sym typeface="Gill Sans Light" pitchFamily="-84" charset="0"/>
              </a:defRPr>
            </a:lvl5pPr>
            <a:lvl6pPr marL="25146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6pPr>
            <a:lvl7pPr marL="29718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7pPr>
            <a:lvl8pPr marL="34290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8pPr>
            <a:lvl9pPr marL="38862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9pPr>
          </a:lstStyle>
          <a:p>
            <a:pPr algn="ctr" eaLnBrk="1" hangingPunct="1"/>
            <a:r>
              <a:rPr lang="en-US" altLang="en-US" sz="2880" i="1">
                <a:solidFill>
                  <a:schemeClr val="tx1"/>
                </a:solidFill>
              </a:rPr>
              <a:t>what we see</a:t>
            </a:r>
          </a:p>
        </p:txBody>
      </p:sp>
      <p:pic>
        <p:nvPicPr>
          <p:cNvPr id="8" name="Picture 5" descr="A close up of a sign&#10;&#10;Description generated with high confidence">
            <a:extLst>
              <a:ext uri="{FF2B5EF4-FFF2-40B4-BE49-F238E27FC236}">
                <a16:creationId xmlns:a16="http://schemas.microsoft.com/office/drawing/2014/main" id="{5BC07BA3-1F91-45DA-A7E3-C07D46334F69}"/>
              </a:ext>
            </a:extLst>
          </p:cNvPr>
          <p:cNvPicPr>
            <a:picLocks noChangeAspect="1"/>
          </p:cNvPicPr>
          <p:nvPr/>
        </p:nvPicPr>
        <p:blipFill>
          <a:blip r:embed="rId2"/>
          <a:stretch>
            <a:fillRect/>
          </a:stretch>
        </p:blipFill>
        <p:spPr>
          <a:xfrm>
            <a:off x="403430" y="797200"/>
            <a:ext cx="9826976" cy="4554331"/>
          </a:xfrm>
          <a:prstGeom prst="rect">
            <a:avLst/>
          </a:prstGeom>
        </p:spPr>
      </p:pic>
    </p:spTree>
    <p:extLst>
      <p:ext uri="{BB962C8B-B14F-4D97-AF65-F5344CB8AC3E}">
        <p14:creationId xmlns:p14="http://schemas.microsoft.com/office/powerpoint/2010/main" val="15237479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685FB9D4-DC05-4ABB-9307-7B895A8C6134}"/>
              </a:ext>
            </a:extLst>
          </p:cNvPr>
          <p:cNvSpPr txBox="1">
            <a:spLocks noChangeArrowheads="1"/>
          </p:cNvSpPr>
          <p:nvPr/>
        </p:nvSpPr>
        <p:spPr>
          <a:xfrm rot="1261455">
            <a:off x="9251380" y="780039"/>
            <a:ext cx="2205990" cy="78867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Visual</a:t>
            </a:r>
          </a:p>
        </p:txBody>
      </p:sp>
      <p:sp>
        <p:nvSpPr>
          <p:cNvPr id="3" name="Rectangle 2">
            <a:extLst>
              <a:ext uri="{FF2B5EF4-FFF2-40B4-BE49-F238E27FC236}">
                <a16:creationId xmlns:a16="http://schemas.microsoft.com/office/drawing/2014/main" id="{B8BF878A-0692-419D-BDC9-419552D9A5AC}"/>
              </a:ext>
            </a:extLst>
          </p:cNvPr>
          <p:cNvSpPr>
            <a:spLocks/>
          </p:cNvSpPr>
          <p:nvPr/>
        </p:nvSpPr>
        <p:spPr bwMode="auto">
          <a:xfrm rot="1261455">
            <a:off x="9637458" y="1421405"/>
            <a:ext cx="1689565" cy="443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3200">
                <a:solidFill>
                  <a:srgbClr val="414141"/>
                </a:solidFill>
                <a:latin typeface="Gill Sans Light" pitchFamily="-84" charset="0"/>
                <a:ea typeface="ヒラギノ角ゴ ProN W3" pitchFamily="-84" charset="-128"/>
                <a:sym typeface="Gill Sans Light" pitchFamily="-84" charset="0"/>
              </a:defRPr>
            </a:lvl1pPr>
            <a:lvl2pPr marL="742950" indent="-285750" eaLnBrk="0" hangingPunct="0">
              <a:defRPr sz="3200">
                <a:solidFill>
                  <a:srgbClr val="414141"/>
                </a:solidFill>
                <a:latin typeface="Gill Sans Light" pitchFamily="-84" charset="0"/>
                <a:ea typeface="ヒラギノ角ゴ ProN W3" pitchFamily="-84" charset="-128"/>
                <a:sym typeface="Gill Sans Light" pitchFamily="-84" charset="0"/>
              </a:defRPr>
            </a:lvl2pPr>
            <a:lvl3pPr marL="1143000" indent="-228600" eaLnBrk="0" hangingPunct="0">
              <a:defRPr sz="3200">
                <a:solidFill>
                  <a:srgbClr val="414141"/>
                </a:solidFill>
                <a:latin typeface="Gill Sans Light" pitchFamily="-84" charset="0"/>
                <a:ea typeface="ヒラギノ角ゴ ProN W3" pitchFamily="-84" charset="-128"/>
                <a:sym typeface="Gill Sans Light" pitchFamily="-84" charset="0"/>
              </a:defRPr>
            </a:lvl3pPr>
            <a:lvl4pPr marL="1600200" indent="-228600" eaLnBrk="0" hangingPunct="0">
              <a:defRPr sz="3200">
                <a:solidFill>
                  <a:srgbClr val="414141"/>
                </a:solidFill>
                <a:latin typeface="Gill Sans Light" pitchFamily="-84" charset="0"/>
                <a:ea typeface="ヒラギノ角ゴ ProN W3" pitchFamily="-84" charset="-128"/>
                <a:sym typeface="Gill Sans Light" pitchFamily="-84" charset="0"/>
              </a:defRPr>
            </a:lvl4pPr>
            <a:lvl5pPr marL="2057400" indent="-228600" eaLnBrk="0" hangingPunct="0">
              <a:defRPr sz="3200">
                <a:solidFill>
                  <a:srgbClr val="414141"/>
                </a:solidFill>
                <a:latin typeface="Gill Sans Light" pitchFamily="-84" charset="0"/>
                <a:ea typeface="ヒラギノ角ゴ ProN W3" pitchFamily="-84" charset="-128"/>
                <a:sym typeface="Gill Sans Light" pitchFamily="-84" charset="0"/>
              </a:defRPr>
            </a:lvl5pPr>
            <a:lvl6pPr marL="25146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6pPr>
            <a:lvl7pPr marL="29718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7pPr>
            <a:lvl8pPr marL="34290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8pPr>
            <a:lvl9pPr marL="38862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9pPr>
          </a:lstStyle>
          <a:p>
            <a:pPr eaLnBrk="1" hangingPunct="1"/>
            <a:r>
              <a:rPr lang="en-US" altLang="en-US" sz="2880" i="1">
                <a:solidFill>
                  <a:schemeClr val="tx1"/>
                </a:solidFill>
              </a:rPr>
              <a:t>what we see</a:t>
            </a:r>
          </a:p>
        </p:txBody>
      </p:sp>
      <p:pic>
        <p:nvPicPr>
          <p:cNvPr id="4" name="Picture 2" descr="A hand holding a yellow umbrella in the rain&#10;&#10;Description generated with high confidence">
            <a:extLst>
              <a:ext uri="{FF2B5EF4-FFF2-40B4-BE49-F238E27FC236}">
                <a16:creationId xmlns:a16="http://schemas.microsoft.com/office/drawing/2014/main" id="{9A402B7F-EE3B-4798-B77A-9ADD9CCDA716}"/>
              </a:ext>
            </a:extLst>
          </p:cNvPr>
          <p:cNvPicPr>
            <a:picLocks noChangeAspect="1"/>
          </p:cNvPicPr>
          <p:nvPr/>
        </p:nvPicPr>
        <p:blipFill>
          <a:blip r:embed="rId2"/>
          <a:stretch>
            <a:fillRect/>
          </a:stretch>
        </p:blipFill>
        <p:spPr>
          <a:xfrm>
            <a:off x="561622" y="414274"/>
            <a:ext cx="6101644" cy="4307896"/>
          </a:xfrm>
          <a:prstGeom prst="rect">
            <a:avLst/>
          </a:prstGeom>
        </p:spPr>
      </p:pic>
      <p:pic>
        <p:nvPicPr>
          <p:cNvPr id="5" name="Picture 6" descr="A person jumping in the air&#10;&#10;Description generated with high confidence">
            <a:extLst>
              <a:ext uri="{FF2B5EF4-FFF2-40B4-BE49-F238E27FC236}">
                <a16:creationId xmlns:a16="http://schemas.microsoft.com/office/drawing/2014/main" id="{7103BBD5-9040-4B23-95CB-6229D31B9D65}"/>
              </a:ext>
            </a:extLst>
          </p:cNvPr>
          <p:cNvPicPr>
            <a:picLocks noChangeAspect="1"/>
          </p:cNvPicPr>
          <p:nvPr/>
        </p:nvPicPr>
        <p:blipFill>
          <a:blip r:embed="rId3"/>
          <a:stretch>
            <a:fillRect/>
          </a:stretch>
        </p:blipFill>
        <p:spPr>
          <a:xfrm>
            <a:off x="8318223" y="2274712"/>
            <a:ext cx="2723998" cy="4114800"/>
          </a:xfrm>
          <a:prstGeom prst="rect">
            <a:avLst/>
          </a:prstGeom>
        </p:spPr>
      </p:pic>
      <p:pic>
        <p:nvPicPr>
          <p:cNvPr id="6" name="Picture 8" descr="A person swimming in the water&#10;&#10;Description generated with high confidence">
            <a:extLst>
              <a:ext uri="{FF2B5EF4-FFF2-40B4-BE49-F238E27FC236}">
                <a16:creationId xmlns:a16="http://schemas.microsoft.com/office/drawing/2014/main" id="{7AA55CBC-DB44-4429-BF45-AD2EC4EB48A4}"/>
              </a:ext>
            </a:extLst>
          </p:cNvPr>
          <p:cNvPicPr>
            <a:picLocks noChangeAspect="1"/>
          </p:cNvPicPr>
          <p:nvPr/>
        </p:nvPicPr>
        <p:blipFill rotWithShape="1">
          <a:blip r:embed="rId4"/>
          <a:srcRect r="298" b="3156"/>
          <a:stretch/>
        </p:blipFill>
        <p:spPr>
          <a:xfrm>
            <a:off x="3863623" y="3432351"/>
            <a:ext cx="4718781" cy="3054652"/>
          </a:xfrm>
          <a:prstGeom prst="rect">
            <a:avLst/>
          </a:prstGeom>
        </p:spPr>
      </p:pic>
    </p:spTree>
    <p:extLst>
      <p:ext uri="{BB962C8B-B14F-4D97-AF65-F5344CB8AC3E}">
        <p14:creationId xmlns:p14="http://schemas.microsoft.com/office/powerpoint/2010/main" val="9586748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hlinkClick r:id="rId2"/>
            <a:extLst>
              <a:ext uri="{FF2B5EF4-FFF2-40B4-BE49-F238E27FC236}">
                <a16:creationId xmlns:a16="http://schemas.microsoft.com/office/drawing/2014/main" id="{1A6720FA-4D0B-4D50-A3B5-33C36B4587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832" y="0"/>
            <a:ext cx="10287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3" name="Rectangle 4">
            <a:extLst>
              <a:ext uri="{FF2B5EF4-FFF2-40B4-BE49-F238E27FC236}">
                <a16:creationId xmlns:a16="http://schemas.microsoft.com/office/drawing/2014/main" id="{37012105-DE71-49DA-A21E-144783206038}"/>
              </a:ext>
            </a:extLst>
          </p:cNvPr>
          <p:cNvSpPr txBox="1">
            <a:spLocks noChangeArrowheads="1"/>
          </p:cNvSpPr>
          <p:nvPr/>
        </p:nvSpPr>
        <p:spPr>
          <a:xfrm rot="1261455">
            <a:off x="8607567" y="500585"/>
            <a:ext cx="2205990" cy="78867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solidFill>
                  <a:schemeClr val="bg1"/>
                </a:solidFill>
              </a:rPr>
              <a:t>Visual</a:t>
            </a:r>
          </a:p>
        </p:txBody>
      </p:sp>
      <p:sp>
        <p:nvSpPr>
          <p:cNvPr id="4" name="Rectangle 3">
            <a:extLst>
              <a:ext uri="{FF2B5EF4-FFF2-40B4-BE49-F238E27FC236}">
                <a16:creationId xmlns:a16="http://schemas.microsoft.com/office/drawing/2014/main" id="{FA2B6BA0-E6AC-48D0-B10F-25A980F6C223}"/>
              </a:ext>
            </a:extLst>
          </p:cNvPr>
          <p:cNvSpPr>
            <a:spLocks/>
          </p:cNvSpPr>
          <p:nvPr/>
        </p:nvSpPr>
        <p:spPr bwMode="auto">
          <a:xfrm rot="1261455">
            <a:off x="8813307" y="1141951"/>
            <a:ext cx="2050241" cy="443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3200">
                <a:solidFill>
                  <a:srgbClr val="414141"/>
                </a:solidFill>
                <a:latin typeface="Gill Sans Light" pitchFamily="-84" charset="0"/>
                <a:ea typeface="ヒラギノ角ゴ ProN W3" pitchFamily="-84" charset="-128"/>
                <a:sym typeface="Gill Sans Light" pitchFamily="-84" charset="0"/>
              </a:defRPr>
            </a:lvl1pPr>
            <a:lvl2pPr marL="742950" indent="-285750" eaLnBrk="0" hangingPunct="0">
              <a:defRPr sz="3200">
                <a:solidFill>
                  <a:srgbClr val="414141"/>
                </a:solidFill>
                <a:latin typeface="Gill Sans Light" pitchFamily="-84" charset="0"/>
                <a:ea typeface="ヒラギノ角ゴ ProN W3" pitchFamily="-84" charset="-128"/>
                <a:sym typeface="Gill Sans Light" pitchFamily="-84" charset="0"/>
              </a:defRPr>
            </a:lvl2pPr>
            <a:lvl3pPr marL="1143000" indent="-228600" eaLnBrk="0" hangingPunct="0">
              <a:defRPr sz="3200">
                <a:solidFill>
                  <a:srgbClr val="414141"/>
                </a:solidFill>
                <a:latin typeface="Gill Sans Light" pitchFamily="-84" charset="0"/>
                <a:ea typeface="ヒラギノ角ゴ ProN W3" pitchFamily="-84" charset="-128"/>
                <a:sym typeface="Gill Sans Light" pitchFamily="-84" charset="0"/>
              </a:defRPr>
            </a:lvl3pPr>
            <a:lvl4pPr marL="1600200" indent="-228600" eaLnBrk="0" hangingPunct="0">
              <a:defRPr sz="3200">
                <a:solidFill>
                  <a:srgbClr val="414141"/>
                </a:solidFill>
                <a:latin typeface="Gill Sans Light" pitchFamily="-84" charset="0"/>
                <a:ea typeface="ヒラギノ角ゴ ProN W3" pitchFamily="-84" charset="-128"/>
                <a:sym typeface="Gill Sans Light" pitchFamily="-84" charset="0"/>
              </a:defRPr>
            </a:lvl4pPr>
            <a:lvl5pPr marL="2057400" indent="-228600" eaLnBrk="0" hangingPunct="0">
              <a:defRPr sz="3200">
                <a:solidFill>
                  <a:srgbClr val="414141"/>
                </a:solidFill>
                <a:latin typeface="Gill Sans Light" pitchFamily="-84" charset="0"/>
                <a:ea typeface="ヒラギノ角ゴ ProN W3" pitchFamily="-84" charset="-128"/>
                <a:sym typeface="Gill Sans Light" pitchFamily="-84" charset="0"/>
              </a:defRPr>
            </a:lvl5pPr>
            <a:lvl6pPr marL="25146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6pPr>
            <a:lvl7pPr marL="29718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7pPr>
            <a:lvl8pPr marL="34290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8pPr>
            <a:lvl9pPr marL="38862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9pPr>
          </a:lstStyle>
          <a:p>
            <a:pPr eaLnBrk="1" hangingPunct="1"/>
            <a:r>
              <a:rPr lang="en-US" altLang="en-US" sz="2880" i="1">
                <a:solidFill>
                  <a:schemeClr val="bg1"/>
                </a:solidFill>
              </a:rPr>
              <a:t>what we see</a:t>
            </a:r>
          </a:p>
        </p:txBody>
      </p:sp>
    </p:spTree>
    <p:extLst>
      <p:ext uri="{BB962C8B-B14F-4D97-AF65-F5344CB8AC3E}">
        <p14:creationId xmlns:p14="http://schemas.microsoft.com/office/powerpoint/2010/main" val="15435425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A566D5F-F266-4394-BE11-30D9A5D5D71F}"/>
              </a:ext>
            </a:extLst>
          </p:cNvPr>
          <p:cNvPicPr>
            <a:picLocks noChangeAspect="1"/>
          </p:cNvPicPr>
          <p:nvPr/>
        </p:nvPicPr>
        <p:blipFill>
          <a:blip r:embed="rId2"/>
          <a:stretch>
            <a:fillRect/>
          </a:stretch>
        </p:blipFill>
        <p:spPr>
          <a:xfrm>
            <a:off x="1174676" y="79485"/>
            <a:ext cx="5836298" cy="5471529"/>
          </a:xfrm>
          <a:prstGeom prst="rect">
            <a:avLst/>
          </a:prstGeom>
        </p:spPr>
      </p:pic>
      <p:sp>
        <p:nvSpPr>
          <p:cNvPr id="3" name="Rectangle 4">
            <a:extLst>
              <a:ext uri="{FF2B5EF4-FFF2-40B4-BE49-F238E27FC236}">
                <a16:creationId xmlns:a16="http://schemas.microsoft.com/office/drawing/2014/main" id="{D29F0D36-8B46-4FA1-9146-6C8DBA8F1E90}"/>
              </a:ext>
            </a:extLst>
          </p:cNvPr>
          <p:cNvSpPr txBox="1">
            <a:spLocks noChangeArrowheads="1"/>
          </p:cNvSpPr>
          <p:nvPr/>
        </p:nvSpPr>
        <p:spPr>
          <a:xfrm rot="1261455">
            <a:off x="9251380" y="780039"/>
            <a:ext cx="2205990" cy="78867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Visual</a:t>
            </a:r>
          </a:p>
        </p:txBody>
      </p:sp>
      <p:sp>
        <p:nvSpPr>
          <p:cNvPr id="4" name="Rectangle 3">
            <a:extLst>
              <a:ext uri="{FF2B5EF4-FFF2-40B4-BE49-F238E27FC236}">
                <a16:creationId xmlns:a16="http://schemas.microsoft.com/office/drawing/2014/main" id="{155F2751-87EC-44F0-B444-4CE4912542AF}"/>
              </a:ext>
            </a:extLst>
          </p:cNvPr>
          <p:cNvSpPr>
            <a:spLocks/>
          </p:cNvSpPr>
          <p:nvPr/>
        </p:nvSpPr>
        <p:spPr bwMode="auto">
          <a:xfrm rot="1261455">
            <a:off x="9637458" y="1421405"/>
            <a:ext cx="1689565" cy="443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3200">
                <a:solidFill>
                  <a:srgbClr val="414141"/>
                </a:solidFill>
                <a:latin typeface="Gill Sans Light" pitchFamily="-84" charset="0"/>
                <a:ea typeface="ヒラギノ角ゴ ProN W3" pitchFamily="-84" charset="-128"/>
                <a:sym typeface="Gill Sans Light" pitchFamily="-84" charset="0"/>
              </a:defRPr>
            </a:lvl1pPr>
            <a:lvl2pPr marL="742950" indent="-285750" eaLnBrk="0" hangingPunct="0">
              <a:defRPr sz="3200">
                <a:solidFill>
                  <a:srgbClr val="414141"/>
                </a:solidFill>
                <a:latin typeface="Gill Sans Light" pitchFamily="-84" charset="0"/>
                <a:ea typeface="ヒラギノ角ゴ ProN W3" pitchFamily="-84" charset="-128"/>
                <a:sym typeface="Gill Sans Light" pitchFamily="-84" charset="0"/>
              </a:defRPr>
            </a:lvl2pPr>
            <a:lvl3pPr marL="1143000" indent="-228600" eaLnBrk="0" hangingPunct="0">
              <a:defRPr sz="3200">
                <a:solidFill>
                  <a:srgbClr val="414141"/>
                </a:solidFill>
                <a:latin typeface="Gill Sans Light" pitchFamily="-84" charset="0"/>
                <a:ea typeface="ヒラギノ角ゴ ProN W3" pitchFamily="-84" charset="-128"/>
                <a:sym typeface="Gill Sans Light" pitchFamily="-84" charset="0"/>
              </a:defRPr>
            </a:lvl3pPr>
            <a:lvl4pPr marL="1600200" indent="-228600" eaLnBrk="0" hangingPunct="0">
              <a:defRPr sz="3200">
                <a:solidFill>
                  <a:srgbClr val="414141"/>
                </a:solidFill>
                <a:latin typeface="Gill Sans Light" pitchFamily="-84" charset="0"/>
                <a:ea typeface="ヒラギノ角ゴ ProN W3" pitchFamily="-84" charset="-128"/>
                <a:sym typeface="Gill Sans Light" pitchFamily="-84" charset="0"/>
              </a:defRPr>
            </a:lvl4pPr>
            <a:lvl5pPr marL="2057400" indent="-228600" eaLnBrk="0" hangingPunct="0">
              <a:defRPr sz="3200">
                <a:solidFill>
                  <a:srgbClr val="414141"/>
                </a:solidFill>
                <a:latin typeface="Gill Sans Light" pitchFamily="-84" charset="0"/>
                <a:ea typeface="ヒラギノ角ゴ ProN W3" pitchFamily="-84" charset="-128"/>
                <a:sym typeface="Gill Sans Light" pitchFamily="-84" charset="0"/>
              </a:defRPr>
            </a:lvl5pPr>
            <a:lvl6pPr marL="25146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6pPr>
            <a:lvl7pPr marL="29718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7pPr>
            <a:lvl8pPr marL="34290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8pPr>
            <a:lvl9pPr marL="38862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9pPr>
          </a:lstStyle>
          <a:p>
            <a:pPr eaLnBrk="1" hangingPunct="1"/>
            <a:r>
              <a:rPr lang="en-US" altLang="en-US" sz="2880" i="1">
                <a:solidFill>
                  <a:schemeClr val="tx1"/>
                </a:solidFill>
              </a:rPr>
              <a:t>what we see</a:t>
            </a:r>
          </a:p>
        </p:txBody>
      </p:sp>
    </p:spTree>
    <p:extLst>
      <p:ext uri="{BB962C8B-B14F-4D97-AF65-F5344CB8AC3E}">
        <p14:creationId xmlns:p14="http://schemas.microsoft.com/office/powerpoint/2010/main" val="18787981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hlinkClick r:id="rId2"/>
            <a:extLst>
              <a:ext uri="{FF2B5EF4-FFF2-40B4-BE49-F238E27FC236}">
                <a16:creationId xmlns:a16="http://schemas.microsoft.com/office/drawing/2014/main" id="{034B4B30-4640-46B3-AB60-5E2B5F7EC332}"/>
              </a:ext>
            </a:extLst>
          </p:cNvPr>
          <p:cNvPicPr>
            <a:picLocks noChangeAspect="1"/>
          </p:cNvPicPr>
          <p:nvPr/>
        </p:nvPicPr>
        <p:blipFill>
          <a:blip r:embed="rId3"/>
          <a:stretch>
            <a:fillRect/>
          </a:stretch>
        </p:blipFill>
        <p:spPr>
          <a:xfrm>
            <a:off x="921674" y="688576"/>
            <a:ext cx="6206623" cy="4540584"/>
          </a:xfrm>
          <a:prstGeom prst="rect">
            <a:avLst/>
          </a:prstGeom>
        </p:spPr>
      </p:pic>
      <p:sp>
        <p:nvSpPr>
          <p:cNvPr id="3" name="Rectangle 4">
            <a:extLst>
              <a:ext uri="{FF2B5EF4-FFF2-40B4-BE49-F238E27FC236}">
                <a16:creationId xmlns:a16="http://schemas.microsoft.com/office/drawing/2014/main" id="{ECB53B9E-6F54-4A7B-863C-FA4AC813ECC1}"/>
              </a:ext>
            </a:extLst>
          </p:cNvPr>
          <p:cNvSpPr txBox="1">
            <a:spLocks noChangeArrowheads="1"/>
          </p:cNvSpPr>
          <p:nvPr/>
        </p:nvSpPr>
        <p:spPr>
          <a:xfrm rot="1261455">
            <a:off x="9251380" y="780039"/>
            <a:ext cx="2205990" cy="78867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Visual</a:t>
            </a:r>
          </a:p>
        </p:txBody>
      </p:sp>
      <p:sp>
        <p:nvSpPr>
          <p:cNvPr id="4" name="Rectangle 3">
            <a:extLst>
              <a:ext uri="{FF2B5EF4-FFF2-40B4-BE49-F238E27FC236}">
                <a16:creationId xmlns:a16="http://schemas.microsoft.com/office/drawing/2014/main" id="{97C6C0C8-2D59-46C7-B0F1-FCBC288B9441}"/>
              </a:ext>
            </a:extLst>
          </p:cNvPr>
          <p:cNvSpPr>
            <a:spLocks/>
          </p:cNvSpPr>
          <p:nvPr/>
        </p:nvSpPr>
        <p:spPr bwMode="auto">
          <a:xfrm rot="1261455">
            <a:off x="9637458" y="1421405"/>
            <a:ext cx="1689565" cy="443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3200">
                <a:solidFill>
                  <a:srgbClr val="414141"/>
                </a:solidFill>
                <a:latin typeface="Gill Sans Light" pitchFamily="-84" charset="0"/>
                <a:ea typeface="ヒラギノ角ゴ ProN W3" pitchFamily="-84" charset="-128"/>
                <a:sym typeface="Gill Sans Light" pitchFamily="-84" charset="0"/>
              </a:defRPr>
            </a:lvl1pPr>
            <a:lvl2pPr marL="742950" indent="-285750" eaLnBrk="0" hangingPunct="0">
              <a:defRPr sz="3200">
                <a:solidFill>
                  <a:srgbClr val="414141"/>
                </a:solidFill>
                <a:latin typeface="Gill Sans Light" pitchFamily="-84" charset="0"/>
                <a:ea typeface="ヒラギノ角ゴ ProN W3" pitchFamily="-84" charset="-128"/>
                <a:sym typeface="Gill Sans Light" pitchFamily="-84" charset="0"/>
              </a:defRPr>
            </a:lvl2pPr>
            <a:lvl3pPr marL="1143000" indent="-228600" eaLnBrk="0" hangingPunct="0">
              <a:defRPr sz="3200">
                <a:solidFill>
                  <a:srgbClr val="414141"/>
                </a:solidFill>
                <a:latin typeface="Gill Sans Light" pitchFamily="-84" charset="0"/>
                <a:ea typeface="ヒラギノ角ゴ ProN W3" pitchFamily="-84" charset="-128"/>
                <a:sym typeface="Gill Sans Light" pitchFamily="-84" charset="0"/>
              </a:defRPr>
            </a:lvl3pPr>
            <a:lvl4pPr marL="1600200" indent="-228600" eaLnBrk="0" hangingPunct="0">
              <a:defRPr sz="3200">
                <a:solidFill>
                  <a:srgbClr val="414141"/>
                </a:solidFill>
                <a:latin typeface="Gill Sans Light" pitchFamily="-84" charset="0"/>
                <a:ea typeface="ヒラギノ角ゴ ProN W3" pitchFamily="-84" charset="-128"/>
                <a:sym typeface="Gill Sans Light" pitchFamily="-84" charset="0"/>
              </a:defRPr>
            </a:lvl4pPr>
            <a:lvl5pPr marL="2057400" indent="-228600" eaLnBrk="0" hangingPunct="0">
              <a:defRPr sz="3200">
                <a:solidFill>
                  <a:srgbClr val="414141"/>
                </a:solidFill>
                <a:latin typeface="Gill Sans Light" pitchFamily="-84" charset="0"/>
                <a:ea typeface="ヒラギノ角ゴ ProN W3" pitchFamily="-84" charset="-128"/>
                <a:sym typeface="Gill Sans Light" pitchFamily="-84" charset="0"/>
              </a:defRPr>
            </a:lvl5pPr>
            <a:lvl6pPr marL="25146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6pPr>
            <a:lvl7pPr marL="29718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7pPr>
            <a:lvl8pPr marL="34290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8pPr>
            <a:lvl9pPr marL="38862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9pPr>
          </a:lstStyle>
          <a:p>
            <a:pPr eaLnBrk="1" hangingPunct="1"/>
            <a:r>
              <a:rPr lang="en-US" altLang="en-US" sz="2880" i="1">
                <a:solidFill>
                  <a:schemeClr val="tx1"/>
                </a:solidFill>
              </a:rPr>
              <a:t>what we see</a:t>
            </a:r>
          </a:p>
        </p:txBody>
      </p:sp>
    </p:spTree>
    <p:extLst>
      <p:ext uri="{BB962C8B-B14F-4D97-AF65-F5344CB8AC3E}">
        <p14:creationId xmlns:p14="http://schemas.microsoft.com/office/powerpoint/2010/main" val="37239804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hlinkClick r:id="rId2"/>
            <a:extLst>
              <a:ext uri="{FF2B5EF4-FFF2-40B4-BE49-F238E27FC236}">
                <a16:creationId xmlns:a16="http://schemas.microsoft.com/office/drawing/2014/main" id="{C3F757B3-F51F-4DCD-9698-5A79FAFA3630}"/>
              </a:ext>
            </a:extLst>
          </p:cNvPr>
          <p:cNvPicPr>
            <a:picLocks noChangeAspect="1"/>
          </p:cNvPicPr>
          <p:nvPr/>
        </p:nvPicPr>
        <p:blipFill>
          <a:blip r:embed="rId3"/>
          <a:stretch>
            <a:fillRect/>
          </a:stretch>
        </p:blipFill>
        <p:spPr>
          <a:xfrm>
            <a:off x="4829176" y="0"/>
            <a:ext cx="7362824" cy="7362824"/>
          </a:xfrm>
          <a:prstGeom prst="rect">
            <a:avLst/>
          </a:prstGeom>
        </p:spPr>
      </p:pic>
      <p:sp>
        <p:nvSpPr>
          <p:cNvPr id="3" name="Rectangle 2">
            <a:extLst>
              <a:ext uri="{FF2B5EF4-FFF2-40B4-BE49-F238E27FC236}">
                <a16:creationId xmlns:a16="http://schemas.microsoft.com/office/drawing/2014/main" id="{7E52C083-5AD2-4B94-A37F-BCE342E857C7}"/>
              </a:ext>
            </a:extLst>
          </p:cNvPr>
          <p:cNvSpPr>
            <a:spLocks noChangeArrowheads="1"/>
          </p:cNvSpPr>
          <p:nvPr/>
        </p:nvSpPr>
        <p:spPr bwMode="auto">
          <a:xfrm rot="20463407">
            <a:off x="290927" y="296964"/>
            <a:ext cx="3857625" cy="78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38100" tIns="38100" rIns="38100" bIns="38100" numCol="1" anchor="ctr" anchorCtr="0" compatLnSpc="1">
            <a:prstTxWarp prst="textNoShape">
              <a:avLst/>
            </a:prstTxWarp>
          </a:bodyPr>
          <a:lstStyle>
            <a:lvl1pPr algn="ctr" rtl="0" eaLnBrk="0" fontAlgn="base" hangingPunct="0">
              <a:spcBef>
                <a:spcPct val="0"/>
              </a:spcBef>
              <a:spcAft>
                <a:spcPct val="0"/>
              </a:spcAft>
              <a:defRPr sz="5600">
                <a:solidFill>
                  <a:schemeClr val="tx1"/>
                </a:solidFill>
                <a:latin typeface="+mj-lt"/>
                <a:ea typeface="+mj-ea"/>
                <a:cs typeface="+mj-cs"/>
                <a:sym typeface="Gill Sans Light" pitchFamily="-84" charset="0"/>
              </a:defRPr>
            </a:lvl1pPr>
            <a:lvl2pPr algn="ctr" rtl="0" eaLnBrk="0" fontAlgn="base" hangingPunct="0">
              <a:spcBef>
                <a:spcPct val="0"/>
              </a:spcBef>
              <a:spcAft>
                <a:spcPct val="0"/>
              </a:spcAft>
              <a:defRPr sz="5600">
                <a:solidFill>
                  <a:schemeClr val="tx1"/>
                </a:solidFill>
                <a:latin typeface="Gill Sans Light" pitchFamily="-111" charset="0"/>
                <a:ea typeface="ヒラギノ角ゴ ProN W3" pitchFamily="-111" charset="-128"/>
                <a:cs typeface="ヒラギノ角ゴ ProN W3" pitchFamily="-111" charset="-128"/>
                <a:sym typeface="Gill Sans Light" pitchFamily="-84" charset="0"/>
              </a:defRPr>
            </a:lvl2pPr>
            <a:lvl3pPr algn="ctr" rtl="0" eaLnBrk="0" fontAlgn="base" hangingPunct="0">
              <a:spcBef>
                <a:spcPct val="0"/>
              </a:spcBef>
              <a:spcAft>
                <a:spcPct val="0"/>
              </a:spcAft>
              <a:defRPr sz="5600">
                <a:solidFill>
                  <a:schemeClr val="tx1"/>
                </a:solidFill>
                <a:latin typeface="Gill Sans Light" pitchFamily="-111" charset="0"/>
                <a:ea typeface="ヒラギノ角ゴ ProN W3" pitchFamily="-111" charset="-128"/>
                <a:cs typeface="ヒラギノ角ゴ ProN W3" pitchFamily="-111" charset="-128"/>
                <a:sym typeface="Gill Sans Light" pitchFamily="-84" charset="0"/>
              </a:defRPr>
            </a:lvl3pPr>
            <a:lvl4pPr algn="ctr" rtl="0" eaLnBrk="0" fontAlgn="base" hangingPunct="0">
              <a:spcBef>
                <a:spcPct val="0"/>
              </a:spcBef>
              <a:spcAft>
                <a:spcPct val="0"/>
              </a:spcAft>
              <a:defRPr sz="5600">
                <a:solidFill>
                  <a:schemeClr val="tx1"/>
                </a:solidFill>
                <a:latin typeface="Gill Sans Light" pitchFamily="-111" charset="0"/>
                <a:ea typeface="ヒラギノ角ゴ ProN W3" pitchFamily="-111" charset="-128"/>
                <a:cs typeface="ヒラギノ角ゴ ProN W3" pitchFamily="-111" charset="-128"/>
                <a:sym typeface="Gill Sans Light" pitchFamily="-84" charset="0"/>
              </a:defRPr>
            </a:lvl4pPr>
            <a:lvl5pPr algn="ctr" rtl="0" eaLnBrk="0" fontAlgn="base" hangingPunct="0">
              <a:spcBef>
                <a:spcPct val="0"/>
              </a:spcBef>
              <a:spcAft>
                <a:spcPct val="0"/>
              </a:spcAft>
              <a:defRPr sz="5600">
                <a:solidFill>
                  <a:schemeClr val="tx1"/>
                </a:solidFill>
                <a:latin typeface="Gill Sans Light" pitchFamily="-111" charset="0"/>
                <a:ea typeface="ヒラギノ角ゴ ProN W3" pitchFamily="-111" charset="-128"/>
                <a:cs typeface="ヒラギノ角ゴ ProN W3" pitchFamily="-111" charset="-128"/>
                <a:sym typeface="Gill Sans Light" pitchFamily="-84" charset="0"/>
              </a:defRPr>
            </a:lvl5pPr>
            <a:lvl6pPr marL="457200" algn="ctr" rtl="0" fontAlgn="base">
              <a:spcBef>
                <a:spcPct val="0"/>
              </a:spcBef>
              <a:spcAft>
                <a:spcPct val="0"/>
              </a:spcAft>
              <a:defRPr sz="5600">
                <a:solidFill>
                  <a:schemeClr val="tx1"/>
                </a:solidFill>
                <a:latin typeface="Gill Sans Light" pitchFamily="-111" charset="0"/>
                <a:ea typeface="ヒラギノ角ゴ ProN W3" pitchFamily="-111" charset="-128"/>
                <a:cs typeface="ヒラギノ角ゴ ProN W3" pitchFamily="-111" charset="-128"/>
                <a:sym typeface="Gill Sans Light" pitchFamily="-111" charset="0"/>
              </a:defRPr>
            </a:lvl6pPr>
            <a:lvl7pPr marL="914400" algn="ctr" rtl="0" fontAlgn="base">
              <a:spcBef>
                <a:spcPct val="0"/>
              </a:spcBef>
              <a:spcAft>
                <a:spcPct val="0"/>
              </a:spcAft>
              <a:defRPr sz="5600">
                <a:solidFill>
                  <a:schemeClr val="tx1"/>
                </a:solidFill>
                <a:latin typeface="Gill Sans Light" pitchFamily="-111" charset="0"/>
                <a:ea typeface="ヒラギノ角ゴ ProN W3" pitchFamily="-111" charset="-128"/>
                <a:cs typeface="ヒラギノ角ゴ ProN W3" pitchFamily="-111" charset="-128"/>
                <a:sym typeface="Gill Sans Light" pitchFamily="-111" charset="0"/>
              </a:defRPr>
            </a:lvl7pPr>
            <a:lvl8pPr marL="1371600" algn="ctr" rtl="0" fontAlgn="base">
              <a:spcBef>
                <a:spcPct val="0"/>
              </a:spcBef>
              <a:spcAft>
                <a:spcPct val="0"/>
              </a:spcAft>
              <a:defRPr sz="5600">
                <a:solidFill>
                  <a:schemeClr val="tx1"/>
                </a:solidFill>
                <a:latin typeface="Gill Sans Light" pitchFamily="-111" charset="0"/>
                <a:ea typeface="ヒラギノ角ゴ ProN W3" pitchFamily="-111" charset="-128"/>
                <a:cs typeface="ヒラギノ角ゴ ProN W3" pitchFamily="-111" charset="-128"/>
                <a:sym typeface="Gill Sans Light" pitchFamily="-111" charset="0"/>
              </a:defRPr>
            </a:lvl8pPr>
            <a:lvl9pPr marL="1828800" algn="ctr" rtl="0" fontAlgn="base">
              <a:spcBef>
                <a:spcPct val="0"/>
              </a:spcBef>
              <a:spcAft>
                <a:spcPct val="0"/>
              </a:spcAft>
              <a:defRPr sz="5600">
                <a:solidFill>
                  <a:schemeClr val="tx1"/>
                </a:solidFill>
                <a:latin typeface="Gill Sans Light" pitchFamily="-111" charset="0"/>
                <a:ea typeface="ヒラギノ角ゴ ProN W3" pitchFamily="-111" charset="-128"/>
                <a:cs typeface="ヒラギノ角ゴ ProN W3" pitchFamily="-111" charset="-128"/>
                <a:sym typeface="Gill Sans Light" pitchFamily="-111" charset="0"/>
              </a:defRPr>
            </a:lvl9pPr>
          </a:lstStyle>
          <a:p>
            <a:pPr algn="l" eaLnBrk="1" hangingPunct="1"/>
            <a:r>
              <a:rPr lang="en-US" altLang="en-US"/>
              <a:t>AUDITORY</a:t>
            </a:r>
          </a:p>
        </p:txBody>
      </p:sp>
      <p:sp>
        <p:nvSpPr>
          <p:cNvPr id="4" name="Rectangle 3">
            <a:extLst>
              <a:ext uri="{FF2B5EF4-FFF2-40B4-BE49-F238E27FC236}">
                <a16:creationId xmlns:a16="http://schemas.microsoft.com/office/drawing/2014/main" id="{A78F4F0A-A0A9-4274-912E-D1EAD2E02BCF}"/>
              </a:ext>
            </a:extLst>
          </p:cNvPr>
          <p:cNvSpPr>
            <a:spLocks/>
          </p:cNvSpPr>
          <p:nvPr/>
        </p:nvSpPr>
        <p:spPr bwMode="auto">
          <a:xfrm rot="20463407">
            <a:off x="1345991" y="772098"/>
            <a:ext cx="2643187" cy="50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spAutoFit/>
          </a:bodyPr>
          <a:lstStyle>
            <a:defPPr>
              <a:defRPr lang="en-US"/>
            </a:defPPr>
            <a:lvl1pPr algn="ctr" rtl="0" fontAlgn="base">
              <a:spcBef>
                <a:spcPct val="0"/>
              </a:spcBef>
              <a:spcAft>
                <a:spcPct val="0"/>
              </a:spcAft>
              <a:defRPr sz="3200" kern="1200">
                <a:solidFill>
                  <a:srgbClr val="414141"/>
                </a:solidFill>
                <a:latin typeface="Gill Sans Light" pitchFamily="-84" charset="0"/>
                <a:ea typeface="ヒラギノ角ゴ ProN W3" pitchFamily="-84" charset="-128"/>
                <a:cs typeface="+mn-cs"/>
                <a:sym typeface="Gill Sans Light" pitchFamily="-84" charset="0"/>
              </a:defRPr>
            </a:lvl1pPr>
            <a:lvl2pPr marL="457200" algn="ctr" rtl="0" fontAlgn="base">
              <a:spcBef>
                <a:spcPct val="0"/>
              </a:spcBef>
              <a:spcAft>
                <a:spcPct val="0"/>
              </a:spcAft>
              <a:defRPr sz="3200" kern="1200">
                <a:solidFill>
                  <a:srgbClr val="414141"/>
                </a:solidFill>
                <a:latin typeface="Gill Sans Light" pitchFamily="-84" charset="0"/>
                <a:ea typeface="ヒラギノ角ゴ ProN W3" pitchFamily="-84" charset="-128"/>
                <a:cs typeface="+mn-cs"/>
                <a:sym typeface="Gill Sans Light" pitchFamily="-84" charset="0"/>
              </a:defRPr>
            </a:lvl2pPr>
            <a:lvl3pPr marL="914400" algn="ctr" rtl="0" fontAlgn="base">
              <a:spcBef>
                <a:spcPct val="0"/>
              </a:spcBef>
              <a:spcAft>
                <a:spcPct val="0"/>
              </a:spcAft>
              <a:defRPr sz="3200" kern="1200">
                <a:solidFill>
                  <a:srgbClr val="414141"/>
                </a:solidFill>
                <a:latin typeface="Gill Sans Light" pitchFamily="-84" charset="0"/>
                <a:ea typeface="ヒラギノ角ゴ ProN W3" pitchFamily="-84" charset="-128"/>
                <a:cs typeface="+mn-cs"/>
                <a:sym typeface="Gill Sans Light" pitchFamily="-84" charset="0"/>
              </a:defRPr>
            </a:lvl3pPr>
            <a:lvl4pPr marL="1371600" algn="ctr" rtl="0" fontAlgn="base">
              <a:spcBef>
                <a:spcPct val="0"/>
              </a:spcBef>
              <a:spcAft>
                <a:spcPct val="0"/>
              </a:spcAft>
              <a:defRPr sz="3200" kern="1200">
                <a:solidFill>
                  <a:srgbClr val="414141"/>
                </a:solidFill>
                <a:latin typeface="Gill Sans Light" pitchFamily="-84" charset="0"/>
                <a:ea typeface="ヒラギノ角ゴ ProN W3" pitchFamily="-84" charset="-128"/>
                <a:cs typeface="+mn-cs"/>
                <a:sym typeface="Gill Sans Light" pitchFamily="-84" charset="0"/>
              </a:defRPr>
            </a:lvl4pPr>
            <a:lvl5pPr marL="1828800" algn="ctr" rtl="0" fontAlgn="base">
              <a:spcBef>
                <a:spcPct val="0"/>
              </a:spcBef>
              <a:spcAft>
                <a:spcPct val="0"/>
              </a:spcAft>
              <a:defRPr sz="3200" kern="1200">
                <a:solidFill>
                  <a:srgbClr val="414141"/>
                </a:solidFill>
                <a:latin typeface="Gill Sans Light" pitchFamily="-84" charset="0"/>
                <a:ea typeface="ヒラギノ角ゴ ProN W3" pitchFamily="-84" charset="-128"/>
                <a:cs typeface="+mn-cs"/>
                <a:sym typeface="Gill Sans Light" pitchFamily="-84" charset="0"/>
              </a:defRPr>
            </a:lvl5pPr>
            <a:lvl6pPr marL="2286000" algn="l" defTabSz="914400" rtl="0" eaLnBrk="1" latinLnBrk="0" hangingPunct="1">
              <a:defRPr sz="3200" kern="1200">
                <a:solidFill>
                  <a:srgbClr val="414141"/>
                </a:solidFill>
                <a:latin typeface="Gill Sans Light" pitchFamily="-84" charset="0"/>
                <a:ea typeface="ヒラギノ角ゴ ProN W3" pitchFamily="-84" charset="-128"/>
                <a:cs typeface="+mn-cs"/>
                <a:sym typeface="Gill Sans Light" pitchFamily="-84" charset="0"/>
              </a:defRPr>
            </a:lvl6pPr>
            <a:lvl7pPr marL="2743200" algn="l" defTabSz="914400" rtl="0" eaLnBrk="1" latinLnBrk="0" hangingPunct="1">
              <a:defRPr sz="3200" kern="1200">
                <a:solidFill>
                  <a:srgbClr val="414141"/>
                </a:solidFill>
                <a:latin typeface="Gill Sans Light" pitchFamily="-84" charset="0"/>
                <a:ea typeface="ヒラギノ角ゴ ProN W3" pitchFamily="-84" charset="-128"/>
                <a:cs typeface="+mn-cs"/>
                <a:sym typeface="Gill Sans Light" pitchFamily="-84" charset="0"/>
              </a:defRPr>
            </a:lvl7pPr>
            <a:lvl8pPr marL="3200400" algn="l" defTabSz="914400" rtl="0" eaLnBrk="1" latinLnBrk="0" hangingPunct="1">
              <a:defRPr sz="3200" kern="1200">
                <a:solidFill>
                  <a:srgbClr val="414141"/>
                </a:solidFill>
                <a:latin typeface="Gill Sans Light" pitchFamily="-84" charset="0"/>
                <a:ea typeface="ヒラギノ角ゴ ProN W3" pitchFamily="-84" charset="-128"/>
                <a:cs typeface="+mn-cs"/>
                <a:sym typeface="Gill Sans Light" pitchFamily="-84" charset="0"/>
              </a:defRPr>
            </a:lvl8pPr>
            <a:lvl9pPr marL="3657600" algn="l" defTabSz="914400" rtl="0" eaLnBrk="1" latinLnBrk="0" hangingPunct="1">
              <a:defRPr sz="3200" kern="1200">
                <a:solidFill>
                  <a:srgbClr val="414141"/>
                </a:solidFill>
                <a:latin typeface="Gill Sans Light" pitchFamily="-84" charset="0"/>
                <a:ea typeface="ヒラギノ角ゴ ProN W3" pitchFamily="-84" charset="-128"/>
                <a:cs typeface="+mn-cs"/>
                <a:sym typeface="Gill Sans Light" pitchFamily="-84" charset="0"/>
              </a:defRPr>
            </a:lvl9pPr>
          </a:lstStyle>
          <a:p>
            <a:pPr eaLnBrk="1" hangingPunct="1"/>
            <a:r>
              <a:rPr lang="en-US" altLang="en-US" i="1">
                <a:solidFill>
                  <a:schemeClr val="tx1"/>
                </a:solidFill>
              </a:rPr>
              <a:t>what we hear</a:t>
            </a:r>
          </a:p>
        </p:txBody>
      </p:sp>
      <p:sp>
        <p:nvSpPr>
          <p:cNvPr id="5" name="Content Placeholder 3">
            <a:extLst>
              <a:ext uri="{FF2B5EF4-FFF2-40B4-BE49-F238E27FC236}">
                <a16:creationId xmlns:a16="http://schemas.microsoft.com/office/drawing/2014/main" id="{6D184362-A4DF-4AF8-9266-AA8F426EA903}"/>
              </a:ext>
            </a:extLst>
          </p:cNvPr>
          <p:cNvSpPr txBox="1">
            <a:spLocks/>
          </p:cNvSpPr>
          <p:nvPr/>
        </p:nvSpPr>
        <p:spPr>
          <a:xfrm>
            <a:off x="267840" y="1505743"/>
            <a:ext cx="4371391" cy="4351338"/>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GB"/>
              <a:t>About the Music</a:t>
            </a:r>
          </a:p>
          <a:p>
            <a:r>
              <a:rPr lang="en-GB"/>
              <a:t>About the movement vocab/ patterns it invokes:</a:t>
            </a:r>
          </a:p>
          <a:p>
            <a:endParaRPr lang="en-GB" sz="600"/>
          </a:p>
          <a:p>
            <a:pPr lvl="1"/>
            <a:r>
              <a:rPr lang="en-GB"/>
              <a:t>Dynamic qualities</a:t>
            </a:r>
          </a:p>
          <a:p>
            <a:pPr lvl="1"/>
            <a:r>
              <a:rPr lang="en-GB"/>
              <a:t>Timing</a:t>
            </a:r>
          </a:p>
          <a:p>
            <a:pPr lvl="1"/>
            <a:r>
              <a:rPr lang="en-GB"/>
              <a:t>Spatial floor patterns</a:t>
            </a:r>
          </a:p>
          <a:p>
            <a:pPr lvl="1"/>
            <a:r>
              <a:rPr lang="en-GB"/>
              <a:t>Body shape</a:t>
            </a:r>
          </a:p>
          <a:p>
            <a:pPr lvl="1"/>
            <a:r>
              <a:rPr lang="en-GB"/>
              <a:t>Relationships</a:t>
            </a:r>
          </a:p>
          <a:p>
            <a:pPr lvl="1"/>
            <a:r>
              <a:rPr lang="en-GB"/>
              <a:t>Other aspects of dance composition</a:t>
            </a:r>
          </a:p>
        </p:txBody>
      </p:sp>
    </p:spTree>
    <p:extLst>
      <p:ext uri="{BB962C8B-B14F-4D97-AF65-F5344CB8AC3E}">
        <p14:creationId xmlns:p14="http://schemas.microsoft.com/office/powerpoint/2010/main" val="78482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
            <a:extLst>
              <a:ext uri="{FF2B5EF4-FFF2-40B4-BE49-F238E27FC236}">
                <a16:creationId xmlns:a16="http://schemas.microsoft.com/office/drawing/2014/main" id="{D8249F38-B39D-4E95-B7C1-7508FE3BF166}"/>
              </a:ext>
            </a:extLst>
          </p:cNvPr>
          <p:cNvSpPr txBox="1">
            <a:spLocks noChangeArrowheads="1"/>
          </p:cNvSpPr>
          <p:nvPr/>
        </p:nvSpPr>
        <p:spPr>
          <a:xfrm>
            <a:off x="141903" y="835409"/>
            <a:ext cx="5016500" cy="8001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err="1"/>
              <a:t>Kinaesthetic</a:t>
            </a:r>
            <a:endParaRPr lang="en-US" altLang="en-US"/>
          </a:p>
        </p:txBody>
      </p:sp>
      <p:sp>
        <p:nvSpPr>
          <p:cNvPr id="7" name="Rectangle 6">
            <a:extLst>
              <a:ext uri="{FF2B5EF4-FFF2-40B4-BE49-F238E27FC236}">
                <a16:creationId xmlns:a16="http://schemas.microsoft.com/office/drawing/2014/main" id="{B2E15EFF-3A52-4041-9942-7B75E81ECE2D}"/>
              </a:ext>
            </a:extLst>
          </p:cNvPr>
          <p:cNvSpPr>
            <a:spLocks/>
          </p:cNvSpPr>
          <p:nvPr/>
        </p:nvSpPr>
        <p:spPr bwMode="auto">
          <a:xfrm>
            <a:off x="2400526" y="1389287"/>
            <a:ext cx="156453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algn="ctr">
              <a:defRPr sz="3200">
                <a:solidFill>
                  <a:srgbClr val="414141"/>
                </a:solidFill>
                <a:latin typeface="Gill Sans Light" pitchFamily="-84" charset="0"/>
                <a:ea typeface="ヒラギノ角ゴ ProN W3" pitchFamily="-84" charset="-128"/>
                <a:sym typeface="Gill Sans Light" pitchFamily="-84" charset="0"/>
              </a:defRPr>
            </a:lvl1pPr>
            <a:lvl2pPr marL="742950" indent="-285750" algn="ctr">
              <a:defRPr sz="3200">
                <a:solidFill>
                  <a:srgbClr val="414141"/>
                </a:solidFill>
                <a:latin typeface="Gill Sans Light" pitchFamily="-84" charset="0"/>
                <a:ea typeface="ヒラギノ角ゴ ProN W3" pitchFamily="-84" charset="-128"/>
                <a:sym typeface="Gill Sans Light" pitchFamily="-84" charset="0"/>
              </a:defRPr>
            </a:lvl2pPr>
            <a:lvl3pPr marL="1143000" indent="-228600" algn="ctr">
              <a:defRPr sz="3200">
                <a:solidFill>
                  <a:srgbClr val="414141"/>
                </a:solidFill>
                <a:latin typeface="Gill Sans Light" pitchFamily="-84" charset="0"/>
                <a:ea typeface="ヒラギノ角ゴ ProN W3" pitchFamily="-84" charset="-128"/>
                <a:sym typeface="Gill Sans Light" pitchFamily="-84" charset="0"/>
              </a:defRPr>
            </a:lvl3pPr>
            <a:lvl4pPr marL="1600200" indent="-228600" algn="ctr">
              <a:defRPr sz="3200">
                <a:solidFill>
                  <a:srgbClr val="414141"/>
                </a:solidFill>
                <a:latin typeface="Gill Sans Light" pitchFamily="-84" charset="0"/>
                <a:ea typeface="ヒラギノ角ゴ ProN W3" pitchFamily="-84" charset="-128"/>
                <a:sym typeface="Gill Sans Light" pitchFamily="-84" charset="0"/>
              </a:defRPr>
            </a:lvl4pPr>
            <a:lvl5pPr marL="2057400" indent="-228600" algn="ctr">
              <a:defRPr sz="3200">
                <a:solidFill>
                  <a:srgbClr val="414141"/>
                </a:solidFill>
                <a:latin typeface="Gill Sans Light" pitchFamily="-84" charset="0"/>
                <a:ea typeface="ヒラギノ角ゴ ProN W3" pitchFamily="-84" charset="-128"/>
                <a:sym typeface="Gill Sans Light" pitchFamily="-84" charset="0"/>
              </a:defRPr>
            </a:lvl5pPr>
            <a:lvl6pPr marL="25146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6pPr>
            <a:lvl7pPr marL="29718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7pPr>
            <a:lvl8pPr marL="34290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8pPr>
            <a:lvl9pPr marL="38862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9pPr>
          </a:lstStyle>
          <a:p>
            <a:pPr eaLnBrk="1" hangingPunct="1"/>
            <a:r>
              <a:rPr lang="en-US" altLang="en-US" i="1">
                <a:solidFill>
                  <a:schemeClr val="tx1"/>
                </a:solidFill>
              </a:rPr>
              <a:t>movement</a:t>
            </a:r>
          </a:p>
        </p:txBody>
      </p:sp>
      <p:pic>
        <p:nvPicPr>
          <p:cNvPr id="8" name="Picture 7">
            <a:hlinkClick r:id="rId2"/>
            <a:extLst>
              <a:ext uri="{FF2B5EF4-FFF2-40B4-BE49-F238E27FC236}">
                <a16:creationId xmlns:a16="http://schemas.microsoft.com/office/drawing/2014/main" id="{2980E84E-62EE-4FC9-B0E6-5197875E5B77}"/>
              </a:ext>
            </a:extLst>
          </p:cNvPr>
          <p:cNvPicPr>
            <a:picLocks noChangeAspect="1"/>
          </p:cNvPicPr>
          <p:nvPr/>
        </p:nvPicPr>
        <p:blipFill rotWithShape="1">
          <a:blip r:embed="rId3"/>
          <a:srcRect l="2723" r="34858"/>
          <a:stretch/>
        </p:blipFill>
        <p:spPr>
          <a:xfrm>
            <a:off x="5391150" y="203718"/>
            <a:ext cx="6658947" cy="6096000"/>
          </a:xfrm>
          <a:prstGeom prst="rect">
            <a:avLst/>
          </a:prstGeom>
        </p:spPr>
      </p:pic>
      <p:sp>
        <p:nvSpPr>
          <p:cNvPr id="9" name="Content Placeholder 3">
            <a:extLst>
              <a:ext uri="{FF2B5EF4-FFF2-40B4-BE49-F238E27FC236}">
                <a16:creationId xmlns:a16="http://schemas.microsoft.com/office/drawing/2014/main" id="{89AD3B13-8B77-4909-9C3A-F854CCA2443D}"/>
              </a:ext>
            </a:extLst>
          </p:cNvPr>
          <p:cNvSpPr txBox="1">
            <a:spLocks/>
          </p:cNvSpPr>
          <p:nvPr/>
        </p:nvSpPr>
        <p:spPr>
          <a:xfrm>
            <a:off x="214831" y="2234799"/>
            <a:ext cx="4371391" cy="2477160"/>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GB"/>
              <a:t>Think about the nature of the dance itself:</a:t>
            </a:r>
          </a:p>
          <a:p>
            <a:pPr lvl="1"/>
            <a:r>
              <a:rPr lang="en-GB"/>
              <a:t>Style</a:t>
            </a:r>
          </a:p>
          <a:p>
            <a:pPr lvl="1"/>
            <a:r>
              <a:rPr lang="en-GB"/>
              <a:t>Mood</a:t>
            </a:r>
          </a:p>
          <a:p>
            <a:pPr lvl="1"/>
            <a:r>
              <a:rPr lang="en-GB"/>
              <a:t>Dynamic range </a:t>
            </a:r>
          </a:p>
          <a:p>
            <a:pPr lvl="1"/>
            <a:r>
              <a:rPr lang="en-GB"/>
              <a:t>Pattern</a:t>
            </a:r>
          </a:p>
        </p:txBody>
      </p:sp>
    </p:spTree>
    <p:extLst>
      <p:ext uri="{BB962C8B-B14F-4D97-AF65-F5344CB8AC3E}">
        <p14:creationId xmlns:p14="http://schemas.microsoft.com/office/powerpoint/2010/main" val="26983392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Image result for amy dowden">
            <a:hlinkClick r:id="rId2"/>
            <a:extLst>
              <a:ext uri="{FF2B5EF4-FFF2-40B4-BE49-F238E27FC236}">
                <a16:creationId xmlns:a16="http://schemas.microsoft.com/office/drawing/2014/main" id="{C02C2421-DEC2-4C92-BC8A-BB8E7D7039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6460" y="318053"/>
            <a:ext cx="5184912" cy="311094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hlinkClick r:id="rId4"/>
            <a:extLst>
              <a:ext uri="{FF2B5EF4-FFF2-40B4-BE49-F238E27FC236}">
                <a16:creationId xmlns:a16="http://schemas.microsoft.com/office/drawing/2014/main" id="{85BAFF8D-0B12-4C0F-AA2B-6CBD7CC260A4}"/>
              </a:ext>
            </a:extLst>
          </p:cNvPr>
          <p:cNvPicPr>
            <a:picLocks noChangeAspect="1"/>
          </p:cNvPicPr>
          <p:nvPr/>
        </p:nvPicPr>
        <p:blipFill>
          <a:blip r:embed="rId5"/>
          <a:stretch>
            <a:fillRect/>
          </a:stretch>
        </p:blipFill>
        <p:spPr>
          <a:xfrm>
            <a:off x="6096000" y="318052"/>
            <a:ext cx="4969565" cy="3105979"/>
          </a:xfrm>
          <a:prstGeom prst="rect">
            <a:avLst/>
          </a:prstGeom>
        </p:spPr>
      </p:pic>
      <p:pic>
        <p:nvPicPr>
          <p:cNvPr id="6" name="Picture 5" descr="Qr code&#10;&#10;Description automatically generated">
            <a:extLst>
              <a:ext uri="{FF2B5EF4-FFF2-40B4-BE49-F238E27FC236}">
                <a16:creationId xmlns:a16="http://schemas.microsoft.com/office/drawing/2014/main" id="{208024E8-2C8D-486A-8E08-7F5E26A99B08}"/>
              </a:ext>
            </a:extLst>
          </p:cNvPr>
          <p:cNvPicPr>
            <a:picLocks noChangeAspect="1"/>
          </p:cNvPicPr>
          <p:nvPr/>
        </p:nvPicPr>
        <p:blipFill>
          <a:blip r:embed="rId6"/>
          <a:stretch>
            <a:fillRect/>
          </a:stretch>
        </p:blipFill>
        <p:spPr>
          <a:xfrm>
            <a:off x="7755836" y="3578087"/>
            <a:ext cx="2118693" cy="2118693"/>
          </a:xfrm>
          <a:prstGeom prst="rect">
            <a:avLst/>
          </a:prstGeom>
        </p:spPr>
      </p:pic>
      <p:pic>
        <p:nvPicPr>
          <p:cNvPr id="8" name="Picture 7" descr="Qr code&#10;&#10;Description automatically generated">
            <a:extLst>
              <a:ext uri="{FF2B5EF4-FFF2-40B4-BE49-F238E27FC236}">
                <a16:creationId xmlns:a16="http://schemas.microsoft.com/office/drawing/2014/main" id="{9620CE19-EC32-4B7E-8F47-6C3C96636451}"/>
              </a:ext>
            </a:extLst>
          </p:cNvPr>
          <p:cNvPicPr>
            <a:picLocks noChangeAspect="1"/>
          </p:cNvPicPr>
          <p:nvPr/>
        </p:nvPicPr>
        <p:blipFill>
          <a:blip r:embed="rId7"/>
          <a:stretch>
            <a:fillRect/>
          </a:stretch>
        </p:blipFill>
        <p:spPr>
          <a:xfrm>
            <a:off x="1845365" y="3578087"/>
            <a:ext cx="2118692" cy="2118692"/>
          </a:xfrm>
          <a:prstGeom prst="rect">
            <a:avLst/>
          </a:prstGeom>
        </p:spPr>
      </p:pic>
    </p:spTree>
    <p:extLst>
      <p:ext uri="{BB962C8B-B14F-4D97-AF65-F5344CB8AC3E}">
        <p14:creationId xmlns:p14="http://schemas.microsoft.com/office/powerpoint/2010/main" val="11441222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hlinkClick r:id="rId2"/>
            <a:extLst>
              <a:ext uri="{FF2B5EF4-FFF2-40B4-BE49-F238E27FC236}">
                <a16:creationId xmlns:a16="http://schemas.microsoft.com/office/drawing/2014/main" id="{DCE1A6AF-269F-41C3-BB2C-01FDDB2874CE}"/>
              </a:ext>
            </a:extLst>
          </p:cNvPr>
          <p:cNvPicPr>
            <a:picLocks noChangeAspect="1"/>
          </p:cNvPicPr>
          <p:nvPr/>
        </p:nvPicPr>
        <p:blipFill>
          <a:blip r:embed="rId3"/>
          <a:stretch>
            <a:fillRect/>
          </a:stretch>
        </p:blipFill>
        <p:spPr>
          <a:xfrm>
            <a:off x="5835511" y="476992"/>
            <a:ext cx="4885497" cy="4864256"/>
          </a:xfrm>
          <a:prstGeom prst="rect">
            <a:avLst/>
          </a:prstGeom>
        </p:spPr>
      </p:pic>
      <p:sp>
        <p:nvSpPr>
          <p:cNvPr id="4" name="TextBox 3">
            <a:extLst>
              <a:ext uri="{FF2B5EF4-FFF2-40B4-BE49-F238E27FC236}">
                <a16:creationId xmlns:a16="http://schemas.microsoft.com/office/drawing/2014/main" id="{A3D43E90-FB4C-4AAB-B87C-02B69703DD20}"/>
              </a:ext>
            </a:extLst>
          </p:cNvPr>
          <p:cNvSpPr txBox="1"/>
          <p:nvPr/>
        </p:nvSpPr>
        <p:spPr>
          <a:xfrm>
            <a:off x="675861" y="2031957"/>
            <a:ext cx="4320209" cy="2308324"/>
          </a:xfrm>
          <a:prstGeom prst="rect">
            <a:avLst/>
          </a:prstGeom>
          <a:noFill/>
        </p:spPr>
        <p:txBody>
          <a:bodyPr wrap="square" rtlCol="0">
            <a:spAutoFit/>
          </a:bodyPr>
          <a:lstStyle/>
          <a:p>
            <a:r>
              <a:rPr lang="en-GB" sz="3600"/>
              <a:t>What do you think they were inspired by for this piece?</a:t>
            </a:r>
          </a:p>
          <a:p>
            <a:r>
              <a:rPr lang="en-GB" sz="3600"/>
              <a:t>No wrong answers</a:t>
            </a:r>
          </a:p>
        </p:txBody>
      </p:sp>
    </p:spTree>
    <p:extLst>
      <p:ext uri="{BB962C8B-B14F-4D97-AF65-F5344CB8AC3E}">
        <p14:creationId xmlns:p14="http://schemas.microsoft.com/office/powerpoint/2010/main" val="3355142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04F304F-6C44-4019-8B33-6E18F46478BF}"/>
              </a:ext>
            </a:extLst>
          </p:cNvPr>
          <p:cNvSpPr txBox="1">
            <a:spLocks noChangeArrowheads="1"/>
          </p:cNvSpPr>
          <p:nvPr/>
        </p:nvSpPr>
        <p:spPr>
          <a:xfrm rot="1275906">
            <a:off x="8990981" y="674229"/>
            <a:ext cx="3130252" cy="9779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Theme-base</a:t>
            </a:r>
          </a:p>
        </p:txBody>
      </p:sp>
      <p:sp>
        <p:nvSpPr>
          <p:cNvPr id="3" name="Rectangle 2">
            <a:extLst>
              <a:ext uri="{FF2B5EF4-FFF2-40B4-BE49-F238E27FC236}">
                <a16:creationId xmlns:a16="http://schemas.microsoft.com/office/drawing/2014/main" id="{B7D9CD78-BBB1-45DD-83E0-34BDDECF0658}"/>
              </a:ext>
            </a:extLst>
          </p:cNvPr>
          <p:cNvSpPr>
            <a:spLocks/>
          </p:cNvSpPr>
          <p:nvPr/>
        </p:nvSpPr>
        <p:spPr bwMode="auto">
          <a:xfrm rot="1275906">
            <a:off x="9868896" y="1564658"/>
            <a:ext cx="979435"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algn="ctr">
              <a:defRPr sz="3200">
                <a:solidFill>
                  <a:srgbClr val="414141"/>
                </a:solidFill>
                <a:latin typeface="Gill Sans Light" pitchFamily="-84" charset="0"/>
                <a:ea typeface="ヒラギノ角ゴ ProN W3" pitchFamily="-84" charset="-128"/>
                <a:sym typeface="Gill Sans Light" pitchFamily="-84" charset="0"/>
              </a:defRPr>
            </a:lvl1pPr>
            <a:lvl2pPr marL="742950" indent="-285750" algn="ctr">
              <a:defRPr sz="3200">
                <a:solidFill>
                  <a:srgbClr val="414141"/>
                </a:solidFill>
                <a:latin typeface="Gill Sans Light" pitchFamily="-84" charset="0"/>
                <a:ea typeface="ヒラギノ角ゴ ProN W3" pitchFamily="-84" charset="-128"/>
                <a:sym typeface="Gill Sans Light" pitchFamily="-84" charset="0"/>
              </a:defRPr>
            </a:lvl2pPr>
            <a:lvl3pPr marL="1143000" indent="-228600" algn="ctr">
              <a:defRPr sz="3200">
                <a:solidFill>
                  <a:srgbClr val="414141"/>
                </a:solidFill>
                <a:latin typeface="Gill Sans Light" pitchFamily="-84" charset="0"/>
                <a:ea typeface="ヒラギノ角ゴ ProN W3" pitchFamily="-84" charset="-128"/>
                <a:sym typeface="Gill Sans Light" pitchFamily="-84" charset="0"/>
              </a:defRPr>
            </a:lvl3pPr>
            <a:lvl4pPr marL="1600200" indent="-228600" algn="ctr">
              <a:defRPr sz="3200">
                <a:solidFill>
                  <a:srgbClr val="414141"/>
                </a:solidFill>
                <a:latin typeface="Gill Sans Light" pitchFamily="-84" charset="0"/>
                <a:ea typeface="ヒラギノ角ゴ ProN W3" pitchFamily="-84" charset="-128"/>
                <a:sym typeface="Gill Sans Light" pitchFamily="-84" charset="0"/>
              </a:defRPr>
            </a:lvl4pPr>
            <a:lvl5pPr marL="2057400" indent="-228600" algn="ctr">
              <a:defRPr sz="3200">
                <a:solidFill>
                  <a:srgbClr val="414141"/>
                </a:solidFill>
                <a:latin typeface="Gill Sans Light" pitchFamily="-84" charset="0"/>
                <a:ea typeface="ヒラギノ角ゴ ProN W3" pitchFamily="-84" charset="-128"/>
                <a:sym typeface="Gill Sans Light" pitchFamily="-84" charset="0"/>
              </a:defRPr>
            </a:lvl5pPr>
            <a:lvl6pPr marL="25146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6pPr>
            <a:lvl7pPr marL="29718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7pPr>
            <a:lvl8pPr marL="34290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8pPr>
            <a:lvl9pPr marL="38862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9pPr>
          </a:lstStyle>
          <a:p>
            <a:pPr eaLnBrk="1" hangingPunct="1"/>
            <a:r>
              <a:rPr lang="en-US" altLang="en-US" i="1">
                <a:solidFill>
                  <a:srgbClr val="FF6666"/>
                </a:solidFill>
              </a:rPr>
              <a:t>ideas</a:t>
            </a:r>
          </a:p>
        </p:txBody>
      </p:sp>
      <p:pic>
        <p:nvPicPr>
          <p:cNvPr id="4" name="Picture 3">
            <a:extLst>
              <a:ext uri="{FF2B5EF4-FFF2-40B4-BE49-F238E27FC236}">
                <a16:creationId xmlns:a16="http://schemas.microsoft.com/office/drawing/2014/main" id="{D311DDED-24AE-495F-88A5-767B8922C5A2}"/>
              </a:ext>
            </a:extLst>
          </p:cNvPr>
          <p:cNvPicPr>
            <a:picLocks noChangeAspect="1"/>
          </p:cNvPicPr>
          <p:nvPr/>
        </p:nvPicPr>
        <p:blipFill>
          <a:blip r:embed="rId2"/>
          <a:stretch>
            <a:fillRect/>
          </a:stretch>
        </p:blipFill>
        <p:spPr>
          <a:xfrm>
            <a:off x="230701" y="3048000"/>
            <a:ext cx="5715000" cy="3810000"/>
          </a:xfrm>
          <a:prstGeom prst="rect">
            <a:avLst/>
          </a:prstGeom>
        </p:spPr>
      </p:pic>
      <p:pic>
        <p:nvPicPr>
          <p:cNvPr id="5" name="Picture 4">
            <a:extLst>
              <a:ext uri="{FF2B5EF4-FFF2-40B4-BE49-F238E27FC236}">
                <a16:creationId xmlns:a16="http://schemas.microsoft.com/office/drawing/2014/main" id="{A791A5EC-BA25-4551-A1E6-356C673573C6}"/>
              </a:ext>
            </a:extLst>
          </p:cNvPr>
          <p:cNvPicPr>
            <a:picLocks noChangeAspect="1"/>
          </p:cNvPicPr>
          <p:nvPr/>
        </p:nvPicPr>
        <p:blipFill>
          <a:blip r:embed="rId3"/>
          <a:stretch>
            <a:fillRect/>
          </a:stretch>
        </p:blipFill>
        <p:spPr>
          <a:xfrm>
            <a:off x="737082" y="-142778"/>
            <a:ext cx="6381556" cy="3190778"/>
          </a:xfrm>
          <a:prstGeom prst="rect">
            <a:avLst/>
          </a:prstGeom>
        </p:spPr>
      </p:pic>
      <p:pic>
        <p:nvPicPr>
          <p:cNvPr id="6" name="Picture 5">
            <a:extLst>
              <a:ext uri="{FF2B5EF4-FFF2-40B4-BE49-F238E27FC236}">
                <a16:creationId xmlns:a16="http://schemas.microsoft.com/office/drawing/2014/main" id="{CA6B6B8A-BD4F-47A7-B7C9-84DA477A3F96}"/>
              </a:ext>
            </a:extLst>
          </p:cNvPr>
          <p:cNvPicPr>
            <a:picLocks noChangeAspect="1"/>
          </p:cNvPicPr>
          <p:nvPr/>
        </p:nvPicPr>
        <p:blipFill rotWithShape="1">
          <a:blip r:embed="rId4"/>
          <a:srcRect r="32500"/>
          <a:stretch/>
        </p:blipFill>
        <p:spPr>
          <a:xfrm>
            <a:off x="5945700" y="2342180"/>
            <a:ext cx="5418985" cy="4515820"/>
          </a:xfrm>
          <a:prstGeom prst="rect">
            <a:avLst/>
          </a:prstGeom>
        </p:spPr>
      </p:pic>
    </p:spTree>
    <p:extLst>
      <p:ext uri="{BB962C8B-B14F-4D97-AF65-F5344CB8AC3E}">
        <p14:creationId xmlns:p14="http://schemas.microsoft.com/office/powerpoint/2010/main" val="15208716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948DDFC-694A-4FC2-B263-8847305ADB7D}"/>
              </a:ext>
            </a:extLst>
          </p:cNvPr>
          <p:cNvSpPr txBox="1">
            <a:spLocks noChangeArrowheads="1"/>
          </p:cNvSpPr>
          <p:nvPr/>
        </p:nvSpPr>
        <p:spPr>
          <a:xfrm rot="1275906">
            <a:off x="8477121" y="534354"/>
            <a:ext cx="3130252" cy="9779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TACTILE</a:t>
            </a:r>
          </a:p>
        </p:txBody>
      </p:sp>
      <p:sp>
        <p:nvSpPr>
          <p:cNvPr id="3" name="Rectangle 2">
            <a:extLst>
              <a:ext uri="{FF2B5EF4-FFF2-40B4-BE49-F238E27FC236}">
                <a16:creationId xmlns:a16="http://schemas.microsoft.com/office/drawing/2014/main" id="{2602A7ED-E571-4C8D-921B-1BDB0A6A7AA3}"/>
              </a:ext>
            </a:extLst>
          </p:cNvPr>
          <p:cNvSpPr>
            <a:spLocks/>
          </p:cNvSpPr>
          <p:nvPr/>
        </p:nvSpPr>
        <p:spPr bwMode="auto">
          <a:xfrm rot="1275906">
            <a:off x="8686671" y="1397954"/>
            <a:ext cx="2316163"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algn="ctr">
              <a:defRPr sz="3200">
                <a:solidFill>
                  <a:srgbClr val="414141"/>
                </a:solidFill>
                <a:latin typeface="Gill Sans Light" pitchFamily="-84" charset="0"/>
                <a:ea typeface="ヒラギノ角ゴ ProN W3" pitchFamily="-84" charset="-128"/>
                <a:sym typeface="Gill Sans Light" pitchFamily="-84" charset="0"/>
              </a:defRPr>
            </a:lvl1pPr>
            <a:lvl2pPr marL="742950" indent="-285750" algn="ctr">
              <a:defRPr sz="3200">
                <a:solidFill>
                  <a:srgbClr val="414141"/>
                </a:solidFill>
                <a:latin typeface="Gill Sans Light" pitchFamily="-84" charset="0"/>
                <a:ea typeface="ヒラギノ角ゴ ProN W3" pitchFamily="-84" charset="-128"/>
                <a:sym typeface="Gill Sans Light" pitchFamily="-84" charset="0"/>
              </a:defRPr>
            </a:lvl2pPr>
            <a:lvl3pPr marL="1143000" indent="-228600" algn="ctr">
              <a:defRPr sz="3200">
                <a:solidFill>
                  <a:srgbClr val="414141"/>
                </a:solidFill>
                <a:latin typeface="Gill Sans Light" pitchFamily="-84" charset="0"/>
                <a:ea typeface="ヒラギノ角ゴ ProN W3" pitchFamily="-84" charset="-128"/>
                <a:sym typeface="Gill Sans Light" pitchFamily="-84" charset="0"/>
              </a:defRPr>
            </a:lvl3pPr>
            <a:lvl4pPr marL="1600200" indent="-228600" algn="ctr">
              <a:defRPr sz="3200">
                <a:solidFill>
                  <a:srgbClr val="414141"/>
                </a:solidFill>
                <a:latin typeface="Gill Sans Light" pitchFamily="-84" charset="0"/>
                <a:ea typeface="ヒラギノ角ゴ ProN W3" pitchFamily="-84" charset="-128"/>
                <a:sym typeface="Gill Sans Light" pitchFamily="-84" charset="0"/>
              </a:defRPr>
            </a:lvl4pPr>
            <a:lvl5pPr marL="2057400" indent="-228600" algn="ctr">
              <a:defRPr sz="3200">
                <a:solidFill>
                  <a:srgbClr val="414141"/>
                </a:solidFill>
                <a:latin typeface="Gill Sans Light" pitchFamily="-84" charset="0"/>
                <a:ea typeface="ヒラギノ角ゴ ProN W3" pitchFamily="-84" charset="-128"/>
                <a:sym typeface="Gill Sans Light" pitchFamily="-84" charset="0"/>
              </a:defRPr>
            </a:lvl5pPr>
            <a:lvl6pPr marL="25146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6pPr>
            <a:lvl7pPr marL="29718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7pPr>
            <a:lvl8pPr marL="34290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8pPr>
            <a:lvl9pPr marL="3886200" indent="-228600" algn="ctr" eaLnBrk="0" fontAlgn="base" hangingPunct="0">
              <a:spcBef>
                <a:spcPct val="0"/>
              </a:spcBef>
              <a:spcAft>
                <a:spcPct val="0"/>
              </a:spcAft>
              <a:defRPr sz="3200">
                <a:solidFill>
                  <a:srgbClr val="414141"/>
                </a:solidFill>
                <a:latin typeface="Gill Sans Light" pitchFamily="-84" charset="0"/>
                <a:ea typeface="ヒラギノ角ゴ ProN W3" pitchFamily="-84" charset="-128"/>
                <a:sym typeface="Gill Sans Light" pitchFamily="-84" charset="0"/>
              </a:defRPr>
            </a:lvl9pPr>
          </a:lstStyle>
          <a:p>
            <a:pPr eaLnBrk="1" hangingPunct="1"/>
            <a:r>
              <a:rPr lang="en-US" altLang="en-US" i="1">
                <a:solidFill>
                  <a:srgbClr val="FF6666"/>
                </a:solidFill>
              </a:rPr>
              <a:t>what we touch</a:t>
            </a:r>
          </a:p>
        </p:txBody>
      </p:sp>
      <p:grpSp>
        <p:nvGrpSpPr>
          <p:cNvPr id="4" name="Group 3">
            <a:extLst>
              <a:ext uri="{FF2B5EF4-FFF2-40B4-BE49-F238E27FC236}">
                <a16:creationId xmlns:a16="http://schemas.microsoft.com/office/drawing/2014/main" id="{B7E9D352-5CC6-4199-A9DE-96BC52815814}"/>
              </a:ext>
            </a:extLst>
          </p:cNvPr>
          <p:cNvGrpSpPr/>
          <p:nvPr/>
        </p:nvGrpSpPr>
        <p:grpSpPr>
          <a:xfrm>
            <a:off x="250371" y="303023"/>
            <a:ext cx="7568152" cy="4039973"/>
            <a:chOff x="838200" y="300475"/>
            <a:chExt cx="10515600" cy="5811838"/>
          </a:xfrm>
        </p:grpSpPr>
        <p:sp>
          <p:nvSpPr>
            <p:cNvPr id="5" name="Title 1">
              <a:extLst>
                <a:ext uri="{FF2B5EF4-FFF2-40B4-BE49-F238E27FC236}">
                  <a16:creationId xmlns:a16="http://schemas.microsoft.com/office/drawing/2014/main" id="{664C3AE3-381D-424D-9B69-3F21499A94C6}"/>
                </a:ext>
              </a:extLst>
            </p:cNvPr>
            <p:cNvSpPr txBox="1">
              <a:spLocks/>
            </p:cNvSpPr>
            <p:nvPr/>
          </p:nvSpPr>
          <p:spPr>
            <a:xfrm>
              <a:off x="838200" y="30047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t>Object</a:t>
              </a:r>
            </a:p>
          </p:txBody>
        </p:sp>
        <p:sp>
          <p:nvSpPr>
            <p:cNvPr id="6" name="Content Placeholder 2">
              <a:extLst>
                <a:ext uri="{FF2B5EF4-FFF2-40B4-BE49-F238E27FC236}">
                  <a16:creationId xmlns:a16="http://schemas.microsoft.com/office/drawing/2014/main" id="{F07425D8-AAE0-4BF3-8167-029FC2506D5E}"/>
                </a:ext>
              </a:extLst>
            </p:cNvPr>
            <p:cNvSpPr txBox="1">
              <a:spLocks/>
            </p:cNvSpPr>
            <p:nvPr/>
          </p:nvSpPr>
          <p:spPr>
            <a:xfrm>
              <a:off x="838200" y="1760975"/>
              <a:ext cx="5181600" cy="4351338"/>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GB"/>
                <a:t>About the image</a:t>
              </a:r>
            </a:p>
            <a:p>
              <a:r>
                <a:rPr lang="en-GB"/>
                <a:t>You might want to describe certain features of the image:</a:t>
              </a:r>
            </a:p>
            <a:p>
              <a:endParaRPr lang="en-GB"/>
            </a:p>
            <a:p>
              <a:pPr lvl="1"/>
              <a:r>
                <a:rPr lang="en-GB"/>
                <a:t>Texture</a:t>
              </a:r>
            </a:p>
            <a:p>
              <a:pPr lvl="1"/>
              <a:r>
                <a:rPr lang="en-GB"/>
                <a:t>Lines</a:t>
              </a:r>
            </a:p>
            <a:p>
              <a:pPr lvl="1"/>
              <a:r>
                <a:rPr lang="en-GB"/>
                <a:t>Shapes</a:t>
              </a:r>
            </a:p>
            <a:p>
              <a:pPr lvl="1"/>
              <a:r>
                <a:rPr lang="en-GB"/>
                <a:t>Colours</a:t>
              </a:r>
            </a:p>
            <a:p>
              <a:pPr lvl="1"/>
              <a:r>
                <a:rPr lang="en-GB"/>
                <a:t>Patterns</a:t>
              </a:r>
            </a:p>
          </p:txBody>
        </p:sp>
        <p:sp>
          <p:nvSpPr>
            <p:cNvPr id="7" name="Content Placeholder 3">
              <a:extLst>
                <a:ext uri="{FF2B5EF4-FFF2-40B4-BE49-F238E27FC236}">
                  <a16:creationId xmlns:a16="http://schemas.microsoft.com/office/drawing/2014/main" id="{45EC4901-2058-4F7E-9D42-6A5B5336F1E7}"/>
                </a:ext>
              </a:extLst>
            </p:cNvPr>
            <p:cNvSpPr txBox="1">
              <a:spLocks/>
            </p:cNvSpPr>
            <p:nvPr/>
          </p:nvSpPr>
          <p:spPr>
            <a:xfrm>
              <a:off x="5562919" y="1760975"/>
              <a:ext cx="5181600" cy="4351338"/>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GB"/>
                <a:t>About the movement</a:t>
              </a:r>
            </a:p>
            <a:p>
              <a:r>
                <a:rPr lang="en-GB"/>
                <a:t>Talk about the movement vocab/ patterns it invokes:</a:t>
              </a:r>
            </a:p>
            <a:p>
              <a:endParaRPr lang="en-GB"/>
            </a:p>
            <a:p>
              <a:pPr lvl="1"/>
              <a:r>
                <a:rPr lang="en-GB"/>
                <a:t>Dynamic qualities</a:t>
              </a:r>
            </a:p>
            <a:p>
              <a:pPr lvl="1"/>
              <a:r>
                <a:rPr lang="en-GB"/>
                <a:t>Timing</a:t>
              </a:r>
            </a:p>
            <a:p>
              <a:pPr lvl="1"/>
              <a:r>
                <a:rPr lang="en-GB"/>
                <a:t>Spatial floor patterns</a:t>
              </a:r>
            </a:p>
            <a:p>
              <a:pPr lvl="1"/>
              <a:r>
                <a:rPr lang="en-GB"/>
                <a:t>Body shape</a:t>
              </a:r>
            </a:p>
            <a:p>
              <a:pPr lvl="1"/>
              <a:r>
                <a:rPr lang="en-GB"/>
                <a:t>Relationships</a:t>
              </a:r>
            </a:p>
          </p:txBody>
        </p:sp>
      </p:grpSp>
      <p:pic>
        <p:nvPicPr>
          <p:cNvPr id="8" name="Picture 7">
            <a:extLst>
              <a:ext uri="{FF2B5EF4-FFF2-40B4-BE49-F238E27FC236}">
                <a16:creationId xmlns:a16="http://schemas.microsoft.com/office/drawing/2014/main" id="{C2EB49DC-33BF-4755-877C-73E33604393E}"/>
              </a:ext>
            </a:extLst>
          </p:cNvPr>
          <p:cNvPicPr>
            <a:picLocks noChangeAspect="1"/>
          </p:cNvPicPr>
          <p:nvPr/>
        </p:nvPicPr>
        <p:blipFill>
          <a:blip r:embed="rId2"/>
          <a:stretch>
            <a:fillRect/>
          </a:stretch>
        </p:blipFill>
        <p:spPr>
          <a:xfrm rot="20663423">
            <a:off x="8934590" y="2471537"/>
            <a:ext cx="2017283" cy="1259681"/>
          </a:xfrm>
          <a:prstGeom prst="rect">
            <a:avLst/>
          </a:prstGeom>
        </p:spPr>
      </p:pic>
      <p:pic>
        <p:nvPicPr>
          <p:cNvPr id="9" name="Picture 8">
            <a:extLst>
              <a:ext uri="{FF2B5EF4-FFF2-40B4-BE49-F238E27FC236}">
                <a16:creationId xmlns:a16="http://schemas.microsoft.com/office/drawing/2014/main" id="{7FA453EC-7549-4A60-9B24-60A6CE5492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52183">
            <a:off x="7718192" y="3730386"/>
            <a:ext cx="2256080" cy="1504053"/>
          </a:xfrm>
          <a:prstGeom prst="rect">
            <a:avLst/>
          </a:prstGeom>
        </p:spPr>
      </p:pic>
      <p:pic>
        <p:nvPicPr>
          <p:cNvPr id="10" name="Picture 9">
            <a:extLst>
              <a:ext uri="{FF2B5EF4-FFF2-40B4-BE49-F238E27FC236}">
                <a16:creationId xmlns:a16="http://schemas.microsoft.com/office/drawing/2014/main" id="{D41486B0-D540-440B-BF46-A48E9F7324A0}"/>
              </a:ext>
            </a:extLst>
          </p:cNvPr>
          <p:cNvPicPr>
            <a:picLocks noChangeAspect="1"/>
          </p:cNvPicPr>
          <p:nvPr/>
        </p:nvPicPr>
        <p:blipFill>
          <a:blip r:embed="rId4"/>
          <a:stretch>
            <a:fillRect/>
          </a:stretch>
        </p:blipFill>
        <p:spPr>
          <a:xfrm rot="20051469">
            <a:off x="10274809" y="3866470"/>
            <a:ext cx="1798288" cy="1348716"/>
          </a:xfrm>
          <a:prstGeom prst="rect">
            <a:avLst/>
          </a:prstGeom>
        </p:spPr>
      </p:pic>
    </p:spTree>
    <p:extLst>
      <p:ext uri="{BB962C8B-B14F-4D97-AF65-F5344CB8AC3E}">
        <p14:creationId xmlns:p14="http://schemas.microsoft.com/office/powerpoint/2010/main" val="21972167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D4D4381-FC2C-4B41-8F83-7FE4D2EFF8F3}"/>
              </a:ext>
            </a:extLst>
          </p:cNvPr>
          <p:cNvSpPr>
            <a:spLocks noGrp="1"/>
          </p:cNvSpPr>
          <p:nvPr>
            <p:ph idx="1"/>
          </p:nvPr>
        </p:nvSpPr>
        <p:spPr>
          <a:xfrm>
            <a:off x="3710609" y="2120348"/>
            <a:ext cx="7724104" cy="3215221"/>
          </a:xfrm>
        </p:spPr>
        <p:txBody>
          <a:bodyPr/>
          <a:lstStyle/>
          <a:p>
            <a:r>
              <a:rPr lang="en-GB"/>
              <a:t>Movement Tasks</a:t>
            </a:r>
          </a:p>
          <a:p>
            <a:endParaRPr lang="en-GB"/>
          </a:p>
          <a:p>
            <a:r>
              <a:rPr lang="en-GB"/>
              <a:t>Haka</a:t>
            </a:r>
          </a:p>
          <a:p>
            <a:r>
              <a:rPr lang="en-GB"/>
              <a:t>Going on a bear hunt</a:t>
            </a:r>
          </a:p>
        </p:txBody>
      </p:sp>
    </p:spTree>
    <p:extLst>
      <p:ext uri="{BB962C8B-B14F-4D97-AF65-F5344CB8AC3E}">
        <p14:creationId xmlns:p14="http://schemas.microsoft.com/office/powerpoint/2010/main" val="21701498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630810" y="1417983"/>
            <a:ext cx="4535079" cy="3917587"/>
          </a:xfrm>
        </p:spPr>
        <p:txBody>
          <a:bodyPr/>
          <a:lstStyle/>
          <a:p>
            <a:r>
              <a:rPr lang="en-GB"/>
              <a:t>Week 3</a:t>
            </a:r>
          </a:p>
          <a:p>
            <a:endParaRPr lang="en-GB"/>
          </a:p>
          <a:p>
            <a:endParaRPr lang="en-GB"/>
          </a:p>
          <a:p>
            <a:r>
              <a:rPr lang="en-GB"/>
              <a:t>Creativity Through Movement</a:t>
            </a:r>
          </a:p>
          <a:p>
            <a:r>
              <a:rPr lang="en-GB"/>
              <a:t>(BMPE4002) Level 4</a:t>
            </a:r>
          </a:p>
          <a:p>
            <a:endParaRPr lang="en-GB"/>
          </a:p>
          <a:p>
            <a:r>
              <a:rPr lang="en-GB"/>
              <a:t>Kate Piper</a:t>
            </a:r>
          </a:p>
          <a:p>
            <a:r>
              <a:rPr lang="en-GB"/>
              <a:t>Anna Stevenson</a:t>
            </a:r>
          </a:p>
        </p:txBody>
      </p:sp>
    </p:spTree>
    <p:extLst>
      <p:ext uri="{BB962C8B-B14F-4D97-AF65-F5344CB8AC3E}">
        <p14:creationId xmlns:p14="http://schemas.microsoft.com/office/powerpoint/2010/main" val="627167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14">
            <a:extLst>
              <a:ext uri="{FF2B5EF4-FFF2-40B4-BE49-F238E27FC236}">
                <a16:creationId xmlns:a16="http://schemas.microsoft.com/office/drawing/2014/main" id="{F423970A-6168-45EF-AF3C-A2D557CE4295}"/>
              </a:ext>
            </a:extLst>
          </p:cNvPr>
          <p:cNvGraphicFramePr>
            <a:graphicFrameLocks noGrp="1"/>
          </p:cNvGraphicFramePr>
          <p:nvPr>
            <p:ph idx="1"/>
            <p:extLst>
              <p:ext uri="{D42A27DB-BD31-4B8C-83A1-F6EECF244321}">
                <p14:modId xmlns:p14="http://schemas.microsoft.com/office/powerpoint/2010/main" val="2980914020"/>
              </p:ext>
            </p:extLst>
          </p:nvPr>
        </p:nvGraphicFramePr>
        <p:xfrm>
          <a:off x="-1394690" y="953091"/>
          <a:ext cx="8880170" cy="43686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A2F740B7-56B4-49F0-BCE2-55E2B4AC377F}"/>
              </a:ext>
            </a:extLst>
          </p:cNvPr>
          <p:cNvSpPr txBox="1"/>
          <p:nvPr/>
        </p:nvSpPr>
        <p:spPr>
          <a:xfrm>
            <a:off x="129346" y="143690"/>
            <a:ext cx="12412761" cy="707886"/>
          </a:xfrm>
          <a:prstGeom prst="rect">
            <a:avLst/>
          </a:prstGeom>
          <a:noFill/>
        </p:spPr>
        <p:txBody>
          <a:bodyPr wrap="square" rtlCol="0">
            <a:spAutoFit/>
          </a:bodyPr>
          <a:lstStyle/>
          <a:p>
            <a:r>
              <a:rPr lang="en-GB" sz="4000"/>
              <a:t>History, Development and Place of Circus Arts Instruction</a:t>
            </a:r>
          </a:p>
        </p:txBody>
      </p:sp>
      <p:pic>
        <p:nvPicPr>
          <p:cNvPr id="6" name="Picture 5">
            <a:extLst>
              <a:ext uri="{FF2B5EF4-FFF2-40B4-BE49-F238E27FC236}">
                <a16:creationId xmlns:a16="http://schemas.microsoft.com/office/drawing/2014/main" id="{4E30C7CC-61BE-4166-AA95-EC7659754BCD}"/>
              </a:ext>
            </a:extLst>
          </p:cNvPr>
          <p:cNvPicPr>
            <a:picLocks noChangeAspect="1"/>
          </p:cNvPicPr>
          <p:nvPr/>
        </p:nvPicPr>
        <p:blipFill>
          <a:blip r:embed="rId8"/>
          <a:stretch>
            <a:fillRect/>
          </a:stretch>
        </p:blipFill>
        <p:spPr>
          <a:xfrm>
            <a:off x="2778960" y="3948208"/>
            <a:ext cx="9413040" cy="1731414"/>
          </a:xfrm>
          <a:custGeom>
            <a:avLst/>
            <a:gdLst>
              <a:gd name="connsiteX0" fmla="*/ 0 w 9413040"/>
              <a:gd name="connsiteY0" fmla="*/ 0 h 1731414"/>
              <a:gd name="connsiteX1" fmla="*/ 9413040 w 9413040"/>
              <a:gd name="connsiteY1" fmla="*/ 0 h 1731414"/>
              <a:gd name="connsiteX2" fmla="*/ 9413040 w 9413040"/>
              <a:gd name="connsiteY2" fmla="*/ 1731414 h 1731414"/>
              <a:gd name="connsiteX3" fmla="*/ 0 w 9413040"/>
              <a:gd name="connsiteY3" fmla="*/ 1731414 h 1731414"/>
              <a:gd name="connsiteX4" fmla="*/ 0 w 9413040"/>
              <a:gd name="connsiteY4" fmla="*/ 0 h 1731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13040" h="1731414" fill="none" extrusionOk="0">
                <a:moveTo>
                  <a:pt x="0" y="0"/>
                </a:moveTo>
                <a:cubicBezTo>
                  <a:pt x="3647568" y="98617"/>
                  <a:pt x="6975593" y="-158160"/>
                  <a:pt x="9413040" y="0"/>
                </a:cubicBezTo>
                <a:cubicBezTo>
                  <a:pt x="9355716" y="517852"/>
                  <a:pt x="9517890" y="1069177"/>
                  <a:pt x="9413040" y="1731414"/>
                </a:cubicBezTo>
                <a:cubicBezTo>
                  <a:pt x="5623674" y="1733217"/>
                  <a:pt x="4509849" y="1848982"/>
                  <a:pt x="0" y="1731414"/>
                </a:cubicBezTo>
                <a:cubicBezTo>
                  <a:pt x="-33611" y="1129710"/>
                  <a:pt x="131908" y="415187"/>
                  <a:pt x="0" y="0"/>
                </a:cubicBezTo>
                <a:close/>
              </a:path>
              <a:path w="9413040" h="1731414" stroke="0" extrusionOk="0">
                <a:moveTo>
                  <a:pt x="0" y="0"/>
                </a:moveTo>
                <a:cubicBezTo>
                  <a:pt x="1905215" y="-88993"/>
                  <a:pt x="7586840" y="-112384"/>
                  <a:pt x="9413040" y="0"/>
                </a:cubicBezTo>
                <a:cubicBezTo>
                  <a:pt x="9458589" y="345640"/>
                  <a:pt x="9488253" y="908666"/>
                  <a:pt x="9413040" y="1731414"/>
                </a:cubicBezTo>
                <a:cubicBezTo>
                  <a:pt x="6255157" y="1837967"/>
                  <a:pt x="4059923" y="1680347"/>
                  <a:pt x="0" y="1731414"/>
                </a:cubicBezTo>
                <a:cubicBezTo>
                  <a:pt x="11790" y="1476203"/>
                  <a:pt x="-121000" y="448666"/>
                  <a:pt x="0" y="0"/>
                </a:cubicBezTo>
                <a:close/>
              </a:path>
            </a:pathLst>
          </a:custGeom>
          <a:ln>
            <a:solidFill>
              <a:srgbClr val="C2E8F1"/>
            </a:solidFill>
            <a:prstDash val="dashDot"/>
            <a:extLst>
              <a:ext uri="{C807C97D-BFC1-408E-A445-0C87EB9F89A2}">
                <ask:lineSketchStyleProps xmlns:ask="http://schemas.microsoft.com/office/drawing/2018/sketchyshapes" sd="3938040255">
                  <a:prstGeom prst="rect">
                    <a:avLst/>
                  </a:prstGeom>
                  <ask:type>
                    <ask:lineSketchCurved/>
                  </ask:type>
                </ask:lineSketchStyleProps>
              </a:ext>
            </a:extLst>
          </a:ln>
        </p:spPr>
      </p:pic>
      <p:pic>
        <p:nvPicPr>
          <p:cNvPr id="7" name="Picture 6">
            <a:hlinkClick r:id="rId9"/>
            <a:extLst>
              <a:ext uri="{FF2B5EF4-FFF2-40B4-BE49-F238E27FC236}">
                <a16:creationId xmlns:a16="http://schemas.microsoft.com/office/drawing/2014/main" id="{E6924A31-859E-4782-967C-A64BCA5149C1}"/>
              </a:ext>
            </a:extLst>
          </p:cNvPr>
          <p:cNvPicPr>
            <a:picLocks noChangeAspect="1"/>
          </p:cNvPicPr>
          <p:nvPr/>
        </p:nvPicPr>
        <p:blipFill>
          <a:blip r:embed="rId10"/>
          <a:stretch>
            <a:fillRect/>
          </a:stretch>
        </p:blipFill>
        <p:spPr>
          <a:xfrm>
            <a:off x="7910831" y="1178377"/>
            <a:ext cx="3747841" cy="2108161"/>
          </a:xfrm>
          <a:prstGeom prst="rect">
            <a:avLst/>
          </a:prstGeom>
        </p:spPr>
      </p:pic>
    </p:spTree>
    <p:extLst>
      <p:ext uri="{BB962C8B-B14F-4D97-AF65-F5344CB8AC3E}">
        <p14:creationId xmlns:p14="http://schemas.microsoft.com/office/powerpoint/2010/main" val="24964333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993B763-FE05-4A32-A2D4-FEAE9C52DD20}"/>
              </a:ext>
            </a:extLst>
          </p:cNvPr>
          <p:cNvSpPr txBox="1"/>
          <p:nvPr/>
        </p:nvSpPr>
        <p:spPr>
          <a:xfrm>
            <a:off x="209006" y="316159"/>
            <a:ext cx="8112034" cy="707886"/>
          </a:xfrm>
          <a:prstGeom prst="rect">
            <a:avLst/>
          </a:prstGeom>
          <a:noFill/>
        </p:spPr>
        <p:txBody>
          <a:bodyPr wrap="square" rtlCol="0">
            <a:spAutoFit/>
          </a:bodyPr>
          <a:lstStyle/>
          <a:p>
            <a:r>
              <a:rPr lang="en-GB" sz="4000"/>
              <a:t>Circus Arts Instruction (Davis, 2010)</a:t>
            </a:r>
          </a:p>
        </p:txBody>
      </p:sp>
      <p:sp>
        <p:nvSpPr>
          <p:cNvPr id="3" name="Content Placeholder 2">
            <a:extLst>
              <a:ext uri="{FF2B5EF4-FFF2-40B4-BE49-F238E27FC236}">
                <a16:creationId xmlns:a16="http://schemas.microsoft.com/office/drawing/2014/main" id="{A7D1454A-A8D5-4951-9BE9-EE2B97024465}"/>
              </a:ext>
            </a:extLst>
          </p:cNvPr>
          <p:cNvSpPr txBox="1">
            <a:spLocks/>
          </p:cNvSpPr>
          <p:nvPr/>
        </p:nvSpPr>
        <p:spPr>
          <a:xfrm>
            <a:off x="209006" y="1364071"/>
            <a:ext cx="64770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Three fundamental elements</a:t>
            </a:r>
          </a:p>
          <a:p>
            <a:pPr lvl="1"/>
            <a:r>
              <a:rPr lang="en-US" u="sng"/>
              <a:t>Physical Skills </a:t>
            </a:r>
            <a:r>
              <a:rPr lang="en-US"/>
              <a:t>– Circus skills used as the foundation of all circus projects</a:t>
            </a:r>
          </a:p>
          <a:p>
            <a:pPr lvl="1"/>
            <a:endParaRPr lang="en-US"/>
          </a:p>
          <a:p>
            <a:pPr lvl="1"/>
            <a:r>
              <a:rPr lang="en-US" u="sng"/>
              <a:t>Non-competitive</a:t>
            </a:r>
            <a:r>
              <a:rPr lang="en-US"/>
              <a:t> – ‘Troupe’ mentality with no auditions</a:t>
            </a:r>
          </a:p>
          <a:p>
            <a:pPr lvl="1"/>
            <a:endParaRPr lang="en-US"/>
          </a:p>
          <a:p>
            <a:pPr lvl="1"/>
            <a:r>
              <a:rPr lang="en-US" u="sng"/>
              <a:t>Inclusive</a:t>
            </a:r>
            <a:r>
              <a:rPr lang="en-US"/>
              <a:t> – No matter ability, background, gender, religion</a:t>
            </a:r>
          </a:p>
        </p:txBody>
      </p:sp>
      <p:pic>
        <p:nvPicPr>
          <p:cNvPr id="4" name="Picture 3">
            <a:hlinkClick r:id="rId2"/>
            <a:extLst>
              <a:ext uri="{FF2B5EF4-FFF2-40B4-BE49-F238E27FC236}">
                <a16:creationId xmlns:a16="http://schemas.microsoft.com/office/drawing/2014/main" id="{2D2C977D-472C-4CC9-B38A-316E888F1820}"/>
              </a:ext>
            </a:extLst>
          </p:cNvPr>
          <p:cNvPicPr>
            <a:picLocks noChangeAspect="1"/>
          </p:cNvPicPr>
          <p:nvPr/>
        </p:nvPicPr>
        <p:blipFill>
          <a:blip r:embed="rId3"/>
          <a:stretch>
            <a:fillRect/>
          </a:stretch>
        </p:blipFill>
        <p:spPr>
          <a:xfrm rot="935887">
            <a:off x="7336194" y="2098928"/>
            <a:ext cx="4305777" cy="2411235"/>
          </a:xfrm>
          <a:prstGeom prst="rect">
            <a:avLst/>
          </a:prstGeom>
        </p:spPr>
      </p:pic>
    </p:spTree>
    <p:extLst>
      <p:ext uri="{BB962C8B-B14F-4D97-AF65-F5344CB8AC3E}">
        <p14:creationId xmlns:p14="http://schemas.microsoft.com/office/powerpoint/2010/main" val="41625631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5ABC3EA-7D64-4AC3-8607-8523916F0F76}"/>
              </a:ext>
            </a:extLst>
          </p:cNvPr>
          <p:cNvPicPr>
            <a:picLocks noChangeAspect="1"/>
          </p:cNvPicPr>
          <p:nvPr/>
        </p:nvPicPr>
        <p:blipFill rotWithShape="1">
          <a:blip r:embed="rId2"/>
          <a:srcRect l="50000" t="9048" r="3036" b="9048"/>
          <a:stretch/>
        </p:blipFill>
        <p:spPr>
          <a:xfrm>
            <a:off x="875779" y="542014"/>
            <a:ext cx="10228216" cy="4812098"/>
          </a:xfrm>
          <a:prstGeom prst="rect">
            <a:avLst/>
          </a:prstGeom>
        </p:spPr>
      </p:pic>
    </p:spTree>
    <p:extLst>
      <p:ext uri="{BB962C8B-B14F-4D97-AF65-F5344CB8AC3E}">
        <p14:creationId xmlns:p14="http://schemas.microsoft.com/office/powerpoint/2010/main" val="22394544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0738ED2-B830-457D-A46C-763DC6173479}"/>
              </a:ext>
            </a:extLst>
          </p:cNvPr>
          <p:cNvPicPr>
            <a:picLocks noChangeAspect="1"/>
          </p:cNvPicPr>
          <p:nvPr/>
        </p:nvPicPr>
        <p:blipFill rotWithShape="1">
          <a:blip r:embed="rId2"/>
          <a:srcRect l="24487" t="20199" r="34743" b="23362"/>
          <a:stretch/>
        </p:blipFill>
        <p:spPr>
          <a:xfrm>
            <a:off x="2483670" y="238519"/>
            <a:ext cx="7224660" cy="5625805"/>
          </a:xfrm>
          <a:prstGeom prst="rect">
            <a:avLst/>
          </a:prstGeom>
        </p:spPr>
      </p:pic>
    </p:spTree>
    <p:extLst>
      <p:ext uri="{BB962C8B-B14F-4D97-AF65-F5344CB8AC3E}">
        <p14:creationId xmlns:p14="http://schemas.microsoft.com/office/powerpoint/2010/main" val="28830791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DB562A0-E4FA-4491-8065-3DB30A1E04E2}"/>
              </a:ext>
            </a:extLst>
          </p:cNvPr>
          <p:cNvPicPr>
            <a:picLocks noChangeAspect="1"/>
          </p:cNvPicPr>
          <p:nvPr/>
        </p:nvPicPr>
        <p:blipFill rotWithShape="1">
          <a:blip r:embed="rId2"/>
          <a:srcRect l="27949" t="31710" r="38718" b="21538"/>
          <a:stretch/>
        </p:blipFill>
        <p:spPr>
          <a:xfrm>
            <a:off x="2409092" y="126085"/>
            <a:ext cx="7373815" cy="5817513"/>
          </a:xfrm>
          <a:prstGeom prst="rect">
            <a:avLst/>
          </a:prstGeom>
        </p:spPr>
      </p:pic>
    </p:spTree>
    <p:extLst>
      <p:ext uri="{BB962C8B-B14F-4D97-AF65-F5344CB8AC3E}">
        <p14:creationId xmlns:p14="http://schemas.microsoft.com/office/powerpoint/2010/main" val="9090210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526D8CB-A469-426E-B3E4-6465A518F406}"/>
              </a:ext>
            </a:extLst>
          </p:cNvPr>
          <p:cNvPicPr>
            <a:picLocks noChangeAspect="1"/>
          </p:cNvPicPr>
          <p:nvPr/>
        </p:nvPicPr>
        <p:blipFill>
          <a:blip r:embed="rId2"/>
          <a:stretch>
            <a:fillRect/>
          </a:stretch>
        </p:blipFill>
        <p:spPr>
          <a:xfrm>
            <a:off x="2216298" y="125441"/>
            <a:ext cx="7338519" cy="5539863"/>
          </a:xfrm>
          <a:prstGeom prst="rect">
            <a:avLst/>
          </a:prstGeom>
        </p:spPr>
      </p:pic>
    </p:spTree>
    <p:extLst>
      <p:ext uri="{BB962C8B-B14F-4D97-AF65-F5344CB8AC3E}">
        <p14:creationId xmlns:p14="http://schemas.microsoft.com/office/powerpoint/2010/main" val="4734237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E257C1D-7A36-4F22-9982-44DC6EB60AF1}"/>
              </a:ext>
            </a:extLst>
          </p:cNvPr>
          <p:cNvPicPr>
            <a:picLocks noChangeAspect="1"/>
          </p:cNvPicPr>
          <p:nvPr/>
        </p:nvPicPr>
        <p:blipFill>
          <a:blip r:embed="rId2"/>
          <a:stretch>
            <a:fillRect/>
          </a:stretch>
        </p:blipFill>
        <p:spPr>
          <a:xfrm>
            <a:off x="2909747" y="150683"/>
            <a:ext cx="6306394" cy="5561003"/>
          </a:xfrm>
          <a:prstGeom prst="rect">
            <a:avLst/>
          </a:prstGeom>
        </p:spPr>
      </p:pic>
    </p:spTree>
    <p:extLst>
      <p:ext uri="{BB962C8B-B14F-4D97-AF65-F5344CB8AC3E}">
        <p14:creationId xmlns:p14="http://schemas.microsoft.com/office/powerpoint/2010/main" val="249046962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013426F-1B3C-47E6-92F0-7CCADE58F819}"/>
              </a:ext>
            </a:extLst>
          </p:cNvPr>
          <p:cNvPicPr>
            <a:picLocks noChangeAspect="1"/>
          </p:cNvPicPr>
          <p:nvPr/>
        </p:nvPicPr>
        <p:blipFill>
          <a:blip r:embed="rId2"/>
          <a:stretch>
            <a:fillRect/>
          </a:stretch>
        </p:blipFill>
        <p:spPr>
          <a:xfrm>
            <a:off x="2865634" y="0"/>
            <a:ext cx="6258334" cy="5647765"/>
          </a:xfrm>
          <a:prstGeom prst="rect">
            <a:avLst/>
          </a:prstGeom>
        </p:spPr>
      </p:pic>
    </p:spTree>
    <p:extLst>
      <p:ext uri="{BB962C8B-B14F-4D97-AF65-F5344CB8AC3E}">
        <p14:creationId xmlns:p14="http://schemas.microsoft.com/office/powerpoint/2010/main" val="99697616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2F85A9C-23F5-41CE-99B8-2CFA5B0E681A}"/>
              </a:ext>
            </a:extLst>
          </p:cNvPr>
          <p:cNvSpPr txBox="1"/>
          <p:nvPr/>
        </p:nvSpPr>
        <p:spPr>
          <a:xfrm>
            <a:off x="209006" y="130629"/>
            <a:ext cx="8112034" cy="707886"/>
          </a:xfrm>
          <a:prstGeom prst="rect">
            <a:avLst/>
          </a:prstGeom>
          <a:noFill/>
        </p:spPr>
        <p:txBody>
          <a:bodyPr wrap="square" rtlCol="0">
            <a:spAutoFit/>
          </a:bodyPr>
          <a:lstStyle/>
          <a:p>
            <a:r>
              <a:rPr lang="en-GB" sz="4000"/>
              <a:t>Circus Arts Instruction (Davis, 2010)</a:t>
            </a:r>
          </a:p>
        </p:txBody>
      </p:sp>
      <p:sp>
        <p:nvSpPr>
          <p:cNvPr id="3" name="Content Placeholder 2">
            <a:extLst>
              <a:ext uri="{FF2B5EF4-FFF2-40B4-BE49-F238E27FC236}">
                <a16:creationId xmlns:a16="http://schemas.microsoft.com/office/drawing/2014/main" id="{7C338492-5A7E-452A-9E76-5BE62BCDB892}"/>
              </a:ext>
            </a:extLst>
          </p:cNvPr>
          <p:cNvSpPr txBox="1">
            <a:spLocks/>
          </p:cNvSpPr>
          <p:nvPr/>
        </p:nvSpPr>
        <p:spPr>
          <a:xfrm>
            <a:off x="209006" y="1364071"/>
            <a:ext cx="64770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Three fundamental elements</a:t>
            </a:r>
          </a:p>
          <a:p>
            <a:pPr lvl="1"/>
            <a:r>
              <a:rPr lang="en-US" u="sng"/>
              <a:t>Physical Skills </a:t>
            </a:r>
            <a:r>
              <a:rPr lang="en-US"/>
              <a:t>– Circus skills used as the foundation of all circus projects</a:t>
            </a:r>
          </a:p>
          <a:p>
            <a:pPr lvl="1"/>
            <a:endParaRPr lang="en-US"/>
          </a:p>
          <a:p>
            <a:pPr lvl="1"/>
            <a:r>
              <a:rPr lang="en-US" u="sng"/>
              <a:t>Non-competitive</a:t>
            </a:r>
            <a:r>
              <a:rPr lang="en-US"/>
              <a:t> – ‘Troupe’ mentality with no auditions</a:t>
            </a:r>
          </a:p>
          <a:p>
            <a:pPr lvl="1"/>
            <a:endParaRPr lang="en-US"/>
          </a:p>
          <a:p>
            <a:pPr lvl="1"/>
            <a:r>
              <a:rPr lang="en-US" u="sng"/>
              <a:t>Inclusive</a:t>
            </a:r>
            <a:r>
              <a:rPr lang="en-US"/>
              <a:t> – No matter ability, background, gender, religion</a:t>
            </a:r>
          </a:p>
        </p:txBody>
      </p:sp>
      <p:pic>
        <p:nvPicPr>
          <p:cNvPr id="4" name="Picture 3">
            <a:hlinkClick r:id="rId2"/>
            <a:extLst>
              <a:ext uri="{FF2B5EF4-FFF2-40B4-BE49-F238E27FC236}">
                <a16:creationId xmlns:a16="http://schemas.microsoft.com/office/drawing/2014/main" id="{225EE519-C4EC-4636-A4A1-8056E6EE7D39}"/>
              </a:ext>
            </a:extLst>
          </p:cNvPr>
          <p:cNvPicPr>
            <a:picLocks noChangeAspect="1"/>
          </p:cNvPicPr>
          <p:nvPr/>
        </p:nvPicPr>
        <p:blipFill>
          <a:blip r:embed="rId3"/>
          <a:stretch>
            <a:fillRect/>
          </a:stretch>
        </p:blipFill>
        <p:spPr>
          <a:xfrm rot="935887">
            <a:off x="7336194" y="2098928"/>
            <a:ext cx="4305777" cy="2411235"/>
          </a:xfrm>
          <a:prstGeom prst="rect">
            <a:avLst/>
          </a:prstGeom>
        </p:spPr>
      </p:pic>
    </p:spTree>
    <p:extLst>
      <p:ext uri="{BB962C8B-B14F-4D97-AF65-F5344CB8AC3E}">
        <p14:creationId xmlns:p14="http://schemas.microsoft.com/office/powerpoint/2010/main" val="9885595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DA5A8C1-B0ED-457F-AE02-A99327D7B705}"/>
              </a:ext>
            </a:extLst>
          </p:cNvPr>
          <p:cNvPicPr>
            <a:picLocks noChangeAspect="1"/>
          </p:cNvPicPr>
          <p:nvPr/>
        </p:nvPicPr>
        <p:blipFill>
          <a:blip r:embed="rId3">
            <a:alphaModFix amt="50000"/>
          </a:blip>
          <a:stretch>
            <a:fillRect/>
          </a:stretch>
        </p:blipFill>
        <p:spPr>
          <a:xfrm>
            <a:off x="4806655" y="937318"/>
            <a:ext cx="7176816" cy="4775845"/>
          </a:xfrm>
          <a:prstGeom prst="rect">
            <a:avLst/>
          </a:prstGeom>
        </p:spPr>
      </p:pic>
      <p:sp>
        <p:nvSpPr>
          <p:cNvPr id="3" name="TextBox 2">
            <a:extLst>
              <a:ext uri="{FF2B5EF4-FFF2-40B4-BE49-F238E27FC236}">
                <a16:creationId xmlns:a16="http://schemas.microsoft.com/office/drawing/2014/main" id="{DDCCA3AF-193D-4701-8579-A4C82CEF12E8}"/>
              </a:ext>
            </a:extLst>
          </p:cNvPr>
          <p:cNvSpPr txBox="1"/>
          <p:nvPr/>
        </p:nvSpPr>
        <p:spPr>
          <a:xfrm>
            <a:off x="261258" y="119352"/>
            <a:ext cx="7589520" cy="707886"/>
          </a:xfrm>
          <a:prstGeom prst="rect">
            <a:avLst/>
          </a:prstGeom>
          <a:noFill/>
        </p:spPr>
        <p:txBody>
          <a:bodyPr wrap="square" rtlCol="0">
            <a:spAutoFit/>
          </a:bodyPr>
          <a:lstStyle/>
          <a:p>
            <a:r>
              <a:rPr lang="en-GB" sz="4000"/>
              <a:t>Creative Arts Instruction</a:t>
            </a:r>
          </a:p>
        </p:txBody>
      </p:sp>
      <p:sp>
        <p:nvSpPr>
          <p:cNvPr id="4" name="TextBox 3">
            <a:extLst>
              <a:ext uri="{FF2B5EF4-FFF2-40B4-BE49-F238E27FC236}">
                <a16:creationId xmlns:a16="http://schemas.microsoft.com/office/drawing/2014/main" id="{700BD965-65AF-422E-A302-1E2F8DDAC380}"/>
              </a:ext>
            </a:extLst>
          </p:cNvPr>
          <p:cNvSpPr txBox="1"/>
          <p:nvPr/>
        </p:nvSpPr>
        <p:spPr>
          <a:xfrm>
            <a:off x="347693" y="2396865"/>
            <a:ext cx="3879669" cy="1569660"/>
          </a:xfrm>
          <a:prstGeom prst="rect">
            <a:avLst/>
          </a:prstGeom>
          <a:noFill/>
        </p:spPr>
        <p:txBody>
          <a:bodyPr wrap="square" rtlCol="0">
            <a:spAutoFit/>
          </a:bodyPr>
          <a:lstStyle/>
          <a:p>
            <a:r>
              <a:rPr lang="en-GB" sz="3200" b="1"/>
              <a:t>What does it look like in schools?</a:t>
            </a:r>
          </a:p>
          <a:p>
            <a:endParaRPr lang="en-GB" sz="3200" b="1"/>
          </a:p>
        </p:txBody>
      </p:sp>
      <p:sp>
        <p:nvSpPr>
          <p:cNvPr id="5" name="TextBox 4">
            <a:extLst>
              <a:ext uri="{FF2B5EF4-FFF2-40B4-BE49-F238E27FC236}">
                <a16:creationId xmlns:a16="http://schemas.microsoft.com/office/drawing/2014/main" id="{BD1926C7-CA44-4CBE-8DEF-F8ED022BDD1E}"/>
              </a:ext>
            </a:extLst>
          </p:cNvPr>
          <p:cNvSpPr txBox="1"/>
          <p:nvPr/>
        </p:nvSpPr>
        <p:spPr>
          <a:xfrm>
            <a:off x="6503363" y="1060987"/>
            <a:ext cx="2325189" cy="523220"/>
          </a:xfrm>
          <a:prstGeom prst="rect">
            <a:avLst/>
          </a:prstGeom>
          <a:noFill/>
        </p:spPr>
        <p:txBody>
          <a:bodyPr wrap="square" rtlCol="0">
            <a:spAutoFit/>
          </a:bodyPr>
          <a:lstStyle/>
          <a:p>
            <a:r>
              <a:rPr lang="en-GB" sz="2800"/>
              <a:t>Independent</a:t>
            </a:r>
          </a:p>
        </p:txBody>
      </p:sp>
      <p:sp>
        <p:nvSpPr>
          <p:cNvPr id="6" name="TextBox 5">
            <a:extLst>
              <a:ext uri="{FF2B5EF4-FFF2-40B4-BE49-F238E27FC236}">
                <a16:creationId xmlns:a16="http://schemas.microsoft.com/office/drawing/2014/main" id="{B49412CA-FB8D-4DC0-AC89-2163916A134F}"/>
              </a:ext>
            </a:extLst>
          </p:cNvPr>
          <p:cNvSpPr txBox="1"/>
          <p:nvPr/>
        </p:nvSpPr>
        <p:spPr>
          <a:xfrm>
            <a:off x="8525317" y="2736386"/>
            <a:ext cx="2325189" cy="523220"/>
          </a:xfrm>
          <a:prstGeom prst="rect">
            <a:avLst/>
          </a:prstGeom>
          <a:noFill/>
        </p:spPr>
        <p:txBody>
          <a:bodyPr wrap="square" rtlCol="0">
            <a:spAutoFit/>
          </a:bodyPr>
          <a:lstStyle/>
          <a:p>
            <a:r>
              <a:rPr lang="en-GB" sz="2800"/>
              <a:t>Explore</a:t>
            </a:r>
          </a:p>
        </p:txBody>
      </p:sp>
      <p:sp>
        <p:nvSpPr>
          <p:cNvPr id="7" name="TextBox 6">
            <a:extLst>
              <a:ext uri="{FF2B5EF4-FFF2-40B4-BE49-F238E27FC236}">
                <a16:creationId xmlns:a16="http://schemas.microsoft.com/office/drawing/2014/main" id="{89EDDF0B-56A0-46A5-AF44-43A917491692}"/>
              </a:ext>
            </a:extLst>
          </p:cNvPr>
          <p:cNvSpPr txBox="1"/>
          <p:nvPr/>
        </p:nvSpPr>
        <p:spPr>
          <a:xfrm>
            <a:off x="8024948" y="4528830"/>
            <a:ext cx="2325189" cy="523220"/>
          </a:xfrm>
          <a:prstGeom prst="rect">
            <a:avLst/>
          </a:prstGeom>
          <a:noFill/>
        </p:spPr>
        <p:txBody>
          <a:bodyPr wrap="square" rtlCol="0">
            <a:spAutoFit/>
          </a:bodyPr>
          <a:lstStyle/>
          <a:p>
            <a:r>
              <a:rPr lang="en-GB" sz="2800"/>
              <a:t>Practice</a:t>
            </a:r>
          </a:p>
        </p:txBody>
      </p:sp>
      <p:sp>
        <p:nvSpPr>
          <p:cNvPr id="8" name="TextBox 7">
            <a:extLst>
              <a:ext uri="{FF2B5EF4-FFF2-40B4-BE49-F238E27FC236}">
                <a16:creationId xmlns:a16="http://schemas.microsoft.com/office/drawing/2014/main" id="{D1DA6461-5F02-4966-B4CF-53D05C4D6E45}"/>
              </a:ext>
            </a:extLst>
          </p:cNvPr>
          <p:cNvSpPr txBox="1"/>
          <p:nvPr/>
        </p:nvSpPr>
        <p:spPr>
          <a:xfrm>
            <a:off x="9881746" y="1873645"/>
            <a:ext cx="2325189" cy="523220"/>
          </a:xfrm>
          <a:prstGeom prst="rect">
            <a:avLst/>
          </a:prstGeom>
          <a:noFill/>
        </p:spPr>
        <p:txBody>
          <a:bodyPr wrap="square" rtlCol="0">
            <a:spAutoFit/>
          </a:bodyPr>
          <a:lstStyle/>
          <a:p>
            <a:r>
              <a:rPr lang="en-GB" sz="2800"/>
              <a:t>Collaboration</a:t>
            </a:r>
          </a:p>
        </p:txBody>
      </p:sp>
      <p:sp>
        <p:nvSpPr>
          <p:cNvPr id="9" name="TextBox 8">
            <a:extLst>
              <a:ext uri="{FF2B5EF4-FFF2-40B4-BE49-F238E27FC236}">
                <a16:creationId xmlns:a16="http://schemas.microsoft.com/office/drawing/2014/main" id="{932B0E5F-6C1B-4D23-B89F-37A9BDFAD6F8}"/>
              </a:ext>
            </a:extLst>
          </p:cNvPr>
          <p:cNvSpPr txBox="1"/>
          <p:nvPr/>
        </p:nvSpPr>
        <p:spPr>
          <a:xfrm>
            <a:off x="5800690" y="2819950"/>
            <a:ext cx="2325189" cy="523220"/>
          </a:xfrm>
          <a:prstGeom prst="rect">
            <a:avLst/>
          </a:prstGeom>
          <a:noFill/>
        </p:spPr>
        <p:txBody>
          <a:bodyPr wrap="square" rtlCol="0">
            <a:spAutoFit/>
          </a:bodyPr>
          <a:lstStyle/>
          <a:p>
            <a:r>
              <a:rPr lang="en-GB" sz="2800"/>
              <a:t>Success</a:t>
            </a:r>
          </a:p>
        </p:txBody>
      </p:sp>
      <p:sp>
        <p:nvSpPr>
          <p:cNvPr id="10" name="TextBox 9">
            <a:extLst>
              <a:ext uri="{FF2B5EF4-FFF2-40B4-BE49-F238E27FC236}">
                <a16:creationId xmlns:a16="http://schemas.microsoft.com/office/drawing/2014/main" id="{3B4C3FE1-D7E5-48F3-88D9-8611822D9904}"/>
              </a:ext>
            </a:extLst>
          </p:cNvPr>
          <p:cNvSpPr txBox="1"/>
          <p:nvPr/>
        </p:nvSpPr>
        <p:spPr>
          <a:xfrm>
            <a:off x="9770014" y="4013911"/>
            <a:ext cx="2325189" cy="523220"/>
          </a:xfrm>
          <a:prstGeom prst="rect">
            <a:avLst/>
          </a:prstGeom>
          <a:noFill/>
        </p:spPr>
        <p:txBody>
          <a:bodyPr wrap="square" rtlCol="0">
            <a:spAutoFit/>
          </a:bodyPr>
          <a:lstStyle/>
          <a:p>
            <a:r>
              <a:rPr lang="en-GB" sz="2800"/>
              <a:t>Challenge</a:t>
            </a:r>
          </a:p>
        </p:txBody>
      </p:sp>
      <p:sp>
        <p:nvSpPr>
          <p:cNvPr id="11" name="TextBox 10">
            <a:extLst>
              <a:ext uri="{FF2B5EF4-FFF2-40B4-BE49-F238E27FC236}">
                <a16:creationId xmlns:a16="http://schemas.microsoft.com/office/drawing/2014/main" id="{DBFE9FAA-B85A-433A-BFF3-21057BAE2ADF}"/>
              </a:ext>
            </a:extLst>
          </p:cNvPr>
          <p:cNvSpPr txBox="1"/>
          <p:nvPr/>
        </p:nvSpPr>
        <p:spPr>
          <a:xfrm>
            <a:off x="7665958" y="4868351"/>
            <a:ext cx="2325189" cy="523220"/>
          </a:xfrm>
          <a:prstGeom prst="rect">
            <a:avLst/>
          </a:prstGeom>
          <a:noFill/>
        </p:spPr>
        <p:txBody>
          <a:bodyPr wrap="square" rtlCol="0">
            <a:spAutoFit/>
          </a:bodyPr>
          <a:lstStyle/>
          <a:p>
            <a:r>
              <a:rPr lang="en-GB" sz="2800"/>
              <a:t>Commitment</a:t>
            </a:r>
          </a:p>
        </p:txBody>
      </p:sp>
      <p:sp>
        <p:nvSpPr>
          <p:cNvPr id="12" name="TextBox 11">
            <a:extLst>
              <a:ext uri="{FF2B5EF4-FFF2-40B4-BE49-F238E27FC236}">
                <a16:creationId xmlns:a16="http://schemas.microsoft.com/office/drawing/2014/main" id="{C4998AD8-9A2F-42AB-B1E6-EEEFB4B85227}"/>
              </a:ext>
            </a:extLst>
          </p:cNvPr>
          <p:cNvSpPr txBox="1"/>
          <p:nvPr/>
        </p:nvSpPr>
        <p:spPr>
          <a:xfrm>
            <a:off x="8659760" y="1180665"/>
            <a:ext cx="2325189" cy="523220"/>
          </a:xfrm>
          <a:prstGeom prst="rect">
            <a:avLst/>
          </a:prstGeom>
          <a:noFill/>
        </p:spPr>
        <p:txBody>
          <a:bodyPr wrap="square" rtlCol="0">
            <a:spAutoFit/>
          </a:bodyPr>
          <a:lstStyle/>
          <a:p>
            <a:r>
              <a:rPr lang="en-GB" sz="2800"/>
              <a:t>Skills</a:t>
            </a:r>
          </a:p>
        </p:txBody>
      </p:sp>
    </p:spTree>
    <p:extLst>
      <p:ext uri="{BB962C8B-B14F-4D97-AF65-F5344CB8AC3E}">
        <p14:creationId xmlns:p14="http://schemas.microsoft.com/office/powerpoint/2010/main" val="294951105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D4D4381-FC2C-4B41-8F83-7FE4D2EFF8F3}"/>
              </a:ext>
            </a:extLst>
          </p:cNvPr>
          <p:cNvSpPr>
            <a:spLocks noGrp="1"/>
          </p:cNvSpPr>
          <p:nvPr>
            <p:ph idx="1"/>
          </p:nvPr>
        </p:nvSpPr>
        <p:spPr>
          <a:xfrm>
            <a:off x="3710609" y="2120348"/>
            <a:ext cx="7724104" cy="3215221"/>
          </a:xfrm>
        </p:spPr>
        <p:txBody>
          <a:bodyPr/>
          <a:lstStyle/>
          <a:p>
            <a:r>
              <a:rPr lang="en-GB"/>
              <a:t>Movement Tasks</a:t>
            </a:r>
          </a:p>
          <a:p>
            <a:endParaRPr lang="en-GB"/>
          </a:p>
          <a:p>
            <a:r>
              <a:rPr lang="en-GB"/>
              <a:t>Circus Arts</a:t>
            </a:r>
          </a:p>
        </p:txBody>
      </p:sp>
    </p:spTree>
    <p:extLst>
      <p:ext uri="{BB962C8B-B14F-4D97-AF65-F5344CB8AC3E}">
        <p14:creationId xmlns:p14="http://schemas.microsoft.com/office/powerpoint/2010/main" val="222031925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630810" y="1417983"/>
            <a:ext cx="4535079" cy="3917587"/>
          </a:xfrm>
        </p:spPr>
        <p:txBody>
          <a:bodyPr/>
          <a:lstStyle/>
          <a:p>
            <a:r>
              <a:rPr lang="en-GB" dirty="0"/>
              <a:t>Week 4 – Spatial Awareness </a:t>
            </a:r>
          </a:p>
          <a:p>
            <a:endParaRPr lang="en-GB" dirty="0"/>
          </a:p>
          <a:p>
            <a:endParaRPr lang="en-GB" dirty="0"/>
          </a:p>
          <a:p>
            <a:r>
              <a:rPr lang="en-GB" dirty="0"/>
              <a:t>Creativity Through Movement</a:t>
            </a:r>
          </a:p>
          <a:p>
            <a:r>
              <a:rPr lang="en-GB" dirty="0"/>
              <a:t>(BMPE4002) Level 4</a:t>
            </a:r>
          </a:p>
          <a:p>
            <a:endParaRPr lang="en-GB" dirty="0"/>
          </a:p>
          <a:p>
            <a:r>
              <a:rPr lang="en-GB" dirty="0"/>
              <a:t>Kate Piper</a:t>
            </a:r>
          </a:p>
          <a:p>
            <a:r>
              <a:rPr lang="en-GB" dirty="0"/>
              <a:t>Anna Stevenson</a:t>
            </a:r>
          </a:p>
        </p:txBody>
      </p:sp>
    </p:spTree>
    <p:extLst>
      <p:ext uri="{BB962C8B-B14F-4D97-AF65-F5344CB8AC3E}">
        <p14:creationId xmlns:p14="http://schemas.microsoft.com/office/powerpoint/2010/main" val="34668823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3E1401-C143-4B41-9F9D-56942C313AF4}"/>
              </a:ext>
            </a:extLst>
          </p:cNvPr>
          <p:cNvSpPr>
            <a:spLocks noGrp="1"/>
          </p:cNvSpPr>
          <p:nvPr>
            <p:ph type="title"/>
          </p:nvPr>
        </p:nvSpPr>
        <p:spPr>
          <a:xfrm>
            <a:off x="296466" y="1547318"/>
            <a:ext cx="8295588" cy="4656366"/>
          </a:xfrm>
        </p:spPr>
        <p:txBody>
          <a:bodyPr>
            <a:normAutofit/>
          </a:bodyPr>
          <a:lstStyle/>
          <a:p>
            <a:pPr algn="ctr"/>
            <a:r>
              <a:rPr lang="en-GB" sz="6000"/>
              <a:t>What do we mean by Creative Movement?</a:t>
            </a:r>
          </a:p>
        </p:txBody>
      </p:sp>
    </p:spTree>
    <p:extLst>
      <p:ext uri="{BB962C8B-B14F-4D97-AF65-F5344CB8AC3E}">
        <p14:creationId xmlns:p14="http://schemas.microsoft.com/office/powerpoint/2010/main" val="295844530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A5AB1-41F8-4FA9-B364-0AF4E1F24375}"/>
              </a:ext>
            </a:extLst>
          </p:cNvPr>
          <p:cNvSpPr>
            <a:spLocks noGrp="1"/>
          </p:cNvSpPr>
          <p:nvPr>
            <p:ph type="title"/>
          </p:nvPr>
        </p:nvSpPr>
        <p:spPr>
          <a:xfrm>
            <a:off x="367646" y="387269"/>
            <a:ext cx="9313682" cy="1325563"/>
          </a:xfrm>
        </p:spPr>
        <p:txBody>
          <a:bodyPr/>
          <a:lstStyle/>
          <a:p>
            <a:r>
              <a:rPr lang="en-GB"/>
              <a:t>Why is creative movement important?</a:t>
            </a:r>
          </a:p>
        </p:txBody>
      </p:sp>
      <p:sp>
        <p:nvSpPr>
          <p:cNvPr id="3" name="Content Placeholder 2">
            <a:extLst>
              <a:ext uri="{FF2B5EF4-FFF2-40B4-BE49-F238E27FC236}">
                <a16:creationId xmlns:a16="http://schemas.microsoft.com/office/drawing/2014/main" id="{173017A0-3883-4684-83BF-FBF0CD291469}"/>
              </a:ext>
            </a:extLst>
          </p:cNvPr>
          <p:cNvSpPr>
            <a:spLocks noGrp="1"/>
          </p:cNvSpPr>
          <p:nvPr>
            <p:ph idx="1"/>
          </p:nvPr>
        </p:nvSpPr>
        <p:spPr/>
        <p:txBody>
          <a:bodyPr>
            <a:normAutofit/>
          </a:bodyPr>
          <a:lstStyle/>
          <a:p>
            <a:pPr>
              <a:lnSpc>
                <a:spcPct val="100000"/>
              </a:lnSpc>
            </a:pPr>
            <a:r>
              <a:rPr lang="en-GB" b="0" i="0">
                <a:solidFill>
                  <a:srgbClr val="333333"/>
                </a:solidFill>
                <a:effectLst/>
              </a:rPr>
              <a:t>Creative movement can be beneficial children’s learning by helping them to develop gross and fine motor skills</a:t>
            </a:r>
            <a:endParaRPr lang="en-GB">
              <a:solidFill>
                <a:srgbClr val="333333"/>
              </a:solidFill>
            </a:endParaRPr>
          </a:p>
          <a:p>
            <a:pPr>
              <a:lnSpc>
                <a:spcPct val="100000"/>
              </a:lnSpc>
            </a:pPr>
            <a:r>
              <a:rPr lang="en-GB">
                <a:solidFill>
                  <a:srgbClr val="333333"/>
                </a:solidFill>
              </a:rPr>
              <a:t>S</a:t>
            </a:r>
            <a:r>
              <a:rPr lang="en-GB" b="0" i="0">
                <a:solidFill>
                  <a:srgbClr val="333333"/>
                </a:solidFill>
                <a:effectLst/>
              </a:rPr>
              <a:t>ensory awareness</a:t>
            </a:r>
            <a:endParaRPr lang="en-GB">
              <a:solidFill>
                <a:srgbClr val="333333"/>
              </a:solidFill>
            </a:endParaRPr>
          </a:p>
          <a:p>
            <a:pPr>
              <a:lnSpc>
                <a:spcPct val="100000"/>
              </a:lnSpc>
            </a:pPr>
            <a:r>
              <a:rPr lang="en-GB">
                <a:solidFill>
                  <a:srgbClr val="333333"/>
                </a:solidFill>
              </a:rPr>
              <a:t>U</a:t>
            </a:r>
            <a:r>
              <a:rPr lang="en-GB" b="0" i="0">
                <a:solidFill>
                  <a:srgbClr val="333333"/>
                </a:solidFill>
                <a:effectLst/>
              </a:rPr>
              <a:t>nderstanding of what their bodies can do</a:t>
            </a:r>
          </a:p>
          <a:p>
            <a:pPr>
              <a:lnSpc>
                <a:spcPct val="100000"/>
              </a:lnSpc>
            </a:pPr>
            <a:r>
              <a:rPr lang="en-GB"/>
              <a:t>Creative movement isn’t based on rules - there are no wrong choices</a:t>
            </a:r>
          </a:p>
          <a:p>
            <a:pPr marL="0" indent="0" algn="just">
              <a:lnSpc>
                <a:spcPct val="100000"/>
              </a:lnSpc>
              <a:buNone/>
            </a:pPr>
            <a:endParaRPr lang="en-GB" b="0" i="0">
              <a:solidFill>
                <a:srgbClr val="333333"/>
              </a:solidFill>
              <a:effectLst/>
              <a:latin typeface="Hind" panose="020B0502040204020203" pitchFamily="2" charset="0"/>
            </a:endParaRPr>
          </a:p>
          <a:p>
            <a:pPr algn="just">
              <a:lnSpc>
                <a:spcPct val="100000"/>
              </a:lnSpc>
            </a:pPr>
            <a:endParaRPr lang="en-GB" b="0" i="0">
              <a:solidFill>
                <a:srgbClr val="333333"/>
              </a:solidFill>
              <a:effectLst/>
              <a:latin typeface="Hind" panose="020B0502040204020203" pitchFamily="2" charset="0"/>
            </a:endParaRPr>
          </a:p>
          <a:p>
            <a:pPr>
              <a:lnSpc>
                <a:spcPct val="100000"/>
              </a:lnSpc>
            </a:pPr>
            <a:endParaRPr lang="en-GB"/>
          </a:p>
        </p:txBody>
      </p:sp>
    </p:spTree>
    <p:extLst>
      <p:ext uri="{BB962C8B-B14F-4D97-AF65-F5344CB8AC3E}">
        <p14:creationId xmlns:p14="http://schemas.microsoft.com/office/powerpoint/2010/main" val="2745025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42C8B5-7804-4AD5-A40D-673748080203}"/>
              </a:ext>
            </a:extLst>
          </p:cNvPr>
          <p:cNvSpPr>
            <a:spLocks noGrp="1"/>
          </p:cNvSpPr>
          <p:nvPr>
            <p:ph type="title"/>
          </p:nvPr>
        </p:nvSpPr>
        <p:spPr>
          <a:xfrm>
            <a:off x="367646" y="135087"/>
            <a:ext cx="8937272" cy="1352299"/>
          </a:xfrm>
        </p:spPr>
        <p:txBody>
          <a:bodyPr/>
          <a:lstStyle/>
          <a:p>
            <a:r>
              <a:rPr lang="en-GB" dirty="0">
                <a:cs typeface="Calibri Light"/>
              </a:rPr>
              <a:t>Creative Movement in Education</a:t>
            </a:r>
            <a:endParaRPr lang="en-US" dirty="0"/>
          </a:p>
        </p:txBody>
      </p:sp>
      <p:sp>
        <p:nvSpPr>
          <p:cNvPr id="3" name="Content Placeholder 2">
            <a:extLst>
              <a:ext uri="{FF2B5EF4-FFF2-40B4-BE49-F238E27FC236}">
                <a16:creationId xmlns:a16="http://schemas.microsoft.com/office/drawing/2014/main" id="{14D8A1F7-0BE2-4840-A0CC-49357CB49211}"/>
              </a:ext>
            </a:extLst>
          </p:cNvPr>
          <p:cNvSpPr>
            <a:spLocks noGrp="1"/>
          </p:cNvSpPr>
          <p:nvPr>
            <p:ph idx="1"/>
          </p:nvPr>
        </p:nvSpPr>
        <p:spPr>
          <a:xfrm>
            <a:off x="367646" y="1272619"/>
            <a:ext cx="8587818" cy="5450294"/>
          </a:xfrm>
        </p:spPr>
        <p:txBody>
          <a:bodyPr vert="horz" lIns="91440" tIns="45720" rIns="91440" bIns="45720" rtlCol="0" anchor="t">
            <a:normAutofit fontScale="85000" lnSpcReduction="10000"/>
          </a:bodyPr>
          <a:lstStyle/>
          <a:p>
            <a:pPr>
              <a:lnSpc>
                <a:spcPct val="160000"/>
              </a:lnSpc>
            </a:pPr>
            <a:r>
              <a:rPr lang="en-GB" sz="2400" dirty="0"/>
              <a:t>The innovative work of </a:t>
            </a:r>
            <a:r>
              <a:rPr lang="en-GB" sz="2400" b="1" dirty="0"/>
              <a:t>Rudolph Laban </a:t>
            </a:r>
            <a:r>
              <a:rPr lang="en-GB" sz="2400" dirty="0"/>
              <a:t>allowed a new language around movement to develop. </a:t>
            </a:r>
          </a:p>
          <a:p>
            <a:pPr>
              <a:lnSpc>
                <a:spcPct val="160000"/>
              </a:lnSpc>
            </a:pPr>
            <a:r>
              <a:rPr lang="en-GB" sz="2400" dirty="0"/>
              <a:t>The term creative dance was shaped by him and was applied mostly in education </a:t>
            </a:r>
          </a:p>
          <a:p>
            <a:pPr>
              <a:lnSpc>
                <a:spcPct val="160000"/>
              </a:lnSpc>
            </a:pPr>
            <a:r>
              <a:rPr lang="en-GB" sz="2400" dirty="0"/>
              <a:t>He also focused not on how we move, but </a:t>
            </a:r>
            <a:r>
              <a:rPr lang="en-GB" sz="2400" b="1" dirty="0"/>
              <a:t>what moves us </a:t>
            </a:r>
            <a:r>
              <a:rPr lang="en-GB" sz="2400" dirty="0"/>
              <a:t>(Laban, 1986). </a:t>
            </a:r>
          </a:p>
          <a:p>
            <a:pPr>
              <a:lnSpc>
                <a:spcPct val="160000"/>
              </a:lnSpc>
            </a:pPr>
            <a:r>
              <a:rPr lang="en-GB" sz="2400" dirty="0"/>
              <a:t>It’s not just about copying the teacher – children should be able to create something new according to their personality, fantasy and creativity</a:t>
            </a:r>
          </a:p>
          <a:p>
            <a:pPr>
              <a:lnSpc>
                <a:spcPct val="160000"/>
              </a:lnSpc>
            </a:pPr>
            <a:r>
              <a:rPr lang="en-GB" sz="2400" b="0" i="0" dirty="0">
                <a:solidFill>
                  <a:srgbClr val="333333"/>
                </a:solidFill>
                <a:effectLst/>
              </a:rPr>
              <a:t>He </a:t>
            </a:r>
            <a:r>
              <a:rPr lang="en-GB" sz="2400" b="1" i="0" dirty="0">
                <a:solidFill>
                  <a:srgbClr val="333333"/>
                </a:solidFill>
                <a:effectLst/>
                <a:ea typeface="Microsoft JhengHei"/>
              </a:rPr>
              <a:t>r</a:t>
            </a:r>
            <a:r>
              <a:rPr lang="en-GB" sz="2400" b="1" dirty="0">
                <a:ea typeface="Microsoft JhengHei"/>
              </a:rPr>
              <a:t>evolutionised the world of dance </a:t>
            </a:r>
            <a:r>
              <a:rPr lang="en-GB" sz="2400" b="0" i="0" dirty="0">
                <a:solidFill>
                  <a:srgbClr val="333333"/>
                </a:solidFill>
                <a:effectLst/>
              </a:rPr>
              <a:t>and he is often credited as being </a:t>
            </a:r>
            <a:r>
              <a:rPr lang="en-GB" sz="2400" b="1" dirty="0">
                <a:ea typeface="Microsoft JhengHei"/>
              </a:rPr>
              <a:t>“One of the fathers of modern dance”</a:t>
            </a:r>
            <a:endParaRPr lang="en-GB" sz="2400" b="0" i="0" dirty="0">
              <a:solidFill>
                <a:srgbClr val="333333"/>
              </a:solidFill>
              <a:effectLst/>
            </a:endParaRPr>
          </a:p>
        </p:txBody>
      </p:sp>
    </p:spTree>
    <p:extLst>
      <p:ext uri="{BB962C8B-B14F-4D97-AF65-F5344CB8AC3E}">
        <p14:creationId xmlns:p14="http://schemas.microsoft.com/office/powerpoint/2010/main" val="56590836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F2B8F52-3A61-4108-8D90-2BE9EB3E0FB3}"/>
              </a:ext>
            </a:extLst>
          </p:cNvPr>
          <p:cNvSpPr txBox="1"/>
          <p:nvPr/>
        </p:nvSpPr>
        <p:spPr>
          <a:xfrm>
            <a:off x="154724" y="970961"/>
            <a:ext cx="9137670" cy="41996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nSpc>
                <a:spcPct val="150000"/>
              </a:lnSpc>
              <a:buFont typeface="Arial" panose="020B0604020202020204" pitchFamily="34" charset="0"/>
              <a:buChar char="•"/>
            </a:pPr>
            <a:r>
              <a:rPr lang="en-GB" sz="2000" b="0" i="0" dirty="0">
                <a:solidFill>
                  <a:srgbClr val="333333"/>
                </a:solidFill>
                <a:effectLst/>
              </a:rPr>
              <a:t>Laban originally studied as a painter &amp; architect but then became interested in dance after studying in Paris. </a:t>
            </a:r>
          </a:p>
          <a:p>
            <a:pPr marL="285750" indent="-285750">
              <a:lnSpc>
                <a:spcPct val="150000"/>
              </a:lnSpc>
              <a:buFont typeface="Arial" panose="020B0604020202020204" pitchFamily="34" charset="0"/>
              <a:buChar char="•"/>
            </a:pPr>
            <a:r>
              <a:rPr lang="en-GB" sz="2000" b="0" i="0" dirty="0">
                <a:solidFill>
                  <a:srgbClr val="333333"/>
                </a:solidFill>
                <a:effectLst/>
              </a:rPr>
              <a:t>After working as a director of ballet companies across Germany, Italy and France, he arrived in England in 1938 as a refugee fleeing Nazi Germany. </a:t>
            </a:r>
          </a:p>
          <a:p>
            <a:pPr marL="285750" indent="-285750">
              <a:lnSpc>
                <a:spcPct val="150000"/>
              </a:lnSpc>
              <a:buFont typeface="Arial" panose="020B0604020202020204" pitchFamily="34" charset="0"/>
              <a:buChar char="•"/>
            </a:pPr>
            <a:r>
              <a:rPr lang="en-GB" sz="2000" b="1" i="1" dirty="0">
                <a:solidFill>
                  <a:srgbClr val="333333"/>
                </a:solidFill>
              </a:rPr>
              <a:t>M</a:t>
            </a:r>
            <a:r>
              <a:rPr lang="en-GB" sz="2000" b="1" i="1" dirty="0">
                <a:solidFill>
                  <a:srgbClr val="333333"/>
                </a:solidFill>
                <a:effectLst/>
              </a:rPr>
              <a:t>ovement should arise from the inner rhythm of the dancer and not from the music</a:t>
            </a:r>
            <a:endParaRPr lang="en-GB" sz="2000" b="1" i="1" dirty="0">
              <a:solidFill>
                <a:srgbClr val="333333"/>
              </a:solidFill>
              <a:effectLst/>
              <a:ea typeface="Microsoft JhengHei"/>
            </a:endParaRPr>
          </a:p>
          <a:p>
            <a:pPr marL="285750" indent="-285750">
              <a:lnSpc>
                <a:spcPct val="150000"/>
              </a:lnSpc>
              <a:buFont typeface="Arial" panose="020B0604020202020204" pitchFamily="34" charset="0"/>
              <a:buChar char="•"/>
            </a:pPr>
            <a:r>
              <a:rPr lang="en-GB" sz="2000" dirty="0">
                <a:ea typeface="Microsoft JhengHei"/>
              </a:rPr>
              <a:t>His theories have shaped how people &amp; dancers view their bodies and movements </a:t>
            </a:r>
          </a:p>
          <a:p>
            <a:pPr marL="285750" indent="-285750">
              <a:lnSpc>
                <a:spcPct val="150000"/>
              </a:lnSpc>
              <a:buFont typeface="Arial" panose="020B0604020202020204" pitchFamily="34" charset="0"/>
              <a:buChar char="•"/>
            </a:pPr>
            <a:r>
              <a:rPr lang="en-GB" sz="2000" dirty="0">
                <a:ea typeface="Microsoft JhengHei"/>
              </a:rPr>
              <a:t>He created a framework to describe human movements and split ideas into 4 different Pillars </a:t>
            </a:r>
          </a:p>
        </p:txBody>
      </p:sp>
      <p:sp>
        <p:nvSpPr>
          <p:cNvPr id="8" name="Title 1">
            <a:extLst>
              <a:ext uri="{FF2B5EF4-FFF2-40B4-BE49-F238E27FC236}">
                <a16:creationId xmlns:a16="http://schemas.microsoft.com/office/drawing/2014/main" id="{4C239F54-58D6-4F31-B1E2-9B9A90CF6C24}"/>
              </a:ext>
            </a:extLst>
          </p:cNvPr>
          <p:cNvSpPr>
            <a:spLocks noGrp="1"/>
          </p:cNvSpPr>
          <p:nvPr>
            <p:ph type="title"/>
          </p:nvPr>
        </p:nvSpPr>
        <p:spPr>
          <a:xfrm>
            <a:off x="355122" y="0"/>
            <a:ext cx="8937272" cy="970961"/>
          </a:xfrm>
        </p:spPr>
        <p:txBody>
          <a:bodyPr/>
          <a:lstStyle/>
          <a:p>
            <a:r>
              <a:rPr lang="en-GB" dirty="0">
                <a:cs typeface="Calibri Light"/>
              </a:rPr>
              <a:t>Rudolf Laban</a:t>
            </a:r>
            <a:endParaRPr lang="en-US" dirty="0"/>
          </a:p>
        </p:txBody>
      </p:sp>
      <p:pic>
        <p:nvPicPr>
          <p:cNvPr id="9" name="Picture 15" descr="A picture containing outdoor, person&#10;&#10;Description automatically generated">
            <a:extLst>
              <a:ext uri="{FF2B5EF4-FFF2-40B4-BE49-F238E27FC236}">
                <a16:creationId xmlns:a16="http://schemas.microsoft.com/office/drawing/2014/main" id="{6EFF32CA-1F41-45AE-B2AF-CBB1382399BD}"/>
              </a:ext>
            </a:extLst>
          </p:cNvPr>
          <p:cNvPicPr>
            <a:picLocks noChangeAspect="1"/>
          </p:cNvPicPr>
          <p:nvPr/>
        </p:nvPicPr>
        <p:blipFill>
          <a:blip r:embed="rId2"/>
          <a:stretch>
            <a:fillRect/>
          </a:stretch>
        </p:blipFill>
        <p:spPr>
          <a:xfrm>
            <a:off x="9492792" y="222357"/>
            <a:ext cx="2344086" cy="3988412"/>
          </a:xfrm>
          <a:prstGeom prst="rect">
            <a:avLst/>
          </a:prstGeom>
        </p:spPr>
      </p:pic>
      <p:pic>
        <p:nvPicPr>
          <p:cNvPr id="16" name="Picture 16" descr="Text&#10;&#10;Description automatically generated">
            <a:extLst>
              <a:ext uri="{FF2B5EF4-FFF2-40B4-BE49-F238E27FC236}">
                <a16:creationId xmlns:a16="http://schemas.microsoft.com/office/drawing/2014/main" id="{E5AFAC27-0356-40C0-B910-F7D36A24040E}"/>
              </a:ext>
            </a:extLst>
          </p:cNvPr>
          <p:cNvPicPr>
            <a:picLocks noChangeAspect="1"/>
          </p:cNvPicPr>
          <p:nvPr/>
        </p:nvPicPr>
        <p:blipFill>
          <a:blip r:embed="rId3"/>
          <a:stretch>
            <a:fillRect/>
          </a:stretch>
        </p:blipFill>
        <p:spPr>
          <a:xfrm>
            <a:off x="9844357" y="4345916"/>
            <a:ext cx="1733550" cy="495300"/>
          </a:xfrm>
          <a:prstGeom prst="rect">
            <a:avLst/>
          </a:prstGeom>
        </p:spPr>
      </p:pic>
    </p:spTree>
    <p:extLst>
      <p:ext uri="{BB962C8B-B14F-4D97-AF65-F5344CB8AC3E}">
        <p14:creationId xmlns:p14="http://schemas.microsoft.com/office/powerpoint/2010/main" val="157320216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04D7C1C2-184D-472F-9C8A-56E5AF89B379}"/>
              </a:ext>
            </a:extLst>
          </p:cNvPr>
          <p:cNvSpPr txBox="1"/>
          <p:nvPr/>
        </p:nvSpPr>
        <p:spPr>
          <a:xfrm>
            <a:off x="137123" y="1244180"/>
            <a:ext cx="2829464" cy="4216539"/>
          </a:xfrm>
          <a:prstGeom prst="rect">
            <a:avLst/>
          </a:prstGeom>
          <a:solidFill>
            <a:schemeClr val="accent5">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dirty="0">
                <a:cs typeface="Calibri"/>
              </a:rPr>
              <a:t>SPACE</a:t>
            </a:r>
          </a:p>
          <a:p>
            <a:r>
              <a:rPr lang="en-GB" sz="2400" dirty="0"/>
              <a:t>Spatial Awareness</a:t>
            </a:r>
            <a:endParaRPr lang="en-GB" sz="2400" dirty="0">
              <a:cs typeface="Calibri"/>
            </a:endParaRPr>
          </a:p>
          <a:p>
            <a:endParaRPr lang="en-GB" dirty="0">
              <a:cs typeface="Calibri"/>
            </a:endParaRPr>
          </a:p>
          <a:p>
            <a:endParaRPr lang="en-GB" dirty="0">
              <a:cs typeface="Calibri"/>
            </a:endParaRPr>
          </a:p>
          <a:p>
            <a:r>
              <a:rPr lang="en-GB" i="1" dirty="0">
                <a:cs typeface="Calibri"/>
              </a:rPr>
              <a:t>Where do we move?</a:t>
            </a:r>
          </a:p>
          <a:p>
            <a:endParaRPr lang="en-GB" dirty="0">
              <a:cs typeface="Calibri"/>
            </a:endParaRPr>
          </a:p>
          <a:p>
            <a:endParaRPr lang="en-GB" dirty="0">
              <a:cs typeface="Calibri"/>
            </a:endParaRPr>
          </a:p>
          <a:p>
            <a:endParaRPr lang="en-GB" dirty="0">
              <a:cs typeface="Calibri"/>
            </a:endParaRPr>
          </a:p>
          <a:p>
            <a:endParaRPr lang="en-GB" dirty="0">
              <a:cs typeface="Calibri"/>
            </a:endParaRPr>
          </a:p>
          <a:p>
            <a:endParaRPr lang="en-GB" dirty="0">
              <a:cs typeface="Calibri"/>
            </a:endParaRPr>
          </a:p>
          <a:p>
            <a:endParaRPr lang="en-GB" dirty="0">
              <a:cs typeface="Calibri"/>
            </a:endParaRPr>
          </a:p>
          <a:p>
            <a:endParaRPr lang="en-GB" dirty="0">
              <a:cs typeface="Calibri"/>
            </a:endParaRPr>
          </a:p>
          <a:p>
            <a:endParaRPr lang="en-GB" dirty="0">
              <a:cs typeface="Calibri"/>
            </a:endParaRPr>
          </a:p>
          <a:p>
            <a:endParaRPr lang="en-GB" dirty="0">
              <a:cs typeface="Calibri"/>
            </a:endParaRPr>
          </a:p>
        </p:txBody>
      </p:sp>
      <p:sp>
        <p:nvSpPr>
          <p:cNvPr id="10" name="TextBox 9">
            <a:extLst>
              <a:ext uri="{FF2B5EF4-FFF2-40B4-BE49-F238E27FC236}">
                <a16:creationId xmlns:a16="http://schemas.microsoft.com/office/drawing/2014/main" id="{BF9C5AE7-FC5A-450B-BE5D-F367884B6A4E}"/>
              </a:ext>
            </a:extLst>
          </p:cNvPr>
          <p:cNvSpPr txBox="1"/>
          <p:nvPr/>
        </p:nvSpPr>
        <p:spPr>
          <a:xfrm>
            <a:off x="3113236" y="1244179"/>
            <a:ext cx="2901350" cy="4216539"/>
          </a:xfrm>
          <a:prstGeom prst="rect">
            <a:avLst/>
          </a:prstGeom>
          <a:solidFill>
            <a:schemeClr val="accent4">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dirty="0"/>
              <a:t>BODY </a:t>
            </a:r>
            <a:endParaRPr lang="en-US" sz="2800" dirty="0">
              <a:cs typeface="Calibri" panose="020F0502020204030204"/>
            </a:endParaRPr>
          </a:p>
          <a:p>
            <a:r>
              <a:rPr lang="en-GB" sz="2400" dirty="0">
                <a:cs typeface="Calibri"/>
              </a:rPr>
              <a:t>Body Awareness</a:t>
            </a:r>
          </a:p>
          <a:p>
            <a:endParaRPr lang="en-GB" dirty="0">
              <a:cs typeface="Calibri"/>
            </a:endParaRPr>
          </a:p>
          <a:p>
            <a:endParaRPr lang="en-GB" dirty="0">
              <a:cs typeface="Calibri"/>
            </a:endParaRPr>
          </a:p>
          <a:p>
            <a:r>
              <a:rPr lang="en-GB" i="1" dirty="0">
                <a:cs typeface="Calibri"/>
              </a:rPr>
              <a:t>What can we do?</a:t>
            </a:r>
          </a:p>
          <a:p>
            <a:endParaRPr lang="en-GB" dirty="0">
              <a:cs typeface="Calibri"/>
            </a:endParaRPr>
          </a:p>
          <a:p>
            <a:endParaRPr lang="en-GB" dirty="0">
              <a:cs typeface="Calibri"/>
            </a:endParaRPr>
          </a:p>
          <a:p>
            <a:endParaRPr lang="en-GB" dirty="0">
              <a:cs typeface="Calibri"/>
            </a:endParaRPr>
          </a:p>
          <a:p>
            <a:endParaRPr lang="en-GB" dirty="0">
              <a:cs typeface="Calibri"/>
            </a:endParaRPr>
          </a:p>
          <a:p>
            <a:endParaRPr lang="en-GB" dirty="0">
              <a:cs typeface="Calibri"/>
            </a:endParaRPr>
          </a:p>
          <a:p>
            <a:endParaRPr lang="en-GB" dirty="0">
              <a:cs typeface="Calibri"/>
            </a:endParaRPr>
          </a:p>
          <a:p>
            <a:endParaRPr lang="en-GB" dirty="0">
              <a:cs typeface="Calibri"/>
            </a:endParaRPr>
          </a:p>
          <a:p>
            <a:endParaRPr lang="en-GB" dirty="0">
              <a:cs typeface="Calibri"/>
            </a:endParaRPr>
          </a:p>
          <a:p>
            <a:endParaRPr lang="en-GB" dirty="0">
              <a:cs typeface="Calibri"/>
            </a:endParaRPr>
          </a:p>
        </p:txBody>
      </p:sp>
      <p:sp>
        <p:nvSpPr>
          <p:cNvPr id="12" name="TextBox 11">
            <a:extLst>
              <a:ext uri="{FF2B5EF4-FFF2-40B4-BE49-F238E27FC236}">
                <a16:creationId xmlns:a16="http://schemas.microsoft.com/office/drawing/2014/main" id="{A5FF95F4-47B7-4182-B3B5-B1DACBDC2B4F}"/>
              </a:ext>
            </a:extLst>
          </p:cNvPr>
          <p:cNvSpPr txBox="1"/>
          <p:nvPr/>
        </p:nvSpPr>
        <p:spPr>
          <a:xfrm>
            <a:off x="6161235" y="1244180"/>
            <a:ext cx="2901351" cy="4216539"/>
          </a:xfrm>
          <a:prstGeom prst="rect">
            <a:avLst/>
          </a:prstGeom>
          <a:solidFill>
            <a:srgbClr val="F7A8A8"/>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dirty="0"/>
              <a:t>EFFORT</a:t>
            </a:r>
            <a:endParaRPr lang="en-US" sz="2800" dirty="0">
              <a:cs typeface="Calibri" panose="020F0502020204030204"/>
            </a:endParaRPr>
          </a:p>
          <a:p>
            <a:r>
              <a:rPr lang="en-GB" sz="2400" dirty="0">
                <a:cs typeface="Calibri"/>
              </a:rPr>
              <a:t>Quality of movement </a:t>
            </a:r>
          </a:p>
          <a:p>
            <a:endParaRPr lang="en-GB" dirty="0">
              <a:cs typeface="Calibri"/>
            </a:endParaRPr>
          </a:p>
          <a:p>
            <a:endParaRPr lang="en-GB" dirty="0">
              <a:cs typeface="Calibri"/>
            </a:endParaRPr>
          </a:p>
          <a:p>
            <a:r>
              <a:rPr lang="en-GB" i="1" dirty="0">
                <a:cs typeface="Calibri"/>
              </a:rPr>
              <a:t>How do we move?</a:t>
            </a:r>
          </a:p>
          <a:p>
            <a:endParaRPr lang="en-GB" dirty="0">
              <a:cs typeface="Calibri"/>
            </a:endParaRPr>
          </a:p>
          <a:p>
            <a:endParaRPr lang="en-GB" dirty="0">
              <a:cs typeface="Calibri"/>
            </a:endParaRPr>
          </a:p>
          <a:p>
            <a:endParaRPr lang="en-GB" dirty="0">
              <a:cs typeface="Calibri"/>
            </a:endParaRPr>
          </a:p>
          <a:p>
            <a:endParaRPr lang="en-GB" dirty="0">
              <a:cs typeface="Calibri"/>
            </a:endParaRPr>
          </a:p>
          <a:p>
            <a:endParaRPr lang="en-GB" dirty="0">
              <a:cs typeface="Calibri"/>
            </a:endParaRPr>
          </a:p>
          <a:p>
            <a:endParaRPr lang="en-GB" dirty="0">
              <a:cs typeface="Calibri"/>
            </a:endParaRPr>
          </a:p>
          <a:p>
            <a:endParaRPr lang="en-GB" dirty="0">
              <a:cs typeface="Calibri"/>
            </a:endParaRPr>
          </a:p>
          <a:p>
            <a:endParaRPr lang="en-GB" dirty="0">
              <a:cs typeface="Calibri"/>
            </a:endParaRPr>
          </a:p>
          <a:p>
            <a:endParaRPr lang="en-GB" dirty="0">
              <a:cs typeface="Calibri"/>
            </a:endParaRPr>
          </a:p>
        </p:txBody>
      </p:sp>
      <p:sp>
        <p:nvSpPr>
          <p:cNvPr id="13" name="TextBox 12">
            <a:extLst>
              <a:ext uri="{FF2B5EF4-FFF2-40B4-BE49-F238E27FC236}">
                <a16:creationId xmlns:a16="http://schemas.microsoft.com/office/drawing/2014/main" id="{D7BFFAD3-BCC3-43A0-A0E5-CF214C3780ED}"/>
              </a:ext>
            </a:extLst>
          </p:cNvPr>
          <p:cNvSpPr txBox="1"/>
          <p:nvPr/>
        </p:nvSpPr>
        <p:spPr>
          <a:xfrm>
            <a:off x="9180480" y="1244179"/>
            <a:ext cx="2901351" cy="4216539"/>
          </a:xfrm>
          <a:prstGeom prst="rect">
            <a:avLst/>
          </a:prstGeom>
          <a:solidFill>
            <a:schemeClr val="accent6">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b="1" dirty="0"/>
              <a:t>RELATIONSHIPS</a:t>
            </a:r>
            <a:endParaRPr lang="en-US" sz="2800" b="1" dirty="0">
              <a:cs typeface="Calibri"/>
            </a:endParaRPr>
          </a:p>
          <a:p>
            <a:endParaRPr lang="en-GB" sz="2400" dirty="0">
              <a:cs typeface="Calibri"/>
            </a:endParaRPr>
          </a:p>
          <a:p>
            <a:endParaRPr lang="en-GB" dirty="0">
              <a:cs typeface="Calibri"/>
            </a:endParaRPr>
          </a:p>
          <a:p>
            <a:endParaRPr lang="en-GB" dirty="0">
              <a:cs typeface="Calibri"/>
            </a:endParaRPr>
          </a:p>
          <a:p>
            <a:r>
              <a:rPr lang="en-GB" i="1" dirty="0">
                <a:cs typeface="Calibri"/>
              </a:rPr>
              <a:t>With whom and what do we move?</a:t>
            </a:r>
          </a:p>
          <a:p>
            <a:endParaRPr lang="en-GB" dirty="0">
              <a:cs typeface="Calibri"/>
            </a:endParaRPr>
          </a:p>
          <a:p>
            <a:endParaRPr lang="en-GB" dirty="0">
              <a:cs typeface="Calibri"/>
            </a:endParaRPr>
          </a:p>
          <a:p>
            <a:endParaRPr lang="en-GB" dirty="0">
              <a:cs typeface="Calibri"/>
            </a:endParaRPr>
          </a:p>
          <a:p>
            <a:endParaRPr lang="en-GB" dirty="0">
              <a:cs typeface="Calibri"/>
            </a:endParaRPr>
          </a:p>
          <a:p>
            <a:endParaRPr lang="en-GB" dirty="0">
              <a:cs typeface="Calibri"/>
            </a:endParaRPr>
          </a:p>
          <a:p>
            <a:endParaRPr lang="en-GB" dirty="0">
              <a:cs typeface="Calibri"/>
            </a:endParaRPr>
          </a:p>
          <a:p>
            <a:endParaRPr lang="en-GB" dirty="0">
              <a:cs typeface="Calibri"/>
            </a:endParaRPr>
          </a:p>
          <a:p>
            <a:endParaRPr lang="en-GB" dirty="0">
              <a:cs typeface="Calibri"/>
            </a:endParaRPr>
          </a:p>
        </p:txBody>
      </p:sp>
      <p:sp>
        <p:nvSpPr>
          <p:cNvPr id="14" name="TextBox 13">
            <a:extLst>
              <a:ext uri="{FF2B5EF4-FFF2-40B4-BE49-F238E27FC236}">
                <a16:creationId xmlns:a16="http://schemas.microsoft.com/office/drawing/2014/main" id="{C67117D1-0BDE-4ECD-942F-88A13DFE9F17}"/>
              </a:ext>
            </a:extLst>
          </p:cNvPr>
          <p:cNvSpPr txBox="1"/>
          <p:nvPr/>
        </p:nvSpPr>
        <p:spPr>
          <a:xfrm>
            <a:off x="138023" y="296174"/>
            <a:ext cx="11959085"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4400">
                <a:ea typeface="Microsoft JhengHei"/>
                <a:cs typeface="Arial"/>
              </a:rPr>
              <a:t>4 Pillars to teaching creative movement </a:t>
            </a:r>
          </a:p>
        </p:txBody>
      </p:sp>
      <p:sp>
        <p:nvSpPr>
          <p:cNvPr id="2" name="Rectangle 1">
            <a:extLst>
              <a:ext uri="{FF2B5EF4-FFF2-40B4-BE49-F238E27FC236}">
                <a16:creationId xmlns:a16="http://schemas.microsoft.com/office/drawing/2014/main" id="{B4C9C261-EBE6-EA4B-AE97-80E92E0074BE}"/>
              </a:ext>
            </a:extLst>
          </p:cNvPr>
          <p:cNvSpPr/>
          <p:nvPr/>
        </p:nvSpPr>
        <p:spPr>
          <a:xfrm>
            <a:off x="125507" y="1237129"/>
            <a:ext cx="2796988" cy="4231342"/>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8A002F97-36CB-4AFE-BEAB-C571EFCE214A}"/>
              </a:ext>
            </a:extLst>
          </p:cNvPr>
          <p:cNvSpPr txBox="1"/>
          <p:nvPr/>
        </p:nvSpPr>
        <p:spPr>
          <a:xfrm>
            <a:off x="1316967" y="4206815"/>
            <a:ext cx="10118784" cy="954107"/>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buChar char="•"/>
            </a:pPr>
            <a:r>
              <a:rPr lang="en-GB" sz="2800"/>
              <a:t>The four concepts of Laban's movement framework offer a useful structure for creative movement in PE lessons</a:t>
            </a:r>
          </a:p>
        </p:txBody>
      </p:sp>
    </p:spTree>
    <p:extLst>
      <p:ext uri="{BB962C8B-B14F-4D97-AF65-F5344CB8AC3E}">
        <p14:creationId xmlns:p14="http://schemas.microsoft.com/office/powerpoint/2010/main" val="2460464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6"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a:extLst>
              <a:ext uri="{FF2B5EF4-FFF2-40B4-BE49-F238E27FC236}">
                <a16:creationId xmlns:a16="http://schemas.microsoft.com/office/drawing/2014/main" id="{136E9A0A-6730-4A02-9A6F-B5314CFA566A}"/>
              </a:ext>
            </a:extLst>
          </p:cNvPr>
          <p:cNvSpPr txBox="1">
            <a:spLocks/>
          </p:cNvSpPr>
          <p:nvPr/>
        </p:nvSpPr>
        <p:spPr>
          <a:xfrm>
            <a:off x="3710609" y="2120348"/>
            <a:ext cx="7724104" cy="3215221"/>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Movement Tasks</a:t>
            </a:r>
          </a:p>
          <a:p>
            <a:endParaRPr lang="en-GB"/>
          </a:p>
          <a:p>
            <a:r>
              <a:rPr lang="en-GB"/>
              <a:t>SPATIAL AWARENSSS</a:t>
            </a:r>
          </a:p>
        </p:txBody>
      </p:sp>
    </p:spTree>
    <p:extLst>
      <p:ext uri="{BB962C8B-B14F-4D97-AF65-F5344CB8AC3E}">
        <p14:creationId xmlns:p14="http://schemas.microsoft.com/office/powerpoint/2010/main" val="401995804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A picture containing text, indoor&#10;&#10;Description automatically generated">
            <a:extLst>
              <a:ext uri="{FF2B5EF4-FFF2-40B4-BE49-F238E27FC236}">
                <a16:creationId xmlns:a16="http://schemas.microsoft.com/office/drawing/2014/main" id="{680B4D9B-D539-41DF-817F-B29F6220465C}"/>
              </a:ext>
            </a:extLst>
          </p:cNvPr>
          <p:cNvPicPr>
            <a:picLocks noChangeAspect="1"/>
          </p:cNvPicPr>
          <p:nvPr/>
        </p:nvPicPr>
        <p:blipFill>
          <a:blip r:embed="rId2"/>
          <a:stretch>
            <a:fillRect/>
          </a:stretch>
        </p:blipFill>
        <p:spPr>
          <a:xfrm>
            <a:off x="2438401" y="789645"/>
            <a:ext cx="7329577" cy="4818632"/>
          </a:xfrm>
          <a:prstGeom prst="rect">
            <a:avLst/>
          </a:prstGeom>
        </p:spPr>
      </p:pic>
      <p:sp>
        <p:nvSpPr>
          <p:cNvPr id="5" name="Title 1">
            <a:extLst>
              <a:ext uri="{FF2B5EF4-FFF2-40B4-BE49-F238E27FC236}">
                <a16:creationId xmlns:a16="http://schemas.microsoft.com/office/drawing/2014/main" id="{370D7C0F-1679-4A53-A6ED-CB645D62F9F8}"/>
              </a:ext>
            </a:extLst>
          </p:cNvPr>
          <p:cNvSpPr txBox="1">
            <a:spLocks/>
          </p:cNvSpPr>
          <p:nvPr/>
        </p:nvSpPr>
        <p:spPr>
          <a:xfrm>
            <a:off x="1906022" y="48823"/>
            <a:ext cx="8218405" cy="1352299"/>
          </a:xfrm>
          <a:prstGeom prst="rect">
            <a:avLst/>
          </a:prstGeom>
        </p:spPr>
        <p:txBody>
          <a:bodyPr lIns="91440" tIns="45720" rIns="91440" bIns="45720" anchor="t"/>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cs typeface="Calibri Light"/>
              </a:rPr>
              <a:t>Spatial Awareness Recap</a:t>
            </a:r>
            <a:endParaRPr lang="en-US"/>
          </a:p>
        </p:txBody>
      </p:sp>
      <p:sp>
        <p:nvSpPr>
          <p:cNvPr id="6" name="Title 1">
            <a:extLst>
              <a:ext uri="{FF2B5EF4-FFF2-40B4-BE49-F238E27FC236}">
                <a16:creationId xmlns:a16="http://schemas.microsoft.com/office/drawing/2014/main" id="{D9258C7E-634A-4E84-A4B2-7BE18BF0F24B}"/>
              </a:ext>
            </a:extLst>
          </p:cNvPr>
          <p:cNvSpPr txBox="1">
            <a:spLocks/>
          </p:cNvSpPr>
          <p:nvPr/>
        </p:nvSpPr>
        <p:spPr>
          <a:xfrm>
            <a:off x="2739908" y="1040861"/>
            <a:ext cx="1921123" cy="719696"/>
          </a:xfrm>
          <a:prstGeom prst="rect">
            <a:avLst/>
          </a:prstGeom>
          <a:solidFill>
            <a:schemeClr val="bg1"/>
          </a:solidFill>
        </p:spPr>
        <p:txBody>
          <a:bodyPr lIns="91440" tIns="45720" rIns="91440" bIns="45720" anchor="t"/>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cs typeface="Calibri Light"/>
              </a:rPr>
              <a:t>Areas</a:t>
            </a:r>
            <a:endParaRPr lang="en-US"/>
          </a:p>
        </p:txBody>
      </p:sp>
    </p:spTree>
    <p:extLst>
      <p:ext uri="{BB962C8B-B14F-4D97-AF65-F5344CB8AC3E}">
        <p14:creationId xmlns:p14="http://schemas.microsoft.com/office/powerpoint/2010/main" val="114350325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9B69001C-8F36-4F30-92B3-6C3C365B5980}"/>
              </a:ext>
            </a:extLst>
          </p:cNvPr>
          <p:cNvSpPr txBox="1">
            <a:spLocks/>
          </p:cNvSpPr>
          <p:nvPr/>
        </p:nvSpPr>
        <p:spPr>
          <a:xfrm>
            <a:off x="295758" y="135087"/>
            <a:ext cx="11640216" cy="1352299"/>
          </a:xfrm>
          <a:prstGeom prst="rect">
            <a:avLst/>
          </a:prstGeom>
        </p:spPr>
        <p:txBody>
          <a:bodyPr lIns="91440" tIns="45720" rIns="91440" bIns="45720" anchor="t"/>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cs typeface="Calibri Light"/>
              </a:rPr>
              <a:t>General Space Movement Concepts</a:t>
            </a:r>
            <a:endParaRPr lang="en-US"/>
          </a:p>
        </p:txBody>
      </p:sp>
      <p:graphicFrame>
        <p:nvGraphicFramePr>
          <p:cNvPr id="10" name="Table 10">
            <a:extLst>
              <a:ext uri="{FF2B5EF4-FFF2-40B4-BE49-F238E27FC236}">
                <a16:creationId xmlns:a16="http://schemas.microsoft.com/office/drawing/2014/main" id="{2E0C621D-059A-4D96-A94B-2D183860CD8C}"/>
              </a:ext>
            </a:extLst>
          </p:cNvPr>
          <p:cNvGraphicFramePr>
            <a:graphicFrameLocks noGrp="1"/>
          </p:cNvGraphicFramePr>
          <p:nvPr>
            <p:ph idx="1"/>
          </p:nvPr>
        </p:nvGraphicFramePr>
        <p:xfrm>
          <a:off x="179294" y="790908"/>
          <a:ext cx="11851340" cy="4724400"/>
        </p:xfrm>
        <a:graphic>
          <a:graphicData uri="http://schemas.openxmlformats.org/drawingml/2006/table">
            <a:tbl>
              <a:tblPr firstRow="1" bandRow="1">
                <a:tableStyleId>{5940675A-B579-460E-94D1-54222C63F5DA}</a:tableStyleId>
              </a:tblPr>
              <a:tblGrid>
                <a:gridCol w="5925670">
                  <a:extLst>
                    <a:ext uri="{9D8B030D-6E8A-4147-A177-3AD203B41FA5}">
                      <a16:colId xmlns:a16="http://schemas.microsoft.com/office/drawing/2014/main" val="2251626236"/>
                    </a:ext>
                  </a:extLst>
                </a:gridCol>
                <a:gridCol w="5925670">
                  <a:extLst>
                    <a:ext uri="{9D8B030D-6E8A-4147-A177-3AD203B41FA5}">
                      <a16:colId xmlns:a16="http://schemas.microsoft.com/office/drawing/2014/main" val="858095127"/>
                    </a:ext>
                  </a:extLst>
                </a:gridCol>
              </a:tblGrid>
              <a:tr h="370840">
                <a:tc>
                  <a:txBody>
                    <a:bodyPr/>
                    <a:lstStyle/>
                    <a:p>
                      <a:r>
                        <a:rPr lang="en-GB" sz="2150" b="1"/>
                        <a:t>Directions</a:t>
                      </a:r>
                    </a:p>
                  </a:txBody>
                  <a:tcPr/>
                </a:tc>
                <a:tc>
                  <a:txBody>
                    <a:bodyPr/>
                    <a:lstStyle/>
                    <a:p>
                      <a:r>
                        <a:rPr lang="en-GB" sz="2150" b="1"/>
                        <a:t>Speed</a:t>
                      </a:r>
                    </a:p>
                  </a:txBody>
                  <a:tcPr/>
                </a:tc>
                <a:extLst>
                  <a:ext uri="{0D108BD9-81ED-4DB2-BD59-A6C34878D82A}">
                    <a16:rowId xmlns:a16="http://schemas.microsoft.com/office/drawing/2014/main" val="1412367364"/>
                  </a:ext>
                </a:extLst>
              </a:tr>
              <a:tr h="326023">
                <a:tc>
                  <a:txBody>
                    <a:bodyPr/>
                    <a:lstStyle/>
                    <a:p>
                      <a:pPr lvl="0" algn="l">
                        <a:lnSpc>
                          <a:spcPct val="100000"/>
                        </a:lnSpc>
                        <a:spcBef>
                          <a:spcPts val="0"/>
                        </a:spcBef>
                        <a:spcAft>
                          <a:spcPts val="0"/>
                        </a:spcAft>
                        <a:buNone/>
                      </a:pPr>
                      <a:r>
                        <a:rPr lang="en-GB" sz="2150" b="0" i="1" u="none" strike="noStrike" noProof="0">
                          <a:latin typeface="Calibri"/>
                        </a:rPr>
                        <a:t>Move around space exploring different directions, how many different directions can we move?</a:t>
                      </a:r>
                      <a:endParaRPr lang="en-GB" sz="2150" b="0" i="0" u="none" strike="noStrike" noProof="0">
                        <a:latin typeface="Calibri"/>
                      </a:endParaRPr>
                    </a:p>
                    <a:p>
                      <a:pPr lvl="0" algn="l">
                        <a:lnSpc>
                          <a:spcPct val="100000"/>
                        </a:lnSpc>
                        <a:spcBef>
                          <a:spcPts val="0"/>
                        </a:spcBef>
                        <a:spcAft>
                          <a:spcPts val="0"/>
                        </a:spcAft>
                        <a:buNone/>
                      </a:pPr>
                      <a:endParaRPr lang="en-GB" sz="1400" b="0" i="0" u="none" strike="noStrike" noProof="0">
                        <a:latin typeface="Calibri"/>
                      </a:endParaRPr>
                    </a:p>
                    <a:p>
                      <a:pPr lvl="0" algn="l">
                        <a:lnSpc>
                          <a:spcPct val="100000"/>
                        </a:lnSpc>
                        <a:spcBef>
                          <a:spcPts val="0"/>
                        </a:spcBef>
                        <a:spcAft>
                          <a:spcPts val="0"/>
                        </a:spcAft>
                        <a:buNone/>
                      </a:pPr>
                      <a:r>
                        <a:rPr lang="en-GB" sz="2150" b="0" i="0" u="none" strike="noStrike" noProof="0"/>
                        <a:t>Forwards/Backwards</a:t>
                      </a:r>
                      <a:endParaRPr lang="en-GB" sz="2150"/>
                    </a:p>
                    <a:p>
                      <a:pPr lvl="0" algn="l">
                        <a:lnSpc>
                          <a:spcPct val="100000"/>
                        </a:lnSpc>
                        <a:spcBef>
                          <a:spcPts val="0"/>
                        </a:spcBef>
                        <a:spcAft>
                          <a:spcPts val="0"/>
                        </a:spcAft>
                        <a:buNone/>
                      </a:pPr>
                      <a:r>
                        <a:rPr lang="en-GB" sz="2150" b="0" i="0" u="none" strike="noStrike" noProof="0"/>
                        <a:t>Sideways</a:t>
                      </a:r>
                      <a:endParaRPr lang="en-GB" sz="2150"/>
                    </a:p>
                  </a:txBody>
                  <a:tcPr/>
                </a:tc>
                <a:tc>
                  <a:txBody>
                    <a:bodyPr/>
                    <a:lstStyle/>
                    <a:p>
                      <a:pPr lvl="0" algn="l">
                        <a:lnSpc>
                          <a:spcPct val="100000"/>
                        </a:lnSpc>
                        <a:spcBef>
                          <a:spcPts val="0"/>
                        </a:spcBef>
                        <a:spcAft>
                          <a:spcPts val="0"/>
                        </a:spcAft>
                        <a:buNone/>
                      </a:pPr>
                      <a:r>
                        <a:rPr lang="en-GB" sz="2150" b="0" i="1" u="none" strike="noStrike" noProof="0">
                          <a:latin typeface="Calibri"/>
                        </a:rPr>
                        <a:t>Moving around space exploring different speeds… accelerate, slow down</a:t>
                      </a:r>
                      <a:endParaRPr lang="en-GB" sz="2150" b="0" i="0" u="none" strike="noStrike" noProof="0">
                        <a:latin typeface="Calibri"/>
                      </a:endParaRPr>
                    </a:p>
                    <a:p>
                      <a:pPr lvl="0">
                        <a:buNone/>
                      </a:pPr>
                      <a:endParaRPr lang="en-GB" sz="1400"/>
                    </a:p>
                    <a:p>
                      <a:pPr lvl="0">
                        <a:buNone/>
                      </a:pPr>
                      <a:r>
                        <a:rPr lang="en-GB" sz="2150"/>
                        <a:t>Fast</a:t>
                      </a:r>
                    </a:p>
                    <a:p>
                      <a:pPr lvl="0">
                        <a:buNone/>
                      </a:pPr>
                      <a:r>
                        <a:rPr lang="en-GB" sz="2150"/>
                        <a:t>Slow</a:t>
                      </a:r>
                    </a:p>
                  </a:txBody>
                  <a:tcPr/>
                </a:tc>
                <a:extLst>
                  <a:ext uri="{0D108BD9-81ED-4DB2-BD59-A6C34878D82A}">
                    <a16:rowId xmlns:a16="http://schemas.microsoft.com/office/drawing/2014/main" val="3532191678"/>
                  </a:ext>
                </a:extLst>
              </a:tr>
              <a:tr h="370840">
                <a:tc>
                  <a:txBody>
                    <a:bodyPr/>
                    <a:lstStyle/>
                    <a:p>
                      <a:r>
                        <a:rPr lang="en-GB" sz="2150" b="1"/>
                        <a:t>Pathways</a:t>
                      </a:r>
                    </a:p>
                  </a:txBody>
                  <a:tcPr/>
                </a:tc>
                <a:tc>
                  <a:txBody>
                    <a:bodyPr/>
                    <a:lstStyle/>
                    <a:p>
                      <a:r>
                        <a:rPr lang="en-GB" sz="2150" b="1"/>
                        <a:t>Levels</a:t>
                      </a:r>
                    </a:p>
                  </a:txBody>
                  <a:tcPr/>
                </a:tc>
                <a:extLst>
                  <a:ext uri="{0D108BD9-81ED-4DB2-BD59-A6C34878D82A}">
                    <a16:rowId xmlns:a16="http://schemas.microsoft.com/office/drawing/2014/main" val="2953050851"/>
                  </a:ext>
                </a:extLst>
              </a:tr>
              <a:tr h="370840">
                <a:tc>
                  <a:txBody>
                    <a:bodyPr/>
                    <a:lstStyle/>
                    <a:p>
                      <a:pPr lvl="0" algn="l">
                        <a:lnSpc>
                          <a:spcPct val="100000"/>
                        </a:lnSpc>
                        <a:spcBef>
                          <a:spcPts val="0"/>
                        </a:spcBef>
                        <a:spcAft>
                          <a:spcPts val="0"/>
                        </a:spcAft>
                        <a:buNone/>
                      </a:pPr>
                      <a:r>
                        <a:rPr lang="en-GB" sz="2150" b="0" i="1" u="none" strike="noStrike" noProof="0">
                          <a:latin typeface="Calibri"/>
                        </a:rPr>
                        <a:t>Move around space exploring different pathways, how many different pathways can we move in?  </a:t>
                      </a:r>
                      <a:endParaRPr lang="en-GB" sz="2150" b="0" i="0" u="none" strike="noStrike" noProof="0">
                        <a:latin typeface="Calibri"/>
                      </a:endParaRPr>
                    </a:p>
                    <a:p>
                      <a:pPr lvl="0">
                        <a:buNone/>
                      </a:pPr>
                      <a:endParaRPr lang="en-GB" sz="1400"/>
                    </a:p>
                    <a:p>
                      <a:pPr lvl="0" algn="l">
                        <a:lnSpc>
                          <a:spcPct val="100000"/>
                        </a:lnSpc>
                        <a:spcBef>
                          <a:spcPts val="0"/>
                        </a:spcBef>
                        <a:spcAft>
                          <a:spcPts val="0"/>
                        </a:spcAft>
                        <a:buNone/>
                      </a:pPr>
                      <a:r>
                        <a:rPr lang="en-GB" sz="2150" b="0" i="0" u="none" strike="noStrike" noProof="0">
                          <a:latin typeface="Calibri"/>
                        </a:rPr>
                        <a:t>Direct &amp; Indirect</a:t>
                      </a:r>
                      <a:endParaRPr lang="en-GB" sz="2150" b="0"/>
                    </a:p>
                    <a:p>
                      <a:pPr lvl="0" algn="l">
                        <a:lnSpc>
                          <a:spcPct val="100000"/>
                        </a:lnSpc>
                        <a:spcBef>
                          <a:spcPts val="0"/>
                        </a:spcBef>
                        <a:spcAft>
                          <a:spcPts val="0"/>
                        </a:spcAft>
                        <a:buNone/>
                      </a:pPr>
                      <a:r>
                        <a:rPr lang="en-GB" sz="2150" b="0" i="0" u="none" strike="noStrike" noProof="0">
                          <a:latin typeface="Calibri"/>
                        </a:rPr>
                        <a:t>Straight </a:t>
                      </a:r>
                    </a:p>
                    <a:p>
                      <a:pPr lvl="0" algn="l">
                        <a:lnSpc>
                          <a:spcPct val="100000"/>
                        </a:lnSpc>
                        <a:spcBef>
                          <a:spcPts val="0"/>
                        </a:spcBef>
                        <a:spcAft>
                          <a:spcPts val="0"/>
                        </a:spcAft>
                        <a:buNone/>
                      </a:pPr>
                      <a:r>
                        <a:rPr lang="en-GB" sz="2150" b="0" i="0" u="none" strike="noStrike" noProof="0">
                          <a:latin typeface="Calibri"/>
                        </a:rPr>
                        <a:t>Zig-zag</a:t>
                      </a:r>
                      <a:endParaRPr lang="en-GB" sz="2150"/>
                    </a:p>
                    <a:p>
                      <a:pPr lvl="0" algn="l">
                        <a:lnSpc>
                          <a:spcPct val="100000"/>
                        </a:lnSpc>
                        <a:spcBef>
                          <a:spcPts val="0"/>
                        </a:spcBef>
                        <a:spcAft>
                          <a:spcPts val="0"/>
                        </a:spcAft>
                        <a:buNone/>
                      </a:pPr>
                      <a:r>
                        <a:rPr lang="en-GB" sz="2150" b="0" i="0" u="none" strike="noStrike" noProof="0">
                          <a:latin typeface="Calibri"/>
                        </a:rPr>
                        <a:t>Curved  </a:t>
                      </a:r>
                      <a:endParaRPr lang="en-GB" sz="2150"/>
                    </a:p>
                  </a:txBody>
                  <a:tcPr/>
                </a:tc>
                <a:tc>
                  <a:txBody>
                    <a:bodyPr/>
                    <a:lstStyle/>
                    <a:p>
                      <a:pPr lvl="0" algn="l">
                        <a:lnSpc>
                          <a:spcPct val="100000"/>
                        </a:lnSpc>
                        <a:spcBef>
                          <a:spcPts val="0"/>
                        </a:spcBef>
                        <a:spcAft>
                          <a:spcPts val="0"/>
                        </a:spcAft>
                        <a:buNone/>
                      </a:pPr>
                      <a:r>
                        <a:rPr lang="en-GB" sz="2150" b="0" i="1" u="none" strike="noStrike" noProof="0">
                          <a:latin typeface="Calibri"/>
                        </a:rPr>
                        <a:t>Move around space exploring different levels. On how many different levels can we move? Show examples </a:t>
                      </a:r>
                      <a:endParaRPr lang="en-GB" sz="2150" b="0" i="0" u="none" strike="noStrike" noProof="0">
                        <a:latin typeface="Calibri"/>
                      </a:endParaRPr>
                    </a:p>
                    <a:p>
                      <a:pPr lvl="0" algn="l">
                        <a:lnSpc>
                          <a:spcPct val="100000"/>
                        </a:lnSpc>
                        <a:spcBef>
                          <a:spcPts val="0"/>
                        </a:spcBef>
                        <a:spcAft>
                          <a:spcPts val="0"/>
                        </a:spcAft>
                        <a:buNone/>
                      </a:pPr>
                      <a:endParaRPr lang="en-GB" sz="1400" b="0" i="1" u="none" strike="noStrike" noProof="0">
                        <a:latin typeface="Calibri"/>
                      </a:endParaRPr>
                    </a:p>
                    <a:p>
                      <a:pPr lvl="0" algn="l">
                        <a:lnSpc>
                          <a:spcPct val="100000"/>
                        </a:lnSpc>
                        <a:spcBef>
                          <a:spcPts val="0"/>
                        </a:spcBef>
                        <a:spcAft>
                          <a:spcPts val="0"/>
                        </a:spcAft>
                        <a:buNone/>
                      </a:pPr>
                      <a:r>
                        <a:rPr lang="en-GB" sz="2150" b="0" i="0" u="none" strike="noStrike" noProof="0"/>
                        <a:t>High </a:t>
                      </a:r>
                      <a:endParaRPr lang="en-GB" sz="2150"/>
                    </a:p>
                    <a:p>
                      <a:pPr lvl="0" algn="l">
                        <a:lnSpc>
                          <a:spcPct val="100000"/>
                        </a:lnSpc>
                        <a:spcBef>
                          <a:spcPts val="0"/>
                        </a:spcBef>
                        <a:spcAft>
                          <a:spcPts val="0"/>
                        </a:spcAft>
                        <a:buNone/>
                      </a:pPr>
                      <a:r>
                        <a:rPr lang="en-GB" sz="2150" b="0" i="0" u="none" strike="noStrike" noProof="0"/>
                        <a:t>Medium</a:t>
                      </a:r>
                      <a:endParaRPr lang="en-GB" sz="2150"/>
                    </a:p>
                    <a:p>
                      <a:pPr lvl="0" algn="l">
                        <a:lnSpc>
                          <a:spcPct val="100000"/>
                        </a:lnSpc>
                        <a:spcBef>
                          <a:spcPts val="0"/>
                        </a:spcBef>
                        <a:spcAft>
                          <a:spcPts val="0"/>
                        </a:spcAft>
                        <a:buNone/>
                      </a:pPr>
                      <a:r>
                        <a:rPr lang="en-GB" sz="2150" b="0" i="0" u="none" strike="noStrike" noProof="0"/>
                        <a:t>Low </a:t>
                      </a:r>
                      <a:endParaRPr lang="en-GB" sz="2150"/>
                    </a:p>
                  </a:txBody>
                  <a:tcPr/>
                </a:tc>
                <a:extLst>
                  <a:ext uri="{0D108BD9-81ED-4DB2-BD59-A6C34878D82A}">
                    <a16:rowId xmlns:a16="http://schemas.microsoft.com/office/drawing/2014/main" val="4086266794"/>
                  </a:ext>
                </a:extLst>
              </a:tr>
            </a:tbl>
          </a:graphicData>
        </a:graphic>
      </p:graphicFrame>
    </p:spTree>
    <p:extLst>
      <p:ext uri="{BB962C8B-B14F-4D97-AF65-F5344CB8AC3E}">
        <p14:creationId xmlns:p14="http://schemas.microsoft.com/office/powerpoint/2010/main" val="417306543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375EE5E-00E9-4CB7-8A28-EA78DD916A9A}"/>
              </a:ext>
            </a:extLst>
          </p:cNvPr>
          <p:cNvSpPr txBox="1"/>
          <p:nvPr/>
        </p:nvSpPr>
        <p:spPr>
          <a:xfrm>
            <a:off x="829514" y="1535915"/>
            <a:ext cx="10377576"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Font typeface="Arial" panose="020B0604020202020204" pitchFamily="34" charset="0"/>
              <a:buChar char="•"/>
            </a:pPr>
            <a:r>
              <a:rPr lang="en-GB" sz="4000">
                <a:cs typeface="Arial"/>
              </a:rPr>
              <a:t>In pairs come up with a game for exploring general space</a:t>
            </a:r>
          </a:p>
          <a:p>
            <a:pPr marL="457200" indent="-457200">
              <a:buFont typeface="Arial" panose="020B0604020202020204" pitchFamily="34" charset="0"/>
              <a:buChar char="•"/>
            </a:pPr>
            <a:endParaRPr lang="en-GB" sz="4000">
              <a:cs typeface="Arial"/>
            </a:endParaRPr>
          </a:p>
          <a:p>
            <a:pPr marL="457200" indent="-457200">
              <a:buFont typeface="Arial" panose="020B0604020202020204" pitchFamily="34" charset="0"/>
              <a:buChar char="•"/>
            </a:pPr>
            <a:r>
              <a:rPr lang="en-GB" sz="4000">
                <a:cs typeface="Arial"/>
              </a:rPr>
              <a:t>Incorporate at least 2 movement concepts</a:t>
            </a:r>
          </a:p>
        </p:txBody>
      </p:sp>
      <p:sp>
        <p:nvSpPr>
          <p:cNvPr id="7" name="Title 1">
            <a:extLst>
              <a:ext uri="{FF2B5EF4-FFF2-40B4-BE49-F238E27FC236}">
                <a16:creationId xmlns:a16="http://schemas.microsoft.com/office/drawing/2014/main" id="{8BF8EE62-8A2C-483D-A180-CB2225B3D9FC}"/>
              </a:ext>
            </a:extLst>
          </p:cNvPr>
          <p:cNvSpPr txBox="1">
            <a:spLocks/>
          </p:cNvSpPr>
          <p:nvPr/>
        </p:nvSpPr>
        <p:spPr>
          <a:xfrm>
            <a:off x="295758" y="135087"/>
            <a:ext cx="11640216" cy="1352299"/>
          </a:xfrm>
          <a:prstGeom prst="rect">
            <a:avLst/>
          </a:prstGeom>
        </p:spPr>
        <p:txBody>
          <a:bodyPr lIns="91440" tIns="45720" rIns="91440" bIns="45720" anchor="t"/>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cs typeface="Calibri Light"/>
              </a:rPr>
              <a:t>Task</a:t>
            </a:r>
            <a:endParaRPr lang="en-US"/>
          </a:p>
        </p:txBody>
      </p:sp>
    </p:spTree>
    <p:extLst>
      <p:ext uri="{BB962C8B-B14F-4D97-AF65-F5344CB8AC3E}">
        <p14:creationId xmlns:p14="http://schemas.microsoft.com/office/powerpoint/2010/main" val="415234627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a:extLst>
              <a:ext uri="{FF2B5EF4-FFF2-40B4-BE49-F238E27FC236}">
                <a16:creationId xmlns:a16="http://schemas.microsoft.com/office/drawing/2014/main" id="{C81A136E-8057-AA40-9C2B-05ACE4DE5685}"/>
              </a:ext>
            </a:extLst>
          </p:cNvPr>
          <p:cNvSpPr txBox="1">
            <a:spLocks/>
          </p:cNvSpPr>
          <p:nvPr/>
        </p:nvSpPr>
        <p:spPr>
          <a:xfrm>
            <a:off x="3710609" y="2120348"/>
            <a:ext cx="7333909" cy="3215221"/>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Movement Tasks</a:t>
            </a:r>
          </a:p>
          <a:p>
            <a:endParaRPr lang="en-GB"/>
          </a:p>
          <a:p>
            <a:r>
              <a:rPr lang="en-GB"/>
              <a:t>Games in the general space incorporating </a:t>
            </a:r>
          </a:p>
          <a:p>
            <a:r>
              <a:rPr lang="en-GB"/>
              <a:t>movement concepts </a:t>
            </a:r>
          </a:p>
        </p:txBody>
      </p:sp>
    </p:spTree>
    <p:extLst>
      <p:ext uri="{BB962C8B-B14F-4D97-AF65-F5344CB8AC3E}">
        <p14:creationId xmlns:p14="http://schemas.microsoft.com/office/powerpoint/2010/main" val="319029572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630810" y="1417983"/>
            <a:ext cx="4535079" cy="3917587"/>
          </a:xfrm>
        </p:spPr>
        <p:txBody>
          <a:bodyPr/>
          <a:lstStyle/>
          <a:p>
            <a:r>
              <a:rPr lang="en-GB" dirty="0"/>
              <a:t>Week 5 - Body Awareness</a:t>
            </a:r>
          </a:p>
          <a:p>
            <a:endParaRPr lang="en-GB" dirty="0"/>
          </a:p>
          <a:p>
            <a:endParaRPr lang="en-GB" dirty="0"/>
          </a:p>
          <a:p>
            <a:r>
              <a:rPr lang="en-GB" dirty="0"/>
              <a:t>Creativity Through Movement</a:t>
            </a:r>
          </a:p>
          <a:p>
            <a:r>
              <a:rPr lang="en-GB" dirty="0"/>
              <a:t>(BMPE4002) Level 4</a:t>
            </a:r>
          </a:p>
          <a:p>
            <a:endParaRPr lang="en-GB" dirty="0"/>
          </a:p>
          <a:p>
            <a:r>
              <a:rPr lang="en-GB" dirty="0"/>
              <a:t>Kate Piper</a:t>
            </a:r>
          </a:p>
          <a:p>
            <a:r>
              <a:rPr lang="en-GB" dirty="0"/>
              <a:t>Anna Stevenson</a:t>
            </a:r>
          </a:p>
        </p:txBody>
      </p:sp>
    </p:spTree>
    <p:extLst>
      <p:ext uri="{BB962C8B-B14F-4D97-AF65-F5344CB8AC3E}">
        <p14:creationId xmlns:p14="http://schemas.microsoft.com/office/powerpoint/2010/main" val="8661548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42C8B5-7804-4AD5-A40D-673748080203}"/>
              </a:ext>
            </a:extLst>
          </p:cNvPr>
          <p:cNvSpPr>
            <a:spLocks noGrp="1"/>
          </p:cNvSpPr>
          <p:nvPr>
            <p:ph type="title"/>
          </p:nvPr>
        </p:nvSpPr>
        <p:spPr>
          <a:xfrm>
            <a:off x="367646" y="135087"/>
            <a:ext cx="8937272" cy="1352299"/>
          </a:xfrm>
        </p:spPr>
        <p:txBody>
          <a:bodyPr/>
          <a:lstStyle/>
          <a:p>
            <a:r>
              <a:rPr lang="en-GB" dirty="0">
                <a:cs typeface="Calibri Light"/>
              </a:rPr>
              <a:t>Recap on Spatial Awareness </a:t>
            </a:r>
            <a:endParaRPr lang="en-US" dirty="0"/>
          </a:p>
        </p:txBody>
      </p:sp>
      <p:sp>
        <p:nvSpPr>
          <p:cNvPr id="3" name="Content Placeholder 2">
            <a:extLst>
              <a:ext uri="{FF2B5EF4-FFF2-40B4-BE49-F238E27FC236}">
                <a16:creationId xmlns:a16="http://schemas.microsoft.com/office/drawing/2014/main" id="{14D8A1F7-0BE2-4840-A0CC-49357CB49211}"/>
              </a:ext>
            </a:extLst>
          </p:cNvPr>
          <p:cNvSpPr>
            <a:spLocks noGrp="1"/>
          </p:cNvSpPr>
          <p:nvPr>
            <p:ph idx="1"/>
          </p:nvPr>
        </p:nvSpPr>
        <p:spPr>
          <a:xfrm>
            <a:off x="367645" y="1795087"/>
            <a:ext cx="8686707" cy="4803473"/>
          </a:xfrm>
        </p:spPr>
        <p:txBody>
          <a:bodyPr vert="horz" lIns="91440" tIns="45720" rIns="91440" bIns="45720" rtlCol="0" anchor="t">
            <a:normAutofit lnSpcReduction="10000"/>
          </a:bodyPr>
          <a:lstStyle/>
          <a:p>
            <a:r>
              <a:rPr lang="en-GB" dirty="0">
                <a:ea typeface="+mn-lt"/>
                <a:cs typeface="+mn-lt"/>
              </a:rPr>
              <a:t>What are the two areas we move in? </a:t>
            </a:r>
          </a:p>
          <a:p>
            <a:pPr marL="0" indent="0">
              <a:buNone/>
            </a:pPr>
            <a:r>
              <a:rPr lang="en-GB" dirty="0">
                <a:ea typeface="+mn-lt"/>
                <a:cs typeface="+mn-lt"/>
              </a:rPr>
              <a:t>	Personal &amp; General</a:t>
            </a:r>
          </a:p>
          <a:p>
            <a:endParaRPr lang="en-GB" dirty="0">
              <a:ea typeface="+mn-lt"/>
              <a:cs typeface="+mn-lt"/>
            </a:endParaRPr>
          </a:p>
          <a:p>
            <a:r>
              <a:rPr lang="en-GB" dirty="0">
                <a:ea typeface="+mn-lt"/>
                <a:cs typeface="+mn-lt"/>
              </a:rPr>
              <a:t>How can we encourage children to think about their personal space?</a:t>
            </a:r>
          </a:p>
          <a:p>
            <a:pPr marL="0" indent="0">
              <a:buNone/>
            </a:pPr>
            <a:r>
              <a:rPr lang="en-GB" dirty="0">
                <a:ea typeface="+mn-lt"/>
                <a:cs typeface="+mn-lt"/>
              </a:rPr>
              <a:t>	Bubble</a:t>
            </a:r>
          </a:p>
          <a:p>
            <a:endParaRPr lang="en-GB" dirty="0">
              <a:ea typeface="+mn-lt"/>
              <a:cs typeface="+mn-lt"/>
            </a:endParaRPr>
          </a:p>
          <a:p>
            <a:r>
              <a:rPr lang="en-GB" dirty="0">
                <a:ea typeface="+mn-lt"/>
                <a:cs typeface="+mn-lt"/>
              </a:rPr>
              <a:t>What movement concepts did we explore when moving around the general space?</a:t>
            </a:r>
          </a:p>
          <a:p>
            <a:pPr marL="0" indent="0">
              <a:buNone/>
            </a:pPr>
            <a:r>
              <a:rPr lang="en-GB" dirty="0">
                <a:ea typeface="+mn-lt"/>
                <a:cs typeface="+mn-lt"/>
              </a:rPr>
              <a:t>	Directions, Speed, Pathways, Levels</a:t>
            </a:r>
          </a:p>
          <a:p>
            <a:endParaRPr lang="en-GB" dirty="0">
              <a:ea typeface="+mn-lt"/>
              <a:cs typeface="+mn-lt"/>
            </a:endParaRPr>
          </a:p>
          <a:p>
            <a:endParaRPr lang="en-GB" dirty="0">
              <a:ea typeface="+mn-lt"/>
              <a:cs typeface="+mn-lt"/>
            </a:endParaRPr>
          </a:p>
          <a:p>
            <a:endParaRPr lang="en-GB" dirty="0">
              <a:ea typeface="+mn-lt"/>
              <a:cs typeface="+mn-lt"/>
            </a:endParaRPr>
          </a:p>
          <a:p>
            <a:endParaRPr lang="en-GB" dirty="0">
              <a:ea typeface="+mn-lt"/>
              <a:cs typeface="+mn-lt"/>
            </a:endParaRPr>
          </a:p>
        </p:txBody>
      </p:sp>
      <p:sp>
        <p:nvSpPr>
          <p:cNvPr id="4" name="TextBox 3">
            <a:extLst>
              <a:ext uri="{FF2B5EF4-FFF2-40B4-BE49-F238E27FC236}">
                <a16:creationId xmlns:a16="http://schemas.microsoft.com/office/drawing/2014/main" id="{F159F5F7-B1E2-4313-831D-DA3A6F8B9C7A}"/>
              </a:ext>
            </a:extLst>
          </p:cNvPr>
          <p:cNvSpPr txBox="1"/>
          <p:nvPr/>
        </p:nvSpPr>
        <p:spPr>
          <a:xfrm>
            <a:off x="3243532" y="489692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buChar char="•"/>
            </a:pPr>
            <a:endParaRPr lang="en-US">
              <a:latin typeface="Microsoft JhengHei"/>
              <a:ea typeface="Microsoft JhengHei"/>
              <a:cs typeface="Arial"/>
            </a:endParaRPr>
          </a:p>
        </p:txBody>
      </p:sp>
      <p:sp>
        <p:nvSpPr>
          <p:cNvPr id="5" name="TextBox 4">
            <a:extLst>
              <a:ext uri="{FF2B5EF4-FFF2-40B4-BE49-F238E27FC236}">
                <a16:creationId xmlns:a16="http://schemas.microsoft.com/office/drawing/2014/main" id="{181D9CF1-F7EE-9640-BF93-946CDFFCE826}"/>
              </a:ext>
            </a:extLst>
          </p:cNvPr>
          <p:cNvSpPr txBox="1"/>
          <p:nvPr/>
        </p:nvSpPr>
        <p:spPr>
          <a:xfrm>
            <a:off x="-3944471" y="-1272988"/>
            <a:ext cx="184731" cy="369332"/>
          </a:xfrm>
          <a:prstGeom prst="rect">
            <a:avLst/>
          </a:prstGeom>
          <a:noFill/>
        </p:spPr>
        <p:txBody>
          <a:bodyPr wrap="none" rtlCol="0">
            <a:spAutoFit/>
          </a:bodyPr>
          <a:lstStyle/>
          <a:p>
            <a:endParaRPr lang="en-US"/>
          </a:p>
        </p:txBody>
      </p:sp>
    </p:spTree>
    <p:extLst>
      <p:ext uri="{BB962C8B-B14F-4D97-AF65-F5344CB8AC3E}">
        <p14:creationId xmlns:p14="http://schemas.microsoft.com/office/powerpoint/2010/main" val="243540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04D7C1C2-184D-472F-9C8A-56E5AF89B379}"/>
              </a:ext>
            </a:extLst>
          </p:cNvPr>
          <p:cNvSpPr txBox="1"/>
          <p:nvPr/>
        </p:nvSpPr>
        <p:spPr>
          <a:xfrm>
            <a:off x="137123" y="1244180"/>
            <a:ext cx="2829464" cy="4216539"/>
          </a:xfrm>
          <a:prstGeom prst="rect">
            <a:avLst/>
          </a:prstGeom>
          <a:solidFill>
            <a:schemeClr val="accent5">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cs typeface="Calibri"/>
              </a:rPr>
              <a:t>SPACE</a:t>
            </a:r>
          </a:p>
          <a:p>
            <a:r>
              <a:rPr lang="en-GB" sz="2400"/>
              <a:t>Spatial Awareness</a:t>
            </a:r>
            <a:endParaRPr lang="en-GB" sz="2400">
              <a:cs typeface="Calibri"/>
            </a:endParaRPr>
          </a:p>
          <a:p>
            <a:endParaRPr lang="en-GB">
              <a:cs typeface="Calibri"/>
            </a:endParaRPr>
          </a:p>
          <a:p>
            <a:endParaRPr lang="en-GB">
              <a:cs typeface="Calibri"/>
            </a:endParaRPr>
          </a:p>
          <a:p>
            <a:r>
              <a:rPr lang="en-GB" i="1">
                <a:cs typeface="Calibri"/>
              </a:rPr>
              <a:t>Where do we move?</a:t>
            </a: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p:txBody>
      </p:sp>
      <p:sp>
        <p:nvSpPr>
          <p:cNvPr id="10" name="TextBox 9">
            <a:extLst>
              <a:ext uri="{FF2B5EF4-FFF2-40B4-BE49-F238E27FC236}">
                <a16:creationId xmlns:a16="http://schemas.microsoft.com/office/drawing/2014/main" id="{BF9C5AE7-FC5A-450B-BE5D-F367884B6A4E}"/>
              </a:ext>
            </a:extLst>
          </p:cNvPr>
          <p:cNvSpPr txBox="1"/>
          <p:nvPr/>
        </p:nvSpPr>
        <p:spPr>
          <a:xfrm>
            <a:off x="3113236" y="1244179"/>
            <a:ext cx="2901350" cy="4216539"/>
          </a:xfrm>
          <a:prstGeom prst="rect">
            <a:avLst/>
          </a:prstGeom>
          <a:solidFill>
            <a:schemeClr val="accent4">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t>BODY </a:t>
            </a:r>
            <a:endParaRPr lang="en-US" sz="2800">
              <a:cs typeface="Calibri" panose="020F0502020204030204"/>
            </a:endParaRPr>
          </a:p>
          <a:p>
            <a:r>
              <a:rPr lang="en-GB" sz="2400">
                <a:cs typeface="Calibri"/>
              </a:rPr>
              <a:t>Body Awareness</a:t>
            </a:r>
          </a:p>
          <a:p>
            <a:endParaRPr lang="en-GB">
              <a:cs typeface="Calibri"/>
            </a:endParaRPr>
          </a:p>
          <a:p>
            <a:endParaRPr lang="en-GB">
              <a:cs typeface="Calibri"/>
            </a:endParaRPr>
          </a:p>
          <a:p>
            <a:r>
              <a:rPr lang="en-GB" i="1">
                <a:cs typeface="Calibri"/>
              </a:rPr>
              <a:t>What can we do?</a:t>
            </a: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p:txBody>
      </p:sp>
      <p:sp>
        <p:nvSpPr>
          <p:cNvPr id="12" name="TextBox 11">
            <a:extLst>
              <a:ext uri="{FF2B5EF4-FFF2-40B4-BE49-F238E27FC236}">
                <a16:creationId xmlns:a16="http://schemas.microsoft.com/office/drawing/2014/main" id="{A5FF95F4-47B7-4182-B3B5-B1DACBDC2B4F}"/>
              </a:ext>
            </a:extLst>
          </p:cNvPr>
          <p:cNvSpPr txBox="1"/>
          <p:nvPr/>
        </p:nvSpPr>
        <p:spPr>
          <a:xfrm>
            <a:off x="6161235" y="1244180"/>
            <a:ext cx="2901351" cy="4216539"/>
          </a:xfrm>
          <a:prstGeom prst="rect">
            <a:avLst/>
          </a:prstGeom>
          <a:solidFill>
            <a:srgbClr val="F7A8A8"/>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t>EFFORT</a:t>
            </a:r>
            <a:endParaRPr lang="en-US" sz="2800">
              <a:cs typeface="Calibri" panose="020F0502020204030204"/>
            </a:endParaRPr>
          </a:p>
          <a:p>
            <a:r>
              <a:rPr lang="en-GB" sz="2400">
                <a:cs typeface="Calibri"/>
              </a:rPr>
              <a:t>Quality of movement </a:t>
            </a:r>
          </a:p>
          <a:p>
            <a:endParaRPr lang="en-GB">
              <a:cs typeface="Calibri"/>
            </a:endParaRPr>
          </a:p>
          <a:p>
            <a:endParaRPr lang="en-GB">
              <a:cs typeface="Calibri"/>
            </a:endParaRPr>
          </a:p>
          <a:p>
            <a:r>
              <a:rPr lang="en-GB" i="1">
                <a:cs typeface="Calibri"/>
              </a:rPr>
              <a:t>How do we move?</a:t>
            </a: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p:txBody>
      </p:sp>
      <p:sp>
        <p:nvSpPr>
          <p:cNvPr id="13" name="TextBox 12">
            <a:extLst>
              <a:ext uri="{FF2B5EF4-FFF2-40B4-BE49-F238E27FC236}">
                <a16:creationId xmlns:a16="http://schemas.microsoft.com/office/drawing/2014/main" id="{D7BFFAD3-BCC3-43A0-A0E5-CF214C3780ED}"/>
              </a:ext>
            </a:extLst>
          </p:cNvPr>
          <p:cNvSpPr txBox="1"/>
          <p:nvPr/>
        </p:nvSpPr>
        <p:spPr>
          <a:xfrm>
            <a:off x="9180480" y="1244179"/>
            <a:ext cx="2901351" cy="4216539"/>
          </a:xfrm>
          <a:prstGeom prst="rect">
            <a:avLst/>
          </a:prstGeom>
          <a:solidFill>
            <a:schemeClr val="accent6">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b="1"/>
              <a:t>RELATIONSHIPS</a:t>
            </a:r>
            <a:endParaRPr lang="en-US" sz="2800" b="1">
              <a:cs typeface="Calibri"/>
            </a:endParaRPr>
          </a:p>
          <a:p>
            <a:endParaRPr lang="en-GB" sz="2400">
              <a:cs typeface="Calibri"/>
            </a:endParaRPr>
          </a:p>
          <a:p>
            <a:endParaRPr lang="en-GB">
              <a:cs typeface="Calibri"/>
            </a:endParaRPr>
          </a:p>
          <a:p>
            <a:endParaRPr lang="en-GB">
              <a:cs typeface="Calibri"/>
            </a:endParaRPr>
          </a:p>
          <a:p>
            <a:r>
              <a:rPr lang="en-GB" i="1">
                <a:cs typeface="Calibri"/>
              </a:rPr>
              <a:t>With whom and what do we move?</a:t>
            </a: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p:txBody>
      </p:sp>
      <p:sp>
        <p:nvSpPr>
          <p:cNvPr id="14" name="TextBox 13">
            <a:extLst>
              <a:ext uri="{FF2B5EF4-FFF2-40B4-BE49-F238E27FC236}">
                <a16:creationId xmlns:a16="http://schemas.microsoft.com/office/drawing/2014/main" id="{C67117D1-0BDE-4ECD-942F-88A13DFE9F17}"/>
              </a:ext>
            </a:extLst>
          </p:cNvPr>
          <p:cNvSpPr txBox="1"/>
          <p:nvPr/>
        </p:nvSpPr>
        <p:spPr>
          <a:xfrm>
            <a:off x="138023" y="296174"/>
            <a:ext cx="11959085"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4400">
                <a:ea typeface="Microsoft JhengHei"/>
                <a:cs typeface="Arial"/>
              </a:rPr>
              <a:t>4 Pillars to teaching creative movement </a:t>
            </a:r>
          </a:p>
        </p:txBody>
      </p:sp>
      <p:sp>
        <p:nvSpPr>
          <p:cNvPr id="11" name="Rectangle 10">
            <a:extLst>
              <a:ext uri="{FF2B5EF4-FFF2-40B4-BE49-F238E27FC236}">
                <a16:creationId xmlns:a16="http://schemas.microsoft.com/office/drawing/2014/main" id="{4E54B6BC-B7B8-D146-891F-00CCB81A781B}"/>
              </a:ext>
            </a:extLst>
          </p:cNvPr>
          <p:cNvSpPr/>
          <p:nvPr/>
        </p:nvSpPr>
        <p:spPr>
          <a:xfrm>
            <a:off x="3110753" y="1246094"/>
            <a:ext cx="2895599" cy="4231342"/>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68173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C47B866-27B8-4BD4-8F88-8A7581C67B74}"/>
              </a:ext>
            </a:extLst>
          </p:cNvPr>
          <p:cNvSpPr txBox="1">
            <a:spLocks/>
          </p:cNvSpPr>
          <p:nvPr/>
        </p:nvSpPr>
        <p:spPr>
          <a:xfrm>
            <a:off x="367646" y="387927"/>
            <a:ext cx="11510318" cy="82203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cs typeface="Calibri Light"/>
              </a:rPr>
              <a:t>Body Awareness</a:t>
            </a:r>
            <a:endParaRPr lang="en-US" dirty="0"/>
          </a:p>
        </p:txBody>
      </p:sp>
      <p:sp>
        <p:nvSpPr>
          <p:cNvPr id="7" name="TextBox 6">
            <a:extLst>
              <a:ext uri="{FF2B5EF4-FFF2-40B4-BE49-F238E27FC236}">
                <a16:creationId xmlns:a16="http://schemas.microsoft.com/office/drawing/2014/main" id="{1FDC9489-6FFB-4F5A-B958-132B6B5E52FB}"/>
              </a:ext>
            </a:extLst>
          </p:cNvPr>
          <p:cNvSpPr txBox="1"/>
          <p:nvPr/>
        </p:nvSpPr>
        <p:spPr>
          <a:xfrm>
            <a:off x="545869" y="1443841"/>
            <a:ext cx="10546080" cy="3970318"/>
          </a:xfrm>
          <a:prstGeom prst="rect">
            <a:avLst/>
          </a:prstGeom>
          <a:noFill/>
        </p:spPr>
        <p:txBody>
          <a:bodyPr wrap="square">
            <a:spAutoFit/>
          </a:bodyPr>
          <a:lstStyle/>
          <a:p>
            <a:r>
              <a:rPr lang="en-GB" sz="2800" b="0" i="0" dirty="0">
                <a:solidFill>
                  <a:srgbClr val="000000"/>
                </a:solidFill>
                <a:effectLst/>
              </a:rPr>
              <a:t>Body awareness is the ability to understand where our bodies are in space and how our bodies move</a:t>
            </a:r>
            <a:endParaRPr lang="en-GB" sz="2800" dirty="0">
              <a:solidFill>
                <a:srgbClr val="000000"/>
              </a:solidFill>
            </a:endParaRPr>
          </a:p>
          <a:p>
            <a:endParaRPr lang="en-GB" sz="2800" dirty="0">
              <a:solidFill>
                <a:srgbClr val="000000"/>
              </a:solidFill>
            </a:endParaRPr>
          </a:p>
          <a:p>
            <a:r>
              <a:rPr lang="en-GB" sz="2800" b="0" i="0" dirty="0">
                <a:solidFill>
                  <a:srgbClr val="000000"/>
                </a:solidFill>
                <a:effectLst/>
              </a:rPr>
              <a:t>Body awareness activities help children to understand not only what their bodies are </a:t>
            </a:r>
            <a:r>
              <a:rPr lang="en-GB" sz="2800" dirty="0">
                <a:solidFill>
                  <a:srgbClr val="000000"/>
                </a:solidFill>
              </a:rPr>
              <a:t>capable of but also </a:t>
            </a:r>
            <a:r>
              <a:rPr lang="en-GB" sz="2800" b="0" i="0" dirty="0">
                <a:solidFill>
                  <a:srgbClr val="000000"/>
                </a:solidFill>
                <a:effectLst/>
              </a:rPr>
              <a:t>how to relate to objects and people</a:t>
            </a:r>
          </a:p>
          <a:p>
            <a:endParaRPr lang="en-GB" sz="2800" dirty="0">
              <a:solidFill>
                <a:srgbClr val="000000"/>
              </a:solidFill>
            </a:endParaRPr>
          </a:p>
          <a:p>
            <a:r>
              <a:rPr lang="en-GB" sz="2800" b="0" i="0" dirty="0">
                <a:solidFill>
                  <a:srgbClr val="000000"/>
                </a:solidFill>
                <a:effectLst/>
              </a:rPr>
              <a:t>For example, body awareness tells us how far to reach for objects or how close to stand next to a person</a:t>
            </a:r>
          </a:p>
          <a:p>
            <a:endParaRPr lang="en-GB" sz="2800" dirty="0">
              <a:solidFill>
                <a:srgbClr val="000000"/>
              </a:solidFill>
            </a:endParaRPr>
          </a:p>
        </p:txBody>
      </p:sp>
    </p:spTree>
    <p:extLst>
      <p:ext uri="{BB962C8B-B14F-4D97-AF65-F5344CB8AC3E}">
        <p14:creationId xmlns:p14="http://schemas.microsoft.com/office/powerpoint/2010/main" val="101721770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8" descr="150 Putting On Jacket Stock Illustrations, Cliparts and Royalty Free Putting  On Jacket Vectors">
            <a:extLst>
              <a:ext uri="{FF2B5EF4-FFF2-40B4-BE49-F238E27FC236}">
                <a16:creationId xmlns:a16="http://schemas.microsoft.com/office/drawing/2014/main" id="{229F1C40-7F97-4DF0-BC27-99F98C379C9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354631" y="1810487"/>
            <a:ext cx="2560320" cy="256032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hildren falling on the stairs - Stock Illustration [17056693] - PIXTA">
            <a:extLst>
              <a:ext uri="{FF2B5EF4-FFF2-40B4-BE49-F238E27FC236}">
                <a16:creationId xmlns:a16="http://schemas.microsoft.com/office/drawing/2014/main" id="{8CEA241A-A961-4B9F-8318-53087F29932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190"/>
          <a:stretch/>
        </p:blipFill>
        <p:spPr bwMode="auto">
          <a:xfrm>
            <a:off x="6235726" y="2130527"/>
            <a:ext cx="2560320" cy="180139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2" descr="Primary school teacher gets children to write letters and draw pictures for  paedophile behind bars - World News - Mirror Online">
            <a:extLst>
              <a:ext uri="{FF2B5EF4-FFF2-40B4-BE49-F238E27FC236}">
                <a16:creationId xmlns:a16="http://schemas.microsoft.com/office/drawing/2014/main" id="{75EA5511-6A1D-4DB5-950B-8EBF70FEEF02}"/>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9120662" y="2370557"/>
            <a:ext cx="2560320" cy="144018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D2398C9F-56AD-4E1F-8BA6-16D45449396E}"/>
              </a:ext>
            </a:extLst>
          </p:cNvPr>
          <p:cNvSpPr txBox="1"/>
          <p:nvPr/>
        </p:nvSpPr>
        <p:spPr>
          <a:xfrm>
            <a:off x="497430" y="4544017"/>
            <a:ext cx="11511690" cy="830997"/>
          </a:xfrm>
          <a:prstGeom prst="rect">
            <a:avLst/>
          </a:prstGeom>
          <a:noFill/>
        </p:spPr>
        <p:txBody>
          <a:bodyPr wrap="square">
            <a:spAutoFit/>
          </a:bodyPr>
          <a:lstStyle/>
          <a:p>
            <a:pPr algn="ctr"/>
            <a:r>
              <a:rPr lang="en-GB" sz="2400" b="0" i="0" dirty="0">
                <a:effectLst/>
              </a:rPr>
              <a:t>.</a:t>
            </a:r>
          </a:p>
          <a:p>
            <a:pPr algn="ctr"/>
            <a:r>
              <a:rPr lang="en-GB" sz="2400" b="0" i="0" dirty="0">
                <a:effectLst/>
              </a:rPr>
              <a:t>All of these </a:t>
            </a:r>
            <a:r>
              <a:rPr lang="en-GB" sz="2400" dirty="0"/>
              <a:t>children </a:t>
            </a:r>
            <a:r>
              <a:rPr lang="en-GB" sz="2400" b="0" i="0" dirty="0">
                <a:effectLst/>
              </a:rPr>
              <a:t>are struggling in one very important area - </a:t>
            </a:r>
            <a:r>
              <a:rPr lang="en-GB" sz="2400" b="1" i="0" dirty="0">
                <a:effectLst/>
              </a:rPr>
              <a:t>body awareness</a:t>
            </a:r>
            <a:r>
              <a:rPr lang="en-GB" sz="2400" b="0" i="0" dirty="0">
                <a:effectLst/>
              </a:rPr>
              <a:t>.</a:t>
            </a:r>
          </a:p>
        </p:txBody>
      </p:sp>
      <p:sp>
        <p:nvSpPr>
          <p:cNvPr id="8" name="TextBox 7">
            <a:extLst>
              <a:ext uri="{FF2B5EF4-FFF2-40B4-BE49-F238E27FC236}">
                <a16:creationId xmlns:a16="http://schemas.microsoft.com/office/drawing/2014/main" id="{0C240DC7-4893-451A-B475-E0651E73E2A9}"/>
              </a:ext>
            </a:extLst>
          </p:cNvPr>
          <p:cNvSpPr txBox="1"/>
          <p:nvPr/>
        </p:nvSpPr>
        <p:spPr>
          <a:xfrm>
            <a:off x="618500" y="839819"/>
            <a:ext cx="2334829" cy="707886"/>
          </a:xfrm>
          <a:prstGeom prst="rect">
            <a:avLst/>
          </a:prstGeom>
          <a:noFill/>
        </p:spPr>
        <p:txBody>
          <a:bodyPr wrap="square">
            <a:spAutoFit/>
          </a:bodyPr>
          <a:lstStyle/>
          <a:p>
            <a:r>
              <a:rPr lang="en-GB" sz="2000" b="0" i="0" dirty="0">
                <a:effectLst/>
              </a:rPr>
              <a:t>Poor posture in a classroom chair</a:t>
            </a:r>
            <a:endParaRPr lang="en-GB" sz="2000" dirty="0"/>
          </a:p>
        </p:txBody>
      </p:sp>
      <p:sp>
        <p:nvSpPr>
          <p:cNvPr id="10" name="TextBox 9">
            <a:extLst>
              <a:ext uri="{FF2B5EF4-FFF2-40B4-BE49-F238E27FC236}">
                <a16:creationId xmlns:a16="http://schemas.microsoft.com/office/drawing/2014/main" id="{A5726EBE-AF85-4BCC-A6D4-F4E073D73CC2}"/>
              </a:ext>
            </a:extLst>
          </p:cNvPr>
          <p:cNvSpPr txBox="1"/>
          <p:nvPr/>
        </p:nvSpPr>
        <p:spPr>
          <a:xfrm>
            <a:off x="3491796" y="868344"/>
            <a:ext cx="2604204" cy="707886"/>
          </a:xfrm>
          <a:prstGeom prst="rect">
            <a:avLst/>
          </a:prstGeom>
          <a:noFill/>
        </p:spPr>
        <p:txBody>
          <a:bodyPr wrap="square">
            <a:spAutoFit/>
          </a:bodyPr>
          <a:lstStyle/>
          <a:p>
            <a:r>
              <a:rPr lang="en-GB" sz="2000" dirty="0"/>
              <a:t>S</a:t>
            </a:r>
            <a:r>
              <a:rPr lang="en-GB" sz="2000" b="0" i="0" dirty="0">
                <a:effectLst/>
              </a:rPr>
              <a:t>truggles to get into their coat</a:t>
            </a:r>
            <a:endParaRPr lang="en-GB" sz="2000" dirty="0"/>
          </a:p>
        </p:txBody>
      </p:sp>
      <p:sp>
        <p:nvSpPr>
          <p:cNvPr id="11" name="TextBox 10">
            <a:extLst>
              <a:ext uri="{FF2B5EF4-FFF2-40B4-BE49-F238E27FC236}">
                <a16:creationId xmlns:a16="http://schemas.microsoft.com/office/drawing/2014/main" id="{971A766F-9079-47D7-999D-E280CA74C3F4}"/>
              </a:ext>
            </a:extLst>
          </p:cNvPr>
          <p:cNvSpPr txBox="1"/>
          <p:nvPr/>
        </p:nvSpPr>
        <p:spPr>
          <a:xfrm>
            <a:off x="6453418" y="884810"/>
            <a:ext cx="2423155" cy="707886"/>
          </a:xfrm>
          <a:prstGeom prst="rect">
            <a:avLst/>
          </a:prstGeom>
          <a:noFill/>
        </p:spPr>
        <p:txBody>
          <a:bodyPr wrap="square">
            <a:spAutoFit/>
          </a:bodyPr>
          <a:lstStyle/>
          <a:p>
            <a:r>
              <a:rPr lang="en-GB" sz="2000" dirty="0"/>
              <a:t>Clumsiness - trips over a lot </a:t>
            </a:r>
          </a:p>
        </p:txBody>
      </p:sp>
      <p:sp>
        <p:nvSpPr>
          <p:cNvPr id="12" name="TextBox 11">
            <a:extLst>
              <a:ext uri="{FF2B5EF4-FFF2-40B4-BE49-F238E27FC236}">
                <a16:creationId xmlns:a16="http://schemas.microsoft.com/office/drawing/2014/main" id="{A3AC14EC-A0ED-43BE-8DCC-E99B1FC04072}"/>
              </a:ext>
            </a:extLst>
          </p:cNvPr>
          <p:cNvSpPr txBox="1"/>
          <p:nvPr/>
        </p:nvSpPr>
        <p:spPr>
          <a:xfrm>
            <a:off x="9257827" y="839819"/>
            <a:ext cx="2423155" cy="1323439"/>
          </a:xfrm>
          <a:prstGeom prst="rect">
            <a:avLst/>
          </a:prstGeom>
          <a:noFill/>
        </p:spPr>
        <p:txBody>
          <a:bodyPr wrap="square">
            <a:spAutoFit/>
          </a:bodyPr>
          <a:lstStyle/>
          <a:p>
            <a:r>
              <a:rPr lang="en-GB" sz="2000" dirty="0"/>
              <a:t>Difficulty with handwriting including pencil grip &amp; writing pressure </a:t>
            </a:r>
          </a:p>
        </p:txBody>
      </p:sp>
      <p:pic>
        <p:nvPicPr>
          <p:cNvPr id="4098" name="Picture 2" descr="Postural Control Exercises Center In Surprise &amp;amp; Peoria AZ">
            <a:extLst>
              <a:ext uri="{FF2B5EF4-FFF2-40B4-BE49-F238E27FC236}">
                <a16:creationId xmlns:a16="http://schemas.microsoft.com/office/drawing/2014/main" id="{139DCFA0-C347-4032-94D6-84ACDB8D7BE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1640" y="2163258"/>
            <a:ext cx="2238375" cy="1533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381925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B94AC098-BAB3-43EF-8BD8-524513AB59D4}"/>
              </a:ext>
            </a:extLst>
          </p:cNvPr>
          <p:cNvSpPr txBox="1">
            <a:spLocks/>
          </p:cNvSpPr>
          <p:nvPr/>
        </p:nvSpPr>
        <p:spPr>
          <a:xfrm>
            <a:off x="442440" y="387927"/>
            <a:ext cx="11510318" cy="82203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cs typeface="Calibri Light"/>
              </a:rPr>
              <a:t>Proprioception</a:t>
            </a:r>
            <a:endParaRPr lang="en-US" dirty="0"/>
          </a:p>
        </p:txBody>
      </p:sp>
      <p:pic>
        <p:nvPicPr>
          <p:cNvPr id="1026" name="Picture 2" descr="Fun Proprioceptive Activities Using Items You Have at Home - Chicago  Occupational Therapy">
            <a:extLst>
              <a:ext uri="{FF2B5EF4-FFF2-40B4-BE49-F238E27FC236}">
                <a16:creationId xmlns:a16="http://schemas.microsoft.com/office/drawing/2014/main" id="{2FA428ED-1A22-4AC9-B873-601ED9600A8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4368"/>
          <a:stretch/>
        </p:blipFill>
        <p:spPr bwMode="auto">
          <a:xfrm>
            <a:off x="7352907" y="274804"/>
            <a:ext cx="3517524" cy="213042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34" name="TextBox 3">
            <a:extLst>
              <a:ext uri="{FF2B5EF4-FFF2-40B4-BE49-F238E27FC236}">
                <a16:creationId xmlns:a16="http://schemas.microsoft.com/office/drawing/2014/main" id="{671776CA-92C2-4390-9A21-21562645DC22}"/>
              </a:ext>
            </a:extLst>
          </p:cNvPr>
          <p:cNvGraphicFramePr/>
          <p:nvPr>
            <p:extLst>
              <p:ext uri="{D42A27DB-BD31-4B8C-83A1-F6EECF244321}">
                <p14:modId xmlns:p14="http://schemas.microsoft.com/office/powerpoint/2010/main" val="862312601"/>
              </p:ext>
            </p:extLst>
          </p:nvPr>
        </p:nvGraphicFramePr>
        <p:xfrm>
          <a:off x="442440" y="1071201"/>
          <a:ext cx="5383325" cy="44246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8" name="TextBox 17">
            <a:extLst>
              <a:ext uri="{FF2B5EF4-FFF2-40B4-BE49-F238E27FC236}">
                <a16:creationId xmlns:a16="http://schemas.microsoft.com/office/drawing/2014/main" id="{4D08112A-B035-4122-BC9E-3974F9BCF478}"/>
              </a:ext>
            </a:extLst>
          </p:cNvPr>
          <p:cNvSpPr txBox="1"/>
          <p:nvPr/>
        </p:nvSpPr>
        <p:spPr>
          <a:xfrm>
            <a:off x="6962082" y="2588917"/>
            <a:ext cx="4680020" cy="3477875"/>
          </a:xfrm>
          <a:prstGeom prst="rect">
            <a:avLst/>
          </a:prstGeom>
          <a:noFill/>
        </p:spPr>
        <p:txBody>
          <a:bodyPr wrap="square">
            <a:spAutoFit/>
          </a:bodyPr>
          <a:lstStyle/>
          <a:p>
            <a:pPr algn="l"/>
            <a:r>
              <a:rPr lang="en-GB" b="1" dirty="0"/>
              <a:t>A</a:t>
            </a:r>
            <a:r>
              <a:rPr lang="en-GB" b="1" i="0" dirty="0">
                <a:effectLst/>
              </a:rPr>
              <a:t>bnormal proprioception can interfere with simple activities including: </a:t>
            </a:r>
          </a:p>
          <a:p>
            <a:pPr algn="l"/>
            <a:endParaRPr lang="en-GB" sz="800" b="0" i="0" dirty="0">
              <a:effectLst/>
            </a:endParaRPr>
          </a:p>
          <a:p>
            <a:pPr marL="342900" indent="-342900" algn="l">
              <a:buFont typeface="Wingdings" panose="05000000000000000000" pitchFamily="2" charset="2"/>
              <a:buChar char="Ø"/>
            </a:pPr>
            <a:r>
              <a:rPr lang="en-GB" b="0" i="0" dirty="0">
                <a:effectLst/>
              </a:rPr>
              <a:t>Balance issues</a:t>
            </a:r>
          </a:p>
          <a:p>
            <a:pPr marL="342900" indent="-342900" algn="l">
              <a:buFont typeface="Wingdings" panose="05000000000000000000" pitchFamily="2" charset="2"/>
              <a:buChar char="Ø"/>
            </a:pPr>
            <a:r>
              <a:rPr lang="en-GB" b="0" i="0" dirty="0">
                <a:effectLst/>
              </a:rPr>
              <a:t>Uncoordinated movement – e.g</a:t>
            </a:r>
            <a:r>
              <a:rPr lang="en-GB" dirty="0"/>
              <a:t>.</a:t>
            </a:r>
            <a:r>
              <a:rPr lang="en-GB" b="0" i="0" dirty="0">
                <a:effectLst/>
              </a:rPr>
              <a:t> not being able to walk in a straight line</a:t>
            </a:r>
          </a:p>
          <a:p>
            <a:pPr marL="342900" indent="-342900" algn="l">
              <a:buFont typeface="Wingdings" panose="05000000000000000000" pitchFamily="2" charset="2"/>
              <a:buChar char="Ø"/>
            </a:pPr>
            <a:r>
              <a:rPr lang="en-GB" b="0" i="0" dirty="0">
                <a:effectLst/>
              </a:rPr>
              <a:t>Clumsines</a:t>
            </a:r>
            <a:r>
              <a:rPr lang="en-GB" dirty="0"/>
              <a:t>s</a:t>
            </a:r>
          </a:p>
          <a:p>
            <a:pPr marL="342900" indent="-342900" algn="l">
              <a:buFont typeface="Wingdings" panose="05000000000000000000" pitchFamily="2" charset="2"/>
              <a:buChar char="Ø"/>
            </a:pPr>
            <a:r>
              <a:rPr lang="en-GB" b="0" i="0" dirty="0">
                <a:effectLst/>
              </a:rPr>
              <a:t>Poor posture </a:t>
            </a:r>
          </a:p>
          <a:p>
            <a:pPr marL="342900" indent="-342900" algn="l">
              <a:buFont typeface="Wingdings" panose="05000000000000000000" pitchFamily="2" charset="2"/>
              <a:buChar char="Ø"/>
            </a:pPr>
            <a:r>
              <a:rPr lang="en-GB" b="0" i="0" dirty="0">
                <a:effectLst/>
              </a:rPr>
              <a:t>Inability to recognise own strength </a:t>
            </a:r>
            <a:endParaRPr lang="en-GB" dirty="0"/>
          </a:p>
          <a:p>
            <a:pPr marL="342900" indent="-342900" algn="l">
              <a:buFont typeface="Wingdings" panose="05000000000000000000" pitchFamily="2" charset="2"/>
              <a:buChar char="Ø"/>
            </a:pPr>
            <a:r>
              <a:rPr lang="en-GB" b="0" i="0" dirty="0">
                <a:effectLst/>
              </a:rPr>
              <a:t>Avoiding certain movements or uneven surfaces because of a fear of falling</a:t>
            </a:r>
          </a:p>
          <a:p>
            <a:pPr marL="285750" indent="-285750" algn="l">
              <a:buFont typeface="Wingdings" panose="05000000000000000000" pitchFamily="2" charset="2"/>
              <a:buChar char="v"/>
            </a:pPr>
            <a:endParaRPr lang="en-GB" sz="1600" dirty="0"/>
          </a:p>
          <a:p>
            <a:pPr marL="285750" indent="-285750">
              <a:buFont typeface="Arial" panose="020B0604020202020204" pitchFamily="34" charset="0"/>
              <a:buChar char="•"/>
            </a:pPr>
            <a:endParaRPr lang="en-GB" sz="1600" dirty="0"/>
          </a:p>
        </p:txBody>
      </p:sp>
    </p:spTree>
    <p:extLst>
      <p:ext uri="{BB962C8B-B14F-4D97-AF65-F5344CB8AC3E}">
        <p14:creationId xmlns:p14="http://schemas.microsoft.com/office/powerpoint/2010/main" val="216667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Activity | Wheelbarrow Relay | Choose PT">
            <a:extLst>
              <a:ext uri="{FF2B5EF4-FFF2-40B4-BE49-F238E27FC236}">
                <a16:creationId xmlns:a16="http://schemas.microsoft.com/office/drawing/2014/main" id="{2AAC9030-298A-4BFC-907D-838BEA1C52B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639" r="12305"/>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73" name="Rectangle 72">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1">
            <a:extLst>
              <a:ext uri="{FF2B5EF4-FFF2-40B4-BE49-F238E27FC236}">
                <a16:creationId xmlns:a16="http://schemas.microsoft.com/office/drawing/2014/main" id="{B94AC098-BAB3-43EF-8BD8-524513AB59D4}"/>
              </a:ext>
            </a:extLst>
          </p:cNvPr>
          <p:cNvSpPr txBox="1">
            <a:spLocks/>
          </p:cNvSpPr>
          <p:nvPr/>
        </p:nvSpPr>
        <p:spPr>
          <a:xfrm>
            <a:off x="371094" y="1030981"/>
            <a:ext cx="4200906" cy="1124712"/>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3600"/>
              <a:t>Proprioceptive Input</a:t>
            </a:r>
          </a:p>
        </p:txBody>
      </p:sp>
      <p:sp>
        <p:nvSpPr>
          <p:cNvPr id="75" name="Rectangle 74">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77" name="Rectangle 76">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6CB4F8C4-D506-4714-8468-CD763B55DB05}"/>
              </a:ext>
            </a:extLst>
          </p:cNvPr>
          <p:cNvSpPr txBox="1"/>
          <p:nvPr/>
        </p:nvSpPr>
        <p:spPr>
          <a:xfrm>
            <a:off x="424815" y="2487542"/>
            <a:ext cx="4901329" cy="4243478"/>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endParaRPr lang="en-US" sz="300" dirty="0"/>
          </a:p>
          <a:p>
            <a:pPr indent="-228600" fontAlgn="base">
              <a:lnSpc>
                <a:spcPct val="90000"/>
              </a:lnSpc>
              <a:spcAft>
                <a:spcPts val="600"/>
              </a:spcAft>
              <a:buFont typeface="Arial" panose="020B0604020202020204" pitchFamily="34" charset="0"/>
              <a:buChar char="•"/>
            </a:pPr>
            <a:r>
              <a:rPr lang="en-US" sz="2000" b="0" i="0" dirty="0">
                <a:effectLst/>
              </a:rPr>
              <a:t>This type of input gives our muscles and joints information about how our arms, legs, head and trunk move.  </a:t>
            </a:r>
          </a:p>
          <a:p>
            <a:pPr indent="-228600" fontAlgn="base">
              <a:lnSpc>
                <a:spcPct val="90000"/>
              </a:lnSpc>
              <a:spcAft>
                <a:spcPts val="600"/>
              </a:spcAft>
              <a:buFont typeface="Arial" panose="020B0604020202020204" pitchFamily="34" charset="0"/>
              <a:buChar char="•"/>
            </a:pPr>
            <a:endParaRPr lang="en-US" sz="1100" b="0" i="0" dirty="0">
              <a:effectLst/>
            </a:endParaRPr>
          </a:p>
          <a:p>
            <a:pPr indent="-228600" fontAlgn="base">
              <a:lnSpc>
                <a:spcPct val="90000"/>
              </a:lnSpc>
              <a:spcAft>
                <a:spcPts val="600"/>
              </a:spcAft>
              <a:buFont typeface="Arial" panose="020B0604020202020204" pitchFamily="34" charset="0"/>
              <a:buChar char="•"/>
            </a:pPr>
            <a:r>
              <a:rPr lang="en-US" sz="2000" b="0" i="0" dirty="0">
                <a:effectLst/>
              </a:rPr>
              <a:t>Any weight bearing activities are technically proprioceptive input.  </a:t>
            </a:r>
          </a:p>
          <a:p>
            <a:pPr indent="-228600" fontAlgn="base">
              <a:lnSpc>
                <a:spcPct val="90000"/>
              </a:lnSpc>
              <a:spcAft>
                <a:spcPts val="600"/>
              </a:spcAft>
              <a:buFont typeface="Arial" panose="020B0604020202020204" pitchFamily="34" charset="0"/>
              <a:buChar char="•"/>
            </a:pPr>
            <a:endParaRPr lang="en-US" sz="1000" dirty="0"/>
          </a:p>
          <a:p>
            <a:pPr indent="-228600" fontAlgn="base">
              <a:lnSpc>
                <a:spcPct val="90000"/>
              </a:lnSpc>
              <a:spcAft>
                <a:spcPts val="600"/>
              </a:spcAft>
              <a:buFont typeface="Arial" panose="020B0604020202020204" pitchFamily="34" charset="0"/>
              <a:buChar char="•"/>
            </a:pPr>
            <a:r>
              <a:rPr lang="en-US" sz="2000" b="0" i="0" dirty="0">
                <a:effectLst/>
              </a:rPr>
              <a:t>E.g. Jumping, stomping feet, pushing/pulling, carrying heavy objects</a:t>
            </a:r>
          </a:p>
          <a:p>
            <a:pPr indent="-228600">
              <a:lnSpc>
                <a:spcPct val="90000"/>
              </a:lnSpc>
              <a:spcAft>
                <a:spcPts val="600"/>
              </a:spcAft>
              <a:buFont typeface="Arial" panose="020B0604020202020204" pitchFamily="34" charset="0"/>
              <a:buChar char="•"/>
            </a:pPr>
            <a:endParaRPr lang="en-US" sz="1000" dirty="0"/>
          </a:p>
          <a:p>
            <a:pPr indent="-228600">
              <a:lnSpc>
                <a:spcPct val="90000"/>
              </a:lnSpc>
              <a:spcAft>
                <a:spcPts val="600"/>
              </a:spcAft>
              <a:buFont typeface="Arial" panose="020B0604020202020204" pitchFamily="34" charset="0"/>
              <a:buChar char="•"/>
            </a:pPr>
            <a:r>
              <a:rPr lang="en-US" sz="2000" b="0" i="0" dirty="0">
                <a:effectLst/>
              </a:rPr>
              <a:t>These </a:t>
            </a:r>
            <a:r>
              <a:rPr lang="en-US" sz="2000" dirty="0"/>
              <a:t>movements are important for children to improve their proprioception</a:t>
            </a:r>
          </a:p>
          <a:p>
            <a:pPr indent="-228600">
              <a:lnSpc>
                <a:spcPct val="90000"/>
              </a:lnSpc>
              <a:spcAft>
                <a:spcPts val="600"/>
              </a:spcAft>
              <a:buFont typeface="Arial" panose="020B0604020202020204" pitchFamily="34" charset="0"/>
              <a:buChar char="•"/>
            </a:pPr>
            <a:endParaRPr lang="en-US" sz="2000" dirty="0"/>
          </a:p>
        </p:txBody>
      </p:sp>
    </p:spTree>
    <p:extLst>
      <p:ext uri="{BB962C8B-B14F-4D97-AF65-F5344CB8AC3E}">
        <p14:creationId xmlns:p14="http://schemas.microsoft.com/office/powerpoint/2010/main" val="234548597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CB4F8C4-D506-4714-8468-CD763B55DB05}"/>
              </a:ext>
            </a:extLst>
          </p:cNvPr>
          <p:cNvSpPr txBox="1"/>
          <p:nvPr/>
        </p:nvSpPr>
        <p:spPr>
          <a:xfrm>
            <a:off x="438992" y="1075221"/>
            <a:ext cx="7177866" cy="4893647"/>
          </a:xfrm>
          <a:prstGeom prst="rect">
            <a:avLst/>
          </a:prstGeom>
          <a:noFill/>
        </p:spPr>
        <p:txBody>
          <a:bodyPr wrap="square">
            <a:spAutoFit/>
          </a:bodyPr>
          <a:lstStyle/>
          <a:p>
            <a:endParaRPr lang="en-GB" sz="2400" dirty="0">
              <a:solidFill>
                <a:srgbClr val="000000"/>
              </a:solidFill>
              <a:ea typeface="Microsoft JhengHei" panose="020B0604030504040204" pitchFamily="34" charset="-120"/>
            </a:endParaRPr>
          </a:p>
          <a:p>
            <a:r>
              <a:rPr lang="en-GB" sz="2400" b="0" i="0" dirty="0">
                <a:solidFill>
                  <a:srgbClr val="000000"/>
                </a:solidFill>
                <a:effectLst/>
                <a:ea typeface="Microsoft JhengHei" panose="020B0604030504040204" pitchFamily="34" charset="-120"/>
              </a:rPr>
              <a:t>Whole body actions involving coordination as well as varied movement patterns can enhance body awareness.</a:t>
            </a:r>
          </a:p>
          <a:p>
            <a:r>
              <a:rPr lang="en-GB" sz="2400" b="0" i="0" dirty="0">
                <a:solidFill>
                  <a:srgbClr val="000000"/>
                </a:solidFill>
                <a:effectLst/>
                <a:ea typeface="Microsoft JhengHei" panose="020B0604030504040204" pitchFamily="34" charset="-120"/>
              </a:rPr>
              <a:t> </a:t>
            </a:r>
          </a:p>
          <a:p>
            <a:r>
              <a:rPr lang="en-GB" sz="2400" dirty="0">
                <a:solidFill>
                  <a:srgbClr val="000000"/>
                </a:solidFill>
                <a:ea typeface="Microsoft JhengHei" panose="020B0604030504040204" pitchFamily="34" charset="-120"/>
              </a:rPr>
              <a:t>Movements such as jumping and putting weight onto hands helps establish connections between muscles and nerves.</a:t>
            </a:r>
          </a:p>
          <a:p>
            <a:endParaRPr lang="en-GB" sz="2400" dirty="0">
              <a:solidFill>
                <a:srgbClr val="000000"/>
              </a:solidFill>
              <a:ea typeface="Microsoft JhengHei" panose="020B0604030504040204" pitchFamily="34" charset="-120"/>
            </a:endParaRPr>
          </a:p>
          <a:p>
            <a:r>
              <a:rPr lang="en-GB" sz="2400" b="0" i="0" dirty="0">
                <a:solidFill>
                  <a:srgbClr val="000000"/>
                </a:solidFill>
                <a:effectLst/>
                <a:ea typeface="Microsoft JhengHei" panose="020B0604030504040204" pitchFamily="34" charset="-120"/>
              </a:rPr>
              <a:t>Crossing the midline helps develop using both sides of the brain </a:t>
            </a:r>
          </a:p>
          <a:p>
            <a:r>
              <a:rPr lang="en-GB" sz="2400" dirty="0">
                <a:solidFill>
                  <a:srgbClr val="000000"/>
                </a:solidFill>
                <a:ea typeface="Microsoft JhengHei" panose="020B0604030504040204" pitchFamily="34" charset="-120"/>
              </a:rPr>
              <a:t> </a:t>
            </a:r>
            <a:endParaRPr lang="en-GB" sz="2400" dirty="0">
              <a:solidFill>
                <a:srgbClr val="62676B"/>
              </a:solidFill>
            </a:endParaRPr>
          </a:p>
          <a:p>
            <a:endParaRPr lang="en-GB" sz="2400" dirty="0"/>
          </a:p>
        </p:txBody>
      </p:sp>
      <p:sp>
        <p:nvSpPr>
          <p:cNvPr id="5" name="Title 1">
            <a:extLst>
              <a:ext uri="{FF2B5EF4-FFF2-40B4-BE49-F238E27FC236}">
                <a16:creationId xmlns:a16="http://schemas.microsoft.com/office/drawing/2014/main" id="{B94AC098-BAB3-43EF-8BD8-524513AB59D4}"/>
              </a:ext>
            </a:extLst>
          </p:cNvPr>
          <p:cNvSpPr txBox="1">
            <a:spLocks/>
          </p:cNvSpPr>
          <p:nvPr/>
        </p:nvSpPr>
        <p:spPr>
          <a:xfrm>
            <a:off x="367646" y="387927"/>
            <a:ext cx="11510318" cy="82203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cs typeface="Calibri Light"/>
              </a:rPr>
              <a:t>Whole body actions and crossing the midline </a:t>
            </a:r>
            <a:endParaRPr lang="en-US" dirty="0"/>
          </a:p>
        </p:txBody>
      </p:sp>
      <p:pic>
        <p:nvPicPr>
          <p:cNvPr id="6" name="Picture 2">
            <a:extLst>
              <a:ext uri="{FF2B5EF4-FFF2-40B4-BE49-F238E27FC236}">
                <a16:creationId xmlns:a16="http://schemas.microsoft.com/office/drawing/2014/main" id="{BD368358-80B9-4A43-ABD8-9C942F8D49D1}"/>
              </a:ext>
            </a:extLst>
          </p:cNvPr>
          <p:cNvPicPr>
            <a:picLocks noChangeAspect="1"/>
          </p:cNvPicPr>
          <p:nvPr/>
        </p:nvPicPr>
        <p:blipFill rotWithShape="1">
          <a:blip r:embed="rId2"/>
          <a:srcRect l="18201" t="3892" r="7797" b="20747"/>
          <a:stretch/>
        </p:blipFill>
        <p:spPr>
          <a:xfrm>
            <a:off x="7887349" y="1389072"/>
            <a:ext cx="3865659" cy="3861657"/>
          </a:xfrm>
          <a:prstGeom prst="ellipse">
            <a:avLst/>
          </a:prstGeom>
          <a:ln>
            <a:noFill/>
          </a:ln>
          <a:effectLst>
            <a:softEdge rad="112500"/>
          </a:effectLst>
        </p:spPr>
      </p:pic>
    </p:spTree>
    <p:extLst>
      <p:ext uri="{BB962C8B-B14F-4D97-AF65-F5344CB8AC3E}">
        <p14:creationId xmlns:p14="http://schemas.microsoft.com/office/powerpoint/2010/main" val="212961848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a:extLst>
              <a:ext uri="{FF2B5EF4-FFF2-40B4-BE49-F238E27FC236}">
                <a16:creationId xmlns:a16="http://schemas.microsoft.com/office/drawing/2014/main" id="{C81A136E-8057-AA40-9C2B-05ACE4DE5685}"/>
              </a:ext>
            </a:extLst>
          </p:cNvPr>
          <p:cNvSpPr txBox="1">
            <a:spLocks/>
          </p:cNvSpPr>
          <p:nvPr/>
        </p:nvSpPr>
        <p:spPr>
          <a:xfrm>
            <a:off x="3710609" y="2120348"/>
            <a:ext cx="7333909" cy="3215221"/>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Movement Tasks</a:t>
            </a:r>
          </a:p>
          <a:p>
            <a:endParaRPr lang="en-GB" dirty="0"/>
          </a:p>
          <a:p>
            <a:r>
              <a:rPr lang="en-GB" dirty="0"/>
              <a:t>Body awareness games </a:t>
            </a:r>
          </a:p>
        </p:txBody>
      </p:sp>
    </p:spTree>
    <p:extLst>
      <p:ext uri="{BB962C8B-B14F-4D97-AF65-F5344CB8AC3E}">
        <p14:creationId xmlns:p14="http://schemas.microsoft.com/office/powerpoint/2010/main" val="214728010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CB4F8C4-D506-4714-8468-CD763B55DB05}"/>
              </a:ext>
            </a:extLst>
          </p:cNvPr>
          <p:cNvSpPr txBox="1"/>
          <p:nvPr/>
        </p:nvSpPr>
        <p:spPr>
          <a:xfrm>
            <a:off x="872625" y="1376879"/>
            <a:ext cx="10500360" cy="1569660"/>
          </a:xfrm>
          <a:prstGeom prst="rect">
            <a:avLst/>
          </a:prstGeom>
          <a:noFill/>
          <a:ln>
            <a:solidFill>
              <a:schemeClr val="bg2">
                <a:lumMod val="50000"/>
              </a:schemeClr>
            </a:solidFill>
          </a:ln>
        </p:spPr>
        <p:txBody>
          <a:bodyPr wrap="square">
            <a:spAutoFit/>
          </a:bodyPr>
          <a:lstStyle/>
          <a:p>
            <a:pPr fontAlgn="base"/>
            <a:r>
              <a:rPr lang="en-GB" sz="2400" b="0" i="0" dirty="0">
                <a:solidFill>
                  <a:srgbClr val="000000"/>
                </a:solidFill>
                <a:effectLst/>
              </a:rPr>
              <a:t>Simon Says - encourages body awareness and self-regulation</a:t>
            </a:r>
          </a:p>
          <a:p>
            <a:pPr fontAlgn="base"/>
            <a:endParaRPr lang="en-GB" sz="2400" dirty="0">
              <a:solidFill>
                <a:srgbClr val="000000"/>
              </a:solidFill>
            </a:endParaRPr>
          </a:p>
          <a:p>
            <a:pPr fontAlgn="base"/>
            <a:r>
              <a:rPr lang="en-GB" sz="2400" b="0" i="0" dirty="0">
                <a:solidFill>
                  <a:srgbClr val="000000"/>
                </a:solidFill>
                <a:effectLst/>
              </a:rPr>
              <a:t>You can call out more than one activity to increase the challenge such as ‘Simon says touch your right hand to your left knee’</a:t>
            </a:r>
            <a:endParaRPr lang="en-GB" sz="2400" b="1" u="sng" dirty="0">
              <a:solidFill>
                <a:srgbClr val="000000"/>
              </a:solidFill>
              <a:ea typeface="Microsoft JhengHei" panose="020B0604030504040204" pitchFamily="34" charset="-120"/>
            </a:endParaRPr>
          </a:p>
        </p:txBody>
      </p:sp>
      <p:sp>
        <p:nvSpPr>
          <p:cNvPr id="5" name="Title 1">
            <a:extLst>
              <a:ext uri="{FF2B5EF4-FFF2-40B4-BE49-F238E27FC236}">
                <a16:creationId xmlns:a16="http://schemas.microsoft.com/office/drawing/2014/main" id="{B94AC098-BAB3-43EF-8BD8-524513AB59D4}"/>
              </a:ext>
            </a:extLst>
          </p:cNvPr>
          <p:cNvSpPr txBox="1">
            <a:spLocks/>
          </p:cNvSpPr>
          <p:nvPr/>
        </p:nvSpPr>
        <p:spPr>
          <a:xfrm>
            <a:off x="367646" y="387927"/>
            <a:ext cx="11510318" cy="82203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cs typeface="Calibri Light"/>
              </a:rPr>
              <a:t>Games that involve identifying body parts</a:t>
            </a:r>
            <a:endParaRPr lang="en-US" dirty="0"/>
          </a:p>
        </p:txBody>
      </p:sp>
      <p:sp>
        <p:nvSpPr>
          <p:cNvPr id="6" name="TextBox 5">
            <a:extLst>
              <a:ext uri="{FF2B5EF4-FFF2-40B4-BE49-F238E27FC236}">
                <a16:creationId xmlns:a16="http://schemas.microsoft.com/office/drawing/2014/main" id="{456ED627-7D80-446D-A54A-005AD89546C1}"/>
              </a:ext>
            </a:extLst>
          </p:cNvPr>
          <p:cNvSpPr txBox="1"/>
          <p:nvPr/>
        </p:nvSpPr>
        <p:spPr>
          <a:xfrm>
            <a:off x="872625" y="3325891"/>
            <a:ext cx="10500360" cy="1938992"/>
          </a:xfrm>
          <a:prstGeom prst="rect">
            <a:avLst/>
          </a:prstGeom>
          <a:noFill/>
          <a:ln>
            <a:solidFill>
              <a:schemeClr val="bg2">
                <a:lumMod val="50000"/>
              </a:schemeClr>
            </a:solidFill>
          </a:ln>
        </p:spPr>
        <p:txBody>
          <a:bodyPr wrap="square">
            <a:spAutoFit/>
          </a:bodyPr>
          <a:lstStyle/>
          <a:p>
            <a:pPr algn="l" fontAlgn="base"/>
            <a:r>
              <a:rPr lang="en-GB" sz="2000" dirty="0">
                <a:solidFill>
                  <a:srgbClr val="000000"/>
                </a:solidFill>
                <a:ea typeface="Microsoft JhengHei" panose="020B0604030504040204" pitchFamily="34" charset="-120"/>
              </a:rPr>
              <a:t>Q &amp; A Body Awareness Activities </a:t>
            </a:r>
          </a:p>
          <a:p>
            <a:pPr marL="457200" indent="-457200" fontAlgn="base">
              <a:buFont typeface="Arial" panose="020B0604020202020204" pitchFamily="34" charset="0"/>
              <a:buChar char="•"/>
            </a:pPr>
            <a:r>
              <a:rPr lang="en-GB" sz="2000" i="0" dirty="0">
                <a:solidFill>
                  <a:srgbClr val="000000"/>
                </a:solidFill>
                <a:effectLst/>
              </a:rPr>
              <a:t>Make a clapping sound with your body</a:t>
            </a:r>
          </a:p>
          <a:p>
            <a:pPr marL="457200" indent="-457200" fontAlgn="base">
              <a:buFont typeface="Arial" panose="020B0604020202020204" pitchFamily="34" charset="0"/>
              <a:buChar char="•"/>
            </a:pPr>
            <a:r>
              <a:rPr lang="en-GB" sz="2000" i="0" dirty="0">
                <a:solidFill>
                  <a:srgbClr val="000000"/>
                </a:solidFill>
                <a:effectLst/>
              </a:rPr>
              <a:t>Stomp your feet</a:t>
            </a:r>
          </a:p>
          <a:p>
            <a:pPr marL="457200" indent="-457200" fontAlgn="base">
              <a:buFont typeface="Arial" panose="020B0604020202020204" pitchFamily="34" charset="0"/>
              <a:buChar char="•"/>
            </a:pPr>
            <a:r>
              <a:rPr lang="en-GB" sz="2000" i="0" dirty="0">
                <a:solidFill>
                  <a:srgbClr val="000000"/>
                </a:solidFill>
                <a:effectLst/>
              </a:rPr>
              <a:t>March on the spot</a:t>
            </a:r>
            <a:endParaRPr lang="en-GB" sz="2000" dirty="0">
              <a:solidFill>
                <a:srgbClr val="000000"/>
              </a:solidFill>
            </a:endParaRPr>
          </a:p>
          <a:p>
            <a:pPr marL="457200" indent="-457200" fontAlgn="base">
              <a:buFont typeface="Arial" panose="020B0604020202020204" pitchFamily="34" charset="0"/>
              <a:buChar char="•"/>
            </a:pPr>
            <a:r>
              <a:rPr lang="en-GB" sz="2000" i="0" dirty="0">
                <a:solidFill>
                  <a:srgbClr val="000000"/>
                </a:solidFill>
                <a:effectLst/>
              </a:rPr>
              <a:t>Slap knees</a:t>
            </a:r>
          </a:p>
          <a:p>
            <a:pPr marL="457200" indent="-457200" fontAlgn="base">
              <a:buFont typeface="Arial" panose="020B0604020202020204" pitchFamily="34" charset="0"/>
              <a:buChar char="•"/>
            </a:pPr>
            <a:r>
              <a:rPr lang="en-GB" sz="2000" dirty="0">
                <a:solidFill>
                  <a:srgbClr val="000000"/>
                </a:solidFill>
                <a:ea typeface="Microsoft JhengHei" panose="020B0604030504040204" pitchFamily="34" charset="-120"/>
              </a:rPr>
              <a:t>Make circles with your arms</a:t>
            </a:r>
          </a:p>
        </p:txBody>
      </p:sp>
    </p:spTree>
    <p:extLst>
      <p:ext uri="{BB962C8B-B14F-4D97-AF65-F5344CB8AC3E}">
        <p14:creationId xmlns:p14="http://schemas.microsoft.com/office/powerpoint/2010/main" val="426999106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BD3F258-9269-1042-B0FA-84B6DB849CAD}"/>
              </a:ext>
            </a:extLst>
          </p:cNvPr>
          <p:cNvSpPr/>
          <p:nvPr/>
        </p:nvSpPr>
        <p:spPr>
          <a:xfrm>
            <a:off x="424543" y="35859"/>
            <a:ext cx="11332028" cy="1015663"/>
          </a:xfrm>
          <a:prstGeom prst="rect">
            <a:avLst/>
          </a:prstGeom>
        </p:spPr>
        <p:txBody>
          <a:bodyPr wrap="square">
            <a:spAutoFit/>
          </a:bodyPr>
          <a:lstStyle/>
          <a:p>
            <a:pPr algn="ctr"/>
            <a:r>
              <a:rPr lang="en-GB" sz="4800" dirty="0">
                <a:ea typeface="Microsoft JhengHei" panose="020B0604030504040204" pitchFamily="34" charset="-120"/>
                <a:cs typeface="Arial" panose="020B0604020202020204" pitchFamily="34" charset="0"/>
              </a:rPr>
              <a:t>Body Awareness</a:t>
            </a:r>
            <a:endParaRPr lang="en-GB" sz="3200" dirty="0">
              <a:ea typeface="Microsoft JhengHei" panose="020B0604030504040204" pitchFamily="34" charset="-120"/>
              <a:cs typeface="Arial" panose="020B0604020202020204" pitchFamily="34" charset="0"/>
            </a:endParaRPr>
          </a:p>
          <a:p>
            <a:pPr algn="ctr"/>
            <a:endParaRPr lang="en-GB" sz="1200" b="1" dirty="0">
              <a:ea typeface="Microsoft JhengHei" panose="020B0604030504040204" pitchFamily="34" charset="-120"/>
              <a:cs typeface="Arial" panose="020B0604020202020204" pitchFamily="34" charset="0"/>
            </a:endParaRPr>
          </a:p>
        </p:txBody>
      </p:sp>
      <p:graphicFrame>
        <p:nvGraphicFramePr>
          <p:cNvPr id="2" name="Table 4">
            <a:extLst>
              <a:ext uri="{FF2B5EF4-FFF2-40B4-BE49-F238E27FC236}">
                <a16:creationId xmlns:a16="http://schemas.microsoft.com/office/drawing/2014/main" id="{9C9960F5-CFEF-5C4B-982D-D5707FBE3D01}"/>
              </a:ext>
            </a:extLst>
          </p:cNvPr>
          <p:cNvGraphicFramePr>
            <a:graphicFrameLocks noGrp="1"/>
          </p:cNvGraphicFramePr>
          <p:nvPr>
            <p:extLst>
              <p:ext uri="{D42A27DB-BD31-4B8C-83A1-F6EECF244321}">
                <p14:modId xmlns:p14="http://schemas.microsoft.com/office/powerpoint/2010/main" val="126452387"/>
              </p:ext>
            </p:extLst>
          </p:nvPr>
        </p:nvGraphicFramePr>
        <p:xfrm>
          <a:off x="491886" y="1272011"/>
          <a:ext cx="11449102" cy="4228633"/>
        </p:xfrm>
        <a:graphic>
          <a:graphicData uri="http://schemas.openxmlformats.org/drawingml/2006/table">
            <a:tbl>
              <a:tblPr firstRow="1" bandRow="1">
                <a:tableStyleId>{073A0DAA-6AF3-43AB-8588-CEC1D06C72B9}</a:tableStyleId>
              </a:tblPr>
              <a:tblGrid>
                <a:gridCol w="5388961">
                  <a:extLst>
                    <a:ext uri="{9D8B030D-6E8A-4147-A177-3AD203B41FA5}">
                      <a16:colId xmlns:a16="http://schemas.microsoft.com/office/drawing/2014/main" val="2558349164"/>
                    </a:ext>
                  </a:extLst>
                </a:gridCol>
                <a:gridCol w="6060141">
                  <a:extLst>
                    <a:ext uri="{9D8B030D-6E8A-4147-A177-3AD203B41FA5}">
                      <a16:colId xmlns:a16="http://schemas.microsoft.com/office/drawing/2014/main" val="1352727306"/>
                    </a:ext>
                  </a:extLst>
                </a:gridCol>
              </a:tblGrid>
              <a:tr h="368041">
                <a:tc>
                  <a:txBody>
                    <a:bodyPr/>
                    <a:lstStyle/>
                    <a:p>
                      <a:r>
                        <a:rPr lang="en-US" sz="2400" b="1" dirty="0">
                          <a:solidFill>
                            <a:schemeClr val="tx1"/>
                          </a:solidFill>
                          <a:latin typeface="+mj-lt"/>
                          <a:ea typeface="Microsoft JhengHei" panose="020B0604030504040204" pitchFamily="34" charset="-120"/>
                        </a:rPr>
                        <a:t>Whole body actions</a:t>
                      </a: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r>
                        <a:rPr lang="en-US" sz="2400" b="0" dirty="0">
                          <a:solidFill>
                            <a:schemeClr val="tx1"/>
                          </a:solidFill>
                          <a:latin typeface="+mj-lt"/>
                          <a:ea typeface="Microsoft JhengHei" panose="020B0604030504040204" pitchFamily="34" charset="-120"/>
                        </a:rPr>
                        <a:t>Actions of body Parts </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229246004"/>
                  </a:ext>
                </a:extLst>
              </a:tr>
              <a:tr h="1545771">
                <a:tc rowSpan="3">
                  <a:txBody>
                    <a:bodyPr/>
                    <a:lstStyle/>
                    <a:p>
                      <a:pPr marL="342900" indent="-342900">
                        <a:buFont typeface="Arial" panose="020B0604020202020204" pitchFamily="34" charset="0"/>
                        <a:buChar char="•"/>
                      </a:pPr>
                      <a:r>
                        <a:rPr lang="en-GB" sz="2400" b="1" dirty="0">
                          <a:latin typeface="+mj-lt"/>
                          <a:ea typeface="Microsoft JhengHei"/>
                        </a:rPr>
                        <a:t>Travelling</a:t>
                      </a:r>
                    </a:p>
                    <a:p>
                      <a:pPr marL="0" indent="0">
                        <a:buFontTx/>
                        <a:buNone/>
                      </a:pPr>
                      <a:r>
                        <a:rPr lang="en-GB" sz="2400" dirty="0">
                          <a:latin typeface="+mj-lt"/>
                          <a:ea typeface="Microsoft JhengHei"/>
                        </a:rPr>
                        <a:t>Walk, run, skip, galop, slide, crawl</a:t>
                      </a:r>
                    </a:p>
                    <a:p>
                      <a:pPr marL="342900" indent="-342900">
                        <a:buFont typeface="Arial" panose="020B0604020202020204" pitchFamily="34" charset="0"/>
                        <a:buChar char="•"/>
                      </a:pPr>
                      <a:endParaRPr lang="en-GB" sz="1000" dirty="0">
                        <a:latin typeface="+mj-lt"/>
                        <a:ea typeface="Microsoft JhengHei"/>
                      </a:endParaRPr>
                    </a:p>
                    <a:p>
                      <a:pPr marL="342900" indent="-342900">
                        <a:buFont typeface="Arial" panose="020B0604020202020204" pitchFamily="34" charset="0"/>
                        <a:buChar char="•"/>
                      </a:pPr>
                      <a:r>
                        <a:rPr lang="en-GB" sz="2400" b="1" dirty="0">
                          <a:latin typeface="+mj-lt"/>
                          <a:ea typeface="Microsoft JhengHei"/>
                        </a:rPr>
                        <a:t>Turning</a:t>
                      </a:r>
                    </a:p>
                    <a:p>
                      <a:pPr marL="0" indent="0">
                        <a:buFontTx/>
                        <a:buNone/>
                      </a:pPr>
                      <a:r>
                        <a:rPr lang="en-GB" sz="2400" dirty="0">
                          <a:latin typeface="+mj-lt"/>
                          <a:ea typeface="Microsoft JhengHei"/>
                        </a:rPr>
                        <a:t>Twist, Roll, Spin </a:t>
                      </a:r>
                    </a:p>
                    <a:p>
                      <a:pPr marL="342900" indent="-342900">
                        <a:buFont typeface="Arial" panose="020B0604020202020204" pitchFamily="34" charset="0"/>
                        <a:buChar char="•"/>
                      </a:pPr>
                      <a:endParaRPr lang="en-GB" sz="1000" dirty="0">
                        <a:latin typeface="+mj-lt"/>
                        <a:ea typeface="Microsoft JhengHei"/>
                      </a:endParaRPr>
                    </a:p>
                    <a:p>
                      <a:pPr marL="342900" indent="-342900">
                        <a:buFont typeface="Arial" panose="020B0604020202020204" pitchFamily="34" charset="0"/>
                        <a:buChar char="•"/>
                      </a:pPr>
                      <a:r>
                        <a:rPr lang="en-GB" sz="2400" b="1" dirty="0">
                          <a:latin typeface="+mj-lt"/>
                          <a:ea typeface="Microsoft JhengHei"/>
                        </a:rPr>
                        <a:t>Elevation</a:t>
                      </a:r>
                    </a:p>
                    <a:p>
                      <a:pPr marL="0" indent="0">
                        <a:buFontTx/>
                        <a:buNone/>
                      </a:pPr>
                      <a:r>
                        <a:rPr lang="en-GB" sz="2400" dirty="0">
                          <a:latin typeface="+mj-lt"/>
                          <a:ea typeface="Microsoft JhengHei"/>
                        </a:rPr>
                        <a:t>Jump, leap, hop</a:t>
                      </a:r>
                    </a:p>
                    <a:p>
                      <a:pPr marL="342900" indent="-342900">
                        <a:buFontTx/>
                        <a:buChar char="-"/>
                      </a:pPr>
                      <a:endParaRPr lang="en-GB" sz="1000" dirty="0">
                        <a:latin typeface="+mj-lt"/>
                        <a:ea typeface="Microsoft JhengHei"/>
                      </a:endParaRPr>
                    </a:p>
                    <a:p>
                      <a:pPr marL="342900" indent="-342900">
                        <a:buFont typeface="Arial" panose="020B0604020202020204" pitchFamily="34" charset="0"/>
                        <a:buChar char="•"/>
                      </a:pPr>
                      <a:r>
                        <a:rPr lang="en-GB" sz="2400" b="1" dirty="0">
                          <a:latin typeface="+mj-lt"/>
                          <a:ea typeface="Microsoft JhengHei"/>
                        </a:rPr>
                        <a:t>Stillness</a:t>
                      </a:r>
                    </a:p>
                    <a:p>
                      <a:pPr marL="0" indent="0">
                        <a:buFontTx/>
                        <a:buNone/>
                      </a:pPr>
                      <a:r>
                        <a:rPr lang="en-GB" sz="2400" dirty="0">
                          <a:latin typeface="+mj-lt"/>
                          <a:ea typeface="Microsoft JhengHei"/>
                        </a:rPr>
                        <a:t>Balance</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tc>
                  <a:txBody>
                    <a:bodyPr/>
                    <a:lstStyle/>
                    <a:p>
                      <a:pPr marL="285750" indent="-285750">
                        <a:lnSpc>
                          <a:spcPct val="100000"/>
                        </a:lnSpc>
                        <a:buFont typeface="Arial" panose="020B0604020202020204" pitchFamily="34" charset="0"/>
                        <a:buChar char="•"/>
                      </a:pPr>
                      <a:r>
                        <a:rPr lang="en-GB" sz="2400" b="0" dirty="0">
                          <a:solidFill>
                            <a:schemeClr val="tx1"/>
                          </a:solidFill>
                          <a:latin typeface="+mj-lt"/>
                          <a:ea typeface="Microsoft JhengHei" panose="020B0604030504040204" pitchFamily="34" charset="-120"/>
                          <a:cs typeface="Arial" panose="020B0604020202020204" pitchFamily="34" charset="0"/>
                        </a:rPr>
                        <a:t>Support body weight</a:t>
                      </a:r>
                    </a:p>
                    <a:p>
                      <a:pPr marL="285750" indent="-285750">
                        <a:lnSpc>
                          <a:spcPct val="100000"/>
                        </a:lnSpc>
                        <a:buFont typeface="Arial" panose="020B0604020202020204" pitchFamily="34" charset="0"/>
                        <a:buChar char="•"/>
                      </a:pPr>
                      <a:r>
                        <a:rPr lang="en-GB" sz="2400" b="0" dirty="0">
                          <a:solidFill>
                            <a:schemeClr val="tx1"/>
                          </a:solidFill>
                          <a:latin typeface="+mj-lt"/>
                          <a:ea typeface="Microsoft JhengHei" panose="020B0604030504040204" pitchFamily="34" charset="-120"/>
                          <a:cs typeface="Arial" panose="020B0604020202020204" pitchFamily="34" charset="0"/>
                        </a:rPr>
                        <a:t>Emphasised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b="0" kern="1200" dirty="0">
                          <a:solidFill>
                            <a:schemeClr val="tx1"/>
                          </a:solidFill>
                          <a:latin typeface="+mj-lt"/>
                          <a:ea typeface="Microsoft JhengHei" panose="020B0604030504040204" pitchFamily="34" charset="-120"/>
                          <a:cs typeface="Arial" panose="020B0604020202020204" pitchFamily="34" charset="0"/>
                        </a:rPr>
                        <a:t>Isolated movements</a:t>
                      </a:r>
                      <a:endParaRPr lang="en-GB" sz="2400" b="0" dirty="0">
                        <a:solidFill>
                          <a:schemeClr val="tx1"/>
                        </a:solidFill>
                        <a:latin typeface="+mj-lt"/>
                        <a:ea typeface="Microsoft JhengHei" panose="020B0604030504040204" pitchFamily="34" charset="-120"/>
                        <a:cs typeface="Arial" panose="020B0604020202020204" pitchFamily="34" charset="0"/>
                      </a:endParaRPr>
                    </a:p>
                    <a:p>
                      <a:pPr marL="285750" indent="-285750">
                        <a:lnSpc>
                          <a:spcPct val="100000"/>
                        </a:lnSpc>
                        <a:buFont typeface="Arial" panose="020B0604020202020204" pitchFamily="34" charset="0"/>
                        <a:buChar char="•"/>
                      </a:pPr>
                      <a:r>
                        <a:rPr lang="en-GB" sz="2400" b="0" dirty="0">
                          <a:solidFill>
                            <a:schemeClr val="tx1"/>
                          </a:solidFill>
                          <a:latin typeface="+mj-lt"/>
                          <a:ea typeface="Microsoft JhengHei" panose="020B0604030504040204" pitchFamily="34" charset="-120"/>
                          <a:cs typeface="Arial" panose="020B0604020202020204" pitchFamily="34" charset="0"/>
                        </a:rPr>
                        <a:t>Lead action</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51671709"/>
                  </a:ext>
                </a:extLst>
              </a:tr>
              <a:tr h="662473">
                <a:tc vMerge="1">
                  <a:txBody>
                    <a:bodyPr/>
                    <a:lstStyle/>
                    <a:p>
                      <a:r>
                        <a:rPr lang="en-GB" sz="2400" b="1" dirty="0">
                          <a:solidFill>
                            <a:schemeClr val="tx1"/>
                          </a:solidFill>
                          <a:latin typeface="+mj-lt"/>
                          <a:ea typeface="Microsoft JhengHei" panose="020B0604030504040204" pitchFamily="34" charset="-120"/>
                          <a:cs typeface="Arial" panose="020B0604020202020204" pitchFamily="34" charset="0"/>
                        </a:rPr>
                        <a:t>Travel </a:t>
                      </a:r>
                      <a:endParaRPr lang="en-US" sz="2400" b="1" dirty="0">
                        <a:solidFill>
                          <a:schemeClr val="tx1"/>
                        </a:solidFill>
                        <a:latin typeface="+mj-lt"/>
                        <a:ea typeface="Microsoft JhengHei" panose="020B0604030504040204" pitchFamily="34" charset="-120"/>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r>
                        <a:rPr lang="en-US" sz="2400" b="0" u="none" dirty="0">
                          <a:solidFill>
                            <a:schemeClr val="tx1"/>
                          </a:solidFill>
                          <a:latin typeface="+mj-lt"/>
                          <a:ea typeface="Microsoft JhengHei" panose="020B0604030504040204" pitchFamily="34" charset="-120"/>
                        </a:rPr>
                        <a:t>Body shape</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2808939864"/>
                  </a:ext>
                </a:extLst>
              </a:tr>
              <a:tr h="1102998">
                <a:tc vMerge="1">
                  <a:txBody>
                    <a:bodyPr/>
                    <a:lstStyle/>
                    <a:p>
                      <a:pPr marL="285750" indent="-285750">
                        <a:lnSpc>
                          <a:spcPct val="100000"/>
                        </a:lnSpc>
                        <a:buFont typeface="Arial" panose="020B0604020202020204" pitchFamily="34" charset="0"/>
                        <a:buChar char="•"/>
                      </a:pPr>
                      <a:r>
                        <a:rPr lang="en-GB" sz="2400" dirty="0">
                          <a:solidFill>
                            <a:schemeClr val="tx1"/>
                          </a:solidFill>
                          <a:latin typeface="+mj-lt"/>
                          <a:ea typeface="Microsoft JhengHei" panose="020B0604030504040204" pitchFamily="34" charset="-120"/>
                          <a:cs typeface="Arial" panose="020B0604020202020204" pitchFamily="34" charset="0"/>
                        </a:rPr>
                        <a:t>Walk, run, skip, gallop, Slide</a:t>
                      </a:r>
                    </a:p>
                    <a:p>
                      <a:pPr marL="285750" indent="-285750">
                        <a:lnSpc>
                          <a:spcPct val="100000"/>
                        </a:lnSpc>
                        <a:buFont typeface="Arial" panose="020B0604020202020204" pitchFamily="34" charset="0"/>
                        <a:buChar char="•"/>
                      </a:pPr>
                      <a:r>
                        <a:rPr lang="en-GB" sz="2400" dirty="0">
                          <a:solidFill>
                            <a:schemeClr val="tx1"/>
                          </a:solidFill>
                          <a:latin typeface="+mj-lt"/>
                          <a:ea typeface="Microsoft JhengHei" panose="020B0604030504040204" pitchFamily="34" charset="-120"/>
                          <a:cs typeface="Arial" panose="020B0604020202020204" pitchFamily="34" charset="0"/>
                        </a:rPr>
                        <a:t>Jump, Leap, Hop</a:t>
                      </a:r>
                    </a:p>
                    <a:p>
                      <a:pPr marL="285750" indent="-285750">
                        <a:lnSpc>
                          <a:spcPct val="100000"/>
                        </a:lnSpc>
                        <a:buFont typeface="Arial" panose="020B0604020202020204" pitchFamily="34" charset="0"/>
                        <a:buChar char="•"/>
                      </a:pPr>
                      <a:r>
                        <a:rPr lang="en-GB" sz="2400" dirty="0">
                          <a:solidFill>
                            <a:schemeClr val="tx1"/>
                          </a:solidFill>
                          <a:latin typeface="+mj-lt"/>
                          <a:ea typeface="Microsoft JhengHei" panose="020B0604030504040204" pitchFamily="34" charset="-120"/>
                          <a:cs typeface="Arial" panose="020B0604020202020204" pitchFamily="34" charset="0"/>
                        </a:rPr>
                        <a:t>Crawl, Climb, roll</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tc>
                  <a:txBody>
                    <a:bodyPr/>
                    <a:lstStyle/>
                    <a:p>
                      <a:pPr marL="285750" indent="-285750">
                        <a:lnSpc>
                          <a:spcPct val="100000"/>
                        </a:lnSpc>
                        <a:buFont typeface="Arial" panose="020B0604020202020204" pitchFamily="34" charset="0"/>
                        <a:buChar char="•"/>
                      </a:pPr>
                      <a:r>
                        <a:rPr lang="en-GB" sz="2400" b="0" dirty="0">
                          <a:solidFill>
                            <a:schemeClr val="tx1"/>
                          </a:solidFill>
                          <a:latin typeface="+mj-lt"/>
                          <a:ea typeface="Microsoft JhengHei" panose="020B0604030504040204" pitchFamily="34" charset="-120"/>
                          <a:cs typeface="Arial" panose="020B0604020202020204" pitchFamily="34" charset="0"/>
                        </a:rPr>
                        <a:t>Straight, wide, round, curved</a:t>
                      </a:r>
                    </a:p>
                    <a:p>
                      <a:pPr marL="285750" indent="-285750">
                        <a:lnSpc>
                          <a:spcPct val="100000"/>
                        </a:lnSpc>
                        <a:buFont typeface="Arial" panose="020B0604020202020204" pitchFamily="34" charset="0"/>
                        <a:buChar char="•"/>
                      </a:pPr>
                      <a:r>
                        <a:rPr lang="en-GB" sz="2400" b="0" dirty="0">
                          <a:solidFill>
                            <a:schemeClr val="tx1"/>
                          </a:solidFill>
                          <a:latin typeface="+mj-lt"/>
                          <a:ea typeface="Microsoft JhengHei" panose="020B0604030504040204" pitchFamily="34" charset="-120"/>
                          <a:cs typeface="Arial" panose="020B0604020202020204" pitchFamily="34" charset="0"/>
                        </a:rPr>
                        <a:t>Narrow, twisted, symmetrical, asymmetrical</a:t>
                      </a:r>
                    </a:p>
                    <a:p>
                      <a:pPr marL="285750" indent="-285750">
                        <a:lnSpc>
                          <a:spcPct val="100000"/>
                        </a:lnSpc>
                        <a:buFont typeface="Arial" panose="020B0604020202020204" pitchFamily="34" charset="0"/>
                        <a:buChar char="•"/>
                      </a:pPr>
                      <a:r>
                        <a:rPr lang="en-GB" sz="2400" b="0" dirty="0">
                          <a:solidFill>
                            <a:schemeClr val="tx1"/>
                          </a:solidFill>
                          <a:latin typeface="+mj-lt"/>
                          <a:ea typeface="Microsoft JhengHei" panose="020B0604030504040204" pitchFamily="34" charset="-120"/>
                          <a:cs typeface="Arial" panose="020B0604020202020204" pitchFamily="34" charset="0"/>
                        </a:rPr>
                        <a:t>Gymnastic Shapes  ABCs</a:t>
                      </a:r>
                    </a:p>
                    <a:p>
                      <a:pPr marL="0" indent="0">
                        <a:lnSpc>
                          <a:spcPct val="100000"/>
                        </a:lnSpc>
                        <a:buFont typeface="Arial" panose="020B0604020202020204" pitchFamily="34" charset="0"/>
                        <a:buNone/>
                      </a:pPr>
                      <a:endParaRPr lang="en-GB" sz="2400" b="0" dirty="0">
                        <a:solidFill>
                          <a:schemeClr val="tx1"/>
                        </a:solidFill>
                        <a:latin typeface="+mj-lt"/>
                        <a:ea typeface="Microsoft JhengHei" panose="020B0604030504040204" pitchFamily="34" charset="-12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extLst>
                  <a:ext uri="{0D108BD9-81ED-4DB2-BD59-A6C34878D82A}">
                    <a16:rowId xmlns:a16="http://schemas.microsoft.com/office/drawing/2014/main" val="1836538047"/>
                  </a:ext>
                </a:extLst>
              </a:tr>
            </a:tbl>
          </a:graphicData>
        </a:graphic>
      </p:graphicFrame>
    </p:spTree>
    <p:extLst>
      <p:ext uri="{BB962C8B-B14F-4D97-AF65-F5344CB8AC3E}">
        <p14:creationId xmlns:p14="http://schemas.microsoft.com/office/powerpoint/2010/main" val="403819827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a:extLst>
              <a:ext uri="{FF2B5EF4-FFF2-40B4-BE49-F238E27FC236}">
                <a16:creationId xmlns:a16="http://schemas.microsoft.com/office/drawing/2014/main" id="{C81A136E-8057-AA40-9C2B-05ACE4DE5685}"/>
              </a:ext>
            </a:extLst>
          </p:cNvPr>
          <p:cNvSpPr txBox="1">
            <a:spLocks/>
          </p:cNvSpPr>
          <p:nvPr/>
        </p:nvSpPr>
        <p:spPr>
          <a:xfrm>
            <a:off x="3682900" y="1821389"/>
            <a:ext cx="7333909" cy="3215221"/>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Movement Tasks</a:t>
            </a:r>
          </a:p>
          <a:p>
            <a:endParaRPr lang="en-GB" dirty="0"/>
          </a:p>
          <a:p>
            <a:pPr marL="457200" indent="-457200">
              <a:buFont typeface="Arial" panose="020B0604020202020204" pitchFamily="34" charset="0"/>
              <a:buChar char="•"/>
            </a:pPr>
            <a:r>
              <a:rPr lang="en-GB" dirty="0"/>
              <a:t>Travelling – lead action</a:t>
            </a:r>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r>
              <a:rPr lang="en-GB" dirty="0"/>
              <a:t>Turning / rolls</a:t>
            </a:r>
          </a:p>
          <a:p>
            <a:endParaRPr lang="en-GB" dirty="0"/>
          </a:p>
        </p:txBody>
      </p:sp>
    </p:spTree>
    <p:extLst>
      <p:ext uri="{BB962C8B-B14F-4D97-AF65-F5344CB8AC3E}">
        <p14:creationId xmlns:p14="http://schemas.microsoft.com/office/powerpoint/2010/main" val="329385219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630810" y="1417983"/>
            <a:ext cx="4535079" cy="3917587"/>
          </a:xfrm>
        </p:spPr>
        <p:txBody>
          <a:bodyPr/>
          <a:lstStyle/>
          <a:p>
            <a:r>
              <a:rPr lang="en-GB" dirty="0"/>
              <a:t>Week 6 – Body Awareness</a:t>
            </a:r>
          </a:p>
          <a:p>
            <a:endParaRPr lang="en-GB" dirty="0"/>
          </a:p>
          <a:p>
            <a:endParaRPr lang="en-GB" dirty="0"/>
          </a:p>
          <a:p>
            <a:r>
              <a:rPr lang="en-GB" dirty="0"/>
              <a:t>Creativity Through Movement</a:t>
            </a:r>
          </a:p>
          <a:p>
            <a:r>
              <a:rPr lang="en-GB" dirty="0"/>
              <a:t>(BMPE4002) Level 4</a:t>
            </a:r>
          </a:p>
          <a:p>
            <a:endParaRPr lang="en-GB" dirty="0"/>
          </a:p>
          <a:p>
            <a:r>
              <a:rPr lang="en-GB" dirty="0"/>
              <a:t>Kate Piper</a:t>
            </a:r>
          </a:p>
          <a:p>
            <a:r>
              <a:rPr lang="en-GB" dirty="0"/>
              <a:t>Anna Stevenson</a:t>
            </a:r>
          </a:p>
        </p:txBody>
      </p:sp>
    </p:spTree>
    <p:extLst>
      <p:ext uri="{BB962C8B-B14F-4D97-AF65-F5344CB8AC3E}">
        <p14:creationId xmlns:p14="http://schemas.microsoft.com/office/powerpoint/2010/main" val="151501994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04D7C1C2-184D-472F-9C8A-56E5AF89B379}"/>
              </a:ext>
            </a:extLst>
          </p:cNvPr>
          <p:cNvSpPr txBox="1"/>
          <p:nvPr/>
        </p:nvSpPr>
        <p:spPr>
          <a:xfrm>
            <a:off x="137123" y="1244180"/>
            <a:ext cx="2829464" cy="4216539"/>
          </a:xfrm>
          <a:prstGeom prst="rect">
            <a:avLst/>
          </a:prstGeom>
          <a:solidFill>
            <a:schemeClr val="accent5">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cs typeface="Calibri"/>
              </a:rPr>
              <a:t>SPACE</a:t>
            </a:r>
          </a:p>
          <a:p>
            <a:r>
              <a:rPr lang="en-GB" sz="2400"/>
              <a:t>Spatial Awareness</a:t>
            </a:r>
            <a:endParaRPr lang="en-GB" sz="2400">
              <a:cs typeface="Calibri"/>
            </a:endParaRPr>
          </a:p>
          <a:p>
            <a:endParaRPr lang="en-GB">
              <a:cs typeface="Calibri"/>
            </a:endParaRPr>
          </a:p>
          <a:p>
            <a:endParaRPr lang="en-GB">
              <a:cs typeface="Calibri"/>
            </a:endParaRPr>
          </a:p>
          <a:p>
            <a:r>
              <a:rPr lang="en-GB" i="1">
                <a:cs typeface="Calibri"/>
              </a:rPr>
              <a:t>Where do we move?</a:t>
            </a: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p:txBody>
      </p:sp>
      <p:sp>
        <p:nvSpPr>
          <p:cNvPr id="10" name="TextBox 9">
            <a:extLst>
              <a:ext uri="{FF2B5EF4-FFF2-40B4-BE49-F238E27FC236}">
                <a16:creationId xmlns:a16="http://schemas.microsoft.com/office/drawing/2014/main" id="{BF9C5AE7-FC5A-450B-BE5D-F367884B6A4E}"/>
              </a:ext>
            </a:extLst>
          </p:cNvPr>
          <p:cNvSpPr txBox="1"/>
          <p:nvPr/>
        </p:nvSpPr>
        <p:spPr>
          <a:xfrm>
            <a:off x="3113236" y="1244179"/>
            <a:ext cx="2901350" cy="4216539"/>
          </a:xfrm>
          <a:prstGeom prst="rect">
            <a:avLst/>
          </a:prstGeom>
          <a:solidFill>
            <a:schemeClr val="accent4">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t>BODY </a:t>
            </a:r>
            <a:endParaRPr lang="en-US" sz="2800">
              <a:cs typeface="Calibri" panose="020F0502020204030204"/>
            </a:endParaRPr>
          </a:p>
          <a:p>
            <a:r>
              <a:rPr lang="en-GB" sz="2400">
                <a:cs typeface="Calibri"/>
              </a:rPr>
              <a:t>Body Awareness</a:t>
            </a:r>
          </a:p>
          <a:p>
            <a:endParaRPr lang="en-GB">
              <a:cs typeface="Calibri"/>
            </a:endParaRPr>
          </a:p>
          <a:p>
            <a:endParaRPr lang="en-GB">
              <a:cs typeface="Calibri"/>
            </a:endParaRPr>
          </a:p>
          <a:p>
            <a:r>
              <a:rPr lang="en-GB" i="1">
                <a:cs typeface="Calibri"/>
              </a:rPr>
              <a:t>What can we do?</a:t>
            </a: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p:txBody>
      </p:sp>
      <p:sp>
        <p:nvSpPr>
          <p:cNvPr id="12" name="TextBox 11">
            <a:extLst>
              <a:ext uri="{FF2B5EF4-FFF2-40B4-BE49-F238E27FC236}">
                <a16:creationId xmlns:a16="http://schemas.microsoft.com/office/drawing/2014/main" id="{A5FF95F4-47B7-4182-B3B5-B1DACBDC2B4F}"/>
              </a:ext>
            </a:extLst>
          </p:cNvPr>
          <p:cNvSpPr txBox="1"/>
          <p:nvPr/>
        </p:nvSpPr>
        <p:spPr>
          <a:xfrm>
            <a:off x="6161235" y="1244180"/>
            <a:ext cx="2901351" cy="4216539"/>
          </a:xfrm>
          <a:prstGeom prst="rect">
            <a:avLst/>
          </a:prstGeom>
          <a:solidFill>
            <a:srgbClr val="F7A8A8"/>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t>EFFORT</a:t>
            </a:r>
            <a:endParaRPr lang="en-US" sz="2800">
              <a:cs typeface="Calibri" panose="020F0502020204030204"/>
            </a:endParaRPr>
          </a:p>
          <a:p>
            <a:r>
              <a:rPr lang="en-GB" sz="2400">
                <a:cs typeface="Calibri"/>
              </a:rPr>
              <a:t>Quality of movement </a:t>
            </a:r>
          </a:p>
          <a:p>
            <a:endParaRPr lang="en-GB">
              <a:cs typeface="Calibri"/>
            </a:endParaRPr>
          </a:p>
          <a:p>
            <a:endParaRPr lang="en-GB">
              <a:cs typeface="Calibri"/>
            </a:endParaRPr>
          </a:p>
          <a:p>
            <a:r>
              <a:rPr lang="en-GB" i="1">
                <a:cs typeface="Calibri"/>
              </a:rPr>
              <a:t>How do we move?</a:t>
            </a: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p:txBody>
      </p:sp>
      <p:sp>
        <p:nvSpPr>
          <p:cNvPr id="13" name="TextBox 12">
            <a:extLst>
              <a:ext uri="{FF2B5EF4-FFF2-40B4-BE49-F238E27FC236}">
                <a16:creationId xmlns:a16="http://schemas.microsoft.com/office/drawing/2014/main" id="{D7BFFAD3-BCC3-43A0-A0E5-CF214C3780ED}"/>
              </a:ext>
            </a:extLst>
          </p:cNvPr>
          <p:cNvSpPr txBox="1"/>
          <p:nvPr/>
        </p:nvSpPr>
        <p:spPr>
          <a:xfrm>
            <a:off x="9180480" y="1244179"/>
            <a:ext cx="2901351" cy="4216539"/>
          </a:xfrm>
          <a:prstGeom prst="rect">
            <a:avLst/>
          </a:prstGeom>
          <a:solidFill>
            <a:schemeClr val="accent6">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b="1"/>
              <a:t>RELATIONSHIPS</a:t>
            </a:r>
            <a:endParaRPr lang="en-US" sz="2800" b="1">
              <a:cs typeface="Calibri"/>
            </a:endParaRPr>
          </a:p>
          <a:p>
            <a:endParaRPr lang="en-GB" sz="2400">
              <a:cs typeface="Calibri"/>
            </a:endParaRPr>
          </a:p>
          <a:p>
            <a:endParaRPr lang="en-GB">
              <a:cs typeface="Calibri"/>
            </a:endParaRPr>
          </a:p>
          <a:p>
            <a:endParaRPr lang="en-GB">
              <a:cs typeface="Calibri"/>
            </a:endParaRPr>
          </a:p>
          <a:p>
            <a:r>
              <a:rPr lang="en-GB" i="1">
                <a:cs typeface="Calibri"/>
              </a:rPr>
              <a:t>With whom and what do we move?</a:t>
            </a: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p:txBody>
      </p:sp>
      <p:sp>
        <p:nvSpPr>
          <p:cNvPr id="14" name="TextBox 13">
            <a:extLst>
              <a:ext uri="{FF2B5EF4-FFF2-40B4-BE49-F238E27FC236}">
                <a16:creationId xmlns:a16="http://schemas.microsoft.com/office/drawing/2014/main" id="{C67117D1-0BDE-4ECD-942F-88A13DFE9F17}"/>
              </a:ext>
            </a:extLst>
          </p:cNvPr>
          <p:cNvSpPr txBox="1"/>
          <p:nvPr/>
        </p:nvSpPr>
        <p:spPr>
          <a:xfrm>
            <a:off x="138023" y="296174"/>
            <a:ext cx="11959085"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4400">
                <a:ea typeface="Microsoft JhengHei"/>
                <a:cs typeface="Arial"/>
              </a:rPr>
              <a:t>4 Pillars to teaching creative movement </a:t>
            </a:r>
          </a:p>
        </p:txBody>
      </p:sp>
      <p:sp>
        <p:nvSpPr>
          <p:cNvPr id="11" name="Rectangle 10">
            <a:extLst>
              <a:ext uri="{FF2B5EF4-FFF2-40B4-BE49-F238E27FC236}">
                <a16:creationId xmlns:a16="http://schemas.microsoft.com/office/drawing/2014/main" id="{4E54B6BC-B7B8-D146-891F-00CCB81A781B}"/>
              </a:ext>
            </a:extLst>
          </p:cNvPr>
          <p:cNvSpPr/>
          <p:nvPr/>
        </p:nvSpPr>
        <p:spPr>
          <a:xfrm>
            <a:off x="3110753" y="1246094"/>
            <a:ext cx="2895599" cy="4231342"/>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24651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BD3F258-9269-1042-B0FA-84B6DB849CAD}"/>
              </a:ext>
            </a:extLst>
          </p:cNvPr>
          <p:cNvSpPr/>
          <p:nvPr/>
        </p:nvSpPr>
        <p:spPr>
          <a:xfrm>
            <a:off x="424543" y="35859"/>
            <a:ext cx="11332028" cy="1015663"/>
          </a:xfrm>
          <a:prstGeom prst="rect">
            <a:avLst/>
          </a:prstGeom>
        </p:spPr>
        <p:txBody>
          <a:bodyPr wrap="square">
            <a:spAutoFit/>
          </a:bodyPr>
          <a:lstStyle/>
          <a:p>
            <a:pPr algn="ctr"/>
            <a:r>
              <a:rPr lang="en-GB" sz="4800" dirty="0">
                <a:ea typeface="Microsoft JhengHei" panose="020B0604030504040204" pitchFamily="34" charset="-120"/>
                <a:cs typeface="Arial" panose="020B0604020202020204" pitchFamily="34" charset="0"/>
              </a:rPr>
              <a:t>Body Awareness Recap</a:t>
            </a:r>
            <a:endParaRPr lang="en-GB" sz="3200" dirty="0">
              <a:ea typeface="Microsoft JhengHei" panose="020B0604030504040204" pitchFamily="34" charset="-120"/>
              <a:cs typeface="Arial" panose="020B0604020202020204" pitchFamily="34" charset="0"/>
            </a:endParaRPr>
          </a:p>
          <a:p>
            <a:pPr algn="ctr"/>
            <a:endParaRPr lang="en-GB" sz="1200" b="1" dirty="0">
              <a:ea typeface="Microsoft JhengHei" panose="020B0604030504040204" pitchFamily="34" charset="-120"/>
              <a:cs typeface="Arial" panose="020B0604020202020204" pitchFamily="34" charset="0"/>
            </a:endParaRPr>
          </a:p>
        </p:txBody>
      </p:sp>
      <p:graphicFrame>
        <p:nvGraphicFramePr>
          <p:cNvPr id="2" name="Table 4">
            <a:extLst>
              <a:ext uri="{FF2B5EF4-FFF2-40B4-BE49-F238E27FC236}">
                <a16:creationId xmlns:a16="http://schemas.microsoft.com/office/drawing/2014/main" id="{9C9960F5-CFEF-5C4B-982D-D5707FBE3D01}"/>
              </a:ext>
            </a:extLst>
          </p:cNvPr>
          <p:cNvGraphicFramePr>
            <a:graphicFrameLocks noGrp="1"/>
          </p:cNvGraphicFramePr>
          <p:nvPr>
            <p:extLst>
              <p:ext uri="{D42A27DB-BD31-4B8C-83A1-F6EECF244321}">
                <p14:modId xmlns:p14="http://schemas.microsoft.com/office/powerpoint/2010/main" val="3107857473"/>
              </p:ext>
            </p:extLst>
          </p:nvPr>
        </p:nvGraphicFramePr>
        <p:xfrm>
          <a:off x="491886" y="1272011"/>
          <a:ext cx="11449102" cy="4228633"/>
        </p:xfrm>
        <a:graphic>
          <a:graphicData uri="http://schemas.openxmlformats.org/drawingml/2006/table">
            <a:tbl>
              <a:tblPr firstRow="1" bandRow="1">
                <a:tableStyleId>{073A0DAA-6AF3-43AB-8588-CEC1D06C72B9}</a:tableStyleId>
              </a:tblPr>
              <a:tblGrid>
                <a:gridCol w="5388961">
                  <a:extLst>
                    <a:ext uri="{9D8B030D-6E8A-4147-A177-3AD203B41FA5}">
                      <a16:colId xmlns:a16="http://schemas.microsoft.com/office/drawing/2014/main" val="2558349164"/>
                    </a:ext>
                  </a:extLst>
                </a:gridCol>
                <a:gridCol w="6060141">
                  <a:extLst>
                    <a:ext uri="{9D8B030D-6E8A-4147-A177-3AD203B41FA5}">
                      <a16:colId xmlns:a16="http://schemas.microsoft.com/office/drawing/2014/main" val="1352727306"/>
                    </a:ext>
                  </a:extLst>
                </a:gridCol>
              </a:tblGrid>
              <a:tr h="368041">
                <a:tc>
                  <a:txBody>
                    <a:bodyPr/>
                    <a:lstStyle/>
                    <a:p>
                      <a:r>
                        <a:rPr lang="en-US" sz="2400" b="1" dirty="0">
                          <a:solidFill>
                            <a:schemeClr val="tx1"/>
                          </a:solidFill>
                          <a:latin typeface="+mj-lt"/>
                          <a:ea typeface="Microsoft JhengHei" panose="020B0604030504040204" pitchFamily="34" charset="-120"/>
                        </a:rPr>
                        <a:t>Whole body actions</a:t>
                      </a: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r>
                        <a:rPr lang="en-US" sz="2400" b="0" dirty="0">
                          <a:solidFill>
                            <a:schemeClr val="tx1"/>
                          </a:solidFill>
                          <a:latin typeface="+mj-lt"/>
                          <a:ea typeface="Microsoft JhengHei" panose="020B0604030504040204" pitchFamily="34" charset="-120"/>
                        </a:rPr>
                        <a:t>Actions of body Parts </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229246004"/>
                  </a:ext>
                </a:extLst>
              </a:tr>
              <a:tr h="1545771">
                <a:tc rowSpan="3">
                  <a:txBody>
                    <a:bodyPr/>
                    <a:lstStyle/>
                    <a:p>
                      <a:pPr marL="342900" indent="-342900">
                        <a:buFont typeface="Arial" panose="020B0604020202020204" pitchFamily="34" charset="0"/>
                        <a:buChar char="•"/>
                      </a:pPr>
                      <a:r>
                        <a:rPr lang="en-GB" sz="2400" b="1" dirty="0">
                          <a:latin typeface="+mj-lt"/>
                          <a:ea typeface="Microsoft JhengHei"/>
                        </a:rPr>
                        <a:t>Travelling</a:t>
                      </a:r>
                    </a:p>
                    <a:p>
                      <a:pPr marL="0" indent="0">
                        <a:buFontTx/>
                        <a:buNone/>
                      </a:pPr>
                      <a:r>
                        <a:rPr lang="en-GB" sz="2400" dirty="0">
                          <a:latin typeface="+mj-lt"/>
                          <a:ea typeface="Microsoft JhengHei"/>
                        </a:rPr>
                        <a:t>Walk, run, skip, galop, slide, crawl</a:t>
                      </a:r>
                    </a:p>
                    <a:p>
                      <a:pPr marL="342900" indent="-342900">
                        <a:buFont typeface="Arial" panose="020B0604020202020204" pitchFamily="34" charset="0"/>
                        <a:buChar char="•"/>
                      </a:pPr>
                      <a:endParaRPr lang="en-GB" sz="1000" dirty="0">
                        <a:latin typeface="+mj-lt"/>
                        <a:ea typeface="Microsoft JhengHei"/>
                      </a:endParaRPr>
                    </a:p>
                    <a:p>
                      <a:pPr marL="342900" indent="-342900">
                        <a:buFont typeface="Arial" panose="020B0604020202020204" pitchFamily="34" charset="0"/>
                        <a:buChar char="•"/>
                      </a:pPr>
                      <a:r>
                        <a:rPr lang="en-GB" sz="2400" b="1" dirty="0">
                          <a:latin typeface="+mj-lt"/>
                          <a:ea typeface="Microsoft JhengHei"/>
                        </a:rPr>
                        <a:t>Turning</a:t>
                      </a:r>
                    </a:p>
                    <a:p>
                      <a:pPr marL="0" indent="0">
                        <a:buFontTx/>
                        <a:buNone/>
                      </a:pPr>
                      <a:r>
                        <a:rPr lang="en-GB" sz="2400" dirty="0">
                          <a:latin typeface="+mj-lt"/>
                          <a:ea typeface="Microsoft JhengHei"/>
                        </a:rPr>
                        <a:t>Twist, Roll, Spin </a:t>
                      </a:r>
                    </a:p>
                    <a:p>
                      <a:pPr marL="342900" indent="-342900">
                        <a:buFont typeface="Arial" panose="020B0604020202020204" pitchFamily="34" charset="0"/>
                        <a:buChar char="•"/>
                      </a:pPr>
                      <a:endParaRPr lang="en-GB" sz="1000" dirty="0">
                        <a:latin typeface="+mj-lt"/>
                        <a:ea typeface="Microsoft JhengHei"/>
                      </a:endParaRPr>
                    </a:p>
                    <a:p>
                      <a:pPr marL="342900" indent="-342900">
                        <a:buFont typeface="Arial" panose="020B0604020202020204" pitchFamily="34" charset="0"/>
                        <a:buChar char="•"/>
                      </a:pPr>
                      <a:r>
                        <a:rPr lang="en-GB" sz="2400" b="1" dirty="0">
                          <a:latin typeface="+mj-lt"/>
                          <a:ea typeface="Microsoft JhengHei"/>
                        </a:rPr>
                        <a:t>Elevation</a:t>
                      </a:r>
                    </a:p>
                    <a:p>
                      <a:pPr marL="0" indent="0">
                        <a:buFontTx/>
                        <a:buNone/>
                      </a:pPr>
                      <a:r>
                        <a:rPr lang="en-GB" sz="2400" dirty="0">
                          <a:latin typeface="+mj-lt"/>
                          <a:ea typeface="Microsoft JhengHei"/>
                        </a:rPr>
                        <a:t>Jump, leap, hop</a:t>
                      </a:r>
                    </a:p>
                    <a:p>
                      <a:pPr marL="342900" indent="-342900">
                        <a:buFontTx/>
                        <a:buChar char="-"/>
                      </a:pPr>
                      <a:endParaRPr lang="en-GB" sz="1000" dirty="0">
                        <a:latin typeface="+mj-lt"/>
                        <a:ea typeface="Microsoft JhengHei"/>
                      </a:endParaRPr>
                    </a:p>
                    <a:p>
                      <a:pPr marL="342900" indent="-342900">
                        <a:buFont typeface="Arial" panose="020B0604020202020204" pitchFamily="34" charset="0"/>
                        <a:buChar char="•"/>
                      </a:pPr>
                      <a:r>
                        <a:rPr lang="en-GB" sz="2400" b="1" dirty="0">
                          <a:latin typeface="+mj-lt"/>
                          <a:ea typeface="Microsoft JhengHei"/>
                        </a:rPr>
                        <a:t>Stillness</a:t>
                      </a:r>
                    </a:p>
                    <a:p>
                      <a:pPr marL="0" indent="0">
                        <a:buFontTx/>
                        <a:buNone/>
                      </a:pPr>
                      <a:r>
                        <a:rPr lang="en-GB" sz="2400" dirty="0">
                          <a:latin typeface="+mj-lt"/>
                          <a:ea typeface="Microsoft JhengHei"/>
                        </a:rPr>
                        <a:t>Balance</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tc>
                  <a:txBody>
                    <a:bodyPr/>
                    <a:lstStyle/>
                    <a:p>
                      <a:pPr marL="285750" indent="-285750">
                        <a:lnSpc>
                          <a:spcPct val="100000"/>
                        </a:lnSpc>
                        <a:buFont typeface="Arial" panose="020B0604020202020204" pitchFamily="34" charset="0"/>
                        <a:buChar char="•"/>
                      </a:pPr>
                      <a:r>
                        <a:rPr lang="en-GB" sz="2400" b="0" dirty="0">
                          <a:solidFill>
                            <a:schemeClr val="tx1"/>
                          </a:solidFill>
                          <a:latin typeface="+mj-lt"/>
                          <a:ea typeface="Microsoft JhengHei" panose="020B0604030504040204" pitchFamily="34" charset="-120"/>
                          <a:cs typeface="Arial" panose="020B0604020202020204" pitchFamily="34" charset="0"/>
                        </a:rPr>
                        <a:t>Support body weight</a:t>
                      </a:r>
                    </a:p>
                    <a:p>
                      <a:pPr marL="285750" indent="-285750">
                        <a:lnSpc>
                          <a:spcPct val="100000"/>
                        </a:lnSpc>
                        <a:buFont typeface="Arial" panose="020B0604020202020204" pitchFamily="34" charset="0"/>
                        <a:buChar char="•"/>
                      </a:pPr>
                      <a:r>
                        <a:rPr lang="en-GB" sz="2400" b="0" dirty="0">
                          <a:solidFill>
                            <a:schemeClr val="tx1"/>
                          </a:solidFill>
                          <a:latin typeface="+mj-lt"/>
                          <a:ea typeface="Microsoft JhengHei" panose="020B0604030504040204" pitchFamily="34" charset="-120"/>
                          <a:cs typeface="Arial" panose="020B0604020202020204" pitchFamily="34" charset="0"/>
                        </a:rPr>
                        <a:t>Emphasised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b="0" kern="1200" dirty="0">
                          <a:solidFill>
                            <a:schemeClr val="tx1"/>
                          </a:solidFill>
                          <a:latin typeface="+mj-lt"/>
                          <a:ea typeface="Microsoft JhengHei" panose="020B0604030504040204" pitchFamily="34" charset="-120"/>
                          <a:cs typeface="Arial" panose="020B0604020202020204" pitchFamily="34" charset="0"/>
                        </a:rPr>
                        <a:t>Isolated movements</a:t>
                      </a:r>
                      <a:endParaRPr lang="en-GB" sz="2400" b="0" dirty="0">
                        <a:solidFill>
                          <a:schemeClr val="tx1"/>
                        </a:solidFill>
                        <a:latin typeface="+mj-lt"/>
                        <a:ea typeface="Microsoft JhengHei" panose="020B0604030504040204" pitchFamily="34" charset="-120"/>
                        <a:cs typeface="Arial" panose="020B0604020202020204" pitchFamily="34" charset="0"/>
                      </a:endParaRPr>
                    </a:p>
                    <a:p>
                      <a:pPr marL="285750" indent="-285750">
                        <a:lnSpc>
                          <a:spcPct val="100000"/>
                        </a:lnSpc>
                        <a:buFont typeface="Arial" panose="020B0604020202020204" pitchFamily="34" charset="0"/>
                        <a:buChar char="•"/>
                      </a:pPr>
                      <a:r>
                        <a:rPr lang="en-GB" sz="2400" b="0" dirty="0">
                          <a:solidFill>
                            <a:schemeClr val="tx1"/>
                          </a:solidFill>
                          <a:latin typeface="+mj-lt"/>
                          <a:ea typeface="Microsoft JhengHei" panose="020B0604030504040204" pitchFamily="34" charset="-120"/>
                          <a:cs typeface="Arial" panose="020B0604020202020204" pitchFamily="34" charset="0"/>
                        </a:rPr>
                        <a:t>Lead action</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51671709"/>
                  </a:ext>
                </a:extLst>
              </a:tr>
              <a:tr h="662473">
                <a:tc vMerge="1">
                  <a:txBody>
                    <a:bodyPr/>
                    <a:lstStyle/>
                    <a:p>
                      <a:r>
                        <a:rPr lang="en-GB" sz="2400" b="1" dirty="0">
                          <a:solidFill>
                            <a:schemeClr val="tx1"/>
                          </a:solidFill>
                          <a:latin typeface="+mj-lt"/>
                          <a:ea typeface="Microsoft JhengHei" panose="020B0604030504040204" pitchFamily="34" charset="-120"/>
                          <a:cs typeface="Arial" panose="020B0604020202020204" pitchFamily="34" charset="0"/>
                        </a:rPr>
                        <a:t>Travel </a:t>
                      </a:r>
                      <a:endParaRPr lang="en-US" sz="2400" b="1" dirty="0">
                        <a:solidFill>
                          <a:schemeClr val="tx1"/>
                        </a:solidFill>
                        <a:latin typeface="+mj-lt"/>
                        <a:ea typeface="Microsoft JhengHei" panose="020B0604030504040204" pitchFamily="34" charset="-120"/>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r>
                        <a:rPr lang="en-US" sz="2400" b="0" u="none" dirty="0">
                          <a:solidFill>
                            <a:schemeClr val="tx1"/>
                          </a:solidFill>
                          <a:latin typeface="+mj-lt"/>
                          <a:ea typeface="Microsoft JhengHei" panose="020B0604030504040204" pitchFamily="34" charset="-120"/>
                        </a:rPr>
                        <a:t>Body shape</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2808939864"/>
                  </a:ext>
                </a:extLst>
              </a:tr>
              <a:tr h="1102998">
                <a:tc vMerge="1">
                  <a:txBody>
                    <a:bodyPr/>
                    <a:lstStyle/>
                    <a:p>
                      <a:pPr marL="285750" indent="-285750">
                        <a:lnSpc>
                          <a:spcPct val="100000"/>
                        </a:lnSpc>
                        <a:buFont typeface="Arial" panose="020B0604020202020204" pitchFamily="34" charset="0"/>
                        <a:buChar char="•"/>
                      </a:pPr>
                      <a:r>
                        <a:rPr lang="en-GB" sz="2400" dirty="0">
                          <a:solidFill>
                            <a:schemeClr val="tx1"/>
                          </a:solidFill>
                          <a:latin typeface="+mj-lt"/>
                          <a:ea typeface="Microsoft JhengHei" panose="020B0604030504040204" pitchFamily="34" charset="-120"/>
                          <a:cs typeface="Arial" panose="020B0604020202020204" pitchFamily="34" charset="0"/>
                        </a:rPr>
                        <a:t>Walk, run, skip, gallop, Slide</a:t>
                      </a:r>
                    </a:p>
                    <a:p>
                      <a:pPr marL="285750" indent="-285750">
                        <a:lnSpc>
                          <a:spcPct val="100000"/>
                        </a:lnSpc>
                        <a:buFont typeface="Arial" panose="020B0604020202020204" pitchFamily="34" charset="0"/>
                        <a:buChar char="•"/>
                      </a:pPr>
                      <a:r>
                        <a:rPr lang="en-GB" sz="2400" dirty="0">
                          <a:solidFill>
                            <a:schemeClr val="tx1"/>
                          </a:solidFill>
                          <a:latin typeface="+mj-lt"/>
                          <a:ea typeface="Microsoft JhengHei" panose="020B0604030504040204" pitchFamily="34" charset="-120"/>
                          <a:cs typeface="Arial" panose="020B0604020202020204" pitchFamily="34" charset="0"/>
                        </a:rPr>
                        <a:t>Jump, Leap, Hop</a:t>
                      </a:r>
                    </a:p>
                    <a:p>
                      <a:pPr marL="285750" indent="-285750">
                        <a:lnSpc>
                          <a:spcPct val="100000"/>
                        </a:lnSpc>
                        <a:buFont typeface="Arial" panose="020B0604020202020204" pitchFamily="34" charset="0"/>
                        <a:buChar char="•"/>
                      </a:pPr>
                      <a:r>
                        <a:rPr lang="en-GB" sz="2400" dirty="0">
                          <a:solidFill>
                            <a:schemeClr val="tx1"/>
                          </a:solidFill>
                          <a:latin typeface="+mj-lt"/>
                          <a:ea typeface="Microsoft JhengHei" panose="020B0604030504040204" pitchFamily="34" charset="-120"/>
                          <a:cs typeface="Arial" panose="020B0604020202020204" pitchFamily="34" charset="0"/>
                        </a:rPr>
                        <a:t>Crawl, Climb, roll</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tc>
                  <a:txBody>
                    <a:bodyPr/>
                    <a:lstStyle/>
                    <a:p>
                      <a:pPr marL="285750" indent="-285750">
                        <a:lnSpc>
                          <a:spcPct val="100000"/>
                        </a:lnSpc>
                        <a:buFont typeface="Arial" panose="020B0604020202020204" pitchFamily="34" charset="0"/>
                        <a:buChar char="•"/>
                      </a:pPr>
                      <a:r>
                        <a:rPr lang="en-GB" sz="2400" b="0" dirty="0">
                          <a:solidFill>
                            <a:schemeClr val="tx1"/>
                          </a:solidFill>
                          <a:latin typeface="+mj-lt"/>
                          <a:ea typeface="Microsoft JhengHei" panose="020B0604030504040204" pitchFamily="34" charset="-120"/>
                          <a:cs typeface="Arial" panose="020B0604020202020204" pitchFamily="34" charset="0"/>
                        </a:rPr>
                        <a:t>Straight, wide, round, curved</a:t>
                      </a:r>
                    </a:p>
                    <a:p>
                      <a:pPr marL="285750" indent="-285750">
                        <a:lnSpc>
                          <a:spcPct val="100000"/>
                        </a:lnSpc>
                        <a:buFont typeface="Arial" panose="020B0604020202020204" pitchFamily="34" charset="0"/>
                        <a:buChar char="•"/>
                      </a:pPr>
                      <a:r>
                        <a:rPr lang="en-GB" sz="2400" b="0" dirty="0">
                          <a:solidFill>
                            <a:schemeClr val="tx1"/>
                          </a:solidFill>
                          <a:latin typeface="+mj-lt"/>
                          <a:ea typeface="Microsoft JhengHei" panose="020B0604030504040204" pitchFamily="34" charset="-120"/>
                          <a:cs typeface="Arial" panose="020B0604020202020204" pitchFamily="34" charset="0"/>
                        </a:rPr>
                        <a:t>Narrow, twisted, symmetrical, asymmetrical</a:t>
                      </a:r>
                    </a:p>
                    <a:p>
                      <a:pPr marL="285750" indent="-285750">
                        <a:lnSpc>
                          <a:spcPct val="100000"/>
                        </a:lnSpc>
                        <a:buFont typeface="Arial" panose="020B0604020202020204" pitchFamily="34" charset="0"/>
                        <a:buChar char="•"/>
                      </a:pPr>
                      <a:r>
                        <a:rPr lang="en-GB" sz="2400" b="0" dirty="0">
                          <a:solidFill>
                            <a:schemeClr val="tx1"/>
                          </a:solidFill>
                          <a:latin typeface="+mj-lt"/>
                          <a:ea typeface="Microsoft JhengHei" panose="020B0604030504040204" pitchFamily="34" charset="-120"/>
                          <a:cs typeface="Arial" panose="020B0604020202020204" pitchFamily="34" charset="0"/>
                        </a:rPr>
                        <a:t>Gymnastic Shapes  ABCs</a:t>
                      </a:r>
                    </a:p>
                    <a:p>
                      <a:pPr marL="0" indent="0">
                        <a:lnSpc>
                          <a:spcPct val="100000"/>
                        </a:lnSpc>
                        <a:buFont typeface="Arial" panose="020B0604020202020204" pitchFamily="34" charset="0"/>
                        <a:buNone/>
                      </a:pPr>
                      <a:endParaRPr lang="en-GB" sz="2400" b="0" dirty="0">
                        <a:solidFill>
                          <a:schemeClr val="tx1"/>
                        </a:solidFill>
                        <a:latin typeface="+mj-lt"/>
                        <a:ea typeface="Microsoft JhengHei" panose="020B0604030504040204" pitchFamily="34" charset="-12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extLst>
                  <a:ext uri="{0D108BD9-81ED-4DB2-BD59-A6C34878D82A}">
                    <a16:rowId xmlns:a16="http://schemas.microsoft.com/office/drawing/2014/main" val="1836538047"/>
                  </a:ext>
                </a:extLst>
              </a:tr>
            </a:tbl>
          </a:graphicData>
        </a:graphic>
      </p:graphicFrame>
    </p:spTree>
    <p:extLst>
      <p:ext uri="{BB962C8B-B14F-4D97-AF65-F5344CB8AC3E}">
        <p14:creationId xmlns:p14="http://schemas.microsoft.com/office/powerpoint/2010/main" val="280898457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CB4F8C4-D506-4714-8468-CD763B55DB05}"/>
              </a:ext>
            </a:extLst>
          </p:cNvPr>
          <p:cNvSpPr txBox="1"/>
          <p:nvPr/>
        </p:nvSpPr>
        <p:spPr>
          <a:xfrm>
            <a:off x="1020217" y="1209964"/>
            <a:ext cx="10500360" cy="5262979"/>
          </a:xfrm>
          <a:prstGeom prst="rect">
            <a:avLst/>
          </a:prstGeom>
          <a:noFill/>
        </p:spPr>
        <p:txBody>
          <a:bodyPr wrap="square">
            <a:spAutoFit/>
          </a:bodyPr>
          <a:lstStyle/>
          <a:p>
            <a:endParaRPr lang="en-GB" sz="2800" dirty="0">
              <a:solidFill>
                <a:srgbClr val="000000"/>
              </a:solidFill>
              <a:ea typeface="Microsoft JhengHei" panose="020B0604030504040204" pitchFamily="34" charset="-120"/>
            </a:endParaRPr>
          </a:p>
          <a:p>
            <a:r>
              <a:rPr lang="en-GB" sz="2800" dirty="0">
                <a:solidFill>
                  <a:srgbClr val="000000"/>
                </a:solidFill>
                <a:ea typeface="Microsoft JhengHei" panose="020B0604030504040204" pitchFamily="34" charset="-120"/>
              </a:rPr>
              <a:t>Isolating one body part at a time – we have already done lead action </a:t>
            </a:r>
          </a:p>
          <a:p>
            <a:endParaRPr lang="en-GB" sz="2800" b="0" i="0" dirty="0">
              <a:solidFill>
                <a:srgbClr val="000000"/>
              </a:solidFill>
              <a:effectLst/>
              <a:ea typeface="Microsoft JhengHei" panose="020B0604030504040204" pitchFamily="34" charset="-120"/>
            </a:endParaRPr>
          </a:p>
          <a:p>
            <a:r>
              <a:rPr lang="en-GB" sz="2800" b="1" dirty="0">
                <a:solidFill>
                  <a:srgbClr val="000000"/>
                </a:solidFill>
                <a:ea typeface="Microsoft JhengHei" panose="020B0604030504040204" pitchFamily="34" charset="-120"/>
              </a:rPr>
              <a:t>Warm up game </a:t>
            </a:r>
            <a:r>
              <a:rPr lang="en-GB" sz="2800" dirty="0">
                <a:solidFill>
                  <a:srgbClr val="000000"/>
                </a:solidFill>
                <a:ea typeface="Microsoft JhengHei" panose="020B0604030504040204" pitchFamily="34" charset="-120"/>
              </a:rPr>
              <a:t>– moving sequentially through the body isolating each body part </a:t>
            </a:r>
          </a:p>
          <a:p>
            <a:endParaRPr lang="en-GB" sz="2800" b="0" i="0" dirty="0">
              <a:solidFill>
                <a:srgbClr val="000000"/>
              </a:solidFill>
              <a:effectLst/>
              <a:ea typeface="Microsoft JhengHei" panose="020B0604030504040204" pitchFamily="34" charset="-120"/>
            </a:endParaRPr>
          </a:p>
          <a:p>
            <a:r>
              <a:rPr lang="en-GB" sz="2800" dirty="0">
                <a:solidFill>
                  <a:srgbClr val="000000"/>
                </a:solidFill>
                <a:ea typeface="Microsoft JhengHei" panose="020B0604030504040204" pitchFamily="34" charset="-120"/>
              </a:rPr>
              <a:t>Moving head in as many different ways as we can…</a:t>
            </a:r>
          </a:p>
          <a:p>
            <a:endParaRPr lang="en-GB" sz="2800" dirty="0">
              <a:solidFill>
                <a:srgbClr val="000000"/>
              </a:solidFill>
              <a:ea typeface="Microsoft JhengHei" panose="020B0604030504040204" pitchFamily="34" charset="-120"/>
            </a:endParaRPr>
          </a:p>
          <a:p>
            <a:r>
              <a:rPr lang="en-GB" sz="2800" dirty="0">
                <a:solidFill>
                  <a:srgbClr val="000000"/>
                </a:solidFill>
                <a:ea typeface="Microsoft JhengHei" panose="020B0604030504040204" pitchFamily="34" charset="-120"/>
              </a:rPr>
              <a:t>How can we move our shoulders… </a:t>
            </a:r>
          </a:p>
          <a:p>
            <a:endParaRPr lang="en-GB" sz="2800" dirty="0">
              <a:solidFill>
                <a:srgbClr val="000000"/>
              </a:solidFill>
              <a:ea typeface="Microsoft JhengHei" panose="020B0604030504040204" pitchFamily="34" charset="-120"/>
            </a:endParaRPr>
          </a:p>
          <a:p>
            <a:endParaRPr lang="en-GB" sz="2800" dirty="0">
              <a:solidFill>
                <a:srgbClr val="62676B"/>
              </a:solidFill>
            </a:endParaRPr>
          </a:p>
          <a:p>
            <a:endParaRPr lang="en-GB" sz="2800" dirty="0"/>
          </a:p>
        </p:txBody>
      </p:sp>
      <p:sp>
        <p:nvSpPr>
          <p:cNvPr id="5" name="Title 1">
            <a:extLst>
              <a:ext uri="{FF2B5EF4-FFF2-40B4-BE49-F238E27FC236}">
                <a16:creationId xmlns:a16="http://schemas.microsoft.com/office/drawing/2014/main" id="{B94AC098-BAB3-43EF-8BD8-524513AB59D4}"/>
              </a:ext>
            </a:extLst>
          </p:cNvPr>
          <p:cNvSpPr txBox="1">
            <a:spLocks/>
          </p:cNvSpPr>
          <p:nvPr/>
        </p:nvSpPr>
        <p:spPr>
          <a:xfrm>
            <a:off x="367646" y="387927"/>
            <a:ext cx="11510318" cy="82203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cs typeface="Calibri Light"/>
              </a:rPr>
              <a:t>Isolating body parts  </a:t>
            </a:r>
            <a:endParaRPr lang="en-US" dirty="0"/>
          </a:p>
        </p:txBody>
      </p:sp>
    </p:spTree>
    <p:extLst>
      <p:ext uri="{BB962C8B-B14F-4D97-AF65-F5344CB8AC3E}">
        <p14:creationId xmlns:p14="http://schemas.microsoft.com/office/powerpoint/2010/main" val="419411125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58C987A8-26AF-4F8E-8B17-42C61EA5FF7A}"/>
              </a:ext>
            </a:extLst>
          </p:cNvPr>
          <p:cNvSpPr/>
          <p:nvPr/>
        </p:nvSpPr>
        <p:spPr>
          <a:xfrm>
            <a:off x="650059" y="2007910"/>
            <a:ext cx="949751" cy="499620"/>
          </a:xfrm>
          <a:prstGeom prst="roundRect">
            <a:avLst/>
          </a:prstGeom>
          <a:solidFill>
            <a:srgbClr val="F45A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DCDE03DD-6DF7-44DC-9FB5-A786DFF3228D}"/>
              </a:ext>
            </a:extLst>
          </p:cNvPr>
          <p:cNvSpPr/>
          <p:nvPr/>
        </p:nvSpPr>
        <p:spPr>
          <a:xfrm>
            <a:off x="624525" y="1046375"/>
            <a:ext cx="940324" cy="82013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63BDD7A8-7144-4C6E-9AF7-91B9CD451610}"/>
              </a:ext>
            </a:extLst>
          </p:cNvPr>
          <p:cNvSpPr txBox="1"/>
          <p:nvPr/>
        </p:nvSpPr>
        <p:spPr>
          <a:xfrm>
            <a:off x="612351" y="315230"/>
            <a:ext cx="10527383" cy="6617196"/>
          </a:xfrm>
          <a:prstGeom prst="rect">
            <a:avLst/>
          </a:prstGeom>
          <a:noFill/>
        </p:spPr>
        <p:txBody>
          <a:bodyPr wrap="square">
            <a:spAutoFit/>
          </a:bodyPr>
          <a:lstStyle/>
          <a:p>
            <a:pPr marL="0" indent="0">
              <a:buNone/>
            </a:pPr>
            <a:r>
              <a:rPr lang="en-GB" sz="3200" b="1" dirty="0"/>
              <a:t>Balancing </a:t>
            </a:r>
          </a:p>
          <a:p>
            <a:pPr marL="0" indent="0">
              <a:buNone/>
            </a:pPr>
            <a:endParaRPr lang="en-GB" sz="2400" b="1" i="1" dirty="0"/>
          </a:p>
          <a:p>
            <a:pPr marL="0" indent="0">
              <a:buNone/>
            </a:pPr>
            <a:r>
              <a:rPr lang="en-GB" sz="2800" b="1" i="1" dirty="0"/>
              <a:t>Point </a:t>
            </a:r>
            <a:r>
              <a:rPr lang="en-GB" sz="2400" dirty="0"/>
              <a:t> balance with hands and or feet</a:t>
            </a:r>
          </a:p>
          <a:p>
            <a:pPr marL="0" indent="0">
              <a:buNone/>
            </a:pPr>
            <a:r>
              <a:rPr lang="en-GB" sz="2400" dirty="0"/>
              <a:t> </a:t>
            </a:r>
          </a:p>
          <a:p>
            <a:pPr marL="0" indent="0">
              <a:buNone/>
            </a:pPr>
            <a:r>
              <a:rPr lang="en-GB" sz="2800" b="1" i="1" dirty="0"/>
              <a:t>Patch </a:t>
            </a:r>
            <a:r>
              <a:rPr lang="en-GB" sz="2400" dirty="0"/>
              <a:t> balance – without hands or feet - using different parts of their body</a:t>
            </a:r>
          </a:p>
          <a:p>
            <a:pPr marL="0" indent="0">
              <a:buNone/>
            </a:pPr>
            <a:endParaRPr lang="en-GB" sz="2400" i="1" dirty="0"/>
          </a:p>
          <a:p>
            <a:pPr marL="0" indent="0">
              <a:buNone/>
            </a:pPr>
            <a:r>
              <a:rPr lang="en-GB" sz="2400" i="1" dirty="0"/>
              <a:t>Point &amp; Patch game</a:t>
            </a:r>
            <a:r>
              <a:rPr lang="en-GB" sz="2400" dirty="0"/>
              <a:t> </a:t>
            </a:r>
          </a:p>
          <a:p>
            <a:pPr marL="0" indent="0">
              <a:buNone/>
            </a:pPr>
            <a:endParaRPr lang="en-GB" sz="2400" dirty="0"/>
          </a:p>
          <a:p>
            <a:pPr marL="0" indent="0">
              <a:buNone/>
            </a:pPr>
            <a:r>
              <a:rPr lang="en-GB" sz="2400" dirty="0"/>
              <a:t>TASK: Create a sequence of 2 patch and 2 point balances </a:t>
            </a:r>
          </a:p>
          <a:p>
            <a:pPr marL="0" indent="0">
              <a:buNone/>
            </a:pPr>
            <a:r>
              <a:rPr lang="en-GB" sz="2400" dirty="0"/>
              <a:t>You can choose any order to put the balances in</a:t>
            </a:r>
          </a:p>
          <a:p>
            <a:pPr marL="0" indent="0">
              <a:buNone/>
            </a:pPr>
            <a:endParaRPr lang="en-GB" sz="2400" dirty="0"/>
          </a:p>
          <a:p>
            <a:pPr marL="0" indent="0">
              <a:buNone/>
            </a:pPr>
            <a:r>
              <a:rPr lang="en-GB" sz="2400" dirty="0"/>
              <a:t>Extension 1: Think about points of contact with the floor…</a:t>
            </a:r>
          </a:p>
          <a:p>
            <a:pPr marL="0" indent="0">
              <a:buNone/>
            </a:pPr>
            <a:r>
              <a:rPr lang="en-GB" sz="2400" dirty="0"/>
              <a:t>None of your balances can have the same number of points of contact</a:t>
            </a:r>
          </a:p>
          <a:p>
            <a:pPr marL="0" indent="0">
              <a:buNone/>
            </a:pPr>
            <a:r>
              <a:rPr lang="en-GB" sz="2400" dirty="0"/>
              <a:t>How could you get the children to deliver balance sequences? </a:t>
            </a:r>
          </a:p>
          <a:p>
            <a:pPr marL="0" indent="0">
              <a:buNone/>
            </a:pPr>
            <a:endParaRPr lang="en-GB" sz="2400" dirty="0"/>
          </a:p>
          <a:p>
            <a:pPr marL="0" indent="0">
              <a:buNone/>
            </a:pPr>
            <a:endParaRPr lang="en-GB" sz="2400" dirty="0"/>
          </a:p>
          <a:p>
            <a:pPr marL="0" indent="0">
              <a:buNone/>
            </a:pPr>
            <a:r>
              <a:rPr lang="en-GB" sz="2400" dirty="0"/>
              <a:t>  </a:t>
            </a:r>
          </a:p>
        </p:txBody>
      </p:sp>
    </p:spTree>
    <p:extLst>
      <p:ext uri="{BB962C8B-B14F-4D97-AF65-F5344CB8AC3E}">
        <p14:creationId xmlns:p14="http://schemas.microsoft.com/office/powerpoint/2010/main" val="387359256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B94AC098-BAB3-43EF-8BD8-524513AB59D4}"/>
              </a:ext>
            </a:extLst>
          </p:cNvPr>
          <p:cNvSpPr txBox="1">
            <a:spLocks/>
          </p:cNvSpPr>
          <p:nvPr/>
        </p:nvSpPr>
        <p:spPr>
          <a:xfrm>
            <a:off x="340841" y="397354"/>
            <a:ext cx="11510318" cy="82203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cs typeface="Calibri Light"/>
              </a:rPr>
              <a:t>Shapes</a:t>
            </a:r>
            <a:endParaRPr lang="en-US" dirty="0"/>
          </a:p>
        </p:txBody>
      </p:sp>
      <p:pic>
        <p:nvPicPr>
          <p:cNvPr id="4102" name="Picture 6" descr="Paper Plates 9&quot; 250 Pack">
            <a:extLst>
              <a:ext uri="{FF2B5EF4-FFF2-40B4-BE49-F238E27FC236}">
                <a16:creationId xmlns:a16="http://schemas.microsoft.com/office/drawing/2014/main" id="{EEF3C236-9564-48AD-8B15-E14872BF9F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0" y="978055"/>
            <a:ext cx="3810000" cy="3810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6CB4F8C4-D506-4714-8468-CD763B55DB05}"/>
              </a:ext>
            </a:extLst>
          </p:cNvPr>
          <p:cNvSpPr txBox="1"/>
          <p:nvPr/>
        </p:nvSpPr>
        <p:spPr>
          <a:xfrm>
            <a:off x="684088" y="1332968"/>
            <a:ext cx="10500360" cy="4832092"/>
          </a:xfrm>
          <a:prstGeom prst="rect">
            <a:avLst/>
          </a:prstGeom>
          <a:noFill/>
        </p:spPr>
        <p:txBody>
          <a:bodyPr wrap="square">
            <a:spAutoFit/>
          </a:bodyPr>
          <a:lstStyle/>
          <a:p>
            <a:r>
              <a:rPr lang="en-GB" sz="2800" dirty="0">
                <a:solidFill>
                  <a:srgbClr val="000000"/>
                </a:solidFill>
                <a:ea typeface="Microsoft JhengHei" panose="020B0604030504040204" pitchFamily="34" charset="-120"/>
              </a:rPr>
              <a:t>Think about the shapes you can create in your balances</a:t>
            </a:r>
          </a:p>
          <a:p>
            <a:pPr marL="342900" indent="-342900">
              <a:buFont typeface="Arial" panose="020B0604020202020204" pitchFamily="34" charset="0"/>
              <a:buChar char="•"/>
            </a:pPr>
            <a:endParaRPr lang="en-GB" sz="2800" b="0" i="0" dirty="0">
              <a:solidFill>
                <a:srgbClr val="000000"/>
              </a:solidFill>
              <a:effectLst/>
              <a:ea typeface="Microsoft JhengHei" panose="020B0604030504040204" pitchFamily="34" charset="-120"/>
            </a:endParaRPr>
          </a:p>
          <a:p>
            <a:pPr marL="342900" indent="-342900">
              <a:buFont typeface="Arial" panose="020B0604020202020204" pitchFamily="34" charset="0"/>
              <a:buChar char="•"/>
            </a:pPr>
            <a:r>
              <a:rPr lang="en-GB" sz="2800" i="1" dirty="0">
                <a:solidFill>
                  <a:srgbClr val="000000"/>
                </a:solidFill>
                <a:ea typeface="Microsoft JhengHei" panose="020B0604030504040204" pitchFamily="34" charset="-120"/>
              </a:rPr>
              <a:t>Straight </a:t>
            </a:r>
            <a:endParaRPr lang="en-GB" sz="2800" b="0" i="1" dirty="0">
              <a:solidFill>
                <a:srgbClr val="000000"/>
              </a:solidFill>
              <a:effectLst/>
              <a:ea typeface="Microsoft JhengHei" panose="020B0604030504040204" pitchFamily="34" charset="-120"/>
            </a:endParaRPr>
          </a:p>
          <a:p>
            <a:pPr marL="342900" indent="-342900">
              <a:buFont typeface="Arial" panose="020B0604020202020204" pitchFamily="34" charset="0"/>
              <a:buChar char="•"/>
            </a:pPr>
            <a:r>
              <a:rPr lang="en-GB" sz="2800" i="1" dirty="0">
                <a:solidFill>
                  <a:srgbClr val="000000"/>
                </a:solidFill>
                <a:ea typeface="Microsoft JhengHei" panose="020B0604030504040204" pitchFamily="34" charset="-120"/>
              </a:rPr>
              <a:t>Curved</a:t>
            </a:r>
          </a:p>
          <a:p>
            <a:pPr marL="342900" indent="-342900">
              <a:buFont typeface="Arial" panose="020B0604020202020204" pitchFamily="34" charset="0"/>
              <a:buChar char="•"/>
            </a:pPr>
            <a:r>
              <a:rPr lang="en-GB" sz="2800" i="1" dirty="0">
                <a:solidFill>
                  <a:srgbClr val="000000"/>
                </a:solidFill>
                <a:ea typeface="Microsoft JhengHei" panose="020B0604030504040204" pitchFamily="34" charset="-120"/>
              </a:rPr>
              <a:t>Asymmetrical</a:t>
            </a:r>
          </a:p>
          <a:p>
            <a:pPr marL="342900" indent="-342900">
              <a:buFont typeface="Arial" panose="020B0604020202020204" pitchFamily="34" charset="0"/>
              <a:buChar char="•"/>
            </a:pPr>
            <a:endParaRPr lang="en-GB" sz="2800" i="1" dirty="0">
              <a:solidFill>
                <a:srgbClr val="000000"/>
              </a:solidFill>
              <a:ea typeface="Microsoft JhengHei" panose="020B0604030504040204" pitchFamily="34" charset="-120"/>
            </a:endParaRPr>
          </a:p>
          <a:p>
            <a:pPr marL="342900" indent="-342900">
              <a:buFont typeface="Arial" panose="020B0604020202020204" pitchFamily="34" charset="0"/>
              <a:buChar char="•"/>
            </a:pPr>
            <a:r>
              <a:rPr lang="en-GB" sz="2800" i="1" dirty="0">
                <a:solidFill>
                  <a:srgbClr val="000000"/>
                </a:solidFill>
                <a:ea typeface="Microsoft JhengHei" panose="020B0604030504040204" pitchFamily="34" charset="-120"/>
              </a:rPr>
              <a:t>GYMNASTICS SHAPES</a:t>
            </a:r>
          </a:p>
          <a:p>
            <a:pPr marL="342900" indent="-342900">
              <a:buFont typeface="Arial" panose="020B0604020202020204" pitchFamily="34" charset="0"/>
              <a:buChar char="•"/>
            </a:pPr>
            <a:endParaRPr lang="en-GB" sz="2800" b="0" i="0" dirty="0">
              <a:solidFill>
                <a:srgbClr val="000000"/>
              </a:solidFill>
              <a:effectLst/>
              <a:ea typeface="Microsoft JhengHei" panose="020B0604030504040204" pitchFamily="34" charset="-120"/>
            </a:endParaRPr>
          </a:p>
          <a:p>
            <a:r>
              <a:rPr lang="en-GB" sz="2800" b="1" dirty="0">
                <a:solidFill>
                  <a:srgbClr val="000000"/>
                </a:solidFill>
                <a:ea typeface="Microsoft JhengHei" panose="020B0604030504040204" pitchFamily="34" charset="-120"/>
              </a:rPr>
              <a:t>Using the Plates</a:t>
            </a:r>
            <a:r>
              <a:rPr lang="en-GB" sz="2800" dirty="0">
                <a:solidFill>
                  <a:srgbClr val="000000"/>
                </a:solidFill>
                <a:ea typeface="Microsoft JhengHei" panose="020B0604030504040204" pitchFamily="34" charset="-120"/>
              </a:rPr>
              <a:t> to explore different ways we can create shapes </a:t>
            </a:r>
            <a:endParaRPr lang="en-GB" sz="2800" b="0" i="0" dirty="0">
              <a:solidFill>
                <a:srgbClr val="000000"/>
              </a:solidFill>
              <a:effectLst/>
              <a:ea typeface="Microsoft JhengHei" panose="020B0604030504040204" pitchFamily="34" charset="-120"/>
            </a:endParaRPr>
          </a:p>
          <a:p>
            <a:r>
              <a:rPr lang="en-GB" sz="2800" dirty="0">
                <a:solidFill>
                  <a:srgbClr val="000000"/>
                </a:solidFill>
                <a:ea typeface="Microsoft JhengHei" panose="020B0604030504040204" pitchFamily="34" charset="-120"/>
              </a:rPr>
              <a:t> </a:t>
            </a:r>
            <a:endParaRPr lang="en-GB" sz="2800" dirty="0">
              <a:solidFill>
                <a:srgbClr val="62676B"/>
              </a:solidFill>
            </a:endParaRPr>
          </a:p>
          <a:p>
            <a:endParaRPr lang="en-GB" sz="2800" dirty="0"/>
          </a:p>
        </p:txBody>
      </p:sp>
      <p:pic>
        <p:nvPicPr>
          <p:cNvPr id="4100" name="Picture 4" descr="Tips for Teachers - Creating Quality Gymnastics Lessons">
            <a:extLst>
              <a:ext uri="{FF2B5EF4-FFF2-40B4-BE49-F238E27FC236}">
                <a16:creationId xmlns:a16="http://schemas.microsoft.com/office/drawing/2014/main" id="{4A9F551E-69AC-46E6-A8BB-9D2B0223019A}"/>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1893" b="92037" l="2471" r="96294">
                        <a14:foregroundMark x1="6904" y1="8877" x2="9157" y2="11227"/>
                        <a14:foregroundMark x1="2507" y1="7898" x2="3125" y2="7898"/>
                        <a14:foregroundMark x1="5996" y1="1893" x2="5996" y2="1893"/>
                        <a14:foregroundMark x1="93350" y1="53329" x2="96294" y2="47193"/>
                        <a14:foregroundMark x1="96294" y1="47193" x2="96294" y2="47063"/>
                        <a14:foregroundMark x1="29251" y1="78329" x2="52071" y2="86488"/>
                        <a14:foregroundMark x1="31432" y1="89556" x2="46657" y2="92037"/>
                      </a14:backgroundRemoval>
                    </a14:imgEffect>
                  </a14:imgLayer>
                </a14:imgProps>
              </a:ext>
              <a:ext uri="{28A0092B-C50C-407E-A947-70E740481C1C}">
                <a14:useLocalDpi xmlns:a14="http://schemas.microsoft.com/office/drawing/2010/main" val="0"/>
              </a:ext>
            </a:extLst>
          </a:blip>
          <a:srcRect/>
          <a:stretch>
            <a:fillRect/>
          </a:stretch>
        </p:blipFill>
        <p:spPr bwMode="auto">
          <a:xfrm>
            <a:off x="8777140" y="2126542"/>
            <a:ext cx="3151695" cy="1754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855240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CB4F8C4-D506-4714-8468-CD763B55DB05}"/>
              </a:ext>
            </a:extLst>
          </p:cNvPr>
          <p:cNvSpPr txBox="1"/>
          <p:nvPr/>
        </p:nvSpPr>
        <p:spPr>
          <a:xfrm>
            <a:off x="1057924" y="1443841"/>
            <a:ext cx="10500360" cy="3970318"/>
          </a:xfrm>
          <a:prstGeom prst="rect">
            <a:avLst/>
          </a:prstGeom>
          <a:noFill/>
        </p:spPr>
        <p:txBody>
          <a:bodyPr wrap="square">
            <a:spAutoFit/>
          </a:bodyPr>
          <a:lstStyle/>
          <a:p>
            <a:r>
              <a:rPr lang="en-GB" sz="3600" dirty="0">
                <a:solidFill>
                  <a:srgbClr val="000000"/>
                </a:solidFill>
                <a:ea typeface="Microsoft JhengHei" panose="020B0604030504040204" pitchFamily="34" charset="-120"/>
              </a:rPr>
              <a:t>Basics of jumping and landing</a:t>
            </a:r>
          </a:p>
          <a:p>
            <a:r>
              <a:rPr lang="en-GB" sz="3600" dirty="0">
                <a:solidFill>
                  <a:srgbClr val="000000"/>
                </a:solidFill>
                <a:ea typeface="Microsoft JhengHei" panose="020B0604030504040204" pitchFamily="34" charset="-120"/>
              </a:rPr>
              <a:t>Take off – swing arms  </a:t>
            </a:r>
            <a:r>
              <a:rPr lang="en-GB" sz="3600" dirty="0">
                <a:solidFill>
                  <a:srgbClr val="000000"/>
                </a:solidFill>
                <a:ea typeface="Microsoft JhengHei" panose="020B0604030504040204" pitchFamily="34" charset="-120"/>
                <a:sym typeface="Wingdings" panose="05000000000000000000" pitchFamily="2" charset="2"/>
              </a:rPr>
              <a:t> use scarfs</a:t>
            </a:r>
          </a:p>
          <a:p>
            <a:endParaRPr lang="en-GB" sz="3600" dirty="0">
              <a:solidFill>
                <a:srgbClr val="000000"/>
              </a:solidFill>
              <a:ea typeface="Microsoft JhengHei" panose="020B0604030504040204" pitchFamily="34" charset="-120"/>
              <a:sym typeface="Wingdings" panose="05000000000000000000" pitchFamily="2" charset="2"/>
            </a:endParaRPr>
          </a:p>
          <a:p>
            <a:r>
              <a:rPr lang="en-GB" sz="3600" dirty="0">
                <a:solidFill>
                  <a:srgbClr val="000000"/>
                </a:solidFill>
                <a:ea typeface="Microsoft JhengHei" panose="020B0604030504040204" pitchFamily="34" charset="-120"/>
                <a:sym typeface="Wingdings" panose="05000000000000000000" pitchFamily="2" charset="2"/>
              </a:rPr>
              <a:t>TASK</a:t>
            </a:r>
            <a:r>
              <a:rPr lang="en-GB" sz="3600" i="1" dirty="0">
                <a:solidFill>
                  <a:srgbClr val="000000"/>
                </a:solidFill>
                <a:ea typeface="Microsoft JhengHei" panose="020B0604030504040204" pitchFamily="34" charset="-120"/>
                <a:sym typeface="Wingdings" panose="05000000000000000000" pitchFamily="2" charset="2"/>
              </a:rPr>
              <a:t>: </a:t>
            </a:r>
            <a:r>
              <a:rPr lang="en-GB" sz="3600" dirty="0">
                <a:solidFill>
                  <a:srgbClr val="000000"/>
                </a:solidFill>
                <a:ea typeface="Microsoft JhengHei" panose="020B0604030504040204" pitchFamily="34" charset="-120"/>
                <a:sym typeface="Wingdings" panose="05000000000000000000" pitchFamily="2" charset="2"/>
              </a:rPr>
              <a:t>Exploring different ways of jumping using equipment </a:t>
            </a:r>
            <a:r>
              <a:rPr lang="en-GB" sz="3600" i="1" dirty="0">
                <a:solidFill>
                  <a:srgbClr val="000000"/>
                </a:solidFill>
                <a:ea typeface="Microsoft JhengHei" panose="020B0604030504040204" pitchFamily="34" charset="-120"/>
                <a:sym typeface="Wingdings" panose="05000000000000000000" pitchFamily="2" charset="2"/>
              </a:rPr>
              <a:t>– hurdles, steps, bosals, spots, ladder, hoop</a:t>
            </a:r>
            <a:endParaRPr lang="en-GB" sz="3600" dirty="0">
              <a:solidFill>
                <a:srgbClr val="000000"/>
              </a:solidFill>
              <a:ea typeface="Microsoft JhengHei" panose="020B0604030504040204" pitchFamily="34" charset="-120"/>
            </a:endParaRPr>
          </a:p>
          <a:p>
            <a:endParaRPr lang="en-GB" sz="3600" dirty="0">
              <a:solidFill>
                <a:srgbClr val="62676B"/>
              </a:solidFill>
            </a:endParaRPr>
          </a:p>
          <a:p>
            <a:endParaRPr lang="en-GB" sz="3600" dirty="0"/>
          </a:p>
        </p:txBody>
      </p:sp>
      <p:sp>
        <p:nvSpPr>
          <p:cNvPr id="5" name="Title 1">
            <a:extLst>
              <a:ext uri="{FF2B5EF4-FFF2-40B4-BE49-F238E27FC236}">
                <a16:creationId xmlns:a16="http://schemas.microsoft.com/office/drawing/2014/main" id="{B94AC098-BAB3-43EF-8BD8-524513AB59D4}"/>
              </a:ext>
            </a:extLst>
          </p:cNvPr>
          <p:cNvSpPr txBox="1">
            <a:spLocks/>
          </p:cNvSpPr>
          <p:nvPr/>
        </p:nvSpPr>
        <p:spPr>
          <a:xfrm>
            <a:off x="367646" y="387927"/>
            <a:ext cx="11510318" cy="82203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cs typeface="Calibri Light"/>
              </a:rPr>
              <a:t>Elevation</a:t>
            </a:r>
            <a:endParaRPr lang="en-US" dirty="0"/>
          </a:p>
        </p:txBody>
      </p:sp>
    </p:spTree>
    <p:extLst>
      <p:ext uri="{BB962C8B-B14F-4D97-AF65-F5344CB8AC3E}">
        <p14:creationId xmlns:p14="http://schemas.microsoft.com/office/powerpoint/2010/main" val="21013736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F44B6EB-D491-4A49-ABE0-6B084F8C9EC5}"/>
              </a:ext>
            </a:extLst>
          </p:cNvPr>
          <p:cNvSpPr/>
          <p:nvPr/>
        </p:nvSpPr>
        <p:spPr>
          <a:xfrm>
            <a:off x="414779" y="226243"/>
            <a:ext cx="4798244" cy="2601798"/>
          </a:xfrm>
          <a:prstGeom prst="rect">
            <a:avLst/>
          </a:prstGeom>
          <a:solidFill>
            <a:srgbClr val="0070C0"/>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2800" dirty="0"/>
              <a:t>Straight/Pencil Jump </a:t>
            </a:r>
          </a:p>
          <a:p>
            <a:pPr marL="285750" indent="-285750">
              <a:buFont typeface="Arial" panose="020B0604020202020204" pitchFamily="34" charset="0"/>
              <a:buChar char="•"/>
            </a:pPr>
            <a:r>
              <a:rPr lang="en-GB" sz="2000" dirty="0"/>
              <a:t>Swing arms low and bend knees</a:t>
            </a:r>
          </a:p>
          <a:p>
            <a:pPr marL="285750" indent="-285750">
              <a:buFont typeface="Arial" panose="020B0604020202020204" pitchFamily="34" charset="0"/>
              <a:buChar char="•"/>
            </a:pPr>
            <a:r>
              <a:rPr lang="en-GB" sz="2000" dirty="0"/>
              <a:t>Swing arms above head and straighten knees</a:t>
            </a:r>
          </a:p>
          <a:p>
            <a:pPr marL="285750" indent="-285750">
              <a:buFont typeface="Arial" panose="020B0604020202020204" pitchFamily="34" charset="0"/>
              <a:buChar char="•"/>
            </a:pPr>
            <a:r>
              <a:rPr lang="en-GB" sz="2000" dirty="0"/>
              <a:t>As we land put arms out and bend knees</a:t>
            </a:r>
          </a:p>
        </p:txBody>
      </p:sp>
      <p:sp>
        <p:nvSpPr>
          <p:cNvPr id="4" name="Rectangle 3">
            <a:extLst>
              <a:ext uri="{FF2B5EF4-FFF2-40B4-BE49-F238E27FC236}">
                <a16:creationId xmlns:a16="http://schemas.microsoft.com/office/drawing/2014/main" id="{F66E42F9-84CC-43CE-B398-FA85BF8E6530}"/>
              </a:ext>
            </a:extLst>
          </p:cNvPr>
          <p:cNvSpPr/>
          <p:nvPr/>
        </p:nvSpPr>
        <p:spPr>
          <a:xfrm>
            <a:off x="3696878" y="2980441"/>
            <a:ext cx="4798244" cy="2601798"/>
          </a:xfrm>
          <a:prstGeom prst="rect">
            <a:avLst/>
          </a:prstGeom>
          <a:solidFill>
            <a:srgbClr val="25B552"/>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2800" dirty="0"/>
              <a:t>Tuck Jump</a:t>
            </a:r>
          </a:p>
          <a:p>
            <a:pPr marL="285750" indent="-285750">
              <a:buFont typeface="Arial" panose="020B0604020202020204" pitchFamily="34" charset="0"/>
              <a:buChar char="•"/>
            </a:pPr>
            <a:r>
              <a:rPr lang="en-GB" sz="2000" dirty="0"/>
              <a:t>Bend knees and swing arms low</a:t>
            </a:r>
          </a:p>
          <a:p>
            <a:pPr marL="285750" indent="-285750">
              <a:buFont typeface="Arial" panose="020B0604020202020204" pitchFamily="34" charset="0"/>
              <a:buChar char="•"/>
            </a:pPr>
            <a:r>
              <a:rPr lang="en-GB" sz="2000" dirty="0"/>
              <a:t>Like the pencil jump, straighten legs and extend arms above head to get power to lift off</a:t>
            </a:r>
          </a:p>
          <a:p>
            <a:pPr marL="285750" indent="-285750">
              <a:buFont typeface="Arial" panose="020B0604020202020204" pitchFamily="34" charset="0"/>
              <a:buChar char="•"/>
            </a:pPr>
            <a:r>
              <a:rPr lang="en-GB" sz="2000" dirty="0"/>
              <a:t>Then lift knees up to chest and bring arms forward (as counter balance)</a:t>
            </a:r>
          </a:p>
        </p:txBody>
      </p:sp>
      <p:sp>
        <p:nvSpPr>
          <p:cNvPr id="5" name="Rectangle 4">
            <a:extLst>
              <a:ext uri="{FF2B5EF4-FFF2-40B4-BE49-F238E27FC236}">
                <a16:creationId xmlns:a16="http://schemas.microsoft.com/office/drawing/2014/main" id="{807C4E14-235A-44BF-80E4-07DC7E4002CE}"/>
              </a:ext>
            </a:extLst>
          </p:cNvPr>
          <p:cNvSpPr/>
          <p:nvPr/>
        </p:nvSpPr>
        <p:spPr>
          <a:xfrm>
            <a:off x="6215406" y="226243"/>
            <a:ext cx="4798244" cy="2601798"/>
          </a:xfrm>
          <a:prstGeom prst="rect">
            <a:avLst/>
          </a:prstGeom>
          <a:solidFill>
            <a:srgbClr val="F018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Star Jump </a:t>
            </a:r>
          </a:p>
          <a:p>
            <a:pPr marL="285750" indent="-285750">
              <a:buFont typeface="Arial" panose="020B0604020202020204" pitchFamily="34" charset="0"/>
              <a:buChar char="•"/>
            </a:pPr>
            <a:r>
              <a:rPr lang="en-GB" sz="2000" dirty="0"/>
              <a:t>Crouch with bent knees and hands next to ankles</a:t>
            </a:r>
          </a:p>
          <a:p>
            <a:pPr marL="285750" indent="-285750">
              <a:buFont typeface="Arial" panose="020B0604020202020204" pitchFamily="34" charset="0"/>
              <a:buChar char="•"/>
            </a:pPr>
            <a:r>
              <a:rPr lang="en-GB" sz="2000" dirty="0"/>
              <a:t>Shoot upwards by extending legs quickly and flaring arms out to side</a:t>
            </a:r>
          </a:p>
          <a:p>
            <a:pPr marL="285750" indent="-285750">
              <a:buFont typeface="Arial" panose="020B0604020202020204" pitchFamily="34" charset="0"/>
              <a:buChar char="•"/>
            </a:pPr>
            <a:r>
              <a:rPr lang="en-GB" sz="2000" dirty="0"/>
              <a:t>Bring everything back together and bend knees as you land</a:t>
            </a:r>
          </a:p>
        </p:txBody>
      </p:sp>
      <p:pic>
        <p:nvPicPr>
          <p:cNvPr id="1026" name="Picture 2" descr="What are Jumps in Gymnastics? - Types of Jumps - Twinkl">
            <a:extLst>
              <a:ext uri="{FF2B5EF4-FFF2-40B4-BE49-F238E27FC236}">
                <a16:creationId xmlns:a16="http://schemas.microsoft.com/office/drawing/2014/main" id="{55ABBFA7-6040-483E-9D7E-206A5920EF6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7155" r="42145"/>
          <a:stretch/>
        </p:blipFill>
        <p:spPr bwMode="auto">
          <a:xfrm>
            <a:off x="4593008" y="-19934"/>
            <a:ext cx="1242184" cy="30003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tar Jumps Workout">
            <a:extLst>
              <a:ext uri="{FF2B5EF4-FFF2-40B4-BE49-F238E27FC236}">
                <a16:creationId xmlns:a16="http://schemas.microsoft.com/office/drawing/2014/main" id="{6A9F810B-3000-4562-BAFF-6E43CE0266E4}"/>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794" b="96032" l="10000" r="90000">
                        <a14:foregroundMark x1="45333" y1="1746" x2="45333" y2="1746"/>
                        <a14:foregroundMark x1="83583" y1="952" x2="83583" y2="952"/>
                        <a14:foregroundMark x1="62083" y1="57619" x2="62083" y2="57619"/>
                        <a14:foregroundMark x1="53000" y1="84286" x2="53000" y2="84286"/>
                        <a14:foregroundMark x1="49167" y1="95556" x2="49167" y2="95556"/>
                        <a14:foregroundMark x1="81000" y1="96032" x2="81000" y2="96032"/>
                        <a14:foregroundMark x1="66500" y1="6349" x2="66500" y2="6349"/>
                        <a14:foregroundMark x1="61750" y1="6984" x2="64000" y2="3810"/>
                      </a14:backgroundRemoval>
                    </a14:imgEffect>
                  </a14:imgLayer>
                </a14:imgProps>
              </a:ext>
              <a:ext uri="{28A0092B-C50C-407E-A947-70E740481C1C}">
                <a14:useLocalDpi xmlns:a14="http://schemas.microsoft.com/office/drawing/2010/main" val="0"/>
              </a:ext>
            </a:extLst>
          </a:blip>
          <a:srcRect l="40296" r="6976" b="-1881"/>
          <a:stretch/>
        </p:blipFill>
        <p:spPr bwMode="auto">
          <a:xfrm>
            <a:off x="10281503" y="674801"/>
            <a:ext cx="2354545" cy="238841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ow to Improve Your Jumps">
            <a:extLst>
              <a:ext uri="{FF2B5EF4-FFF2-40B4-BE49-F238E27FC236}">
                <a16:creationId xmlns:a16="http://schemas.microsoft.com/office/drawing/2014/main" id="{5BBDEF9A-73FD-4A28-A371-7B4EF2EAEF20}"/>
              </a:ext>
            </a:extLst>
          </p:cNvPr>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27333" b="67333" l="2286" r="20714">
                        <a14:foregroundMark x1="9286" y1="65667" x2="9286" y2="65667"/>
                        <a14:foregroundMark x1="9000" y1="67333" x2="9000" y2="67333"/>
                      </a14:backgroundRemoval>
                    </a14:imgEffect>
                  </a14:imgLayer>
                </a14:imgProps>
              </a:ext>
              <a:ext uri="{28A0092B-C50C-407E-A947-70E740481C1C}">
                <a14:useLocalDpi xmlns:a14="http://schemas.microsoft.com/office/drawing/2010/main" val="0"/>
              </a:ext>
            </a:extLst>
          </a:blip>
          <a:srcRect t="22701" r="76965" b="28969"/>
          <a:stretch/>
        </p:blipFill>
        <p:spPr bwMode="auto">
          <a:xfrm>
            <a:off x="7450563" y="3142265"/>
            <a:ext cx="2533594" cy="2278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831194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65D0F60-FDC4-413D-9F97-A42697CB77EF}"/>
              </a:ext>
            </a:extLst>
          </p:cNvPr>
          <p:cNvSpPr>
            <a:spLocks noGrp="1"/>
          </p:cNvSpPr>
          <p:nvPr>
            <p:ph idx="1"/>
          </p:nvPr>
        </p:nvSpPr>
        <p:spPr>
          <a:xfrm>
            <a:off x="609207" y="876692"/>
            <a:ext cx="10803903" cy="3864989"/>
          </a:xfrm>
        </p:spPr>
        <p:txBody>
          <a:bodyPr/>
          <a:lstStyle/>
          <a:p>
            <a:pPr marL="0" indent="0">
              <a:buNone/>
            </a:pPr>
            <a:r>
              <a:rPr lang="en-GB" dirty="0"/>
              <a:t>Teach key technical points of each jump and give children time to practice</a:t>
            </a:r>
          </a:p>
          <a:p>
            <a:pPr marL="0" indent="0">
              <a:buNone/>
            </a:pPr>
            <a:r>
              <a:rPr lang="en-GB" dirty="0"/>
              <a:t>Children can work in partners – one jumps and the other coaches, giving advice</a:t>
            </a:r>
          </a:p>
          <a:p>
            <a:pPr marL="0" indent="0">
              <a:buNone/>
            </a:pPr>
            <a:endParaRPr lang="en-GB" dirty="0"/>
          </a:p>
          <a:p>
            <a:pPr marL="0" indent="0">
              <a:buNone/>
            </a:pPr>
            <a:r>
              <a:rPr lang="en-GB" i="1" dirty="0"/>
              <a:t>Differentiation</a:t>
            </a:r>
          </a:p>
          <a:p>
            <a:r>
              <a:rPr lang="en-GB" dirty="0"/>
              <a:t>Can you add turns to your jumps? ½ turn when doing a straight jump</a:t>
            </a:r>
          </a:p>
          <a:p>
            <a:r>
              <a:rPr lang="en-GB" dirty="0"/>
              <a:t>Can you land on one leg?</a:t>
            </a:r>
          </a:p>
          <a:p>
            <a:r>
              <a:rPr lang="en-GB" dirty="0"/>
              <a:t>Could you try and land on one leg with a pose?</a:t>
            </a:r>
          </a:p>
          <a:p>
            <a:pPr marL="0" indent="0">
              <a:buNone/>
            </a:pPr>
            <a:endParaRPr lang="en-GB" dirty="0"/>
          </a:p>
        </p:txBody>
      </p:sp>
    </p:spTree>
    <p:extLst>
      <p:ext uri="{BB962C8B-B14F-4D97-AF65-F5344CB8AC3E}">
        <p14:creationId xmlns:p14="http://schemas.microsoft.com/office/powerpoint/2010/main" val="109772988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23D957F1-7A65-43FA-AFB1-E62C3F54DC45}"/>
              </a:ext>
            </a:extLst>
          </p:cNvPr>
          <p:cNvSpPr/>
          <p:nvPr/>
        </p:nvSpPr>
        <p:spPr>
          <a:xfrm>
            <a:off x="3357120" y="3787218"/>
            <a:ext cx="5788058" cy="1508289"/>
          </a:xfrm>
          <a:prstGeom prst="round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i="1" dirty="0">
                <a:solidFill>
                  <a:schemeClr val="tx1"/>
                </a:solidFill>
              </a:rPr>
              <a:t>Teaching Points</a:t>
            </a:r>
          </a:p>
          <a:p>
            <a:pPr marL="285750" indent="-285750">
              <a:buFont typeface="Arial" panose="020B0604020202020204" pitchFamily="34" charset="0"/>
              <a:buChar char="•"/>
            </a:pPr>
            <a:r>
              <a:rPr lang="en-GB" sz="2400" dirty="0">
                <a:solidFill>
                  <a:schemeClr val="tx1"/>
                </a:solidFill>
              </a:rPr>
              <a:t>Arms up, straight and above shoulders</a:t>
            </a:r>
          </a:p>
          <a:p>
            <a:pPr marL="285750" indent="-285750">
              <a:buFont typeface="Arial" panose="020B0604020202020204" pitchFamily="34" charset="0"/>
              <a:buChar char="•"/>
            </a:pPr>
            <a:r>
              <a:rPr lang="en-GB" sz="2400" dirty="0">
                <a:solidFill>
                  <a:schemeClr val="tx1"/>
                </a:solidFill>
              </a:rPr>
              <a:t>No drooping arms</a:t>
            </a:r>
          </a:p>
          <a:p>
            <a:pPr marL="285750" indent="-285750">
              <a:buFont typeface="Arial" panose="020B0604020202020204" pitchFamily="34" charset="0"/>
              <a:buChar char="•"/>
            </a:pPr>
            <a:r>
              <a:rPr lang="en-GB" sz="2400" dirty="0">
                <a:solidFill>
                  <a:schemeClr val="tx1"/>
                </a:solidFill>
              </a:rPr>
              <a:t>Keep toes pointed</a:t>
            </a:r>
          </a:p>
        </p:txBody>
      </p:sp>
      <p:sp>
        <p:nvSpPr>
          <p:cNvPr id="5" name="TextBox 4">
            <a:extLst>
              <a:ext uri="{FF2B5EF4-FFF2-40B4-BE49-F238E27FC236}">
                <a16:creationId xmlns:a16="http://schemas.microsoft.com/office/drawing/2014/main" id="{AFAD88E0-7DEB-4E1B-9752-87EB8A83E2D8}"/>
              </a:ext>
            </a:extLst>
          </p:cNvPr>
          <p:cNvSpPr txBox="1"/>
          <p:nvPr/>
        </p:nvSpPr>
        <p:spPr>
          <a:xfrm>
            <a:off x="605672" y="400082"/>
            <a:ext cx="11290955" cy="3908762"/>
          </a:xfrm>
          <a:prstGeom prst="rect">
            <a:avLst/>
          </a:prstGeom>
          <a:noFill/>
        </p:spPr>
        <p:txBody>
          <a:bodyPr wrap="square">
            <a:spAutoFit/>
          </a:bodyPr>
          <a:lstStyle/>
          <a:p>
            <a:r>
              <a:rPr lang="en-GB" sz="3200" b="1" dirty="0"/>
              <a:t>Leaps</a:t>
            </a:r>
          </a:p>
          <a:p>
            <a:endParaRPr lang="en-GB" sz="2400" dirty="0"/>
          </a:p>
          <a:p>
            <a:pPr marL="342900" indent="-342900">
              <a:buFont typeface="Arial" panose="020B0604020202020204" pitchFamily="34" charset="0"/>
              <a:buChar char="•"/>
            </a:pPr>
            <a:r>
              <a:rPr lang="en-GB" sz="2400" b="1" dirty="0"/>
              <a:t>Split leap – </a:t>
            </a:r>
            <a:r>
              <a:rPr lang="en-GB" sz="2400" dirty="0"/>
              <a:t>Practice the gallop to lead in, straight legs, point toes, arms out</a:t>
            </a:r>
          </a:p>
          <a:p>
            <a:pPr marL="342900" indent="-342900">
              <a:buFont typeface="Arial" panose="020B0604020202020204" pitchFamily="34" charset="0"/>
              <a:buChar char="•"/>
            </a:pPr>
            <a:r>
              <a:rPr lang="en-GB" sz="2400" b="1" dirty="0"/>
              <a:t>Stag leap </a:t>
            </a:r>
            <a:r>
              <a:rPr lang="en-GB" sz="2400" dirty="0"/>
              <a:t>- Bend front leg, straight back leg </a:t>
            </a:r>
          </a:p>
          <a:p>
            <a:pPr marL="342900" indent="-342900">
              <a:buFont typeface="Arial" panose="020B0604020202020204" pitchFamily="34" charset="0"/>
              <a:buChar char="•"/>
            </a:pPr>
            <a:r>
              <a:rPr lang="en-GB" sz="2400" b="1" dirty="0"/>
              <a:t>Scissor leap </a:t>
            </a:r>
            <a:r>
              <a:rPr lang="en-GB" sz="2400" dirty="0"/>
              <a:t>– Straight legs point toes, one leg up then the other one, try it with your arms first</a:t>
            </a:r>
          </a:p>
          <a:p>
            <a:endParaRPr lang="en-GB" sz="2400" dirty="0"/>
          </a:p>
          <a:p>
            <a:r>
              <a:rPr lang="en-GB" sz="2400" i="1" dirty="0"/>
              <a:t>Use ropes to leap over, lines or spots</a:t>
            </a:r>
          </a:p>
          <a:p>
            <a:endParaRPr lang="en-GB" sz="2400" dirty="0"/>
          </a:p>
          <a:p>
            <a:pPr marL="0" indent="0">
              <a:buNone/>
            </a:pPr>
            <a:endParaRPr lang="en-GB" sz="2400" dirty="0"/>
          </a:p>
        </p:txBody>
      </p:sp>
    </p:spTree>
    <p:extLst>
      <p:ext uri="{BB962C8B-B14F-4D97-AF65-F5344CB8AC3E}">
        <p14:creationId xmlns:p14="http://schemas.microsoft.com/office/powerpoint/2010/main" val="196721554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DD6058A-F837-4787-B092-7A6A4FABE47B}"/>
              </a:ext>
            </a:extLst>
          </p:cNvPr>
          <p:cNvSpPr txBox="1"/>
          <p:nvPr/>
        </p:nvSpPr>
        <p:spPr>
          <a:xfrm>
            <a:off x="718794" y="392962"/>
            <a:ext cx="6094428" cy="3170099"/>
          </a:xfrm>
          <a:prstGeom prst="rect">
            <a:avLst/>
          </a:prstGeom>
          <a:noFill/>
        </p:spPr>
        <p:txBody>
          <a:bodyPr wrap="square">
            <a:spAutoFit/>
          </a:bodyPr>
          <a:lstStyle/>
          <a:p>
            <a:pPr marL="0" indent="0">
              <a:buNone/>
            </a:pPr>
            <a:r>
              <a:rPr lang="en-GB" sz="3200" b="1" dirty="0"/>
              <a:t>Turning</a:t>
            </a:r>
            <a:r>
              <a:rPr lang="en-GB" sz="2400" dirty="0"/>
              <a:t> on different body parts</a:t>
            </a:r>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p:txBody>
      </p:sp>
      <p:sp>
        <p:nvSpPr>
          <p:cNvPr id="5" name="Oval 4">
            <a:extLst>
              <a:ext uri="{FF2B5EF4-FFF2-40B4-BE49-F238E27FC236}">
                <a16:creationId xmlns:a16="http://schemas.microsoft.com/office/drawing/2014/main" id="{560F3BC7-C55F-4F37-80BD-359CC00B92A9}"/>
              </a:ext>
            </a:extLst>
          </p:cNvPr>
          <p:cNvSpPr/>
          <p:nvPr/>
        </p:nvSpPr>
        <p:spPr>
          <a:xfrm>
            <a:off x="5199666" y="750727"/>
            <a:ext cx="1595484" cy="124147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Feet</a:t>
            </a:r>
          </a:p>
        </p:txBody>
      </p:sp>
      <p:sp>
        <p:nvSpPr>
          <p:cNvPr id="6" name="Oval 5">
            <a:extLst>
              <a:ext uri="{FF2B5EF4-FFF2-40B4-BE49-F238E27FC236}">
                <a16:creationId xmlns:a16="http://schemas.microsoft.com/office/drawing/2014/main" id="{E7D3967E-9CF7-4FD2-8C8B-6890DA8B6D31}"/>
              </a:ext>
            </a:extLst>
          </p:cNvPr>
          <p:cNvSpPr/>
          <p:nvPr/>
        </p:nvSpPr>
        <p:spPr>
          <a:xfrm>
            <a:off x="6813228" y="1426314"/>
            <a:ext cx="1595484" cy="1241470"/>
          </a:xfrm>
          <a:prstGeom prst="ellipse">
            <a:avLst/>
          </a:prstGeom>
          <a:solidFill>
            <a:srgbClr val="25B5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Bum</a:t>
            </a:r>
          </a:p>
        </p:txBody>
      </p:sp>
      <p:sp>
        <p:nvSpPr>
          <p:cNvPr id="7" name="Oval 6">
            <a:extLst>
              <a:ext uri="{FF2B5EF4-FFF2-40B4-BE49-F238E27FC236}">
                <a16:creationId xmlns:a16="http://schemas.microsoft.com/office/drawing/2014/main" id="{A429A00A-43D3-4D6E-9931-16BDB1A1DE4A}"/>
              </a:ext>
            </a:extLst>
          </p:cNvPr>
          <p:cNvSpPr/>
          <p:nvPr/>
        </p:nvSpPr>
        <p:spPr>
          <a:xfrm>
            <a:off x="6813228" y="2804201"/>
            <a:ext cx="1595484" cy="1241470"/>
          </a:xfrm>
          <a:prstGeom prst="ellips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Tummy</a:t>
            </a:r>
          </a:p>
        </p:txBody>
      </p:sp>
      <p:sp>
        <p:nvSpPr>
          <p:cNvPr id="8" name="Oval 7">
            <a:extLst>
              <a:ext uri="{FF2B5EF4-FFF2-40B4-BE49-F238E27FC236}">
                <a16:creationId xmlns:a16="http://schemas.microsoft.com/office/drawing/2014/main" id="{8672F05F-D9DF-4BCF-A8A2-C78A4BB4CF33}"/>
              </a:ext>
            </a:extLst>
          </p:cNvPr>
          <p:cNvSpPr/>
          <p:nvPr/>
        </p:nvSpPr>
        <p:spPr>
          <a:xfrm>
            <a:off x="5199666" y="3649451"/>
            <a:ext cx="1595484" cy="1241470"/>
          </a:xfrm>
          <a:prstGeom prst="ellipse">
            <a:avLst/>
          </a:prstGeom>
          <a:solidFill>
            <a:srgbClr val="E85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Knee</a:t>
            </a:r>
          </a:p>
        </p:txBody>
      </p:sp>
      <p:sp>
        <p:nvSpPr>
          <p:cNvPr id="9" name="Oval 8">
            <a:extLst>
              <a:ext uri="{FF2B5EF4-FFF2-40B4-BE49-F238E27FC236}">
                <a16:creationId xmlns:a16="http://schemas.microsoft.com/office/drawing/2014/main" id="{2A4E94A1-DEF0-450E-B03C-F8022E438EF9}"/>
              </a:ext>
            </a:extLst>
          </p:cNvPr>
          <p:cNvSpPr/>
          <p:nvPr/>
        </p:nvSpPr>
        <p:spPr>
          <a:xfrm>
            <a:off x="3567250" y="1522153"/>
            <a:ext cx="1595484" cy="1241470"/>
          </a:xfrm>
          <a:prstGeom prst="ellipse">
            <a:avLst/>
          </a:prstGeom>
          <a:solidFill>
            <a:srgbClr val="E424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Hand</a:t>
            </a:r>
          </a:p>
        </p:txBody>
      </p:sp>
      <p:sp>
        <p:nvSpPr>
          <p:cNvPr id="10" name="Oval 9">
            <a:extLst>
              <a:ext uri="{FF2B5EF4-FFF2-40B4-BE49-F238E27FC236}">
                <a16:creationId xmlns:a16="http://schemas.microsoft.com/office/drawing/2014/main" id="{625832C7-2CE7-48F2-97DF-A0C58C693284}"/>
              </a:ext>
            </a:extLst>
          </p:cNvPr>
          <p:cNvSpPr/>
          <p:nvPr/>
        </p:nvSpPr>
        <p:spPr>
          <a:xfrm>
            <a:off x="3567250" y="2900040"/>
            <a:ext cx="1595484" cy="1241470"/>
          </a:xfrm>
          <a:prstGeom prst="ellipse">
            <a:avLst/>
          </a:prstGeom>
          <a:solidFill>
            <a:srgbClr val="5EA3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Back</a:t>
            </a:r>
          </a:p>
        </p:txBody>
      </p:sp>
      <p:sp>
        <p:nvSpPr>
          <p:cNvPr id="12" name="TextBox 11">
            <a:extLst>
              <a:ext uri="{FF2B5EF4-FFF2-40B4-BE49-F238E27FC236}">
                <a16:creationId xmlns:a16="http://schemas.microsoft.com/office/drawing/2014/main" id="{EF99D90A-A4EA-405A-A008-9617C725A40A}"/>
              </a:ext>
            </a:extLst>
          </p:cNvPr>
          <p:cNvSpPr txBox="1"/>
          <p:nvPr/>
        </p:nvSpPr>
        <p:spPr>
          <a:xfrm>
            <a:off x="535363" y="4639675"/>
            <a:ext cx="11493239" cy="830997"/>
          </a:xfrm>
          <a:prstGeom prst="rect">
            <a:avLst/>
          </a:prstGeom>
          <a:noFill/>
        </p:spPr>
        <p:txBody>
          <a:bodyPr wrap="square">
            <a:spAutoFit/>
          </a:bodyPr>
          <a:lstStyle/>
          <a:p>
            <a:pPr marL="0" indent="0">
              <a:buNone/>
            </a:pPr>
            <a:r>
              <a:rPr lang="en-GB" sz="2400" dirty="0"/>
              <a:t>Task: Combine 3 different turns</a:t>
            </a:r>
          </a:p>
          <a:p>
            <a:pPr marL="0" indent="0">
              <a:buNone/>
            </a:pPr>
            <a:r>
              <a:rPr lang="en-GB" sz="2400" dirty="0"/>
              <a:t>Think about how much you will turn, quarter, halfway, full turn? Make each turn different</a:t>
            </a:r>
          </a:p>
        </p:txBody>
      </p:sp>
    </p:spTree>
    <p:extLst>
      <p:ext uri="{BB962C8B-B14F-4D97-AF65-F5344CB8AC3E}">
        <p14:creationId xmlns:p14="http://schemas.microsoft.com/office/powerpoint/2010/main" val="304589724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65D0F60-FDC4-413D-9F97-A42697CB77EF}"/>
              </a:ext>
            </a:extLst>
          </p:cNvPr>
          <p:cNvSpPr>
            <a:spLocks noGrp="1"/>
          </p:cNvSpPr>
          <p:nvPr>
            <p:ph idx="1"/>
          </p:nvPr>
        </p:nvSpPr>
        <p:spPr>
          <a:xfrm>
            <a:off x="684229" y="400770"/>
            <a:ext cx="10803903" cy="1606681"/>
          </a:xfrm>
        </p:spPr>
        <p:txBody>
          <a:bodyPr/>
          <a:lstStyle/>
          <a:p>
            <a:pPr marL="0" indent="0">
              <a:buNone/>
            </a:pPr>
            <a:r>
              <a:rPr lang="en-GB" sz="3200" dirty="0"/>
              <a:t>Using different levels to connect these movements </a:t>
            </a:r>
          </a:p>
          <a:p>
            <a:pPr marL="0" indent="0">
              <a:buNone/>
            </a:pPr>
            <a:endParaRPr lang="en-GB" sz="1050" dirty="0"/>
          </a:p>
          <a:p>
            <a:pPr marL="0" indent="0">
              <a:buNone/>
            </a:pPr>
            <a:r>
              <a:rPr lang="en-GB" sz="3200" dirty="0">
                <a:highlight>
                  <a:srgbClr val="00FFFF"/>
                </a:highlight>
              </a:rPr>
              <a:t>Balance</a:t>
            </a:r>
            <a:r>
              <a:rPr lang="en-GB" sz="3200" dirty="0"/>
              <a:t>, </a:t>
            </a:r>
            <a:r>
              <a:rPr lang="en-GB" sz="3200" dirty="0">
                <a:highlight>
                  <a:srgbClr val="FF0000"/>
                </a:highlight>
              </a:rPr>
              <a:t>Turn</a:t>
            </a:r>
            <a:r>
              <a:rPr lang="en-GB" sz="3200" dirty="0"/>
              <a:t>, </a:t>
            </a:r>
            <a:r>
              <a:rPr lang="en-GB" sz="3200" dirty="0">
                <a:highlight>
                  <a:srgbClr val="00FFFF"/>
                </a:highlight>
              </a:rPr>
              <a:t>Balance</a:t>
            </a:r>
          </a:p>
          <a:p>
            <a:pPr marL="0" indent="0">
              <a:buNone/>
            </a:pPr>
            <a:endParaRPr lang="en-GB" sz="3200" dirty="0"/>
          </a:p>
        </p:txBody>
      </p:sp>
      <p:sp>
        <p:nvSpPr>
          <p:cNvPr id="4" name="Rectangle: Rounded Corners 3">
            <a:extLst>
              <a:ext uri="{FF2B5EF4-FFF2-40B4-BE49-F238E27FC236}">
                <a16:creationId xmlns:a16="http://schemas.microsoft.com/office/drawing/2014/main" id="{4F298057-123C-4785-AFD5-FDB07A53F2FB}"/>
              </a:ext>
            </a:extLst>
          </p:cNvPr>
          <p:cNvSpPr/>
          <p:nvPr/>
        </p:nvSpPr>
        <p:spPr>
          <a:xfrm>
            <a:off x="2762055" y="2356702"/>
            <a:ext cx="3156409" cy="464467"/>
          </a:xfrm>
          <a:prstGeom prst="roundRect">
            <a:avLst/>
          </a:prstGeom>
          <a:solidFill>
            <a:srgbClr val="0070C0"/>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2800" dirty="0"/>
              <a:t>Low</a:t>
            </a:r>
            <a:endParaRPr lang="en-GB" sz="2000" dirty="0"/>
          </a:p>
        </p:txBody>
      </p:sp>
      <p:sp>
        <p:nvSpPr>
          <p:cNvPr id="6" name="Rectangle: Rounded Corners 5">
            <a:extLst>
              <a:ext uri="{FF2B5EF4-FFF2-40B4-BE49-F238E27FC236}">
                <a16:creationId xmlns:a16="http://schemas.microsoft.com/office/drawing/2014/main" id="{6AA08E08-8E0B-4E47-B0B2-B31A59EF15BB}"/>
              </a:ext>
            </a:extLst>
          </p:cNvPr>
          <p:cNvSpPr/>
          <p:nvPr/>
        </p:nvSpPr>
        <p:spPr>
          <a:xfrm>
            <a:off x="6529634" y="2356702"/>
            <a:ext cx="3156409" cy="464467"/>
          </a:xfrm>
          <a:prstGeom prst="roundRect">
            <a:avLst/>
          </a:prstGeom>
          <a:solidFill>
            <a:srgbClr val="F018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High</a:t>
            </a:r>
            <a:endParaRPr lang="en-GB" sz="2000" dirty="0"/>
          </a:p>
        </p:txBody>
      </p:sp>
      <p:sp>
        <p:nvSpPr>
          <p:cNvPr id="10" name="TextBox 9">
            <a:extLst>
              <a:ext uri="{FF2B5EF4-FFF2-40B4-BE49-F238E27FC236}">
                <a16:creationId xmlns:a16="http://schemas.microsoft.com/office/drawing/2014/main" id="{27EBB67D-C9CA-438F-9F52-13DA5DEECC06}"/>
              </a:ext>
            </a:extLst>
          </p:cNvPr>
          <p:cNvSpPr txBox="1"/>
          <p:nvPr/>
        </p:nvSpPr>
        <p:spPr>
          <a:xfrm>
            <a:off x="5975809" y="2336212"/>
            <a:ext cx="553825" cy="523220"/>
          </a:xfrm>
          <a:prstGeom prst="rect">
            <a:avLst/>
          </a:prstGeom>
          <a:noFill/>
        </p:spPr>
        <p:txBody>
          <a:bodyPr wrap="square">
            <a:spAutoFit/>
          </a:bodyPr>
          <a:lstStyle/>
          <a:p>
            <a:r>
              <a:rPr lang="en-GB" sz="2800" dirty="0">
                <a:sym typeface="Wingdings" panose="05000000000000000000" pitchFamily="2" charset="2"/>
              </a:rPr>
              <a:t></a:t>
            </a:r>
            <a:endParaRPr lang="en-GB" sz="2800" dirty="0"/>
          </a:p>
        </p:txBody>
      </p:sp>
      <p:sp>
        <p:nvSpPr>
          <p:cNvPr id="11" name="Rectangle: Rounded Corners 10">
            <a:extLst>
              <a:ext uri="{FF2B5EF4-FFF2-40B4-BE49-F238E27FC236}">
                <a16:creationId xmlns:a16="http://schemas.microsoft.com/office/drawing/2014/main" id="{DD2B0A4B-A84C-4FC3-81D5-D9A50BC22AE1}"/>
              </a:ext>
            </a:extLst>
          </p:cNvPr>
          <p:cNvSpPr/>
          <p:nvPr/>
        </p:nvSpPr>
        <p:spPr>
          <a:xfrm>
            <a:off x="2762053" y="3059701"/>
            <a:ext cx="3156409" cy="464467"/>
          </a:xfrm>
          <a:prstGeom prst="roundRect">
            <a:avLst/>
          </a:prstGeom>
          <a:solidFill>
            <a:srgbClr val="0070C0"/>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2800" dirty="0"/>
              <a:t>Low</a:t>
            </a:r>
            <a:endParaRPr lang="en-GB" sz="2000" dirty="0"/>
          </a:p>
        </p:txBody>
      </p:sp>
      <p:sp>
        <p:nvSpPr>
          <p:cNvPr id="13" name="TextBox 12">
            <a:extLst>
              <a:ext uri="{FF2B5EF4-FFF2-40B4-BE49-F238E27FC236}">
                <a16:creationId xmlns:a16="http://schemas.microsoft.com/office/drawing/2014/main" id="{FA8C631C-3059-4EA4-BBCC-24FDDF495873}"/>
              </a:ext>
            </a:extLst>
          </p:cNvPr>
          <p:cNvSpPr txBox="1"/>
          <p:nvPr/>
        </p:nvSpPr>
        <p:spPr>
          <a:xfrm>
            <a:off x="5965990" y="3053467"/>
            <a:ext cx="553825" cy="523220"/>
          </a:xfrm>
          <a:prstGeom prst="rect">
            <a:avLst/>
          </a:prstGeom>
          <a:noFill/>
        </p:spPr>
        <p:txBody>
          <a:bodyPr wrap="square">
            <a:spAutoFit/>
          </a:bodyPr>
          <a:lstStyle/>
          <a:p>
            <a:r>
              <a:rPr lang="en-GB" sz="2800" dirty="0">
                <a:sym typeface="Wingdings" panose="05000000000000000000" pitchFamily="2" charset="2"/>
              </a:rPr>
              <a:t></a:t>
            </a:r>
            <a:endParaRPr lang="en-GB" sz="2800" dirty="0"/>
          </a:p>
        </p:txBody>
      </p:sp>
      <p:sp>
        <p:nvSpPr>
          <p:cNvPr id="16" name="Rectangle: Rounded Corners 15">
            <a:extLst>
              <a:ext uri="{FF2B5EF4-FFF2-40B4-BE49-F238E27FC236}">
                <a16:creationId xmlns:a16="http://schemas.microsoft.com/office/drawing/2014/main" id="{5CD3C231-AC83-4590-98F2-243AC2BE5864}"/>
              </a:ext>
            </a:extLst>
          </p:cNvPr>
          <p:cNvSpPr/>
          <p:nvPr/>
        </p:nvSpPr>
        <p:spPr>
          <a:xfrm>
            <a:off x="2762053" y="3802442"/>
            <a:ext cx="3156409" cy="464467"/>
          </a:xfrm>
          <a:prstGeom prst="roundRect">
            <a:avLst/>
          </a:prstGeom>
          <a:solidFill>
            <a:srgbClr val="F018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High</a:t>
            </a:r>
            <a:endParaRPr lang="en-GB" sz="2000" dirty="0"/>
          </a:p>
        </p:txBody>
      </p:sp>
      <p:sp>
        <p:nvSpPr>
          <p:cNvPr id="17" name="Rectangle: Rounded Corners 16">
            <a:extLst>
              <a:ext uri="{FF2B5EF4-FFF2-40B4-BE49-F238E27FC236}">
                <a16:creationId xmlns:a16="http://schemas.microsoft.com/office/drawing/2014/main" id="{2F3578F9-0ED0-46BB-8C02-0C73CE07F921}"/>
              </a:ext>
            </a:extLst>
          </p:cNvPr>
          <p:cNvSpPr/>
          <p:nvPr/>
        </p:nvSpPr>
        <p:spPr>
          <a:xfrm>
            <a:off x="6529633" y="4487487"/>
            <a:ext cx="3156409" cy="464467"/>
          </a:xfrm>
          <a:prstGeom prst="roundRect">
            <a:avLst/>
          </a:prstGeom>
          <a:solidFill>
            <a:srgbClr val="F018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High</a:t>
            </a:r>
            <a:endParaRPr lang="en-GB" sz="2000" dirty="0"/>
          </a:p>
        </p:txBody>
      </p:sp>
      <p:sp>
        <p:nvSpPr>
          <p:cNvPr id="18" name="Rectangle: Rounded Corners 17">
            <a:extLst>
              <a:ext uri="{FF2B5EF4-FFF2-40B4-BE49-F238E27FC236}">
                <a16:creationId xmlns:a16="http://schemas.microsoft.com/office/drawing/2014/main" id="{D49F5C7A-7909-4DD3-8545-084D538229BA}"/>
              </a:ext>
            </a:extLst>
          </p:cNvPr>
          <p:cNvSpPr/>
          <p:nvPr/>
        </p:nvSpPr>
        <p:spPr>
          <a:xfrm>
            <a:off x="2762052" y="4492832"/>
            <a:ext cx="3156409" cy="464467"/>
          </a:xfrm>
          <a:prstGeom prst="roundRect">
            <a:avLst/>
          </a:prstGeom>
          <a:solidFill>
            <a:srgbClr val="F018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High</a:t>
            </a:r>
            <a:endParaRPr lang="en-GB" sz="2000" dirty="0"/>
          </a:p>
        </p:txBody>
      </p:sp>
      <p:sp>
        <p:nvSpPr>
          <p:cNvPr id="19" name="Rectangle: Rounded Corners 18">
            <a:extLst>
              <a:ext uri="{FF2B5EF4-FFF2-40B4-BE49-F238E27FC236}">
                <a16:creationId xmlns:a16="http://schemas.microsoft.com/office/drawing/2014/main" id="{0A11D49C-DA47-4F80-A8CE-E23010026239}"/>
              </a:ext>
            </a:extLst>
          </p:cNvPr>
          <p:cNvSpPr/>
          <p:nvPr/>
        </p:nvSpPr>
        <p:spPr>
          <a:xfrm>
            <a:off x="6529634" y="3080010"/>
            <a:ext cx="3156409" cy="464467"/>
          </a:xfrm>
          <a:prstGeom prst="roundRect">
            <a:avLst/>
          </a:prstGeom>
          <a:solidFill>
            <a:srgbClr val="0070C0"/>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2800" dirty="0"/>
              <a:t>Low</a:t>
            </a:r>
            <a:endParaRPr lang="en-GB" sz="2000" dirty="0"/>
          </a:p>
        </p:txBody>
      </p:sp>
      <p:sp>
        <p:nvSpPr>
          <p:cNvPr id="20" name="Rectangle: Rounded Corners 19">
            <a:extLst>
              <a:ext uri="{FF2B5EF4-FFF2-40B4-BE49-F238E27FC236}">
                <a16:creationId xmlns:a16="http://schemas.microsoft.com/office/drawing/2014/main" id="{EC370312-3B22-4751-B984-CCB561F92358}"/>
              </a:ext>
            </a:extLst>
          </p:cNvPr>
          <p:cNvSpPr/>
          <p:nvPr/>
        </p:nvSpPr>
        <p:spPr>
          <a:xfrm>
            <a:off x="6529633" y="3802442"/>
            <a:ext cx="3156409" cy="464467"/>
          </a:xfrm>
          <a:prstGeom prst="roundRect">
            <a:avLst/>
          </a:prstGeom>
          <a:solidFill>
            <a:srgbClr val="0070C0"/>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2800" dirty="0"/>
              <a:t>Low</a:t>
            </a:r>
            <a:endParaRPr lang="en-GB" sz="2000" dirty="0"/>
          </a:p>
        </p:txBody>
      </p:sp>
      <p:sp>
        <p:nvSpPr>
          <p:cNvPr id="21" name="TextBox 20">
            <a:extLst>
              <a:ext uri="{FF2B5EF4-FFF2-40B4-BE49-F238E27FC236}">
                <a16:creationId xmlns:a16="http://schemas.microsoft.com/office/drawing/2014/main" id="{7A77E238-ED39-4A6A-B7A8-B489E8068873}"/>
              </a:ext>
            </a:extLst>
          </p:cNvPr>
          <p:cNvSpPr txBox="1"/>
          <p:nvPr/>
        </p:nvSpPr>
        <p:spPr>
          <a:xfrm>
            <a:off x="5982488" y="3802442"/>
            <a:ext cx="553825" cy="523220"/>
          </a:xfrm>
          <a:prstGeom prst="rect">
            <a:avLst/>
          </a:prstGeom>
          <a:noFill/>
        </p:spPr>
        <p:txBody>
          <a:bodyPr wrap="square">
            <a:spAutoFit/>
          </a:bodyPr>
          <a:lstStyle/>
          <a:p>
            <a:r>
              <a:rPr lang="en-GB" sz="2800" dirty="0">
                <a:sym typeface="Wingdings" panose="05000000000000000000" pitchFamily="2" charset="2"/>
              </a:rPr>
              <a:t></a:t>
            </a:r>
            <a:endParaRPr lang="en-GB" sz="2800" dirty="0"/>
          </a:p>
        </p:txBody>
      </p:sp>
      <p:sp>
        <p:nvSpPr>
          <p:cNvPr id="22" name="TextBox 21">
            <a:extLst>
              <a:ext uri="{FF2B5EF4-FFF2-40B4-BE49-F238E27FC236}">
                <a16:creationId xmlns:a16="http://schemas.microsoft.com/office/drawing/2014/main" id="{AD2DE8F3-192B-4315-BAF2-7C4CE43B5278}"/>
              </a:ext>
            </a:extLst>
          </p:cNvPr>
          <p:cNvSpPr txBox="1"/>
          <p:nvPr/>
        </p:nvSpPr>
        <p:spPr>
          <a:xfrm>
            <a:off x="5982488" y="4454956"/>
            <a:ext cx="553825" cy="523220"/>
          </a:xfrm>
          <a:prstGeom prst="rect">
            <a:avLst/>
          </a:prstGeom>
          <a:noFill/>
        </p:spPr>
        <p:txBody>
          <a:bodyPr wrap="square">
            <a:spAutoFit/>
          </a:bodyPr>
          <a:lstStyle/>
          <a:p>
            <a:r>
              <a:rPr lang="en-GB" sz="2800" dirty="0">
                <a:sym typeface="Wingdings" panose="05000000000000000000" pitchFamily="2" charset="2"/>
              </a:rPr>
              <a:t></a:t>
            </a:r>
            <a:endParaRPr lang="en-GB" sz="2800" dirty="0"/>
          </a:p>
        </p:txBody>
      </p:sp>
    </p:spTree>
    <p:extLst>
      <p:ext uri="{BB962C8B-B14F-4D97-AF65-F5344CB8AC3E}">
        <p14:creationId xmlns:p14="http://schemas.microsoft.com/office/powerpoint/2010/main" val="251662618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CB4F8C4-D506-4714-8468-CD763B55DB05}"/>
              </a:ext>
            </a:extLst>
          </p:cNvPr>
          <p:cNvSpPr txBox="1"/>
          <p:nvPr/>
        </p:nvSpPr>
        <p:spPr>
          <a:xfrm>
            <a:off x="367646" y="920713"/>
            <a:ext cx="11699684" cy="954107"/>
          </a:xfrm>
          <a:prstGeom prst="rect">
            <a:avLst/>
          </a:prstGeom>
          <a:noFill/>
        </p:spPr>
        <p:txBody>
          <a:bodyPr wrap="square">
            <a:spAutoFit/>
          </a:bodyPr>
          <a:lstStyle/>
          <a:p>
            <a:endParaRPr lang="en-GB" sz="2800" dirty="0">
              <a:solidFill>
                <a:srgbClr val="000000"/>
              </a:solidFill>
              <a:ea typeface="Microsoft JhengHei" panose="020B0604030504040204" pitchFamily="34" charset="-120"/>
            </a:endParaRPr>
          </a:p>
          <a:p>
            <a:r>
              <a:rPr lang="en-GB" sz="2800" dirty="0">
                <a:solidFill>
                  <a:srgbClr val="000000"/>
                </a:solidFill>
                <a:ea typeface="Microsoft JhengHei" panose="020B0604030504040204" pitchFamily="34" charset="-120"/>
              </a:rPr>
              <a:t>Create a movement sentence using different actions from one point to another</a:t>
            </a:r>
            <a:endParaRPr lang="en-GB" sz="2800" dirty="0"/>
          </a:p>
        </p:txBody>
      </p:sp>
      <p:sp>
        <p:nvSpPr>
          <p:cNvPr id="5" name="Title 1">
            <a:extLst>
              <a:ext uri="{FF2B5EF4-FFF2-40B4-BE49-F238E27FC236}">
                <a16:creationId xmlns:a16="http://schemas.microsoft.com/office/drawing/2014/main" id="{B94AC098-BAB3-43EF-8BD8-524513AB59D4}"/>
              </a:ext>
            </a:extLst>
          </p:cNvPr>
          <p:cNvSpPr txBox="1">
            <a:spLocks/>
          </p:cNvSpPr>
          <p:nvPr/>
        </p:nvSpPr>
        <p:spPr>
          <a:xfrm>
            <a:off x="367646" y="387927"/>
            <a:ext cx="11510318" cy="82203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cs typeface="Calibri Light"/>
              </a:rPr>
              <a:t>Movement sentences </a:t>
            </a:r>
            <a:endParaRPr lang="en-US" dirty="0"/>
          </a:p>
        </p:txBody>
      </p:sp>
      <p:sp>
        <p:nvSpPr>
          <p:cNvPr id="2" name="Rectangle 1">
            <a:extLst>
              <a:ext uri="{FF2B5EF4-FFF2-40B4-BE49-F238E27FC236}">
                <a16:creationId xmlns:a16="http://schemas.microsoft.com/office/drawing/2014/main" id="{577A0534-2CEB-4A72-9E02-28EBD8F3E98A}"/>
              </a:ext>
            </a:extLst>
          </p:cNvPr>
          <p:cNvSpPr/>
          <p:nvPr/>
        </p:nvSpPr>
        <p:spPr>
          <a:xfrm>
            <a:off x="1781760" y="2365147"/>
            <a:ext cx="1574515" cy="731982"/>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Turn</a:t>
            </a:r>
          </a:p>
        </p:txBody>
      </p:sp>
      <p:sp>
        <p:nvSpPr>
          <p:cNvPr id="6" name="Rectangle 5">
            <a:extLst>
              <a:ext uri="{FF2B5EF4-FFF2-40B4-BE49-F238E27FC236}">
                <a16:creationId xmlns:a16="http://schemas.microsoft.com/office/drawing/2014/main" id="{069BC7A3-14E7-40AE-B5ED-4270BFA43275}"/>
              </a:ext>
            </a:extLst>
          </p:cNvPr>
          <p:cNvSpPr/>
          <p:nvPr/>
        </p:nvSpPr>
        <p:spPr>
          <a:xfrm>
            <a:off x="4077176" y="2365147"/>
            <a:ext cx="1574515" cy="731982"/>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Travel</a:t>
            </a:r>
          </a:p>
        </p:txBody>
      </p:sp>
      <p:sp>
        <p:nvSpPr>
          <p:cNvPr id="7" name="Rectangle 6">
            <a:extLst>
              <a:ext uri="{FF2B5EF4-FFF2-40B4-BE49-F238E27FC236}">
                <a16:creationId xmlns:a16="http://schemas.microsoft.com/office/drawing/2014/main" id="{B95D6027-DE80-4814-B890-27B3281F6AB3}"/>
              </a:ext>
            </a:extLst>
          </p:cNvPr>
          <p:cNvSpPr/>
          <p:nvPr/>
        </p:nvSpPr>
        <p:spPr>
          <a:xfrm>
            <a:off x="6372593" y="2365147"/>
            <a:ext cx="1574515" cy="731982"/>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Balance</a:t>
            </a:r>
          </a:p>
        </p:txBody>
      </p:sp>
      <p:sp>
        <p:nvSpPr>
          <p:cNvPr id="8" name="Rectangle 7">
            <a:extLst>
              <a:ext uri="{FF2B5EF4-FFF2-40B4-BE49-F238E27FC236}">
                <a16:creationId xmlns:a16="http://schemas.microsoft.com/office/drawing/2014/main" id="{5A5009CC-AE1D-4BB6-9DED-BE1C23F5C908}"/>
              </a:ext>
            </a:extLst>
          </p:cNvPr>
          <p:cNvSpPr/>
          <p:nvPr/>
        </p:nvSpPr>
        <p:spPr>
          <a:xfrm>
            <a:off x="8668010" y="2365147"/>
            <a:ext cx="1574515" cy="731982"/>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Leap</a:t>
            </a:r>
          </a:p>
        </p:txBody>
      </p:sp>
      <p:sp>
        <p:nvSpPr>
          <p:cNvPr id="11" name="TextBox 10">
            <a:extLst>
              <a:ext uri="{FF2B5EF4-FFF2-40B4-BE49-F238E27FC236}">
                <a16:creationId xmlns:a16="http://schemas.microsoft.com/office/drawing/2014/main" id="{E05E293D-F859-450D-86CE-E266915E6D3E}"/>
              </a:ext>
            </a:extLst>
          </p:cNvPr>
          <p:cNvSpPr txBox="1"/>
          <p:nvPr/>
        </p:nvSpPr>
        <p:spPr>
          <a:xfrm>
            <a:off x="532177" y="3586342"/>
            <a:ext cx="11699684" cy="1815882"/>
          </a:xfrm>
          <a:prstGeom prst="rect">
            <a:avLst/>
          </a:prstGeom>
          <a:noFill/>
        </p:spPr>
        <p:txBody>
          <a:bodyPr wrap="square">
            <a:spAutoFit/>
          </a:bodyPr>
          <a:lstStyle/>
          <a:p>
            <a:pPr marL="457200" indent="-457200">
              <a:buFont typeface="Arial" panose="020B0604020202020204" pitchFamily="34" charset="0"/>
              <a:buChar char="•"/>
            </a:pPr>
            <a:r>
              <a:rPr lang="en-GB" sz="2800" dirty="0">
                <a:solidFill>
                  <a:srgbClr val="000000"/>
                </a:solidFill>
                <a:ea typeface="Microsoft JhengHei" panose="020B0604030504040204" pitchFamily="34" charset="-120"/>
              </a:rPr>
              <a:t>Can you change the order of movements?</a:t>
            </a:r>
          </a:p>
          <a:p>
            <a:pPr marL="457200" indent="-457200">
              <a:buFont typeface="Arial" panose="020B0604020202020204" pitchFamily="34" charset="0"/>
              <a:buChar char="•"/>
            </a:pPr>
            <a:r>
              <a:rPr lang="en-GB" sz="2800" dirty="0">
                <a:solidFill>
                  <a:srgbClr val="000000"/>
                </a:solidFill>
                <a:ea typeface="Microsoft JhengHei" panose="020B0604030504040204" pitchFamily="34" charset="-120"/>
              </a:rPr>
              <a:t>Can you start and end the sequence in a different level</a:t>
            </a:r>
          </a:p>
          <a:p>
            <a:pPr marL="457200" indent="-457200">
              <a:buFont typeface="Arial" panose="020B0604020202020204" pitchFamily="34" charset="0"/>
              <a:buChar char="•"/>
            </a:pPr>
            <a:r>
              <a:rPr lang="en-GB" sz="2800" dirty="0">
                <a:solidFill>
                  <a:srgbClr val="000000"/>
                </a:solidFill>
                <a:ea typeface="Microsoft JhengHei" panose="020B0604030504040204" pitchFamily="34" charset="-120"/>
              </a:rPr>
              <a:t>Create a noticeable change of speed somewhere in the sequence</a:t>
            </a:r>
          </a:p>
          <a:p>
            <a:pPr marL="457200" indent="-457200">
              <a:buFont typeface="Arial" panose="020B0604020202020204" pitchFamily="34" charset="0"/>
              <a:buChar char="•"/>
            </a:pPr>
            <a:r>
              <a:rPr lang="en-GB" sz="2800" dirty="0">
                <a:solidFill>
                  <a:srgbClr val="000000"/>
                </a:solidFill>
                <a:ea typeface="Microsoft JhengHei" panose="020B0604030504040204" pitchFamily="34" charset="-120"/>
              </a:rPr>
              <a:t>Think about the pathway you use… is it direct or indirect?</a:t>
            </a:r>
            <a:endParaRPr lang="en-GB" sz="2800" dirty="0"/>
          </a:p>
        </p:txBody>
      </p:sp>
    </p:spTree>
    <p:extLst>
      <p:ext uri="{BB962C8B-B14F-4D97-AF65-F5344CB8AC3E}">
        <p14:creationId xmlns:p14="http://schemas.microsoft.com/office/powerpoint/2010/main" val="235819528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9">
            <a:extLst>
              <a:ext uri="{FF2B5EF4-FFF2-40B4-BE49-F238E27FC236}">
                <a16:creationId xmlns:a16="http://schemas.microsoft.com/office/drawing/2014/main" id="{A08F45A1-963A-4F3C-8AC4-2652B329FBDD}"/>
              </a:ext>
            </a:extLst>
          </p:cNvPr>
          <p:cNvGraphicFramePr>
            <a:graphicFrameLocks noGrp="1"/>
          </p:cNvGraphicFramePr>
          <p:nvPr>
            <p:extLst>
              <p:ext uri="{D42A27DB-BD31-4B8C-83A1-F6EECF244321}">
                <p14:modId xmlns:p14="http://schemas.microsoft.com/office/powerpoint/2010/main" val="2371266364"/>
              </p:ext>
            </p:extLst>
          </p:nvPr>
        </p:nvGraphicFramePr>
        <p:xfrm>
          <a:off x="0" y="0"/>
          <a:ext cx="12192000" cy="5902299"/>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573733278"/>
                    </a:ext>
                  </a:extLst>
                </a:gridCol>
                <a:gridCol w="4064000">
                  <a:extLst>
                    <a:ext uri="{9D8B030D-6E8A-4147-A177-3AD203B41FA5}">
                      <a16:colId xmlns:a16="http://schemas.microsoft.com/office/drawing/2014/main" val="2829775154"/>
                    </a:ext>
                  </a:extLst>
                </a:gridCol>
                <a:gridCol w="4064000">
                  <a:extLst>
                    <a:ext uri="{9D8B030D-6E8A-4147-A177-3AD203B41FA5}">
                      <a16:colId xmlns:a16="http://schemas.microsoft.com/office/drawing/2014/main" val="538005228"/>
                    </a:ext>
                  </a:extLst>
                </a:gridCol>
              </a:tblGrid>
              <a:tr h="2743652">
                <a:tc>
                  <a:txBody>
                    <a:bodyPr/>
                    <a:lstStyle/>
                    <a:p>
                      <a:pPr algn="ctr"/>
                      <a:endParaRPr lang="en-GB" sz="3600" b="1" dirty="0">
                        <a:solidFill>
                          <a:schemeClr val="tx1"/>
                        </a:solidFill>
                        <a:highlight>
                          <a:srgbClr val="00FFFF"/>
                        </a:highlight>
                      </a:endParaRPr>
                    </a:p>
                    <a:p>
                      <a:pPr algn="ctr"/>
                      <a:r>
                        <a:rPr lang="en-GB" sz="3600" b="1" dirty="0">
                          <a:solidFill>
                            <a:schemeClr val="tx1"/>
                          </a:solidFill>
                          <a:highlight>
                            <a:srgbClr val="FF0000"/>
                          </a:highlight>
                        </a:rPr>
                        <a:t>Turn</a:t>
                      </a:r>
                    </a:p>
                    <a:p>
                      <a:pPr algn="ctr"/>
                      <a:r>
                        <a:rPr lang="en-GB" sz="2800" b="0" dirty="0">
                          <a:solidFill>
                            <a:schemeClr val="tx1"/>
                          </a:solidFill>
                        </a:rPr>
                        <a:t>Different body parts</a:t>
                      </a:r>
                    </a:p>
                    <a:p>
                      <a:pPr algn="ctr"/>
                      <a:r>
                        <a:rPr lang="en-GB" sz="2800" b="0" dirty="0">
                          <a:solidFill>
                            <a:schemeClr val="tx1"/>
                          </a:solidFill>
                        </a:rPr>
                        <a:t>Quarter/Half/Full</a:t>
                      </a: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a:txBody>
                    <a:bodyPr/>
                    <a:lstStyle/>
                    <a:p>
                      <a:pPr algn="ctr"/>
                      <a:endParaRPr lang="en-GB" sz="3600" b="1" dirty="0">
                        <a:solidFill>
                          <a:schemeClr val="tx1"/>
                        </a:solidFill>
                        <a:highlight>
                          <a:srgbClr val="00FFFF"/>
                        </a:highlight>
                      </a:endParaRPr>
                    </a:p>
                    <a:p>
                      <a:pPr algn="ctr"/>
                      <a:r>
                        <a:rPr lang="en-GB" sz="3600" b="1" dirty="0">
                          <a:solidFill>
                            <a:schemeClr val="tx1"/>
                          </a:solidFill>
                          <a:highlight>
                            <a:srgbClr val="FFFF00"/>
                          </a:highlight>
                        </a:rPr>
                        <a:t>Travel</a:t>
                      </a:r>
                    </a:p>
                    <a:p>
                      <a:pPr algn="ctr"/>
                      <a:r>
                        <a:rPr lang="en-GB" sz="2800" b="0" dirty="0">
                          <a:solidFill>
                            <a:schemeClr val="tx1"/>
                          </a:solidFill>
                        </a:rPr>
                        <a:t>Skip</a:t>
                      </a:r>
                    </a:p>
                    <a:p>
                      <a:pPr algn="ctr"/>
                      <a:r>
                        <a:rPr lang="en-GB" sz="2800" b="0" dirty="0">
                          <a:solidFill>
                            <a:schemeClr val="tx1"/>
                          </a:solidFill>
                        </a:rPr>
                        <a:t>Gallop</a:t>
                      </a:r>
                    </a:p>
                    <a:p>
                      <a:pPr algn="ctr"/>
                      <a:r>
                        <a:rPr lang="en-GB" sz="2800" b="0" dirty="0">
                          <a:solidFill>
                            <a:schemeClr val="tx1"/>
                          </a:solidFill>
                        </a:rPr>
                        <a:t>Slide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a:txBody>
                    <a:bodyPr/>
                    <a:lstStyle/>
                    <a:p>
                      <a:pPr algn="ctr"/>
                      <a:endParaRPr lang="en-GB" sz="3600" b="1" dirty="0">
                        <a:solidFill>
                          <a:schemeClr val="tx1"/>
                        </a:solidFill>
                        <a:highlight>
                          <a:srgbClr val="00FFFF"/>
                        </a:highlight>
                      </a:endParaRPr>
                    </a:p>
                    <a:p>
                      <a:pPr algn="ctr"/>
                      <a:r>
                        <a:rPr lang="en-GB" sz="3600" b="1" dirty="0">
                          <a:solidFill>
                            <a:schemeClr val="tx1"/>
                          </a:solidFill>
                          <a:highlight>
                            <a:srgbClr val="F45AAB"/>
                          </a:highlight>
                        </a:rPr>
                        <a:t>Balance</a:t>
                      </a:r>
                    </a:p>
                    <a:p>
                      <a:pPr algn="ctr"/>
                      <a:r>
                        <a:rPr lang="en-GB" sz="2800" b="0" dirty="0">
                          <a:solidFill>
                            <a:schemeClr val="tx1"/>
                          </a:solidFill>
                        </a:rPr>
                        <a:t>Point/Patch</a:t>
                      </a:r>
                    </a:p>
                    <a:p>
                      <a:pPr algn="ctr"/>
                      <a:r>
                        <a:rPr lang="en-GB" sz="2800" b="0" dirty="0">
                          <a:solidFill>
                            <a:schemeClr val="tx1"/>
                          </a:solidFill>
                        </a:rPr>
                        <a:t>Shape</a:t>
                      </a:r>
                    </a:p>
                    <a:p>
                      <a:pPr algn="ctr"/>
                      <a:r>
                        <a:rPr lang="en-GB" sz="2800" b="0" dirty="0">
                          <a:solidFill>
                            <a:schemeClr val="tx1"/>
                          </a:solidFill>
                        </a:rPr>
                        <a:t>Point of contact</a:t>
                      </a:r>
                    </a:p>
                    <a:p>
                      <a:pPr algn="ctr"/>
                      <a:endParaRPr lang="en-GB" sz="2800" b="0" dirty="0">
                        <a:solidFill>
                          <a:schemeClr val="tx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889493617"/>
                  </a:ext>
                </a:extLst>
              </a:tr>
              <a:tr h="3006699">
                <a:tc>
                  <a:txBody>
                    <a:bodyPr/>
                    <a:lstStyle/>
                    <a:p>
                      <a:pPr algn="ctr"/>
                      <a:endParaRPr lang="en-GB" sz="2000" b="1" dirty="0">
                        <a:solidFill>
                          <a:schemeClr val="tx1"/>
                        </a:solidFill>
                        <a:highlight>
                          <a:srgbClr val="00FFFF"/>
                        </a:highlight>
                      </a:endParaRPr>
                    </a:p>
                    <a:p>
                      <a:pPr algn="ctr"/>
                      <a:r>
                        <a:rPr lang="en-GB" sz="3600" b="1" dirty="0">
                          <a:solidFill>
                            <a:schemeClr val="tx1"/>
                          </a:solidFill>
                          <a:highlight>
                            <a:srgbClr val="00FF00"/>
                          </a:highlight>
                        </a:rPr>
                        <a:t>Roll</a:t>
                      </a:r>
                    </a:p>
                    <a:p>
                      <a:pPr algn="ctr"/>
                      <a:r>
                        <a:rPr lang="en-GB" sz="2800" b="0" dirty="0">
                          <a:solidFill>
                            <a:schemeClr val="tx1"/>
                          </a:solidFill>
                        </a:rPr>
                        <a:t>Backwards</a:t>
                      </a:r>
                    </a:p>
                    <a:p>
                      <a:pPr algn="ctr"/>
                      <a:r>
                        <a:rPr lang="en-GB" sz="2800" b="0" dirty="0">
                          <a:solidFill>
                            <a:schemeClr val="tx1"/>
                          </a:solidFill>
                        </a:rPr>
                        <a:t>Forward</a:t>
                      </a:r>
                    </a:p>
                    <a:p>
                      <a:pPr algn="ctr"/>
                      <a:r>
                        <a:rPr lang="en-GB" sz="2800" b="0" dirty="0">
                          <a:solidFill>
                            <a:schemeClr val="tx1"/>
                          </a:solidFill>
                        </a:rPr>
                        <a:t>Log roll, Egg roll</a:t>
                      </a:r>
                    </a:p>
                    <a:p>
                      <a:pPr algn="ctr"/>
                      <a:r>
                        <a:rPr lang="en-GB" sz="2800" b="0" dirty="0">
                          <a:solidFill>
                            <a:schemeClr val="tx1"/>
                          </a:solidFill>
                        </a:rPr>
                        <a:t>Teddy bear roll </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noFill/>
                  </a:tcPr>
                </a:tc>
                <a:tc>
                  <a:txBody>
                    <a:bodyPr/>
                    <a:lstStyle/>
                    <a:p>
                      <a:pPr algn="ctr"/>
                      <a:endParaRPr lang="en-GB" sz="2000" b="1" dirty="0">
                        <a:solidFill>
                          <a:schemeClr val="tx1"/>
                        </a:solidFill>
                        <a:highlight>
                          <a:srgbClr val="00FFFF"/>
                        </a:highlight>
                      </a:endParaRPr>
                    </a:p>
                    <a:p>
                      <a:pPr algn="ctr"/>
                      <a:r>
                        <a:rPr lang="en-GB" sz="3600" b="1" dirty="0">
                          <a:solidFill>
                            <a:schemeClr val="tx1"/>
                          </a:solidFill>
                          <a:highlight>
                            <a:srgbClr val="00FFFF"/>
                          </a:highlight>
                        </a:rPr>
                        <a:t>Jump</a:t>
                      </a:r>
                    </a:p>
                    <a:p>
                      <a:pPr algn="ctr"/>
                      <a:r>
                        <a:rPr lang="en-GB" sz="2800" b="0" dirty="0">
                          <a:solidFill>
                            <a:schemeClr val="tx1"/>
                          </a:solidFill>
                        </a:rPr>
                        <a:t>Tuck/Straight/Star</a:t>
                      </a:r>
                    </a:p>
                    <a:p>
                      <a:pPr algn="ctr"/>
                      <a:r>
                        <a:rPr lang="en-GB" sz="2800" b="0" i="1" dirty="0">
                          <a:solidFill>
                            <a:schemeClr val="tx1"/>
                          </a:solidFill>
                        </a:rPr>
                        <a:t>How do you land</a:t>
                      </a:r>
                      <a:r>
                        <a:rPr lang="en-GB" sz="2800" b="0" dirty="0">
                          <a:solidFill>
                            <a:schemeClr val="tx1"/>
                          </a:solidFill>
                        </a:rPr>
                        <a:t>?</a:t>
                      </a:r>
                    </a:p>
                    <a:p>
                      <a:pPr algn="ctr"/>
                      <a:endParaRPr lang="en-GB" sz="36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noFill/>
                  </a:tcPr>
                </a:tc>
                <a:tc>
                  <a:txBody>
                    <a:bodyPr/>
                    <a:lstStyle/>
                    <a:p>
                      <a:pPr algn="ctr"/>
                      <a:endParaRPr lang="en-GB" sz="2000" b="1" dirty="0">
                        <a:solidFill>
                          <a:schemeClr val="tx1"/>
                        </a:solidFill>
                        <a:highlight>
                          <a:srgbClr val="00FFFF"/>
                        </a:highlight>
                      </a:endParaRPr>
                    </a:p>
                    <a:p>
                      <a:pPr algn="ctr"/>
                      <a:r>
                        <a:rPr lang="en-GB" sz="3600" b="1" dirty="0">
                          <a:solidFill>
                            <a:schemeClr val="tx1"/>
                          </a:solidFill>
                          <a:highlight>
                            <a:srgbClr val="FFCCFF"/>
                          </a:highlight>
                        </a:rPr>
                        <a:t>Leap</a:t>
                      </a:r>
                    </a:p>
                    <a:p>
                      <a:pPr algn="ctr"/>
                      <a:r>
                        <a:rPr lang="en-GB" sz="2800" b="0" dirty="0">
                          <a:solidFill>
                            <a:schemeClr val="tx1"/>
                          </a:solidFill>
                        </a:rPr>
                        <a:t>Split</a:t>
                      </a:r>
                    </a:p>
                    <a:p>
                      <a:pPr algn="ctr"/>
                      <a:r>
                        <a:rPr lang="en-GB" sz="2800" b="0" dirty="0">
                          <a:solidFill>
                            <a:schemeClr val="tx1"/>
                          </a:solidFill>
                        </a:rPr>
                        <a:t>Stag</a:t>
                      </a:r>
                    </a:p>
                    <a:p>
                      <a:pPr algn="ctr"/>
                      <a:r>
                        <a:rPr lang="en-GB" sz="2800" b="0" dirty="0">
                          <a:solidFill>
                            <a:schemeClr val="tx1"/>
                          </a:solidFill>
                        </a:rPr>
                        <a:t>Scissor</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3672256440"/>
                  </a:ext>
                </a:extLst>
              </a:tr>
            </a:tbl>
          </a:graphicData>
        </a:graphic>
      </p:graphicFrame>
    </p:spTree>
    <p:extLst>
      <p:ext uri="{BB962C8B-B14F-4D97-AF65-F5344CB8AC3E}">
        <p14:creationId xmlns:p14="http://schemas.microsoft.com/office/powerpoint/2010/main" val="121767111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9B5D836-6140-4FAF-A323-3AB53E794AD9}"/>
              </a:ext>
            </a:extLst>
          </p:cNvPr>
          <p:cNvSpPr txBox="1"/>
          <p:nvPr/>
        </p:nvSpPr>
        <p:spPr>
          <a:xfrm>
            <a:off x="935611" y="1063033"/>
            <a:ext cx="9990055" cy="4093428"/>
          </a:xfrm>
          <a:prstGeom prst="rect">
            <a:avLst/>
          </a:prstGeom>
          <a:noFill/>
        </p:spPr>
        <p:txBody>
          <a:bodyPr wrap="square">
            <a:spAutoFit/>
          </a:bodyPr>
          <a:lstStyle/>
          <a:p>
            <a:r>
              <a:rPr lang="en-GB" sz="2000" dirty="0"/>
              <a:t>With yoga we can use different themes</a:t>
            </a:r>
          </a:p>
          <a:p>
            <a:r>
              <a:rPr lang="en-GB" sz="2000" dirty="0"/>
              <a:t>Animals… we are lost in the forest – practice Tree pose</a:t>
            </a:r>
          </a:p>
          <a:p>
            <a:pPr marL="457200" indent="-457200">
              <a:buFont typeface="+mj-lt"/>
              <a:buAutoNum type="arabicPeriod"/>
            </a:pPr>
            <a:endParaRPr lang="en-GB" sz="2000" dirty="0"/>
          </a:p>
          <a:p>
            <a:pPr marL="457200" indent="-457200">
              <a:buFont typeface="+mj-lt"/>
              <a:buAutoNum type="arabicPeriod"/>
            </a:pPr>
            <a:r>
              <a:rPr lang="en-GB" sz="2000" i="1" dirty="0"/>
              <a:t>Zen the cat </a:t>
            </a:r>
            <a:r>
              <a:rPr lang="en-GB" sz="2000" dirty="0"/>
              <a:t>– helps us to move our back to relax</a:t>
            </a:r>
          </a:p>
          <a:p>
            <a:pPr marL="457200" indent="-457200">
              <a:buFont typeface="+mj-lt"/>
              <a:buAutoNum type="arabicPeriod"/>
            </a:pPr>
            <a:r>
              <a:rPr lang="en-GB" sz="2000" dirty="0"/>
              <a:t>Yogi the dog – shows us how stretch our shoulders, back and legs in downward dog</a:t>
            </a:r>
          </a:p>
          <a:p>
            <a:pPr marL="457200" indent="-457200">
              <a:buFont typeface="+mj-lt"/>
              <a:buAutoNum type="arabicPeriod"/>
            </a:pPr>
            <a:r>
              <a:rPr lang="en-GB" sz="2000" dirty="0"/>
              <a:t>Namaste the cobra -She wants us to help get flexible</a:t>
            </a:r>
          </a:p>
          <a:p>
            <a:pPr marL="457200" indent="-457200">
              <a:buFont typeface="+mj-lt"/>
              <a:buAutoNum type="arabicPeriod"/>
            </a:pPr>
            <a:r>
              <a:rPr lang="en-GB" sz="2000" dirty="0"/>
              <a:t>Betty Butterfly </a:t>
            </a:r>
          </a:p>
          <a:p>
            <a:pPr marL="457200" indent="-457200">
              <a:buFont typeface="+mj-lt"/>
              <a:buAutoNum type="arabicPeriod"/>
            </a:pPr>
            <a:r>
              <a:rPr lang="en-GB" sz="2000" dirty="0"/>
              <a:t>Elephant pose</a:t>
            </a:r>
          </a:p>
          <a:p>
            <a:pPr marL="457200" indent="-457200">
              <a:buFont typeface="+mj-lt"/>
              <a:buAutoNum type="arabicPeriod"/>
            </a:pPr>
            <a:r>
              <a:rPr lang="en-GB" sz="2000" dirty="0"/>
              <a:t>Giraffe pose – side lunge and stetch arm up and over</a:t>
            </a:r>
          </a:p>
          <a:p>
            <a:endParaRPr lang="en-GB" sz="2000" dirty="0"/>
          </a:p>
          <a:p>
            <a:r>
              <a:rPr lang="en-GB" sz="2000" dirty="0"/>
              <a:t>In groups of 3, take turns rolling the dice for which pose to do. Between each pose come back to standing and breath with a circle of the arms</a:t>
            </a:r>
          </a:p>
          <a:p>
            <a:endParaRPr lang="en-GB" sz="2000" dirty="0"/>
          </a:p>
        </p:txBody>
      </p:sp>
      <p:sp>
        <p:nvSpPr>
          <p:cNvPr id="7" name="Title 1">
            <a:extLst>
              <a:ext uri="{FF2B5EF4-FFF2-40B4-BE49-F238E27FC236}">
                <a16:creationId xmlns:a16="http://schemas.microsoft.com/office/drawing/2014/main" id="{F6D4E8BF-1441-4458-918C-B865FB35A6A0}"/>
              </a:ext>
            </a:extLst>
          </p:cNvPr>
          <p:cNvSpPr txBox="1">
            <a:spLocks/>
          </p:cNvSpPr>
          <p:nvPr/>
        </p:nvSpPr>
        <p:spPr>
          <a:xfrm>
            <a:off x="367646" y="387927"/>
            <a:ext cx="11510318" cy="82203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cs typeface="Calibri Light"/>
              </a:rPr>
              <a:t>Yoga &amp; Body Awareness</a:t>
            </a:r>
            <a:endParaRPr lang="en-US" dirty="0"/>
          </a:p>
        </p:txBody>
      </p:sp>
      <p:pic>
        <p:nvPicPr>
          <p:cNvPr id="2052" name="Picture 4" descr="PLAYM8 Instruction Cube 17cm">
            <a:extLst>
              <a:ext uri="{FF2B5EF4-FFF2-40B4-BE49-F238E27FC236}">
                <a16:creationId xmlns:a16="http://schemas.microsoft.com/office/drawing/2014/main" id="{BBA72F52-1DAD-4117-9A6C-153B65A482F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1915" r="56317"/>
          <a:stretch/>
        </p:blipFill>
        <p:spPr bwMode="auto">
          <a:xfrm>
            <a:off x="10272409" y="2284957"/>
            <a:ext cx="1605555" cy="176530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Elephant Pose - Children Inspired by Yoga - pose of the week">
            <a:extLst>
              <a:ext uri="{FF2B5EF4-FFF2-40B4-BE49-F238E27FC236}">
                <a16:creationId xmlns:a16="http://schemas.microsoft.com/office/drawing/2014/main" id="{CA0386BB-EFBE-4D8B-8CC2-3FEAD297ACE3}"/>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6750" b="92250" l="10000" r="90000">
                        <a14:foregroundMark x1="49125" y1="6750" x2="54125" y2="6750"/>
                        <a14:foregroundMark x1="27500" y1="90750" x2="34000" y2="90750"/>
                        <a14:foregroundMark x1="55000" y1="90000" x2="57875" y2="89500"/>
                        <a14:foregroundMark x1="53375" y1="91750" x2="56125" y2="91750"/>
                        <a14:foregroundMark x1="26375" y1="92250" x2="34375" y2="92250"/>
                      </a14:backgroundRemoval>
                    </a14:imgEffect>
                  </a14:imgLayer>
                </a14:imgProps>
              </a:ext>
              <a:ext uri="{28A0092B-C50C-407E-A947-70E740481C1C}">
                <a14:useLocalDpi xmlns:a14="http://schemas.microsoft.com/office/drawing/2010/main" val="0"/>
              </a:ext>
            </a:extLst>
          </a:blip>
          <a:srcRect/>
          <a:stretch>
            <a:fillRect/>
          </a:stretch>
        </p:blipFill>
        <p:spPr bwMode="auto">
          <a:xfrm>
            <a:off x="10272408" y="3027732"/>
            <a:ext cx="1605555" cy="802535"/>
          </a:xfrm>
          <a:prstGeom prst="rect">
            <a:avLst/>
          </a:prstGeom>
          <a:noFill/>
          <a:ln>
            <a:noFill/>
          </a:ln>
        </p:spPr>
      </p:pic>
    </p:spTree>
    <p:extLst>
      <p:ext uri="{BB962C8B-B14F-4D97-AF65-F5344CB8AC3E}">
        <p14:creationId xmlns:p14="http://schemas.microsoft.com/office/powerpoint/2010/main" val="211484270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630810" y="1417983"/>
            <a:ext cx="4535079" cy="3917587"/>
          </a:xfrm>
        </p:spPr>
        <p:txBody>
          <a:bodyPr/>
          <a:lstStyle/>
          <a:p>
            <a:r>
              <a:rPr lang="en-GB" dirty="0"/>
              <a:t>Week 7 - Relationships</a:t>
            </a:r>
          </a:p>
          <a:p>
            <a:endParaRPr lang="en-GB" dirty="0"/>
          </a:p>
          <a:p>
            <a:endParaRPr lang="en-GB" dirty="0"/>
          </a:p>
          <a:p>
            <a:r>
              <a:rPr lang="en-GB" dirty="0"/>
              <a:t>Creativity Through Movement</a:t>
            </a:r>
          </a:p>
          <a:p>
            <a:r>
              <a:rPr lang="en-GB" dirty="0"/>
              <a:t>(BMPE4002) Level 4</a:t>
            </a:r>
          </a:p>
          <a:p>
            <a:endParaRPr lang="en-GB" dirty="0"/>
          </a:p>
          <a:p>
            <a:r>
              <a:rPr lang="en-GB" dirty="0"/>
              <a:t>Kate Piper</a:t>
            </a:r>
          </a:p>
          <a:p>
            <a:r>
              <a:rPr lang="en-GB" dirty="0"/>
              <a:t>Anna Stevenson</a:t>
            </a:r>
          </a:p>
        </p:txBody>
      </p:sp>
    </p:spTree>
    <p:extLst>
      <p:ext uri="{BB962C8B-B14F-4D97-AF65-F5344CB8AC3E}">
        <p14:creationId xmlns:p14="http://schemas.microsoft.com/office/powerpoint/2010/main" val="74545256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04D7C1C2-184D-472F-9C8A-56E5AF89B379}"/>
              </a:ext>
            </a:extLst>
          </p:cNvPr>
          <p:cNvSpPr txBox="1"/>
          <p:nvPr/>
        </p:nvSpPr>
        <p:spPr>
          <a:xfrm>
            <a:off x="137123" y="1244180"/>
            <a:ext cx="2829464" cy="4216539"/>
          </a:xfrm>
          <a:prstGeom prst="rect">
            <a:avLst/>
          </a:prstGeom>
          <a:solidFill>
            <a:schemeClr val="accent5">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cs typeface="Calibri"/>
              </a:rPr>
              <a:t>SPACE</a:t>
            </a:r>
          </a:p>
          <a:p>
            <a:r>
              <a:rPr lang="en-GB" sz="2400"/>
              <a:t>Spatial Awareness</a:t>
            </a:r>
            <a:endParaRPr lang="en-GB" sz="2400">
              <a:cs typeface="Calibri"/>
            </a:endParaRPr>
          </a:p>
          <a:p>
            <a:endParaRPr lang="en-GB">
              <a:cs typeface="Calibri"/>
            </a:endParaRPr>
          </a:p>
          <a:p>
            <a:endParaRPr lang="en-GB">
              <a:cs typeface="Calibri"/>
            </a:endParaRPr>
          </a:p>
          <a:p>
            <a:r>
              <a:rPr lang="en-GB" i="1">
                <a:cs typeface="Calibri"/>
              </a:rPr>
              <a:t>Where do we move?</a:t>
            </a: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p:txBody>
      </p:sp>
      <p:sp>
        <p:nvSpPr>
          <p:cNvPr id="10" name="TextBox 9">
            <a:extLst>
              <a:ext uri="{FF2B5EF4-FFF2-40B4-BE49-F238E27FC236}">
                <a16:creationId xmlns:a16="http://schemas.microsoft.com/office/drawing/2014/main" id="{BF9C5AE7-FC5A-450B-BE5D-F367884B6A4E}"/>
              </a:ext>
            </a:extLst>
          </p:cNvPr>
          <p:cNvSpPr txBox="1"/>
          <p:nvPr/>
        </p:nvSpPr>
        <p:spPr>
          <a:xfrm>
            <a:off x="3113236" y="1244179"/>
            <a:ext cx="2901350" cy="4216539"/>
          </a:xfrm>
          <a:prstGeom prst="rect">
            <a:avLst/>
          </a:prstGeom>
          <a:solidFill>
            <a:schemeClr val="accent4">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t>BODY </a:t>
            </a:r>
            <a:endParaRPr lang="en-US" sz="2800">
              <a:cs typeface="Calibri" panose="020F0502020204030204"/>
            </a:endParaRPr>
          </a:p>
          <a:p>
            <a:r>
              <a:rPr lang="en-GB" sz="2400">
                <a:cs typeface="Calibri"/>
              </a:rPr>
              <a:t>Body Awareness</a:t>
            </a:r>
          </a:p>
          <a:p>
            <a:endParaRPr lang="en-GB">
              <a:cs typeface="Calibri"/>
            </a:endParaRPr>
          </a:p>
          <a:p>
            <a:endParaRPr lang="en-GB">
              <a:cs typeface="Calibri"/>
            </a:endParaRPr>
          </a:p>
          <a:p>
            <a:r>
              <a:rPr lang="en-GB" i="1">
                <a:cs typeface="Calibri"/>
              </a:rPr>
              <a:t>What can we do?</a:t>
            </a: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p:txBody>
      </p:sp>
      <p:sp>
        <p:nvSpPr>
          <p:cNvPr id="12" name="TextBox 11">
            <a:extLst>
              <a:ext uri="{FF2B5EF4-FFF2-40B4-BE49-F238E27FC236}">
                <a16:creationId xmlns:a16="http://schemas.microsoft.com/office/drawing/2014/main" id="{A5FF95F4-47B7-4182-B3B5-B1DACBDC2B4F}"/>
              </a:ext>
            </a:extLst>
          </p:cNvPr>
          <p:cNvSpPr txBox="1"/>
          <p:nvPr/>
        </p:nvSpPr>
        <p:spPr>
          <a:xfrm>
            <a:off x="6161235" y="1244180"/>
            <a:ext cx="2901351" cy="4216539"/>
          </a:xfrm>
          <a:prstGeom prst="rect">
            <a:avLst/>
          </a:prstGeom>
          <a:solidFill>
            <a:srgbClr val="F7A8A8"/>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t>EFFORT</a:t>
            </a:r>
            <a:endParaRPr lang="en-US" sz="2800">
              <a:cs typeface="Calibri" panose="020F0502020204030204"/>
            </a:endParaRPr>
          </a:p>
          <a:p>
            <a:r>
              <a:rPr lang="en-GB" sz="2400">
                <a:cs typeface="Calibri"/>
              </a:rPr>
              <a:t>Quality of movement </a:t>
            </a:r>
          </a:p>
          <a:p>
            <a:endParaRPr lang="en-GB">
              <a:cs typeface="Calibri"/>
            </a:endParaRPr>
          </a:p>
          <a:p>
            <a:endParaRPr lang="en-GB">
              <a:cs typeface="Calibri"/>
            </a:endParaRPr>
          </a:p>
          <a:p>
            <a:r>
              <a:rPr lang="en-GB" i="1">
                <a:cs typeface="Calibri"/>
              </a:rPr>
              <a:t>How do we move?</a:t>
            </a: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p:txBody>
      </p:sp>
      <p:sp>
        <p:nvSpPr>
          <p:cNvPr id="13" name="TextBox 12">
            <a:extLst>
              <a:ext uri="{FF2B5EF4-FFF2-40B4-BE49-F238E27FC236}">
                <a16:creationId xmlns:a16="http://schemas.microsoft.com/office/drawing/2014/main" id="{D7BFFAD3-BCC3-43A0-A0E5-CF214C3780ED}"/>
              </a:ext>
            </a:extLst>
          </p:cNvPr>
          <p:cNvSpPr txBox="1"/>
          <p:nvPr/>
        </p:nvSpPr>
        <p:spPr>
          <a:xfrm>
            <a:off x="9180480" y="1244179"/>
            <a:ext cx="2901351" cy="4216539"/>
          </a:xfrm>
          <a:prstGeom prst="rect">
            <a:avLst/>
          </a:prstGeom>
          <a:solidFill>
            <a:schemeClr val="accent6">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b="1"/>
              <a:t>RELATIONSHIPS</a:t>
            </a:r>
            <a:endParaRPr lang="en-US" sz="2800" b="1">
              <a:cs typeface="Calibri"/>
            </a:endParaRPr>
          </a:p>
          <a:p>
            <a:endParaRPr lang="en-GB" sz="2400">
              <a:cs typeface="Calibri"/>
            </a:endParaRPr>
          </a:p>
          <a:p>
            <a:endParaRPr lang="en-GB">
              <a:cs typeface="Calibri"/>
            </a:endParaRPr>
          </a:p>
          <a:p>
            <a:endParaRPr lang="en-GB">
              <a:cs typeface="Calibri"/>
            </a:endParaRPr>
          </a:p>
          <a:p>
            <a:r>
              <a:rPr lang="en-GB" i="1">
                <a:cs typeface="Calibri"/>
              </a:rPr>
              <a:t>With whom and what do we move?</a:t>
            </a: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p:txBody>
      </p:sp>
      <p:sp>
        <p:nvSpPr>
          <p:cNvPr id="14" name="TextBox 13">
            <a:extLst>
              <a:ext uri="{FF2B5EF4-FFF2-40B4-BE49-F238E27FC236}">
                <a16:creationId xmlns:a16="http://schemas.microsoft.com/office/drawing/2014/main" id="{C67117D1-0BDE-4ECD-942F-88A13DFE9F17}"/>
              </a:ext>
            </a:extLst>
          </p:cNvPr>
          <p:cNvSpPr txBox="1"/>
          <p:nvPr/>
        </p:nvSpPr>
        <p:spPr>
          <a:xfrm>
            <a:off x="138023" y="296174"/>
            <a:ext cx="11959085"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4400" dirty="0">
                <a:ea typeface="Microsoft JhengHei"/>
                <a:cs typeface="Arial"/>
              </a:rPr>
              <a:t>4 Pillars to teaching creative movement </a:t>
            </a:r>
          </a:p>
        </p:txBody>
      </p:sp>
      <p:sp>
        <p:nvSpPr>
          <p:cNvPr id="8" name="Rectangle 7">
            <a:extLst>
              <a:ext uri="{FF2B5EF4-FFF2-40B4-BE49-F238E27FC236}">
                <a16:creationId xmlns:a16="http://schemas.microsoft.com/office/drawing/2014/main" id="{441E1D92-5752-4A4B-BFCB-49D48D9DB934}"/>
              </a:ext>
            </a:extLst>
          </p:cNvPr>
          <p:cNvSpPr/>
          <p:nvPr/>
        </p:nvSpPr>
        <p:spPr>
          <a:xfrm>
            <a:off x="9186232" y="1244179"/>
            <a:ext cx="2895599" cy="4231342"/>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05846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42ACF5F-A96C-4215-A133-20FB9EC54854}"/>
              </a:ext>
            </a:extLst>
          </p:cNvPr>
          <p:cNvSpPr txBox="1"/>
          <p:nvPr/>
        </p:nvSpPr>
        <p:spPr>
          <a:xfrm>
            <a:off x="3780148" y="2513583"/>
            <a:ext cx="4119514" cy="1569660"/>
          </a:xfrm>
          <a:prstGeom prst="rect">
            <a:avLst/>
          </a:prstGeom>
          <a:noFill/>
        </p:spPr>
        <p:txBody>
          <a:bodyPr wrap="square">
            <a:spAutoFit/>
          </a:bodyPr>
          <a:lstStyle/>
          <a:p>
            <a:pPr algn="ctr"/>
            <a:r>
              <a:rPr lang="en-GB" sz="3200" b="1" dirty="0">
                <a:highlight>
                  <a:srgbClr val="D4FDC3"/>
                </a:highlight>
              </a:rPr>
              <a:t>Relationships</a:t>
            </a:r>
            <a:r>
              <a:rPr lang="en-GB" sz="3200" b="1" dirty="0"/>
              <a:t> in creative movement </a:t>
            </a:r>
            <a:endParaRPr lang="en-GB" sz="3200" dirty="0"/>
          </a:p>
          <a:p>
            <a:pPr algn="ctr"/>
            <a:endParaRPr lang="en-GB" sz="3200" dirty="0"/>
          </a:p>
        </p:txBody>
      </p:sp>
      <p:sp>
        <p:nvSpPr>
          <p:cNvPr id="5" name="TextBox 4">
            <a:extLst>
              <a:ext uri="{FF2B5EF4-FFF2-40B4-BE49-F238E27FC236}">
                <a16:creationId xmlns:a16="http://schemas.microsoft.com/office/drawing/2014/main" id="{F73EBEA3-EF7C-4DD9-A6DE-643F60B997D9}"/>
              </a:ext>
            </a:extLst>
          </p:cNvPr>
          <p:cNvSpPr txBox="1"/>
          <p:nvPr/>
        </p:nvSpPr>
        <p:spPr>
          <a:xfrm>
            <a:off x="245098" y="3780767"/>
            <a:ext cx="3896414" cy="461665"/>
          </a:xfrm>
          <a:prstGeom prst="rect">
            <a:avLst/>
          </a:prstGeom>
          <a:noFill/>
        </p:spPr>
        <p:txBody>
          <a:bodyPr wrap="square">
            <a:spAutoFit/>
          </a:bodyPr>
          <a:lstStyle/>
          <a:p>
            <a:pPr algn="ctr"/>
            <a:r>
              <a:rPr lang="en-GB" sz="2400" dirty="0"/>
              <a:t>Between people - duets</a:t>
            </a:r>
          </a:p>
        </p:txBody>
      </p:sp>
      <p:sp>
        <p:nvSpPr>
          <p:cNvPr id="6" name="TextBox 5">
            <a:extLst>
              <a:ext uri="{FF2B5EF4-FFF2-40B4-BE49-F238E27FC236}">
                <a16:creationId xmlns:a16="http://schemas.microsoft.com/office/drawing/2014/main" id="{90332E28-F3B0-4B12-AE6B-5EE9F03C2C2C}"/>
              </a:ext>
            </a:extLst>
          </p:cNvPr>
          <p:cNvSpPr txBox="1"/>
          <p:nvPr/>
        </p:nvSpPr>
        <p:spPr>
          <a:xfrm>
            <a:off x="106836" y="2060410"/>
            <a:ext cx="3896414" cy="461665"/>
          </a:xfrm>
          <a:prstGeom prst="rect">
            <a:avLst/>
          </a:prstGeom>
          <a:noFill/>
        </p:spPr>
        <p:txBody>
          <a:bodyPr wrap="square">
            <a:spAutoFit/>
          </a:bodyPr>
          <a:lstStyle/>
          <a:p>
            <a:pPr algn="ctr"/>
            <a:r>
              <a:rPr lang="en-GB" sz="2400" dirty="0"/>
              <a:t>In groups</a:t>
            </a:r>
          </a:p>
        </p:txBody>
      </p:sp>
      <p:sp>
        <p:nvSpPr>
          <p:cNvPr id="7" name="TextBox 6">
            <a:extLst>
              <a:ext uri="{FF2B5EF4-FFF2-40B4-BE49-F238E27FC236}">
                <a16:creationId xmlns:a16="http://schemas.microsoft.com/office/drawing/2014/main" id="{59A0784B-039D-470F-8C8A-0333B5E65ACA}"/>
              </a:ext>
            </a:extLst>
          </p:cNvPr>
          <p:cNvSpPr txBox="1"/>
          <p:nvPr/>
        </p:nvSpPr>
        <p:spPr>
          <a:xfrm>
            <a:off x="7899662" y="1704872"/>
            <a:ext cx="3896414" cy="830997"/>
          </a:xfrm>
          <a:prstGeom prst="rect">
            <a:avLst/>
          </a:prstGeom>
          <a:noFill/>
        </p:spPr>
        <p:txBody>
          <a:bodyPr wrap="square">
            <a:spAutoFit/>
          </a:bodyPr>
          <a:lstStyle/>
          <a:p>
            <a:r>
              <a:rPr lang="en-GB" sz="2400" dirty="0"/>
              <a:t>People and equipment -  rhythmic gymnastics </a:t>
            </a:r>
          </a:p>
        </p:txBody>
      </p:sp>
      <p:sp>
        <p:nvSpPr>
          <p:cNvPr id="8" name="TextBox 7">
            <a:extLst>
              <a:ext uri="{FF2B5EF4-FFF2-40B4-BE49-F238E27FC236}">
                <a16:creationId xmlns:a16="http://schemas.microsoft.com/office/drawing/2014/main" id="{8AAA49FE-2D9D-44D6-91E0-8701E939AC7F}"/>
              </a:ext>
            </a:extLst>
          </p:cNvPr>
          <p:cNvSpPr txBox="1"/>
          <p:nvPr/>
        </p:nvSpPr>
        <p:spPr>
          <a:xfrm>
            <a:off x="7877664" y="4414900"/>
            <a:ext cx="3896414" cy="461665"/>
          </a:xfrm>
          <a:prstGeom prst="rect">
            <a:avLst/>
          </a:prstGeom>
          <a:noFill/>
        </p:spPr>
        <p:txBody>
          <a:bodyPr wrap="square">
            <a:spAutoFit/>
          </a:bodyPr>
          <a:lstStyle/>
          <a:p>
            <a:r>
              <a:rPr lang="en-GB" sz="2400" dirty="0"/>
              <a:t>People and apparatus</a:t>
            </a:r>
          </a:p>
        </p:txBody>
      </p:sp>
      <p:sp>
        <p:nvSpPr>
          <p:cNvPr id="3" name="Oval 2">
            <a:extLst>
              <a:ext uri="{FF2B5EF4-FFF2-40B4-BE49-F238E27FC236}">
                <a16:creationId xmlns:a16="http://schemas.microsoft.com/office/drawing/2014/main" id="{736AF752-0CD5-4C15-8CF8-E88582C80046}"/>
              </a:ext>
            </a:extLst>
          </p:cNvPr>
          <p:cNvSpPr/>
          <p:nvPr/>
        </p:nvSpPr>
        <p:spPr>
          <a:xfrm>
            <a:off x="3880699" y="2130458"/>
            <a:ext cx="3896414" cy="1952785"/>
          </a:xfrm>
          <a:prstGeom prst="ellipse">
            <a:avLst/>
          </a:prstGeom>
          <a:noFill/>
          <a:ln w="381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DA1D639D-3871-4F80-B503-E9691C4612D7}"/>
              </a:ext>
            </a:extLst>
          </p:cNvPr>
          <p:cNvSpPr txBox="1"/>
          <p:nvPr/>
        </p:nvSpPr>
        <p:spPr>
          <a:xfrm>
            <a:off x="2875174" y="4727978"/>
            <a:ext cx="4119513" cy="461665"/>
          </a:xfrm>
          <a:prstGeom prst="rect">
            <a:avLst/>
          </a:prstGeom>
          <a:noFill/>
        </p:spPr>
        <p:txBody>
          <a:bodyPr wrap="square">
            <a:spAutoFit/>
          </a:bodyPr>
          <a:lstStyle/>
          <a:p>
            <a:pPr algn="ctr"/>
            <a:r>
              <a:rPr lang="en-GB" sz="2400" b="1" dirty="0"/>
              <a:t>Choreographic Devices</a:t>
            </a:r>
          </a:p>
        </p:txBody>
      </p:sp>
      <p:sp>
        <p:nvSpPr>
          <p:cNvPr id="10" name="TextBox 9">
            <a:extLst>
              <a:ext uri="{FF2B5EF4-FFF2-40B4-BE49-F238E27FC236}">
                <a16:creationId xmlns:a16="http://schemas.microsoft.com/office/drawing/2014/main" id="{1A715CAE-D734-438E-A38B-1A34D00658DF}"/>
              </a:ext>
            </a:extLst>
          </p:cNvPr>
          <p:cNvSpPr txBox="1"/>
          <p:nvPr/>
        </p:nvSpPr>
        <p:spPr>
          <a:xfrm>
            <a:off x="8000213" y="3167390"/>
            <a:ext cx="3896414" cy="461665"/>
          </a:xfrm>
          <a:prstGeom prst="rect">
            <a:avLst/>
          </a:prstGeom>
          <a:noFill/>
        </p:spPr>
        <p:txBody>
          <a:bodyPr wrap="square">
            <a:spAutoFit/>
          </a:bodyPr>
          <a:lstStyle/>
          <a:p>
            <a:r>
              <a:rPr lang="en-GB" sz="2400" dirty="0"/>
              <a:t>Relationships in space</a:t>
            </a:r>
          </a:p>
        </p:txBody>
      </p:sp>
      <p:sp>
        <p:nvSpPr>
          <p:cNvPr id="11" name="TextBox 10">
            <a:extLst>
              <a:ext uri="{FF2B5EF4-FFF2-40B4-BE49-F238E27FC236}">
                <a16:creationId xmlns:a16="http://schemas.microsoft.com/office/drawing/2014/main" id="{A6FE4543-45E3-46B0-ADE0-8201B058A511}"/>
              </a:ext>
            </a:extLst>
          </p:cNvPr>
          <p:cNvSpPr txBox="1"/>
          <p:nvPr/>
        </p:nvSpPr>
        <p:spPr>
          <a:xfrm>
            <a:off x="1136224" y="177673"/>
            <a:ext cx="9919551" cy="1138773"/>
          </a:xfrm>
          <a:prstGeom prst="rect">
            <a:avLst/>
          </a:prstGeom>
          <a:noFill/>
        </p:spPr>
        <p:txBody>
          <a:bodyPr wrap="square">
            <a:spAutoFit/>
          </a:bodyPr>
          <a:lstStyle/>
          <a:p>
            <a:pPr algn="ctr"/>
            <a:r>
              <a:rPr lang="en-GB" sz="3400" b="1" i="1" dirty="0"/>
              <a:t>The dance element that focuses on how the body relates to itself, to others and the environment </a:t>
            </a:r>
          </a:p>
        </p:txBody>
      </p:sp>
    </p:spTree>
    <p:extLst>
      <p:ext uri="{BB962C8B-B14F-4D97-AF65-F5344CB8AC3E}">
        <p14:creationId xmlns:p14="http://schemas.microsoft.com/office/powerpoint/2010/main" val="1822582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42ACF5F-A96C-4215-A133-20FB9EC54854}"/>
              </a:ext>
            </a:extLst>
          </p:cNvPr>
          <p:cNvSpPr txBox="1"/>
          <p:nvPr/>
        </p:nvSpPr>
        <p:spPr>
          <a:xfrm>
            <a:off x="521223" y="704773"/>
            <a:ext cx="11149553" cy="3231654"/>
          </a:xfrm>
          <a:prstGeom prst="rect">
            <a:avLst/>
          </a:prstGeom>
          <a:noFill/>
        </p:spPr>
        <p:txBody>
          <a:bodyPr wrap="square">
            <a:spAutoFit/>
          </a:bodyPr>
          <a:lstStyle/>
          <a:p>
            <a:pPr algn="ctr"/>
            <a:r>
              <a:rPr lang="en-GB" sz="4400" b="1" dirty="0"/>
              <a:t>Choreographic Devises</a:t>
            </a:r>
          </a:p>
          <a:p>
            <a:pPr algn="ctr"/>
            <a:endParaRPr lang="en-GB" sz="4000" dirty="0"/>
          </a:p>
          <a:p>
            <a:pPr algn="ctr"/>
            <a:endParaRPr lang="en-GB" sz="4000" dirty="0"/>
          </a:p>
          <a:p>
            <a:pPr algn="ctr"/>
            <a:r>
              <a:rPr lang="en-GB" sz="4000" dirty="0"/>
              <a:t>Watch these videos and think about/jot down how they are moving as partners or a group?</a:t>
            </a:r>
          </a:p>
        </p:txBody>
      </p:sp>
    </p:spTree>
    <p:extLst>
      <p:ext uri="{BB962C8B-B14F-4D97-AF65-F5344CB8AC3E}">
        <p14:creationId xmlns:p14="http://schemas.microsoft.com/office/powerpoint/2010/main" val="239007532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7FB63D7-2DDE-47B1-8A17-CC7F812AC535}"/>
              </a:ext>
            </a:extLst>
          </p:cNvPr>
          <p:cNvSpPr txBox="1"/>
          <p:nvPr/>
        </p:nvSpPr>
        <p:spPr>
          <a:xfrm>
            <a:off x="652806" y="1209781"/>
            <a:ext cx="10932735" cy="6186309"/>
          </a:xfrm>
          <a:prstGeom prst="rect">
            <a:avLst/>
          </a:prstGeom>
          <a:noFill/>
        </p:spPr>
        <p:txBody>
          <a:bodyPr wrap="square">
            <a:spAutoFit/>
          </a:bodyPr>
          <a:lstStyle/>
          <a:p>
            <a:r>
              <a:rPr lang="en-GB" dirty="0"/>
              <a:t>LINKS FOR THE EXAPMLES:</a:t>
            </a:r>
          </a:p>
          <a:p>
            <a:endParaRPr lang="en-GB" dirty="0"/>
          </a:p>
          <a:p>
            <a:r>
              <a:rPr lang="en-GB" dirty="0"/>
              <a:t>UNISON: </a:t>
            </a:r>
            <a:r>
              <a:rPr lang="en-GB" dirty="0">
                <a:hlinkClick r:id="rId2"/>
              </a:rPr>
              <a:t>https://www.youtube.com/watch?time_continue=1&amp;v=YSCdFVc6DoY&amp;feature=emb_logo</a:t>
            </a:r>
            <a:endParaRPr lang="en-GB" dirty="0"/>
          </a:p>
          <a:p>
            <a:r>
              <a:rPr lang="en-GB" dirty="0">
                <a:hlinkClick r:id="rId3"/>
              </a:rPr>
              <a:t>https://www.youtube.com/watch?v=u9RKwlF_MXE</a:t>
            </a:r>
            <a:endParaRPr lang="en-GB" dirty="0"/>
          </a:p>
          <a:p>
            <a:endParaRPr lang="en-GB" dirty="0"/>
          </a:p>
          <a:p>
            <a:r>
              <a:rPr lang="en-GB" dirty="0"/>
              <a:t>MIRRORING: </a:t>
            </a:r>
            <a:r>
              <a:rPr lang="en-GB" dirty="0">
                <a:hlinkClick r:id="rId4"/>
              </a:rPr>
              <a:t>https://www.youtube.com/watch?v=dN5YjqP5duc</a:t>
            </a:r>
            <a:endParaRPr lang="en-GB" dirty="0"/>
          </a:p>
          <a:p>
            <a:endParaRPr lang="en-GB" dirty="0"/>
          </a:p>
          <a:p>
            <a:r>
              <a:rPr lang="en-GB" dirty="0"/>
              <a:t>CANNON: </a:t>
            </a:r>
            <a:r>
              <a:rPr lang="en-GB" dirty="0">
                <a:hlinkClick r:id="rId5"/>
              </a:rPr>
              <a:t>https://www.youtube.com/watch?v=-I-SE6Q9Le0</a:t>
            </a:r>
            <a:endParaRPr lang="en-GB" dirty="0"/>
          </a:p>
          <a:p>
            <a:endParaRPr lang="en-GB" dirty="0"/>
          </a:p>
          <a:p>
            <a:r>
              <a:rPr lang="en-GB" dirty="0"/>
              <a:t>CALL &amp; RESPONSE: </a:t>
            </a:r>
            <a:r>
              <a:rPr lang="en-GB" dirty="0">
                <a:hlinkClick r:id="rId6"/>
              </a:rPr>
              <a:t>https://www.youtube.com/watch?v=rUFhUcPokks</a:t>
            </a:r>
            <a:endParaRPr lang="en-GB" dirty="0"/>
          </a:p>
          <a:p>
            <a:endParaRPr lang="en-GB" dirty="0"/>
          </a:p>
          <a:p>
            <a:endParaRPr lang="en-GB" dirty="0"/>
          </a:p>
          <a:p>
            <a:r>
              <a:rPr lang="en-GB" dirty="0"/>
              <a:t>MULTIPLE DEVICES: </a:t>
            </a:r>
            <a:r>
              <a:rPr lang="en-GB" dirty="0">
                <a:hlinkClick r:id="rId7"/>
              </a:rPr>
              <a:t>https://www.youtube.com/watch?v=1thKbqDugLY</a:t>
            </a:r>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332410156"/>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F79D14A3-A700-4200-8C51-16B20F627726}"/>
              </a:ext>
            </a:extLst>
          </p:cNvPr>
          <p:cNvGraphicFramePr>
            <a:graphicFrameLocks noGrp="1"/>
          </p:cNvGraphicFramePr>
          <p:nvPr>
            <p:extLst>
              <p:ext uri="{D42A27DB-BD31-4B8C-83A1-F6EECF244321}">
                <p14:modId xmlns:p14="http://schemas.microsoft.com/office/powerpoint/2010/main" val="1064435298"/>
              </p:ext>
            </p:extLst>
          </p:nvPr>
        </p:nvGraphicFramePr>
        <p:xfrm>
          <a:off x="393385" y="671317"/>
          <a:ext cx="4036652" cy="4858443"/>
        </p:xfrm>
        <a:graphic>
          <a:graphicData uri="http://schemas.openxmlformats.org/drawingml/2006/table">
            <a:tbl>
              <a:tblPr firstRow="1" bandRow="1">
                <a:tableStyleId>{5C22544A-7EE6-4342-B048-85BDC9FD1C3A}</a:tableStyleId>
              </a:tblPr>
              <a:tblGrid>
                <a:gridCol w="4036652">
                  <a:extLst>
                    <a:ext uri="{9D8B030D-6E8A-4147-A177-3AD203B41FA5}">
                      <a16:colId xmlns:a16="http://schemas.microsoft.com/office/drawing/2014/main" val="4036765590"/>
                    </a:ext>
                  </a:extLst>
                </a:gridCol>
              </a:tblGrid>
              <a:tr h="290214">
                <a:tc>
                  <a:txBody>
                    <a:bodyPr/>
                    <a:lstStyle/>
                    <a:p>
                      <a:endParaRPr lang="en-GB" dirty="0"/>
                    </a:p>
                  </a:txBody>
                  <a:tcPr>
                    <a:noFill/>
                  </a:tcPr>
                </a:tc>
                <a:extLst>
                  <a:ext uri="{0D108BD9-81ED-4DB2-BD59-A6C34878D82A}">
                    <a16:rowId xmlns:a16="http://schemas.microsoft.com/office/drawing/2014/main" val="308772129"/>
                  </a:ext>
                </a:extLst>
              </a:tr>
              <a:tr h="640891">
                <a:tc>
                  <a:txBody>
                    <a:bodyPr/>
                    <a:lstStyle/>
                    <a:p>
                      <a:pPr marL="285750" indent="-285750">
                        <a:buFont typeface="Arial" panose="020B0604020202020204" pitchFamily="34" charset="0"/>
                        <a:buChar char="•"/>
                      </a:pPr>
                      <a:r>
                        <a:rPr lang="en-GB" sz="2400" b="1" dirty="0">
                          <a:solidFill>
                            <a:srgbClr val="202124"/>
                          </a:solidFill>
                          <a:cs typeface="Calibri Light" panose="020F0302020204030204" pitchFamily="34" charset="0"/>
                        </a:rPr>
                        <a:t>Unison</a:t>
                      </a:r>
                      <a:endParaRPr lang="en-GB" sz="2400" dirty="0"/>
                    </a:p>
                  </a:txBody>
                  <a:tcPr/>
                </a:tc>
                <a:extLst>
                  <a:ext uri="{0D108BD9-81ED-4DB2-BD59-A6C34878D82A}">
                    <a16:rowId xmlns:a16="http://schemas.microsoft.com/office/drawing/2014/main" val="2662759549"/>
                  </a:ext>
                </a:extLst>
              </a:tr>
              <a:tr h="650449">
                <a:tc>
                  <a:txBody>
                    <a:bodyPr/>
                    <a:lstStyle/>
                    <a:p>
                      <a:pPr marL="285750" indent="-285750">
                        <a:buFont typeface="Arial" panose="020B0604020202020204" pitchFamily="34" charset="0"/>
                        <a:buChar char="•"/>
                      </a:pPr>
                      <a:r>
                        <a:rPr lang="en-GB" sz="2400" b="1" i="0" dirty="0">
                          <a:solidFill>
                            <a:srgbClr val="202124"/>
                          </a:solidFill>
                          <a:effectLst/>
                          <a:cs typeface="Calibri Light" panose="020F0302020204030204" pitchFamily="34" charset="0"/>
                        </a:rPr>
                        <a:t>Mirroring</a:t>
                      </a:r>
                      <a:endParaRPr lang="en-GB" sz="2400" dirty="0"/>
                    </a:p>
                  </a:txBody>
                  <a:tcPr/>
                </a:tc>
                <a:extLst>
                  <a:ext uri="{0D108BD9-81ED-4DB2-BD59-A6C34878D82A}">
                    <a16:rowId xmlns:a16="http://schemas.microsoft.com/office/drawing/2014/main" val="2848159171"/>
                  </a:ext>
                </a:extLst>
              </a:tr>
              <a:tr h="641023">
                <a:tc>
                  <a:txBody>
                    <a:bodyPr/>
                    <a:lstStyle/>
                    <a:p>
                      <a:pPr marL="285750" indent="-285750">
                        <a:buFont typeface="Arial" panose="020B0604020202020204" pitchFamily="34" charset="0"/>
                        <a:buChar char="•"/>
                      </a:pPr>
                      <a:r>
                        <a:rPr lang="en-GB" sz="2400" b="1" dirty="0">
                          <a:solidFill>
                            <a:srgbClr val="202124"/>
                          </a:solidFill>
                          <a:cs typeface="Calibri Light" panose="020F0302020204030204" pitchFamily="34" charset="0"/>
                        </a:rPr>
                        <a:t>Cannon</a:t>
                      </a:r>
                      <a:endParaRPr lang="en-GB" sz="2400" dirty="0"/>
                    </a:p>
                  </a:txBody>
                  <a:tcPr/>
                </a:tc>
                <a:extLst>
                  <a:ext uri="{0D108BD9-81ED-4DB2-BD59-A6C34878D82A}">
                    <a16:rowId xmlns:a16="http://schemas.microsoft.com/office/drawing/2014/main" val="1371349646"/>
                  </a:ext>
                </a:extLst>
              </a:tr>
              <a:tr h="631596">
                <a:tc>
                  <a:txBody>
                    <a:bodyPr/>
                    <a:lstStyle/>
                    <a:p>
                      <a:pPr marL="285750" indent="-285750">
                        <a:buFont typeface="Arial" panose="020B0604020202020204" pitchFamily="34" charset="0"/>
                        <a:buChar char="•"/>
                      </a:pPr>
                      <a:r>
                        <a:rPr lang="en-GB" sz="2400" b="1" dirty="0">
                          <a:solidFill>
                            <a:srgbClr val="202124"/>
                          </a:solidFill>
                          <a:cs typeface="Calibri Light" panose="020F0302020204030204" pitchFamily="34" charset="0"/>
                        </a:rPr>
                        <a:t>Call &amp; response / Action &amp; reaction </a:t>
                      </a:r>
                      <a:endParaRPr lang="en-GB" sz="2400" dirty="0"/>
                    </a:p>
                  </a:txBody>
                  <a:tcPr/>
                </a:tc>
                <a:extLst>
                  <a:ext uri="{0D108BD9-81ED-4DB2-BD59-A6C34878D82A}">
                    <a16:rowId xmlns:a16="http://schemas.microsoft.com/office/drawing/2014/main" val="3843598795"/>
                  </a:ext>
                </a:extLst>
              </a:tr>
              <a:tr h="914400">
                <a:tc>
                  <a:txBody>
                    <a:bodyPr/>
                    <a:lstStyle/>
                    <a:p>
                      <a:pPr marL="285750" indent="-285750">
                        <a:buFont typeface="Arial" panose="020B0604020202020204" pitchFamily="34" charset="0"/>
                        <a:buChar char="•"/>
                      </a:pPr>
                      <a:r>
                        <a:rPr lang="en-GB" sz="2400" b="1" dirty="0">
                          <a:solidFill>
                            <a:srgbClr val="202124"/>
                          </a:solidFill>
                          <a:cs typeface="Calibri Light" panose="020F0302020204030204" pitchFamily="34" charset="0"/>
                        </a:rPr>
                        <a:t>F</a:t>
                      </a:r>
                      <a:r>
                        <a:rPr lang="en-GB" sz="2400" b="1" i="0" dirty="0">
                          <a:solidFill>
                            <a:srgbClr val="202124"/>
                          </a:solidFill>
                          <a:effectLst/>
                          <a:cs typeface="Calibri Light" panose="020F0302020204030204" pitchFamily="34" charset="0"/>
                        </a:rPr>
                        <a:t>ormations</a:t>
                      </a:r>
                      <a:endParaRPr lang="en-GB" sz="2400" dirty="0"/>
                    </a:p>
                  </a:txBody>
                  <a:tcPr/>
                </a:tc>
                <a:extLst>
                  <a:ext uri="{0D108BD9-81ED-4DB2-BD59-A6C34878D82A}">
                    <a16:rowId xmlns:a16="http://schemas.microsoft.com/office/drawing/2014/main" val="3153493267"/>
                  </a:ext>
                </a:extLst>
              </a:tr>
              <a:tr h="678729">
                <a:tc>
                  <a:txBody>
                    <a:bodyPr/>
                    <a:lstStyle/>
                    <a:p>
                      <a:pPr marL="342900" indent="-342900">
                        <a:buFont typeface="Arial" panose="020B0604020202020204" pitchFamily="34" charset="0"/>
                        <a:buChar char="•"/>
                      </a:pPr>
                      <a:r>
                        <a:rPr lang="en-GB" sz="2400" b="1" i="0" dirty="0">
                          <a:solidFill>
                            <a:srgbClr val="202124"/>
                          </a:solidFill>
                          <a:effectLst/>
                          <a:cs typeface="Calibri Light" panose="020F0302020204030204" pitchFamily="34" charset="0"/>
                        </a:rPr>
                        <a:t>Counterpoint</a:t>
                      </a:r>
                      <a:endParaRPr lang="en-GB" sz="2400" b="1" dirty="0">
                        <a:solidFill>
                          <a:srgbClr val="202124"/>
                        </a:solidFill>
                        <a:cs typeface="Calibri Light" panose="020F0302020204030204" pitchFamily="34" charset="0"/>
                      </a:endParaRPr>
                    </a:p>
                    <a:p>
                      <a:pPr marL="342900" indent="-342900">
                        <a:buFont typeface="Arial" panose="020B0604020202020204" pitchFamily="34" charset="0"/>
                        <a:buChar char="•"/>
                      </a:pPr>
                      <a:r>
                        <a:rPr lang="en-GB" sz="2400" b="1" i="0" dirty="0">
                          <a:solidFill>
                            <a:srgbClr val="202124"/>
                          </a:solidFill>
                          <a:effectLst/>
                          <a:cs typeface="Calibri Light" panose="020F0302020204030204" pitchFamily="34" charset="0"/>
                        </a:rPr>
                        <a:t>Contact</a:t>
                      </a:r>
                    </a:p>
                  </a:txBody>
                  <a:tcPr/>
                </a:tc>
                <a:extLst>
                  <a:ext uri="{0D108BD9-81ED-4DB2-BD59-A6C34878D82A}">
                    <a16:rowId xmlns:a16="http://schemas.microsoft.com/office/drawing/2014/main" val="1628122570"/>
                  </a:ext>
                </a:extLst>
              </a:tr>
            </a:tbl>
          </a:graphicData>
        </a:graphic>
      </p:graphicFrame>
      <p:graphicFrame>
        <p:nvGraphicFramePr>
          <p:cNvPr id="4" name="Table 2">
            <a:extLst>
              <a:ext uri="{FF2B5EF4-FFF2-40B4-BE49-F238E27FC236}">
                <a16:creationId xmlns:a16="http://schemas.microsoft.com/office/drawing/2014/main" id="{BD25DEE4-F69E-4576-97E3-F0B4DEE84926}"/>
              </a:ext>
            </a:extLst>
          </p:cNvPr>
          <p:cNvGraphicFramePr>
            <a:graphicFrameLocks noGrp="1"/>
          </p:cNvGraphicFramePr>
          <p:nvPr>
            <p:extLst>
              <p:ext uri="{D42A27DB-BD31-4B8C-83A1-F6EECF244321}">
                <p14:modId xmlns:p14="http://schemas.microsoft.com/office/powerpoint/2010/main" val="4244132700"/>
              </p:ext>
            </p:extLst>
          </p:nvPr>
        </p:nvGraphicFramePr>
        <p:xfrm>
          <a:off x="4465207" y="671317"/>
          <a:ext cx="7330870" cy="4043172"/>
        </p:xfrm>
        <a:graphic>
          <a:graphicData uri="http://schemas.openxmlformats.org/drawingml/2006/table">
            <a:tbl>
              <a:tblPr firstRow="1" bandRow="1">
                <a:tableStyleId>{5C22544A-7EE6-4342-B048-85BDC9FD1C3A}</a:tableStyleId>
              </a:tblPr>
              <a:tblGrid>
                <a:gridCol w="7330870">
                  <a:extLst>
                    <a:ext uri="{9D8B030D-6E8A-4147-A177-3AD203B41FA5}">
                      <a16:colId xmlns:a16="http://schemas.microsoft.com/office/drawing/2014/main" val="2889472742"/>
                    </a:ext>
                  </a:extLst>
                </a:gridCol>
              </a:tblGrid>
              <a:tr h="370693">
                <a:tc>
                  <a:txBody>
                    <a:bodyPr/>
                    <a:lstStyle/>
                    <a:p>
                      <a:endParaRPr lang="en-GB" dirty="0"/>
                    </a:p>
                  </a:txBody>
                  <a:tcPr>
                    <a:noFill/>
                  </a:tcPr>
                </a:tc>
                <a:extLst>
                  <a:ext uri="{0D108BD9-81ED-4DB2-BD59-A6C34878D82A}">
                    <a16:rowId xmlns:a16="http://schemas.microsoft.com/office/drawing/2014/main" val="308772129"/>
                  </a:ext>
                </a:extLst>
              </a:tr>
              <a:tr h="6398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t>When all the dancers do the same actions at the same time </a:t>
                      </a:r>
                      <a:r>
                        <a:rPr lang="en-GB" sz="1800" i="1" dirty="0"/>
                        <a:t>e.g. </a:t>
                      </a:r>
                      <a:r>
                        <a:rPr lang="en-GB" sz="1800" i="1" dirty="0" err="1"/>
                        <a:t>Macaerna</a:t>
                      </a:r>
                      <a:r>
                        <a:rPr lang="en-GB" sz="1800" i="1" dirty="0"/>
                        <a:t>. </a:t>
                      </a:r>
                    </a:p>
                    <a:p>
                      <a:endParaRPr lang="en-GB" dirty="0"/>
                    </a:p>
                  </a:txBody>
                  <a:tcPr/>
                </a:tc>
                <a:extLst>
                  <a:ext uri="{0D108BD9-81ED-4DB2-BD59-A6C34878D82A}">
                    <a16:rowId xmlns:a16="http://schemas.microsoft.com/office/drawing/2014/main" val="2662759549"/>
                  </a:ext>
                </a:extLst>
              </a:tr>
              <a:tr h="6398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t>Reflecting the movement of another dancer</a:t>
                      </a:r>
                      <a:endParaRPr lang="en-GB" sz="1800" b="1" i="0" dirty="0">
                        <a:solidFill>
                          <a:srgbClr val="202124"/>
                        </a:solidFill>
                        <a:effectLst/>
                        <a:cs typeface="Calibri Light" panose="020F0302020204030204" pitchFamily="34" charset="0"/>
                      </a:endParaRPr>
                    </a:p>
                    <a:p>
                      <a:endParaRPr lang="en-GB" dirty="0"/>
                    </a:p>
                  </a:txBody>
                  <a:tcPr/>
                </a:tc>
                <a:extLst>
                  <a:ext uri="{0D108BD9-81ED-4DB2-BD59-A6C34878D82A}">
                    <a16:rowId xmlns:a16="http://schemas.microsoft.com/office/drawing/2014/main" val="2848159171"/>
                  </a:ext>
                </a:extLst>
              </a:tr>
              <a:tr h="6398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t>Dancers perform the same actions one after the other e.g. Mexican wave</a:t>
                      </a:r>
                      <a:endParaRPr lang="en-GB" sz="1800" b="1" dirty="0">
                        <a:solidFill>
                          <a:srgbClr val="202124"/>
                        </a:solidFill>
                        <a:cs typeface="Calibri Light" panose="020F0302020204030204" pitchFamily="34" charset="0"/>
                      </a:endParaRPr>
                    </a:p>
                    <a:p>
                      <a:endParaRPr lang="en-GB" dirty="0"/>
                    </a:p>
                  </a:txBody>
                  <a:tcPr/>
                </a:tc>
                <a:extLst>
                  <a:ext uri="{0D108BD9-81ED-4DB2-BD59-A6C34878D82A}">
                    <a16:rowId xmlns:a16="http://schemas.microsoft.com/office/drawing/2014/main" val="1371349646"/>
                  </a:ext>
                </a:extLst>
              </a:tr>
              <a:tr h="8378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202124"/>
                          </a:solidFill>
                          <a:cs typeface="Calibri Light" panose="020F0302020204030204" pitchFamily="34" charset="0"/>
                        </a:rPr>
                        <a:t>Responding with a dance reaction </a:t>
                      </a:r>
                      <a:r>
                        <a:rPr lang="en-GB" sz="1800" i="1" dirty="0">
                          <a:solidFill>
                            <a:srgbClr val="202124"/>
                          </a:solidFill>
                          <a:cs typeface="Calibri Light" panose="020F0302020204030204" pitchFamily="34" charset="0"/>
                        </a:rPr>
                        <a:t>e.g. dance battle</a:t>
                      </a:r>
                    </a:p>
                    <a:p>
                      <a:endParaRPr lang="en-GB" sz="3100" dirty="0"/>
                    </a:p>
                  </a:txBody>
                  <a:tcPr/>
                </a:tc>
                <a:extLst>
                  <a:ext uri="{0D108BD9-81ED-4DB2-BD59-A6C34878D82A}">
                    <a16:rowId xmlns:a16="http://schemas.microsoft.com/office/drawing/2014/main" val="3843598795"/>
                  </a:ext>
                </a:extLst>
              </a:tr>
              <a:tr h="91403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a:solidFill>
                            <a:srgbClr val="202124"/>
                          </a:solidFill>
                          <a:cs typeface="Calibri Light" panose="020F0302020204030204" pitchFamily="34" charset="0"/>
                        </a:rPr>
                        <a:t>F</a:t>
                      </a:r>
                      <a:r>
                        <a:rPr lang="en-GB" sz="1800" b="1" i="0" dirty="0">
                          <a:solidFill>
                            <a:srgbClr val="202124"/>
                          </a:solidFill>
                          <a:effectLst/>
                          <a:cs typeface="Calibri Light" panose="020F0302020204030204" pitchFamily="34" charset="0"/>
                        </a:rPr>
                        <a:t>ormations -</a:t>
                      </a:r>
                      <a:r>
                        <a:rPr lang="en-GB" sz="1800" dirty="0"/>
                        <a:t>where are you in the space as a group &amp; how you move between these placements</a:t>
                      </a:r>
                    </a:p>
                    <a:p>
                      <a:endParaRPr lang="en-GB" sz="1050" dirty="0"/>
                    </a:p>
                  </a:txBody>
                  <a:tcPr/>
                </a:tc>
                <a:extLst>
                  <a:ext uri="{0D108BD9-81ED-4DB2-BD59-A6C34878D82A}">
                    <a16:rowId xmlns:a16="http://schemas.microsoft.com/office/drawing/2014/main" val="3153493267"/>
                  </a:ext>
                </a:extLst>
              </a:tr>
            </a:tbl>
          </a:graphicData>
        </a:graphic>
      </p:graphicFrame>
      <p:sp>
        <p:nvSpPr>
          <p:cNvPr id="5" name="TextBox 4">
            <a:extLst>
              <a:ext uri="{FF2B5EF4-FFF2-40B4-BE49-F238E27FC236}">
                <a16:creationId xmlns:a16="http://schemas.microsoft.com/office/drawing/2014/main" id="{4B5734ED-AEA8-4B4C-8CE8-823D6C352C40}"/>
              </a:ext>
            </a:extLst>
          </p:cNvPr>
          <p:cNvSpPr txBox="1"/>
          <p:nvPr/>
        </p:nvSpPr>
        <p:spPr>
          <a:xfrm>
            <a:off x="631418" y="276328"/>
            <a:ext cx="11199829" cy="584775"/>
          </a:xfrm>
          <a:prstGeom prst="rect">
            <a:avLst/>
          </a:prstGeom>
          <a:noFill/>
        </p:spPr>
        <p:txBody>
          <a:bodyPr wrap="square">
            <a:spAutoFit/>
          </a:bodyPr>
          <a:lstStyle/>
          <a:p>
            <a:r>
              <a:rPr lang="en-GB" sz="3200" b="1" i="0" dirty="0">
                <a:solidFill>
                  <a:srgbClr val="202124"/>
                </a:solidFill>
                <a:effectLst/>
                <a:cs typeface="Calibri Light" panose="020F0302020204030204" pitchFamily="34" charset="0"/>
              </a:rPr>
              <a:t>RELATIONSHIPS</a:t>
            </a:r>
            <a:r>
              <a:rPr lang="en-GB" sz="3200" b="0" i="0" dirty="0">
                <a:solidFill>
                  <a:srgbClr val="202124"/>
                </a:solidFill>
                <a:effectLst/>
                <a:cs typeface="Calibri Light" panose="020F0302020204030204" pitchFamily="34" charset="0"/>
              </a:rPr>
              <a:t> </a:t>
            </a:r>
            <a:endParaRPr lang="en-GB" sz="3200" b="1" dirty="0">
              <a:solidFill>
                <a:srgbClr val="202124"/>
              </a:solidFill>
              <a:cs typeface="Calibri Light" panose="020F0302020204030204" pitchFamily="34" charset="0"/>
            </a:endParaRPr>
          </a:p>
        </p:txBody>
      </p:sp>
    </p:spTree>
    <p:extLst>
      <p:ext uri="{BB962C8B-B14F-4D97-AF65-F5344CB8AC3E}">
        <p14:creationId xmlns:p14="http://schemas.microsoft.com/office/powerpoint/2010/main" val="199642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1A0789F-CC0F-43E5-8A02-20BB1BD89B68}"/>
              </a:ext>
            </a:extLst>
          </p:cNvPr>
          <p:cNvSpPr>
            <a:spLocks noGrp="1"/>
          </p:cNvSpPr>
          <p:nvPr>
            <p:ph idx="1"/>
          </p:nvPr>
        </p:nvSpPr>
        <p:spPr>
          <a:xfrm>
            <a:off x="694048" y="443060"/>
            <a:ext cx="10803903" cy="4270342"/>
          </a:xfrm>
        </p:spPr>
        <p:txBody>
          <a:bodyPr/>
          <a:lstStyle/>
          <a:p>
            <a:pPr marL="0" indent="0">
              <a:spcAft>
                <a:spcPts val="225"/>
              </a:spcAft>
              <a:buNone/>
            </a:pPr>
            <a:r>
              <a:rPr lang="en-GB" sz="4000" b="1" dirty="0">
                <a:effectLst/>
                <a:latin typeface="Calibri" panose="020F0502020204030204" pitchFamily="34" charset="0"/>
                <a:ea typeface="Times New Roman" panose="02020603050405020304" pitchFamily="18" charset="0"/>
              </a:rPr>
              <a:t>Canon activities</a:t>
            </a:r>
            <a:endParaRPr lang="en-GB" sz="4000" b="1" dirty="0">
              <a:latin typeface="Calibri" panose="020F0502020204030204" pitchFamily="34" charset="0"/>
              <a:ea typeface="Times New Roman" panose="02020603050405020304" pitchFamily="18" charset="0"/>
            </a:endParaRPr>
          </a:p>
          <a:p>
            <a:pPr>
              <a:spcAft>
                <a:spcPts val="225"/>
              </a:spcAft>
            </a:pPr>
            <a:endParaRPr lang="en-GB" sz="1800" b="1" dirty="0">
              <a:effectLst/>
              <a:latin typeface="Calibri" panose="020F0502020204030204" pitchFamily="34" charset="0"/>
              <a:ea typeface="Times New Roman" panose="02020603050405020304" pitchFamily="18" charset="0"/>
            </a:endParaRPr>
          </a:p>
          <a:p>
            <a:pPr>
              <a:spcAft>
                <a:spcPts val="225"/>
              </a:spcAft>
            </a:pPr>
            <a:r>
              <a:rPr lang="en-GB" b="1" dirty="0">
                <a:effectLst/>
                <a:latin typeface="Calibri" panose="020F0502020204030204" pitchFamily="34" charset="0"/>
                <a:ea typeface="Times New Roman" panose="02020603050405020304" pitchFamily="18" charset="0"/>
              </a:rPr>
              <a:t>Recap Haka Phrase: Right, left, thighs, arms up </a:t>
            </a:r>
          </a:p>
          <a:p>
            <a:endParaRPr lang="en-GB" dirty="0">
              <a:effectLst/>
              <a:latin typeface="Calibri" panose="020F0502020204030204" pitchFamily="34" charset="0"/>
              <a:ea typeface="Times New Roman" panose="02020603050405020304" pitchFamily="18" charset="0"/>
            </a:endParaRPr>
          </a:p>
          <a:p>
            <a:r>
              <a:rPr lang="en-GB" i="1" dirty="0">
                <a:effectLst/>
                <a:latin typeface="Calibri" panose="020F0502020204030204" pitchFamily="34" charset="0"/>
                <a:ea typeface="Times New Roman" panose="02020603050405020304" pitchFamily="18" charset="0"/>
              </a:rPr>
              <a:t>Follow the leader </a:t>
            </a:r>
          </a:p>
          <a:p>
            <a:endParaRPr lang="en-GB" dirty="0">
              <a:effectLst/>
              <a:latin typeface="Calibri" panose="020F0502020204030204" pitchFamily="34" charset="0"/>
              <a:ea typeface="Times New Roman" panose="02020603050405020304" pitchFamily="18" charset="0"/>
            </a:endParaRPr>
          </a:p>
          <a:p>
            <a:r>
              <a:rPr lang="en-GB" i="1" dirty="0">
                <a:effectLst/>
                <a:latin typeface="Calibri" panose="020F0502020204030204" pitchFamily="34" charset="0"/>
                <a:ea typeface="Times New Roman" panose="02020603050405020304" pitchFamily="18" charset="0"/>
              </a:rPr>
              <a:t>Follow the phrase </a:t>
            </a:r>
          </a:p>
          <a:p>
            <a:endParaRPr lang="en-GB" dirty="0">
              <a:effectLst/>
              <a:latin typeface="Calibri" panose="020F0502020204030204" pitchFamily="34" charset="0"/>
              <a:ea typeface="Times New Roman" panose="02020603050405020304" pitchFamily="18" charset="0"/>
            </a:endParaRPr>
          </a:p>
          <a:p>
            <a:r>
              <a:rPr lang="en-GB" i="1" dirty="0">
                <a:effectLst/>
                <a:latin typeface="Calibri" panose="020F0502020204030204" pitchFamily="34" charset="0"/>
                <a:ea typeface="Times New Roman" panose="02020603050405020304" pitchFamily="18" charset="0"/>
              </a:rPr>
              <a:t>Building up</a:t>
            </a:r>
          </a:p>
          <a:p>
            <a:endParaRPr lang="en-GB" sz="2000" dirty="0">
              <a:effectLst/>
              <a:latin typeface="Calibri" panose="020F0502020204030204" pitchFamily="34" charset="0"/>
              <a:ea typeface="Times New Roman" panose="02020603050405020304" pitchFamily="18" charset="0"/>
            </a:endParaRPr>
          </a:p>
          <a:p>
            <a:endParaRPr lang="en-GB" dirty="0"/>
          </a:p>
        </p:txBody>
      </p:sp>
    </p:spTree>
    <p:extLst>
      <p:ext uri="{BB962C8B-B14F-4D97-AF65-F5344CB8AC3E}">
        <p14:creationId xmlns:p14="http://schemas.microsoft.com/office/powerpoint/2010/main" val="3396546530"/>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a:extLst>
              <a:ext uri="{FF2B5EF4-FFF2-40B4-BE49-F238E27FC236}">
                <a16:creationId xmlns:a16="http://schemas.microsoft.com/office/drawing/2014/main" id="{C81A136E-8057-AA40-9C2B-05ACE4DE5685}"/>
              </a:ext>
            </a:extLst>
          </p:cNvPr>
          <p:cNvSpPr txBox="1">
            <a:spLocks/>
          </p:cNvSpPr>
          <p:nvPr/>
        </p:nvSpPr>
        <p:spPr>
          <a:xfrm>
            <a:off x="2805345" y="1606859"/>
            <a:ext cx="8096056" cy="3172299"/>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Movement Tasks</a:t>
            </a:r>
          </a:p>
          <a:p>
            <a:endParaRPr lang="en-GB"/>
          </a:p>
          <a:p>
            <a:pPr marL="457200" indent="-457200">
              <a:buFont typeface="Arial" panose="020B0604020202020204" pitchFamily="34" charset="0"/>
              <a:buChar char="•"/>
            </a:pPr>
            <a:r>
              <a:rPr lang="en-GB"/>
              <a:t>Create pair sequences</a:t>
            </a:r>
          </a:p>
          <a:p>
            <a:pPr marL="457200" indent="-457200">
              <a:buFont typeface="Arial" panose="020B0604020202020204" pitchFamily="34" charset="0"/>
              <a:buChar char="•"/>
            </a:pPr>
            <a:r>
              <a:rPr lang="en-GB"/>
              <a:t>(Last week: Action cards -&gt; Levels -&gt; pathways)</a:t>
            </a:r>
          </a:p>
          <a:p>
            <a:pPr marL="457200" indent="-457200">
              <a:buFont typeface="Arial" panose="020B0604020202020204" pitchFamily="34" charset="0"/>
              <a:buChar char="•"/>
            </a:pPr>
            <a:r>
              <a:rPr lang="en-GB"/>
              <a:t>Movement Sentences in pairs with Relationship ideas </a:t>
            </a:r>
          </a:p>
          <a:p>
            <a:pPr marL="457200" indent="-457200">
              <a:buFont typeface="Arial" panose="020B0604020202020204" pitchFamily="34" charset="0"/>
              <a:buChar char="•"/>
            </a:pPr>
            <a:r>
              <a:rPr lang="en-GB"/>
              <a:t>(U, M -&gt; then explore with spatial awareness)</a:t>
            </a:r>
          </a:p>
        </p:txBody>
      </p:sp>
    </p:spTree>
    <p:extLst>
      <p:ext uri="{BB962C8B-B14F-4D97-AF65-F5344CB8AC3E}">
        <p14:creationId xmlns:p14="http://schemas.microsoft.com/office/powerpoint/2010/main" val="918806309"/>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3A9A2A-188F-494B-8E54-75BE26FB25C2}"/>
              </a:ext>
            </a:extLst>
          </p:cNvPr>
          <p:cNvSpPr txBox="1"/>
          <p:nvPr/>
        </p:nvSpPr>
        <p:spPr>
          <a:xfrm>
            <a:off x="531289" y="952655"/>
            <a:ext cx="8114190" cy="3170099"/>
          </a:xfrm>
          <a:prstGeom prst="rect">
            <a:avLst/>
          </a:prstGeom>
          <a:noFill/>
        </p:spPr>
        <p:txBody>
          <a:bodyPr wrap="square" rtlCol="0">
            <a:spAutoFit/>
          </a:bodyPr>
          <a:lstStyle/>
          <a:p>
            <a:r>
              <a:rPr lang="en-GB" sz="4000" dirty="0"/>
              <a:t>Pirates of the Caribbean</a:t>
            </a:r>
          </a:p>
          <a:p>
            <a:endParaRPr lang="en-GB" sz="4000" dirty="0"/>
          </a:p>
          <a:p>
            <a:r>
              <a:rPr lang="en-GB" sz="4000" b="1" dirty="0"/>
              <a:t>Task: </a:t>
            </a:r>
            <a:r>
              <a:rPr lang="en-GB" sz="4000" dirty="0"/>
              <a:t>Action reaction</a:t>
            </a:r>
          </a:p>
          <a:p>
            <a:r>
              <a:rPr lang="en-GB" sz="4000" dirty="0"/>
              <a:t>4 places on the boat</a:t>
            </a:r>
          </a:p>
          <a:p>
            <a:r>
              <a:rPr lang="en-GB" sz="4000" dirty="0"/>
              <a:t>Travel in between </a:t>
            </a:r>
          </a:p>
        </p:txBody>
      </p:sp>
      <p:pic>
        <p:nvPicPr>
          <p:cNvPr id="3" name="Online Media 2" title="Jack Sparrow vs Will Turner">
            <a:hlinkClick r:id="" action="ppaction://media"/>
            <a:extLst>
              <a:ext uri="{FF2B5EF4-FFF2-40B4-BE49-F238E27FC236}">
                <a16:creationId xmlns:a16="http://schemas.microsoft.com/office/drawing/2014/main" id="{0FC525FF-9D40-4B3E-A827-25A9018D81A6}"/>
              </a:ext>
            </a:extLst>
          </p:cNvPr>
          <p:cNvPicPr>
            <a:picLocks noRot="1" noChangeAspect="1"/>
          </p:cNvPicPr>
          <p:nvPr>
            <a:videoFile r:link="rId1"/>
          </p:nvPr>
        </p:nvPicPr>
        <p:blipFill>
          <a:blip r:embed="rId3"/>
          <a:stretch>
            <a:fillRect/>
          </a:stretch>
        </p:blipFill>
        <p:spPr>
          <a:xfrm>
            <a:off x="5916571" y="1350650"/>
            <a:ext cx="5278171" cy="2982167"/>
          </a:xfrm>
          <a:prstGeom prst="rect">
            <a:avLst/>
          </a:prstGeom>
        </p:spPr>
      </p:pic>
    </p:spTree>
    <p:extLst>
      <p:ext uri="{BB962C8B-B14F-4D97-AF65-F5344CB8AC3E}">
        <p14:creationId xmlns:p14="http://schemas.microsoft.com/office/powerpoint/2010/main" val="3438198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nline Media 4" title="Evgeniya Kanaeva's mesmerizing Ball Routine at London 2012 | Music Monday">
            <a:hlinkClick r:id="" action="ppaction://media"/>
            <a:extLst>
              <a:ext uri="{FF2B5EF4-FFF2-40B4-BE49-F238E27FC236}">
                <a16:creationId xmlns:a16="http://schemas.microsoft.com/office/drawing/2014/main" id="{EE4FC699-4BC0-45D8-8374-BC148E509B48}"/>
              </a:ext>
            </a:extLst>
          </p:cNvPr>
          <p:cNvPicPr>
            <a:picLocks noGrp="1" noRot="1" noChangeAspect="1"/>
          </p:cNvPicPr>
          <p:nvPr>
            <p:ph idx="1"/>
            <a:videoFile r:link="rId1"/>
          </p:nvPr>
        </p:nvPicPr>
        <p:blipFill>
          <a:blip r:embed="rId3"/>
          <a:stretch>
            <a:fillRect/>
          </a:stretch>
        </p:blipFill>
        <p:spPr>
          <a:xfrm>
            <a:off x="3553905" y="877721"/>
            <a:ext cx="8386243" cy="4737937"/>
          </a:xfrm>
          <a:prstGeom prst="rect">
            <a:avLst/>
          </a:prstGeom>
        </p:spPr>
      </p:pic>
      <p:sp>
        <p:nvSpPr>
          <p:cNvPr id="4" name="TextBox 3">
            <a:extLst>
              <a:ext uri="{FF2B5EF4-FFF2-40B4-BE49-F238E27FC236}">
                <a16:creationId xmlns:a16="http://schemas.microsoft.com/office/drawing/2014/main" id="{A0BE38DA-97C5-4688-939C-B5C3EECFFF2B}"/>
              </a:ext>
            </a:extLst>
          </p:cNvPr>
          <p:cNvSpPr txBox="1"/>
          <p:nvPr/>
        </p:nvSpPr>
        <p:spPr>
          <a:xfrm>
            <a:off x="221235" y="132114"/>
            <a:ext cx="9078798" cy="707886"/>
          </a:xfrm>
          <a:prstGeom prst="rect">
            <a:avLst/>
          </a:prstGeom>
          <a:noFill/>
        </p:spPr>
        <p:txBody>
          <a:bodyPr wrap="square">
            <a:spAutoFit/>
          </a:bodyPr>
          <a:lstStyle/>
          <a:p>
            <a:r>
              <a:rPr lang="en-GB" sz="4000" b="1" dirty="0"/>
              <a:t>Relationships with equipment/ props</a:t>
            </a:r>
          </a:p>
        </p:txBody>
      </p:sp>
      <p:sp>
        <p:nvSpPr>
          <p:cNvPr id="9" name="TextBox 8">
            <a:extLst>
              <a:ext uri="{FF2B5EF4-FFF2-40B4-BE49-F238E27FC236}">
                <a16:creationId xmlns:a16="http://schemas.microsoft.com/office/drawing/2014/main" id="{56038E34-F228-4BE1-9CF0-B463939BAA55}"/>
              </a:ext>
            </a:extLst>
          </p:cNvPr>
          <p:cNvSpPr txBox="1"/>
          <p:nvPr/>
        </p:nvSpPr>
        <p:spPr>
          <a:xfrm>
            <a:off x="221235" y="1264980"/>
            <a:ext cx="3306451" cy="3785652"/>
          </a:xfrm>
          <a:prstGeom prst="rect">
            <a:avLst/>
          </a:prstGeom>
          <a:noFill/>
        </p:spPr>
        <p:txBody>
          <a:bodyPr wrap="square">
            <a:spAutoFit/>
          </a:bodyPr>
          <a:lstStyle/>
          <a:p>
            <a:r>
              <a:rPr lang="en-GB" sz="2400" b="1" dirty="0">
                <a:solidFill>
                  <a:srgbClr val="202124"/>
                </a:solidFill>
                <a:latin typeface="Calibri Light" panose="020F0302020204030204" pitchFamily="34" charset="0"/>
                <a:cs typeface="Calibri Light" panose="020F0302020204030204" pitchFamily="34" charset="0"/>
              </a:rPr>
              <a:t>Rhythmic Gymnastics – </a:t>
            </a:r>
          </a:p>
          <a:p>
            <a:r>
              <a:rPr lang="en-GB" sz="2400" dirty="0">
                <a:solidFill>
                  <a:srgbClr val="202124"/>
                </a:solidFill>
                <a:latin typeface="Calibri Light" panose="020F0302020204030204" pitchFamily="34" charset="0"/>
                <a:cs typeface="Calibri Light" panose="020F0302020204030204" pitchFamily="34" charset="0"/>
              </a:rPr>
              <a:t>G</a:t>
            </a:r>
            <a:r>
              <a:rPr lang="en-GB" sz="2400" i="0" dirty="0">
                <a:solidFill>
                  <a:srgbClr val="202124"/>
                </a:solidFill>
                <a:effectLst/>
                <a:latin typeface="Calibri Light" panose="020F0302020204030204" pitchFamily="34" charset="0"/>
                <a:cs typeface="Calibri Light" panose="020F0302020204030204" pitchFamily="34" charset="0"/>
              </a:rPr>
              <a:t>ymnasts perform on a floor with an apparatus:</a:t>
            </a:r>
          </a:p>
          <a:p>
            <a:r>
              <a:rPr lang="en-GB" sz="2400" i="0" dirty="0">
                <a:solidFill>
                  <a:srgbClr val="202124"/>
                </a:solidFill>
                <a:effectLst/>
                <a:latin typeface="Calibri Light" panose="020F0302020204030204" pitchFamily="34" charset="0"/>
                <a:cs typeface="Calibri Light" panose="020F0302020204030204" pitchFamily="34" charset="0"/>
              </a:rPr>
              <a:t> </a:t>
            </a:r>
            <a:r>
              <a:rPr lang="en-GB" sz="2400" i="1" dirty="0">
                <a:solidFill>
                  <a:srgbClr val="202124"/>
                </a:solidFill>
                <a:effectLst/>
                <a:latin typeface="Calibri Light" panose="020F0302020204030204" pitchFamily="34" charset="0"/>
                <a:cs typeface="Calibri Light" panose="020F0302020204030204" pitchFamily="34" charset="0"/>
              </a:rPr>
              <a:t>hoop, ball, clubs</a:t>
            </a:r>
            <a:r>
              <a:rPr lang="en-GB" sz="2400" i="1" dirty="0">
                <a:solidFill>
                  <a:srgbClr val="202124"/>
                </a:solidFill>
                <a:latin typeface="Calibri Light" panose="020F0302020204030204" pitchFamily="34" charset="0"/>
                <a:cs typeface="Calibri Light" panose="020F0302020204030204" pitchFamily="34" charset="0"/>
              </a:rPr>
              <a:t> or </a:t>
            </a:r>
            <a:r>
              <a:rPr lang="en-GB" sz="2400" i="1" dirty="0">
                <a:solidFill>
                  <a:srgbClr val="202124"/>
                </a:solidFill>
                <a:effectLst/>
                <a:latin typeface="Calibri Light" panose="020F0302020204030204" pitchFamily="34" charset="0"/>
                <a:cs typeface="Calibri Light" panose="020F0302020204030204" pitchFamily="34" charset="0"/>
              </a:rPr>
              <a:t>ribbon</a:t>
            </a:r>
            <a:r>
              <a:rPr lang="en-GB" sz="2400" b="0" i="1" dirty="0">
                <a:solidFill>
                  <a:srgbClr val="202124"/>
                </a:solidFill>
                <a:effectLst/>
                <a:latin typeface="Calibri Light" panose="020F0302020204030204" pitchFamily="34" charset="0"/>
                <a:cs typeface="Calibri Light" panose="020F0302020204030204" pitchFamily="34" charset="0"/>
              </a:rPr>
              <a:t>.</a:t>
            </a:r>
          </a:p>
          <a:p>
            <a:endParaRPr lang="en-GB" sz="2400" b="0" i="0" dirty="0">
              <a:solidFill>
                <a:srgbClr val="202124"/>
              </a:solidFill>
              <a:effectLst/>
              <a:latin typeface="Calibri Light" panose="020F0302020204030204" pitchFamily="34" charset="0"/>
              <a:cs typeface="Calibri Light" panose="020F0302020204030204" pitchFamily="34" charset="0"/>
            </a:endParaRPr>
          </a:p>
          <a:p>
            <a:r>
              <a:rPr lang="en-GB" sz="2400" b="0" i="0" dirty="0">
                <a:solidFill>
                  <a:srgbClr val="202124"/>
                </a:solidFill>
                <a:effectLst/>
                <a:latin typeface="Calibri Light" panose="020F0302020204030204" pitchFamily="34" charset="0"/>
                <a:cs typeface="Calibri Light" panose="020F0302020204030204" pitchFamily="34" charset="0"/>
              </a:rPr>
              <a:t>The sport combines elements of gymnastics, dance and object control</a:t>
            </a:r>
          </a:p>
          <a:p>
            <a:endParaRPr lang="en-GB" sz="2400"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1768634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EE65AA1-5B34-4834-B069-510F33DA901E}"/>
              </a:ext>
            </a:extLst>
          </p:cNvPr>
          <p:cNvSpPr txBox="1"/>
          <p:nvPr/>
        </p:nvSpPr>
        <p:spPr>
          <a:xfrm>
            <a:off x="630810" y="494064"/>
            <a:ext cx="9078798" cy="707886"/>
          </a:xfrm>
          <a:prstGeom prst="rect">
            <a:avLst/>
          </a:prstGeom>
          <a:noFill/>
        </p:spPr>
        <p:txBody>
          <a:bodyPr wrap="square">
            <a:spAutoFit/>
          </a:bodyPr>
          <a:lstStyle/>
          <a:p>
            <a:r>
              <a:rPr lang="en-GB" sz="4000" b="1" dirty="0"/>
              <a:t>Relationships with equipment/ props</a:t>
            </a:r>
          </a:p>
        </p:txBody>
      </p:sp>
      <p:sp>
        <p:nvSpPr>
          <p:cNvPr id="6" name="TextBox 5">
            <a:extLst>
              <a:ext uri="{FF2B5EF4-FFF2-40B4-BE49-F238E27FC236}">
                <a16:creationId xmlns:a16="http://schemas.microsoft.com/office/drawing/2014/main" id="{80730601-7C0E-4A39-BA17-EF4EBC3B5BB3}"/>
              </a:ext>
            </a:extLst>
          </p:cNvPr>
          <p:cNvSpPr txBox="1"/>
          <p:nvPr/>
        </p:nvSpPr>
        <p:spPr>
          <a:xfrm>
            <a:off x="662626" y="1413063"/>
            <a:ext cx="10866747" cy="4031873"/>
          </a:xfrm>
          <a:prstGeom prst="rect">
            <a:avLst/>
          </a:prstGeom>
          <a:noFill/>
        </p:spPr>
        <p:txBody>
          <a:bodyPr wrap="square">
            <a:spAutoFit/>
          </a:bodyPr>
          <a:lstStyle/>
          <a:p>
            <a:r>
              <a:rPr lang="en-GB" sz="3200" dirty="0"/>
              <a:t>We are going to explore using balls, hoops &amp; scarfs to add extra dynamics to sequences </a:t>
            </a:r>
          </a:p>
          <a:p>
            <a:endParaRPr lang="en-GB" sz="3200" dirty="0"/>
          </a:p>
          <a:p>
            <a:r>
              <a:rPr lang="en-GB" sz="3200" dirty="0">
                <a:ea typeface="Microsoft JhengHei"/>
              </a:rPr>
              <a:t>Equipment has different properties. E.g. with the ball we can, throw, catch, roll, bounce, </a:t>
            </a:r>
            <a:endParaRPr lang="en-GB" sz="3200" dirty="0"/>
          </a:p>
          <a:p>
            <a:endParaRPr lang="en-GB" sz="3200" dirty="0"/>
          </a:p>
          <a:p>
            <a:r>
              <a:rPr lang="en-GB" sz="3200" dirty="0"/>
              <a:t>What can we do with each piece of equipment?</a:t>
            </a:r>
          </a:p>
          <a:p>
            <a:endParaRPr lang="en-GB" sz="3200" dirty="0"/>
          </a:p>
        </p:txBody>
      </p:sp>
    </p:spTree>
    <p:extLst>
      <p:ext uri="{BB962C8B-B14F-4D97-AF65-F5344CB8AC3E}">
        <p14:creationId xmlns:p14="http://schemas.microsoft.com/office/powerpoint/2010/main" val="2304512259"/>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15E3085-0A1B-4607-9EFA-DA22502C4B51}"/>
              </a:ext>
            </a:extLst>
          </p:cNvPr>
          <p:cNvSpPr txBox="1"/>
          <p:nvPr/>
        </p:nvSpPr>
        <p:spPr>
          <a:xfrm>
            <a:off x="425384" y="760916"/>
            <a:ext cx="11341232" cy="1200329"/>
          </a:xfrm>
          <a:prstGeom prst="rect">
            <a:avLst/>
          </a:prstGeom>
          <a:noFill/>
        </p:spPr>
        <p:txBody>
          <a:bodyPr wrap="square">
            <a:spAutoFit/>
          </a:bodyPr>
          <a:lstStyle/>
          <a:p>
            <a:pPr algn="ctr"/>
            <a:r>
              <a:rPr lang="en-GB" sz="3600" b="1" dirty="0"/>
              <a:t>TASK: Incorporate an apparatus into a sequence, thinking about specific skills you can do with the apparatus </a:t>
            </a:r>
          </a:p>
        </p:txBody>
      </p:sp>
      <p:sp>
        <p:nvSpPr>
          <p:cNvPr id="5" name="Rectangle 4">
            <a:extLst>
              <a:ext uri="{FF2B5EF4-FFF2-40B4-BE49-F238E27FC236}">
                <a16:creationId xmlns:a16="http://schemas.microsoft.com/office/drawing/2014/main" id="{1EA7A37C-77A8-481F-9F49-C3C290AF923C}"/>
              </a:ext>
            </a:extLst>
          </p:cNvPr>
          <p:cNvSpPr/>
          <p:nvPr/>
        </p:nvSpPr>
        <p:spPr>
          <a:xfrm>
            <a:off x="663539" y="3246063"/>
            <a:ext cx="1574515" cy="731982"/>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Balance</a:t>
            </a:r>
          </a:p>
        </p:txBody>
      </p:sp>
      <p:sp>
        <p:nvSpPr>
          <p:cNvPr id="6" name="Rectangle 5">
            <a:extLst>
              <a:ext uri="{FF2B5EF4-FFF2-40B4-BE49-F238E27FC236}">
                <a16:creationId xmlns:a16="http://schemas.microsoft.com/office/drawing/2014/main" id="{F4FA1542-B76B-4F33-8CA4-362848E77260}"/>
              </a:ext>
            </a:extLst>
          </p:cNvPr>
          <p:cNvSpPr/>
          <p:nvPr/>
        </p:nvSpPr>
        <p:spPr>
          <a:xfrm>
            <a:off x="2501111" y="3246063"/>
            <a:ext cx="1574515" cy="731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SKILL</a:t>
            </a:r>
          </a:p>
        </p:txBody>
      </p:sp>
      <p:sp>
        <p:nvSpPr>
          <p:cNvPr id="7" name="Rectangle 6">
            <a:extLst>
              <a:ext uri="{FF2B5EF4-FFF2-40B4-BE49-F238E27FC236}">
                <a16:creationId xmlns:a16="http://schemas.microsoft.com/office/drawing/2014/main" id="{174600BC-23F5-4437-8908-0433EC5CD2D6}"/>
              </a:ext>
            </a:extLst>
          </p:cNvPr>
          <p:cNvSpPr/>
          <p:nvPr/>
        </p:nvSpPr>
        <p:spPr>
          <a:xfrm>
            <a:off x="4309524" y="3246063"/>
            <a:ext cx="1574515" cy="731982"/>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Turn</a:t>
            </a:r>
          </a:p>
        </p:txBody>
      </p:sp>
      <p:sp>
        <p:nvSpPr>
          <p:cNvPr id="8" name="Rectangle 7">
            <a:extLst>
              <a:ext uri="{FF2B5EF4-FFF2-40B4-BE49-F238E27FC236}">
                <a16:creationId xmlns:a16="http://schemas.microsoft.com/office/drawing/2014/main" id="{FBF09A53-584E-43DB-8D36-546D68332BA3}"/>
              </a:ext>
            </a:extLst>
          </p:cNvPr>
          <p:cNvSpPr/>
          <p:nvPr/>
        </p:nvSpPr>
        <p:spPr>
          <a:xfrm>
            <a:off x="7982901" y="3246063"/>
            <a:ext cx="1574515" cy="731982"/>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Travel</a:t>
            </a:r>
          </a:p>
        </p:txBody>
      </p:sp>
      <p:sp>
        <p:nvSpPr>
          <p:cNvPr id="9" name="Rectangle 8">
            <a:extLst>
              <a:ext uri="{FF2B5EF4-FFF2-40B4-BE49-F238E27FC236}">
                <a16:creationId xmlns:a16="http://schemas.microsoft.com/office/drawing/2014/main" id="{31636876-291F-403B-A5E9-C83DB9B90CF8}"/>
              </a:ext>
            </a:extLst>
          </p:cNvPr>
          <p:cNvSpPr/>
          <p:nvPr/>
        </p:nvSpPr>
        <p:spPr>
          <a:xfrm>
            <a:off x="6155645" y="3246063"/>
            <a:ext cx="1574515" cy="731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SKILL</a:t>
            </a:r>
          </a:p>
        </p:txBody>
      </p:sp>
      <p:sp>
        <p:nvSpPr>
          <p:cNvPr id="10" name="Rectangle 9">
            <a:extLst>
              <a:ext uri="{FF2B5EF4-FFF2-40B4-BE49-F238E27FC236}">
                <a16:creationId xmlns:a16="http://schemas.microsoft.com/office/drawing/2014/main" id="{706F239C-4179-4206-9710-1159B5CBAB2F}"/>
              </a:ext>
            </a:extLst>
          </p:cNvPr>
          <p:cNvSpPr/>
          <p:nvPr/>
        </p:nvSpPr>
        <p:spPr>
          <a:xfrm>
            <a:off x="9810157" y="3246063"/>
            <a:ext cx="1574515" cy="731982"/>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Balance</a:t>
            </a:r>
          </a:p>
        </p:txBody>
      </p:sp>
    </p:spTree>
    <p:extLst>
      <p:ext uri="{BB962C8B-B14F-4D97-AF65-F5344CB8AC3E}">
        <p14:creationId xmlns:p14="http://schemas.microsoft.com/office/powerpoint/2010/main" val="4225814442"/>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FDA3EB1-042A-49AA-A9D4-E824BB2D45F1}"/>
              </a:ext>
            </a:extLst>
          </p:cNvPr>
          <p:cNvSpPr>
            <a:spLocks noGrp="1"/>
          </p:cNvSpPr>
          <p:nvPr>
            <p:ph idx="1"/>
          </p:nvPr>
        </p:nvSpPr>
        <p:spPr/>
        <p:txBody>
          <a:bodyPr/>
          <a:lstStyle/>
          <a:p>
            <a:r>
              <a:rPr lang="en-GB" dirty="0"/>
              <a:t>RHYTHMIC GYMNASTICS EXAMPLES:</a:t>
            </a:r>
          </a:p>
          <a:p>
            <a:endParaRPr lang="en-GB" dirty="0"/>
          </a:p>
          <a:p>
            <a:r>
              <a:rPr lang="en-GB" dirty="0">
                <a:hlinkClick r:id="rId2"/>
              </a:rPr>
              <a:t>https://www.youtube.com/watch?v=mtJmXGVnyA4</a:t>
            </a:r>
            <a:endParaRPr lang="en-GB" dirty="0"/>
          </a:p>
          <a:p>
            <a:endParaRPr lang="en-GB" dirty="0"/>
          </a:p>
          <a:p>
            <a:r>
              <a:rPr lang="en-GB" dirty="0">
                <a:hlinkClick r:id="rId3"/>
              </a:rPr>
              <a:t>https://www.youtube.com/watch?v=Agc6NKlcSoI</a:t>
            </a:r>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3911172356"/>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630810" y="1417983"/>
            <a:ext cx="4535079" cy="3917587"/>
          </a:xfrm>
        </p:spPr>
        <p:txBody>
          <a:bodyPr/>
          <a:lstStyle/>
          <a:p>
            <a:r>
              <a:rPr lang="en-GB" dirty="0"/>
              <a:t>Week 8 - Efforts</a:t>
            </a:r>
          </a:p>
          <a:p>
            <a:endParaRPr lang="en-GB" dirty="0"/>
          </a:p>
          <a:p>
            <a:endParaRPr lang="en-GB" dirty="0"/>
          </a:p>
          <a:p>
            <a:r>
              <a:rPr lang="en-GB" dirty="0"/>
              <a:t>Creativity Through Movement</a:t>
            </a:r>
          </a:p>
          <a:p>
            <a:r>
              <a:rPr lang="en-GB" dirty="0"/>
              <a:t>(BMPE4002) Level 4</a:t>
            </a:r>
          </a:p>
          <a:p>
            <a:endParaRPr lang="en-GB" dirty="0"/>
          </a:p>
          <a:p>
            <a:r>
              <a:rPr lang="en-GB" dirty="0"/>
              <a:t>Kate Piper</a:t>
            </a:r>
          </a:p>
          <a:p>
            <a:r>
              <a:rPr lang="en-GB" dirty="0"/>
              <a:t>Anna Stevenson</a:t>
            </a:r>
          </a:p>
        </p:txBody>
      </p:sp>
    </p:spTree>
    <p:extLst>
      <p:ext uri="{BB962C8B-B14F-4D97-AF65-F5344CB8AC3E}">
        <p14:creationId xmlns:p14="http://schemas.microsoft.com/office/powerpoint/2010/main" val="1319729563"/>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04D7C1C2-184D-472F-9C8A-56E5AF89B379}"/>
              </a:ext>
            </a:extLst>
          </p:cNvPr>
          <p:cNvSpPr txBox="1"/>
          <p:nvPr/>
        </p:nvSpPr>
        <p:spPr>
          <a:xfrm>
            <a:off x="137123" y="1244180"/>
            <a:ext cx="2829464" cy="4216539"/>
          </a:xfrm>
          <a:prstGeom prst="rect">
            <a:avLst/>
          </a:prstGeom>
          <a:solidFill>
            <a:schemeClr val="accent5">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cs typeface="Calibri"/>
              </a:rPr>
              <a:t>SPACE</a:t>
            </a:r>
          </a:p>
          <a:p>
            <a:r>
              <a:rPr lang="en-GB" sz="2400"/>
              <a:t>Spatial Awareness</a:t>
            </a:r>
            <a:endParaRPr lang="en-GB" sz="2400">
              <a:cs typeface="Calibri"/>
            </a:endParaRPr>
          </a:p>
          <a:p>
            <a:endParaRPr lang="en-GB">
              <a:cs typeface="Calibri"/>
            </a:endParaRPr>
          </a:p>
          <a:p>
            <a:endParaRPr lang="en-GB">
              <a:cs typeface="Calibri"/>
            </a:endParaRPr>
          </a:p>
          <a:p>
            <a:r>
              <a:rPr lang="en-GB" i="1">
                <a:cs typeface="Calibri"/>
              </a:rPr>
              <a:t>Where do we move?</a:t>
            </a: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p:txBody>
      </p:sp>
      <p:sp>
        <p:nvSpPr>
          <p:cNvPr id="10" name="TextBox 9">
            <a:extLst>
              <a:ext uri="{FF2B5EF4-FFF2-40B4-BE49-F238E27FC236}">
                <a16:creationId xmlns:a16="http://schemas.microsoft.com/office/drawing/2014/main" id="{BF9C5AE7-FC5A-450B-BE5D-F367884B6A4E}"/>
              </a:ext>
            </a:extLst>
          </p:cNvPr>
          <p:cNvSpPr txBox="1"/>
          <p:nvPr/>
        </p:nvSpPr>
        <p:spPr>
          <a:xfrm>
            <a:off x="3113236" y="1244179"/>
            <a:ext cx="2901350" cy="4216539"/>
          </a:xfrm>
          <a:prstGeom prst="rect">
            <a:avLst/>
          </a:prstGeom>
          <a:solidFill>
            <a:schemeClr val="accent4">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t>BODY </a:t>
            </a:r>
            <a:endParaRPr lang="en-US" sz="2800">
              <a:cs typeface="Calibri" panose="020F0502020204030204"/>
            </a:endParaRPr>
          </a:p>
          <a:p>
            <a:r>
              <a:rPr lang="en-GB" sz="2400">
                <a:cs typeface="Calibri"/>
              </a:rPr>
              <a:t>Body Awareness</a:t>
            </a:r>
          </a:p>
          <a:p>
            <a:endParaRPr lang="en-GB">
              <a:cs typeface="Calibri"/>
            </a:endParaRPr>
          </a:p>
          <a:p>
            <a:endParaRPr lang="en-GB">
              <a:cs typeface="Calibri"/>
            </a:endParaRPr>
          </a:p>
          <a:p>
            <a:r>
              <a:rPr lang="en-GB" i="1">
                <a:cs typeface="Calibri"/>
              </a:rPr>
              <a:t>What can we do?</a:t>
            </a: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p:txBody>
      </p:sp>
      <p:sp>
        <p:nvSpPr>
          <p:cNvPr id="12" name="TextBox 11">
            <a:extLst>
              <a:ext uri="{FF2B5EF4-FFF2-40B4-BE49-F238E27FC236}">
                <a16:creationId xmlns:a16="http://schemas.microsoft.com/office/drawing/2014/main" id="{A5FF95F4-47B7-4182-B3B5-B1DACBDC2B4F}"/>
              </a:ext>
            </a:extLst>
          </p:cNvPr>
          <p:cNvSpPr txBox="1"/>
          <p:nvPr/>
        </p:nvSpPr>
        <p:spPr>
          <a:xfrm>
            <a:off x="6161235" y="1244180"/>
            <a:ext cx="2901351" cy="4216539"/>
          </a:xfrm>
          <a:prstGeom prst="rect">
            <a:avLst/>
          </a:prstGeom>
          <a:solidFill>
            <a:srgbClr val="F7A8A8"/>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t>EFFORT</a:t>
            </a:r>
            <a:endParaRPr lang="en-US" sz="2800">
              <a:cs typeface="Calibri" panose="020F0502020204030204"/>
            </a:endParaRPr>
          </a:p>
          <a:p>
            <a:r>
              <a:rPr lang="en-GB" sz="2400">
                <a:cs typeface="Calibri"/>
              </a:rPr>
              <a:t>Quality of movement </a:t>
            </a:r>
          </a:p>
          <a:p>
            <a:endParaRPr lang="en-GB">
              <a:cs typeface="Calibri"/>
            </a:endParaRPr>
          </a:p>
          <a:p>
            <a:endParaRPr lang="en-GB">
              <a:cs typeface="Calibri"/>
            </a:endParaRPr>
          </a:p>
          <a:p>
            <a:r>
              <a:rPr lang="en-GB" i="1">
                <a:cs typeface="Calibri"/>
              </a:rPr>
              <a:t>How do we move?</a:t>
            </a: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p:txBody>
      </p:sp>
      <p:sp>
        <p:nvSpPr>
          <p:cNvPr id="13" name="TextBox 12">
            <a:extLst>
              <a:ext uri="{FF2B5EF4-FFF2-40B4-BE49-F238E27FC236}">
                <a16:creationId xmlns:a16="http://schemas.microsoft.com/office/drawing/2014/main" id="{D7BFFAD3-BCC3-43A0-A0E5-CF214C3780ED}"/>
              </a:ext>
            </a:extLst>
          </p:cNvPr>
          <p:cNvSpPr txBox="1"/>
          <p:nvPr/>
        </p:nvSpPr>
        <p:spPr>
          <a:xfrm>
            <a:off x="9180480" y="1244179"/>
            <a:ext cx="2901351" cy="4216539"/>
          </a:xfrm>
          <a:prstGeom prst="rect">
            <a:avLst/>
          </a:prstGeom>
          <a:solidFill>
            <a:schemeClr val="accent6">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b="1"/>
              <a:t>RELATIONSHIPS</a:t>
            </a:r>
            <a:endParaRPr lang="en-US" sz="2800" b="1">
              <a:cs typeface="Calibri"/>
            </a:endParaRPr>
          </a:p>
          <a:p>
            <a:endParaRPr lang="en-GB" sz="2400">
              <a:cs typeface="Calibri"/>
            </a:endParaRPr>
          </a:p>
          <a:p>
            <a:endParaRPr lang="en-GB">
              <a:cs typeface="Calibri"/>
            </a:endParaRPr>
          </a:p>
          <a:p>
            <a:endParaRPr lang="en-GB">
              <a:cs typeface="Calibri"/>
            </a:endParaRPr>
          </a:p>
          <a:p>
            <a:r>
              <a:rPr lang="en-GB" i="1">
                <a:cs typeface="Calibri"/>
              </a:rPr>
              <a:t>With whom and what do we move?</a:t>
            </a: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a:p>
            <a:endParaRPr lang="en-GB">
              <a:cs typeface="Calibri"/>
            </a:endParaRPr>
          </a:p>
        </p:txBody>
      </p:sp>
      <p:sp>
        <p:nvSpPr>
          <p:cNvPr id="14" name="TextBox 13">
            <a:extLst>
              <a:ext uri="{FF2B5EF4-FFF2-40B4-BE49-F238E27FC236}">
                <a16:creationId xmlns:a16="http://schemas.microsoft.com/office/drawing/2014/main" id="{C67117D1-0BDE-4ECD-942F-88A13DFE9F17}"/>
              </a:ext>
            </a:extLst>
          </p:cNvPr>
          <p:cNvSpPr txBox="1"/>
          <p:nvPr/>
        </p:nvSpPr>
        <p:spPr>
          <a:xfrm>
            <a:off x="138023" y="296174"/>
            <a:ext cx="11959085"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4400">
                <a:ea typeface="Microsoft JhengHei"/>
                <a:cs typeface="Arial"/>
              </a:rPr>
              <a:t>4 Pillars to teaching creative movement </a:t>
            </a:r>
          </a:p>
        </p:txBody>
      </p:sp>
      <p:sp>
        <p:nvSpPr>
          <p:cNvPr id="8" name="Rectangle 7">
            <a:extLst>
              <a:ext uri="{FF2B5EF4-FFF2-40B4-BE49-F238E27FC236}">
                <a16:creationId xmlns:a16="http://schemas.microsoft.com/office/drawing/2014/main" id="{441E1D92-5752-4A4B-BFCB-49D48D9DB934}"/>
              </a:ext>
            </a:extLst>
          </p:cNvPr>
          <p:cNvSpPr/>
          <p:nvPr/>
        </p:nvSpPr>
        <p:spPr>
          <a:xfrm>
            <a:off x="6167718" y="1255059"/>
            <a:ext cx="2895599" cy="4231342"/>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1065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B99DD9D-6F25-43C5-B221-DBF15DD342EA}"/>
              </a:ext>
            </a:extLst>
          </p:cNvPr>
          <p:cNvSpPr txBox="1"/>
          <p:nvPr/>
        </p:nvSpPr>
        <p:spPr>
          <a:xfrm>
            <a:off x="3226675" y="343478"/>
            <a:ext cx="6096000" cy="769441"/>
          </a:xfrm>
          <a:prstGeom prst="rect">
            <a:avLst/>
          </a:prstGeom>
          <a:noFill/>
        </p:spPr>
        <p:txBody>
          <a:bodyPr wrap="square">
            <a:spAutoFit/>
          </a:bodyPr>
          <a:lstStyle/>
          <a:p>
            <a:pPr algn="ctr"/>
            <a:r>
              <a:rPr lang="en-GB" sz="4400" b="1" dirty="0"/>
              <a:t>Effort</a:t>
            </a:r>
            <a:endParaRPr lang="en-GB" b="1" dirty="0"/>
          </a:p>
        </p:txBody>
      </p:sp>
      <p:sp>
        <p:nvSpPr>
          <p:cNvPr id="7" name="TextBox 6">
            <a:extLst>
              <a:ext uri="{FF2B5EF4-FFF2-40B4-BE49-F238E27FC236}">
                <a16:creationId xmlns:a16="http://schemas.microsoft.com/office/drawing/2014/main" id="{C1C09991-C817-4E92-A75E-7FE90B12FDB1}"/>
              </a:ext>
            </a:extLst>
          </p:cNvPr>
          <p:cNvSpPr txBox="1"/>
          <p:nvPr/>
        </p:nvSpPr>
        <p:spPr>
          <a:xfrm>
            <a:off x="882502" y="1112919"/>
            <a:ext cx="9792586" cy="2246769"/>
          </a:xfrm>
          <a:prstGeom prst="rect">
            <a:avLst/>
          </a:prstGeom>
          <a:noFill/>
        </p:spPr>
        <p:txBody>
          <a:bodyPr wrap="square">
            <a:spAutoFit/>
          </a:bodyPr>
          <a:lstStyle/>
          <a:p>
            <a:r>
              <a:rPr lang="en-GB" sz="2800" dirty="0"/>
              <a:t>Effort refers to the quality of movement and how we move in space  - Also referred to as </a:t>
            </a:r>
            <a:r>
              <a:rPr lang="en-GB" sz="2800" b="1" dirty="0"/>
              <a:t>dynamics</a:t>
            </a:r>
            <a:endParaRPr lang="en-GB" sz="2800" dirty="0"/>
          </a:p>
          <a:p>
            <a:endParaRPr lang="en-GB" sz="2800" dirty="0"/>
          </a:p>
          <a:p>
            <a:r>
              <a:rPr lang="en-GB" sz="2800" b="0" i="0" dirty="0">
                <a:solidFill>
                  <a:srgbClr val="000000"/>
                </a:solidFill>
                <a:effectLst/>
              </a:rPr>
              <a:t>Dynamics or efforts in the world of Laban </a:t>
            </a:r>
            <a:r>
              <a:rPr lang="en-GB" sz="2800" dirty="0">
                <a:solidFill>
                  <a:srgbClr val="000000"/>
                </a:solidFill>
              </a:rPr>
              <a:t>are broken down into 4 subcategories which b</a:t>
            </a:r>
            <a:r>
              <a:rPr lang="en-GB" sz="2800" dirty="0"/>
              <a:t>ring layers to the performance:</a:t>
            </a:r>
          </a:p>
        </p:txBody>
      </p:sp>
      <p:graphicFrame>
        <p:nvGraphicFramePr>
          <p:cNvPr id="10" name="Table 4">
            <a:extLst>
              <a:ext uri="{FF2B5EF4-FFF2-40B4-BE49-F238E27FC236}">
                <a16:creationId xmlns:a16="http://schemas.microsoft.com/office/drawing/2014/main" id="{EF8D5ADC-7C85-4ACD-8D4C-BE5AB9E02CF6}"/>
              </a:ext>
            </a:extLst>
          </p:cNvPr>
          <p:cNvGraphicFramePr>
            <a:graphicFrameLocks noGrp="1"/>
          </p:cNvGraphicFramePr>
          <p:nvPr>
            <p:extLst>
              <p:ext uri="{D42A27DB-BD31-4B8C-83A1-F6EECF244321}">
                <p14:modId xmlns:p14="http://schemas.microsoft.com/office/powerpoint/2010/main" val="3088594271"/>
              </p:ext>
            </p:extLst>
          </p:nvPr>
        </p:nvGraphicFramePr>
        <p:xfrm>
          <a:off x="1778214" y="3652201"/>
          <a:ext cx="8992921" cy="1798320"/>
        </p:xfrm>
        <a:graphic>
          <a:graphicData uri="http://schemas.openxmlformats.org/drawingml/2006/table">
            <a:tbl>
              <a:tblPr firstRow="1" bandRow="1">
                <a:tableStyleId>{073A0DAA-6AF3-43AB-8588-CEC1D06C72B9}</a:tableStyleId>
              </a:tblPr>
              <a:tblGrid>
                <a:gridCol w="3818733">
                  <a:extLst>
                    <a:ext uri="{9D8B030D-6E8A-4147-A177-3AD203B41FA5}">
                      <a16:colId xmlns:a16="http://schemas.microsoft.com/office/drawing/2014/main" val="2558349164"/>
                    </a:ext>
                  </a:extLst>
                </a:gridCol>
                <a:gridCol w="1321457">
                  <a:extLst>
                    <a:ext uri="{9D8B030D-6E8A-4147-A177-3AD203B41FA5}">
                      <a16:colId xmlns:a16="http://schemas.microsoft.com/office/drawing/2014/main" val="1923988358"/>
                    </a:ext>
                  </a:extLst>
                </a:gridCol>
                <a:gridCol w="3852731">
                  <a:extLst>
                    <a:ext uri="{9D8B030D-6E8A-4147-A177-3AD203B41FA5}">
                      <a16:colId xmlns:a16="http://schemas.microsoft.com/office/drawing/2014/main" val="2979150954"/>
                    </a:ext>
                  </a:extLst>
                </a:gridCol>
              </a:tblGrid>
              <a:tr h="648808">
                <a:tc>
                  <a:txBody>
                    <a:bodyPr/>
                    <a:lstStyle/>
                    <a:p>
                      <a:pPr algn="ctr"/>
                      <a:r>
                        <a:rPr lang="en-US" sz="4000" b="1" dirty="0">
                          <a:solidFill>
                            <a:schemeClr val="tx1"/>
                          </a:solidFill>
                          <a:latin typeface="+mj-lt"/>
                          <a:ea typeface="Microsoft JhengHei" panose="020B0604030504040204" pitchFamily="34" charset="-120"/>
                        </a:rPr>
                        <a:t>Weight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endParaRPr lang="en-US" sz="4000" b="1" dirty="0">
                        <a:solidFill>
                          <a:schemeClr val="tx1"/>
                        </a:solidFill>
                        <a:latin typeface="+mj-lt"/>
                        <a:ea typeface="Microsoft JhengHei"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US" sz="4000" b="1" dirty="0">
                          <a:solidFill>
                            <a:schemeClr val="tx1"/>
                          </a:solidFill>
                          <a:latin typeface="+mj-lt"/>
                          <a:ea typeface="Microsoft JhengHei" panose="020B0604030504040204" pitchFamily="34" charset="-120"/>
                        </a:rPr>
                        <a:t>Speed/Time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29246004"/>
                  </a:ext>
                </a:extLst>
              </a:tr>
              <a:tr h="389285">
                <a:tc gridSpan="3">
                  <a:txBody>
                    <a:bodyPr/>
                    <a:lstStyle/>
                    <a:p>
                      <a:pPr marL="0" indent="0" algn="ctr">
                        <a:lnSpc>
                          <a:spcPct val="100000"/>
                        </a:lnSpc>
                        <a:buFont typeface="Arial" panose="020B0604020202020204" pitchFamily="34" charset="0"/>
                        <a:buNone/>
                      </a:pPr>
                      <a:endParaRPr lang="en-GB" sz="2000" dirty="0">
                        <a:latin typeface="+mj-lt"/>
                        <a:ea typeface="Microsoft JhengHei" panose="020B0604030504040204" pitchFamily="34" charset="-120"/>
                        <a:cs typeface="Arial" panose="020B0604020202020204" pitchFamily="34"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lnT w="38100" cmpd="sng">
                      <a:noFill/>
                    </a:lnT>
                  </a:tcPr>
                </a:tc>
                <a:tc hMerge="1">
                  <a:txBody>
                    <a:bodyPr/>
                    <a:lstStyle/>
                    <a:p>
                      <a:endParaRPr lang="en-GB"/>
                    </a:p>
                  </a:txBody>
                  <a:tcPr/>
                </a:tc>
                <a:extLst>
                  <a:ext uri="{0D108BD9-81ED-4DB2-BD59-A6C34878D82A}">
                    <a16:rowId xmlns:a16="http://schemas.microsoft.com/office/drawing/2014/main" val="4051671709"/>
                  </a:ext>
                </a:extLst>
              </a:tr>
              <a:tr h="648808">
                <a:tc>
                  <a:txBody>
                    <a:bodyPr/>
                    <a:lstStyle/>
                    <a:p>
                      <a:pPr algn="ctr"/>
                      <a:r>
                        <a:rPr lang="en-US" sz="4000" b="1" dirty="0">
                          <a:solidFill>
                            <a:schemeClr val="tx1"/>
                          </a:solidFill>
                          <a:latin typeface="+mj-lt"/>
                          <a:ea typeface="Microsoft JhengHei" panose="020B0604030504040204" pitchFamily="34" charset="-120"/>
                        </a:rPr>
                        <a:t>Focus/Direction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endParaRPr lang="en-US" sz="4000" b="1" dirty="0">
                        <a:solidFill>
                          <a:schemeClr val="tx1"/>
                        </a:solidFill>
                        <a:latin typeface="+mj-lt"/>
                        <a:ea typeface="Microsoft JhengHei"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noFill/>
                  </a:tcPr>
                </a:tc>
                <a:tc>
                  <a:txBody>
                    <a:bodyPr/>
                    <a:lstStyle/>
                    <a:p>
                      <a:pPr algn="ctr"/>
                      <a:r>
                        <a:rPr lang="en-US" sz="4000" b="1" dirty="0">
                          <a:solidFill>
                            <a:schemeClr val="tx1"/>
                          </a:solidFill>
                          <a:latin typeface="+mj-lt"/>
                          <a:ea typeface="Microsoft JhengHei" panose="020B0604030504040204" pitchFamily="34" charset="-120"/>
                        </a:rPr>
                        <a:t>Flow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808939864"/>
                  </a:ext>
                </a:extLst>
              </a:tr>
            </a:tbl>
          </a:graphicData>
        </a:graphic>
      </p:graphicFrame>
    </p:spTree>
    <p:extLst>
      <p:ext uri="{BB962C8B-B14F-4D97-AF65-F5344CB8AC3E}">
        <p14:creationId xmlns:p14="http://schemas.microsoft.com/office/powerpoint/2010/main" val="371415386"/>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BD3F258-9269-1042-B0FA-84B6DB849CAD}"/>
              </a:ext>
            </a:extLst>
          </p:cNvPr>
          <p:cNvSpPr/>
          <p:nvPr/>
        </p:nvSpPr>
        <p:spPr>
          <a:xfrm>
            <a:off x="424542" y="378373"/>
            <a:ext cx="11332028" cy="1015663"/>
          </a:xfrm>
          <a:prstGeom prst="rect">
            <a:avLst/>
          </a:prstGeom>
        </p:spPr>
        <p:txBody>
          <a:bodyPr wrap="square">
            <a:spAutoFit/>
          </a:bodyPr>
          <a:lstStyle/>
          <a:p>
            <a:pPr algn="ctr"/>
            <a:r>
              <a:rPr lang="en-GB" sz="4800" b="1" dirty="0">
                <a:latin typeface="+mj-lt"/>
                <a:ea typeface="Microsoft JhengHei" panose="020B0604030504040204" pitchFamily="34" charset="-120"/>
                <a:cs typeface="Arial" panose="020B0604020202020204" pitchFamily="34" charset="0"/>
              </a:rPr>
              <a:t>Effort / Quality of Movement</a:t>
            </a:r>
            <a:endParaRPr lang="en-GB" sz="3200" b="1" dirty="0">
              <a:latin typeface="+mj-lt"/>
              <a:ea typeface="Microsoft JhengHei" panose="020B0604030504040204" pitchFamily="34" charset="-120"/>
              <a:cs typeface="Arial" panose="020B0604020202020204" pitchFamily="34" charset="0"/>
            </a:endParaRPr>
          </a:p>
          <a:p>
            <a:pPr algn="ctr"/>
            <a:endParaRPr lang="en-GB" sz="1200" b="1" dirty="0">
              <a:latin typeface="+mj-lt"/>
              <a:ea typeface="Microsoft JhengHei" panose="020B0604030504040204" pitchFamily="34" charset="-120"/>
              <a:cs typeface="Arial" panose="020B0604020202020204" pitchFamily="34" charset="0"/>
            </a:endParaRPr>
          </a:p>
        </p:txBody>
      </p:sp>
      <p:graphicFrame>
        <p:nvGraphicFramePr>
          <p:cNvPr id="2" name="Table 4">
            <a:extLst>
              <a:ext uri="{FF2B5EF4-FFF2-40B4-BE49-F238E27FC236}">
                <a16:creationId xmlns:a16="http://schemas.microsoft.com/office/drawing/2014/main" id="{9C9960F5-CFEF-5C4B-982D-D5707FBE3D01}"/>
              </a:ext>
            </a:extLst>
          </p:cNvPr>
          <p:cNvGraphicFramePr>
            <a:graphicFrameLocks noGrp="1"/>
          </p:cNvGraphicFramePr>
          <p:nvPr>
            <p:extLst>
              <p:ext uri="{D42A27DB-BD31-4B8C-83A1-F6EECF244321}">
                <p14:modId xmlns:p14="http://schemas.microsoft.com/office/powerpoint/2010/main" val="864957111"/>
              </p:ext>
            </p:extLst>
          </p:nvPr>
        </p:nvGraphicFramePr>
        <p:xfrm>
          <a:off x="4039583" y="1298619"/>
          <a:ext cx="8992921" cy="1219200"/>
        </p:xfrm>
        <a:graphic>
          <a:graphicData uri="http://schemas.openxmlformats.org/drawingml/2006/table">
            <a:tbl>
              <a:tblPr firstRow="1" bandRow="1">
                <a:tableStyleId>{073A0DAA-6AF3-43AB-8588-CEC1D06C72B9}</a:tableStyleId>
              </a:tblPr>
              <a:tblGrid>
                <a:gridCol w="3902815">
                  <a:extLst>
                    <a:ext uri="{9D8B030D-6E8A-4147-A177-3AD203B41FA5}">
                      <a16:colId xmlns:a16="http://schemas.microsoft.com/office/drawing/2014/main" val="2558349164"/>
                    </a:ext>
                  </a:extLst>
                </a:gridCol>
                <a:gridCol w="5090106">
                  <a:extLst>
                    <a:ext uri="{9D8B030D-6E8A-4147-A177-3AD203B41FA5}">
                      <a16:colId xmlns:a16="http://schemas.microsoft.com/office/drawing/2014/main" val="4009846376"/>
                    </a:ext>
                  </a:extLst>
                </a:gridCol>
              </a:tblGrid>
              <a:tr h="756801">
                <a:tc>
                  <a:txBody>
                    <a:bodyPr/>
                    <a:lstStyle/>
                    <a:p>
                      <a:pPr algn="ctr"/>
                      <a:r>
                        <a:rPr lang="en-US" sz="4400" b="1" dirty="0">
                          <a:solidFill>
                            <a:schemeClr val="tx1"/>
                          </a:solidFill>
                          <a:latin typeface="+mj-lt"/>
                          <a:ea typeface="Microsoft JhengHei" panose="020B0604030504040204" pitchFamily="34" charset="-120"/>
                        </a:rPr>
                        <a:t>Weight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endParaRPr lang="en-US" sz="4400" b="1" dirty="0">
                        <a:solidFill>
                          <a:schemeClr val="tx1"/>
                        </a:solidFill>
                        <a:latin typeface="+mj-lt"/>
                        <a:ea typeface="Microsoft JhengHei"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9246004"/>
                  </a:ext>
                </a:extLst>
              </a:tr>
              <a:tr h="454081">
                <a:tc gridSpan="2">
                  <a:txBody>
                    <a:bodyPr/>
                    <a:lstStyle/>
                    <a:p>
                      <a:pPr marL="0" indent="0" algn="ctr">
                        <a:lnSpc>
                          <a:spcPct val="100000"/>
                        </a:lnSpc>
                        <a:buFont typeface="Arial" panose="020B0604020202020204" pitchFamily="34" charset="0"/>
                        <a:buNone/>
                      </a:pPr>
                      <a:endParaRPr lang="en-GB" sz="2400" dirty="0">
                        <a:latin typeface="+mj-lt"/>
                        <a:ea typeface="Microsoft JhengHei" panose="020B0604030504040204" pitchFamily="34" charset="-120"/>
                        <a:cs typeface="Arial" panose="020B0604020202020204" pitchFamily="34" charset="0"/>
                      </a:endParaRPr>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hMerge="1">
                  <a:txBody>
                    <a:bodyPr/>
                    <a:lstStyle/>
                    <a:p>
                      <a:endParaRPr lang="en-GB"/>
                    </a:p>
                  </a:txBody>
                  <a:tcPr>
                    <a:lnT w="38100" cmpd="sng">
                      <a:noFill/>
                    </a:lnT>
                  </a:tcPr>
                </a:tc>
                <a:extLst>
                  <a:ext uri="{0D108BD9-81ED-4DB2-BD59-A6C34878D82A}">
                    <a16:rowId xmlns:a16="http://schemas.microsoft.com/office/drawing/2014/main" val="4051671709"/>
                  </a:ext>
                </a:extLst>
              </a:tr>
            </a:tbl>
          </a:graphicData>
        </a:graphic>
      </p:graphicFrame>
      <p:sp>
        <p:nvSpPr>
          <p:cNvPr id="6" name="TextBox 5">
            <a:extLst>
              <a:ext uri="{FF2B5EF4-FFF2-40B4-BE49-F238E27FC236}">
                <a16:creationId xmlns:a16="http://schemas.microsoft.com/office/drawing/2014/main" id="{81464C8D-6130-4BC0-B6AC-EAE8FEF710BE}"/>
              </a:ext>
            </a:extLst>
          </p:cNvPr>
          <p:cNvSpPr txBox="1"/>
          <p:nvPr/>
        </p:nvSpPr>
        <p:spPr>
          <a:xfrm>
            <a:off x="8737983" y="2424796"/>
            <a:ext cx="3018587" cy="769441"/>
          </a:xfrm>
          <a:prstGeom prst="rect">
            <a:avLst/>
          </a:prstGeom>
          <a:noFill/>
        </p:spPr>
        <p:txBody>
          <a:bodyPr wrap="square">
            <a:spAutoFit/>
          </a:bodyPr>
          <a:lstStyle/>
          <a:p>
            <a:r>
              <a:rPr lang="en-US" sz="4400" b="1" dirty="0">
                <a:latin typeface="Bodoni MT Black" panose="02070A03080606020203" pitchFamily="18" charset="0"/>
              </a:rPr>
              <a:t>HEAVY</a:t>
            </a:r>
            <a:endParaRPr lang="en-GB" sz="4400" dirty="0"/>
          </a:p>
        </p:txBody>
      </p:sp>
      <p:sp>
        <p:nvSpPr>
          <p:cNvPr id="7" name="TextBox 6">
            <a:extLst>
              <a:ext uri="{FF2B5EF4-FFF2-40B4-BE49-F238E27FC236}">
                <a16:creationId xmlns:a16="http://schemas.microsoft.com/office/drawing/2014/main" id="{7B1BAF3F-91B7-4BA5-8E01-ACA1BEA1CC88}"/>
              </a:ext>
            </a:extLst>
          </p:cNvPr>
          <p:cNvSpPr txBox="1"/>
          <p:nvPr/>
        </p:nvSpPr>
        <p:spPr>
          <a:xfrm>
            <a:off x="1816922" y="2296766"/>
            <a:ext cx="6096000" cy="1107996"/>
          </a:xfrm>
          <a:prstGeom prst="rect">
            <a:avLst/>
          </a:prstGeom>
          <a:noFill/>
        </p:spPr>
        <p:txBody>
          <a:bodyPr wrap="square">
            <a:spAutoFit/>
          </a:bodyPr>
          <a:lstStyle/>
          <a:p>
            <a:r>
              <a:rPr lang="en-US" sz="6600" dirty="0">
                <a:latin typeface="Freestyle Script" panose="030804020302050B0404" pitchFamily="66" charset="0"/>
              </a:rPr>
              <a:t>Light</a:t>
            </a:r>
            <a:endParaRPr lang="en-GB" sz="6600" dirty="0">
              <a:latin typeface="Freestyle Script" panose="030804020302050B0404" pitchFamily="66" charset="0"/>
            </a:endParaRPr>
          </a:p>
        </p:txBody>
      </p:sp>
      <p:cxnSp>
        <p:nvCxnSpPr>
          <p:cNvPr id="9" name="Straight Arrow Connector 8">
            <a:extLst>
              <a:ext uri="{FF2B5EF4-FFF2-40B4-BE49-F238E27FC236}">
                <a16:creationId xmlns:a16="http://schemas.microsoft.com/office/drawing/2014/main" id="{10045ED7-7C1B-41D9-9592-69605C009368}"/>
              </a:ext>
            </a:extLst>
          </p:cNvPr>
          <p:cNvCxnSpPr/>
          <p:nvPr/>
        </p:nvCxnSpPr>
        <p:spPr>
          <a:xfrm>
            <a:off x="4702011" y="2807987"/>
            <a:ext cx="2385849" cy="0"/>
          </a:xfrm>
          <a:prstGeom prst="straightConnector1">
            <a:avLst/>
          </a:prstGeom>
          <a:ln w="38100">
            <a:solidFill>
              <a:srgbClr val="F01889"/>
            </a:solidFill>
            <a:tailEnd type="triangle"/>
          </a:ln>
        </p:spPr>
        <p:style>
          <a:lnRef idx="1">
            <a:schemeClr val="dk1"/>
          </a:lnRef>
          <a:fillRef idx="0">
            <a:schemeClr val="dk1"/>
          </a:fillRef>
          <a:effectRef idx="0">
            <a:schemeClr val="dk1"/>
          </a:effectRef>
          <a:fontRef idx="minor">
            <a:schemeClr val="tx1"/>
          </a:fontRef>
        </p:style>
      </p:cxnSp>
      <p:sp>
        <p:nvSpPr>
          <p:cNvPr id="11" name="TextBox 10">
            <a:extLst>
              <a:ext uri="{FF2B5EF4-FFF2-40B4-BE49-F238E27FC236}">
                <a16:creationId xmlns:a16="http://schemas.microsoft.com/office/drawing/2014/main" id="{1D6E0258-2D1B-48DD-825A-5FD9340D94A4}"/>
              </a:ext>
            </a:extLst>
          </p:cNvPr>
          <p:cNvSpPr txBox="1"/>
          <p:nvPr/>
        </p:nvSpPr>
        <p:spPr>
          <a:xfrm>
            <a:off x="1627111" y="3718539"/>
            <a:ext cx="8937778" cy="1477328"/>
          </a:xfrm>
          <a:prstGeom prst="rect">
            <a:avLst/>
          </a:prstGeom>
          <a:noFill/>
        </p:spPr>
        <p:txBody>
          <a:bodyPr wrap="square">
            <a:spAutoFit/>
          </a:bodyPr>
          <a:lstStyle/>
          <a:p>
            <a:pPr marL="285750" indent="-285750" algn="l">
              <a:buFont typeface="Arial" panose="020B0604020202020204" pitchFamily="34" charset="0"/>
              <a:buChar char="•"/>
            </a:pPr>
            <a:r>
              <a:rPr lang="en-GB" b="0" i="0" dirty="0">
                <a:solidFill>
                  <a:srgbClr val="000000"/>
                </a:solidFill>
                <a:effectLst/>
                <a:latin typeface="Open Sans" panose="020B0606030504020204" pitchFamily="34" charset="0"/>
              </a:rPr>
              <a:t>Think of weight in terms of force</a:t>
            </a:r>
          </a:p>
          <a:p>
            <a:pPr marL="285750" indent="-285750" algn="l">
              <a:buFont typeface="Arial" panose="020B0604020202020204" pitchFamily="34" charset="0"/>
              <a:buChar char="•"/>
            </a:pPr>
            <a:endParaRPr lang="en-GB" dirty="0">
              <a:solidFill>
                <a:srgbClr val="000000"/>
              </a:solidFill>
              <a:latin typeface="Open Sans" panose="020B0606030504020204" pitchFamily="34" charset="0"/>
            </a:endParaRPr>
          </a:p>
          <a:p>
            <a:pPr marL="285750" indent="-285750" algn="l">
              <a:buFont typeface="Arial" panose="020B0604020202020204" pitchFamily="34" charset="0"/>
              <a:buChar char="•"/>
            </a:pPr>
            <a:r>
              <a:rPr lang="en-GB" b="0" i="0" dirty="0">
                <a:solidFill>
                  <a:srgbClr val="000000"/>
                </a:solidFill>
                <a:effectLst/>
                <a:latin typeface="Open Sans" panose="020B0606030504020204" pitchFamily="34" charset="0"/>
              </a:rPr>
              <a:t>How much force are you putting behind an action, or a leap? </a:t>
            </a:r>
          </a:p>
          <a:p>
            <a:pPr marL="285750" indent="-285750" algn="l">
              <a:buFont typeface="Arial" panose="020B0604020202020204" pitchFamily="34" charset="0"/>
              <a:buChar char="•"/>
            </a:pPr>
            <a:endParaRPr lang="en-GB" dirty="0">
              <a:solidFill>
                <a:srgbClr val="000000"/>
              </a:solidFill>
              <a:latin typeface="Open Sans" panose="020B0606030504020204" pitchFamily="34" charset="0"/>
            </a:endParaRPr>
          </a:p>
          <a:p>
            <a:pPr marL="285750" indent="-285750" algn="l">
              <a:buFont typeface="Arial" panose="020B0604020202020204" pitchFamily="34" charset="0"/>
              <a:buChar char="•"/>
            </a:pPr>
            <a:r>
              <a:rPr lang="en-GB" b="0" i="0" dirty="0">
                <a:solidFill>
                  <a:srgbClr val="000000"/>
                </a:solidFill>
                <a:effectLst/>
                <a:latin typeface="Open Sans" panose="020B0606030504020204" pitchFamily="34" charset="0"/>
              </a:rPr>
              <a:t>How much force do you use to lift a feather… or some bricks? </a:t>
            </a:r>
            <a:endParaRPr lang="en-GB" dirty="0"/>
          </a:p>
        </p:txBody>
      </p:sp>
    </p:spTree>
    <p:extLst>
      <p:ext uri="{BB962C8B-B14F-4D97-AF65-F5344CB8AC3E}">
        <p14:creationId xmlns:p14="http://schemas.microsoft.com/office/powerpoint/2010/main" val="1891982051"/>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92758-CF0D-F54F-BC1A-50DE6E92354A}"/>
              </a:ext>
            </a:extLst>
          </p:cNvPr>
          <p:cNvSpPr>
            <a:spLocks noGrp="1"/>
          </p:cNvSpPr>
          <p:nvPr>
            <p:ph type="title"/>
          </p:nvPr>
        </p:nvSpPr>
        <p:spPr>
          <a:xfrm>
            <a:off x="529010" y="1109195"/>
            <a:ext cx="11358189" cy="1325563"/>
          </a:xfrm>
        </p:spPr>
        <p:txBody>
          <a:bodyPr>
            <a:normAutofit/>
          </a:bodyPr>
          <a:lstStyle/>
          <a:p>
            <a:r>
              <a:rPr lang="en-US" dirty="0"/>
              <a:t>When we think back to stimulus how can we encourage </a:t>
            </a:r>
            <a:r>
              <a:rPr lang="en-US" b="1" dirty="0"/>
              <a:t>heavy</a:t>
            </a:r>
            <a:r>
              <a:rPr lang="en-US" dirty="0"/>
              <a:t> movement? </a:t>
            </a:r>
          </a:p>
        </p:txBody>
      </p:sp>
      <p:sp>
        <p:nvSpPr>
          <p:cNvPr id="4" name="Rectangle 3">
            <a:extLst>
              <a:ext uri="{FF2B5EF4-FFF2-40B4-BE49-F238E27FC236}">
                <a16:creationId xmlns:a16="http://schemas.microsoft.com/office/drawing/2014/main" id="{298CAFC4-BA5D-224E-A960-E9E045352B86}"/>
              </a:ext>
            </a:extLst>
          </p:cNvPr>
          <p:cNvSpPr/>
          <p:nvPr/>
        </p:nvSpPr>
        <p:spPr>
          <a:xfrm>
            <a:off x="73775" y="88758"/>
            <a:ext cx="2956296" cy="646331"/>
          </a:xfrm>
          <a:prstGeom prst="rect">
            <a:avLst/>
          </a:prstGeom>
          <a:solidFill>
            <a:schemeClr val="accent5">
              <a:lumMod val="20000"/>
              <a:lumOff val="80000"/>
            </a:schemeClr>
          </a:solidFill>
          <a:ln>
            <a:solidFill>
              <a:schemeClr val="tx1"/>
            </a:solidFill>
          </a:ln>
        </p:spPr>
        <p:txBody>
          <a:bodyPr wrap="square">
            <a:spAutoFit/>
          </a:bodyPr>
          <a:lstStyle/>
          <a:p>
            <a:r>
              <a:rPr lang="en-US" sz="3600">
                <a:latin typeface="+mj-lt"/>
              </a:rPr>
              <a:t>Effort - </a:t>
            </a:r>
            <a:r>
              <a:rPr lang="en-US" sz="3600" b="1">
                <a:latin typeface="+mj-lt"/>
              </a:rPr>
              <a:t>Weight</a:t>
            </a:r>
          </a:p>
        </p:txBody>
      </p:sp>
      <p:pic>
        <p:nvPicPr>
          <p:cNvPr id="6146" name="Picture 2" descr="What Is Metal Music? | Beat">
            <a:extLst>
              <a:ext uri="{FF2B5EF4-FFF2-40B4-BE49-F238E27FC236}">
                <a16:creationId xmlns:a16="http://schemas.microsoft.com/office/drawing/2014/main" id="{D03C0B8C-ADC4-4C14-B70C-2BC688503C0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6552" r="3448"/>
          <a:stretch/>
        </p:blipFill>
        <p:spPr bwMode="auto">
          <a:xfrm>
            <a:off x="922163" y="2808864"/>
            <a:ext cx="2010280" cy="226156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Guide: all you need to know about the haka | Sport | The Times">
            <a:extLst>
              <a:ext uri="{FF2B5EF4-FFF2-40B4-BE49-F238E27FC236}">
                <a16:creationId xmlns:a16="http://schemas.microsoft.com/office/drawing/2014/main" id="{E896C142-4654-4791-A59C-61AC57E613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8104" y="3016110"/>
            <a:ext cx="3230129" cy="180887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A “complexity” approach to human-elephant coexistence">
            <a:extLst>
              <a:ext uri="{FF2B5EF4-FFF2-40B4-BE49-F238E27FC236}">
                <a16:creationId xmlns:a16="http://schemas.microsoft.com/office/drawing/2014/main" id="{205E7D43-928B-4A8D-AC25-30E49777E14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3500" t="10819" r="18755" b="8471"/>
          <a:stretch/>
        </p:blipFill>
        <p:spPr bwMode="auto">
          <a:xfrm>
            <a:off x="9784674" y="3029808"/>
            <a:ext cx="1927180" cy="179517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BEA610D5-7A2A-4341-9FCE-9A24936B0092}"/>
              </a:ext>
            </a:extLst>
          </p:cNvPr>
          <p:cNvPicPr>
            <a:picLocks noChangeAspect="1"/>
          </p:cNvPicPr>
          <p:nvPr/>
        </p:nvPicPr>
        <p:blipFill>
          <a:blip r:embed="rId5"/>
          <a:stretch>
            <a:fillRect/>
          </a:stretch>
        </p:blipFill>
        <p:spPr>
          <a:xfrm rot="20663423">
            <a:off x="3511905" y="3363794"/>
            <a:ext cx="2116736" cy="1321783"/>
          </a:xfrm>
          <a:prstGeom prst="rect">
            <a:avLst/>
          </a:prstGeom>
        </p:spPr>
      </p:pic>
      <p:sp>
        <p:nvSpPr>
          <p:cNvPr id="12" name="TextBox 11">
            <a:extLst>
              <a:ext uri="{FF2B5EF4-FFF2-40B4-BE49-F238E27FC236}">
                <a16:creationId xmlns:a16="http://schemas.microsoft.com/office/drawing/2014/main" id="{DA37159A-1D22-46BC-996B-AF03827103EA}"/>
              </a:ext>
            </a:extLst>
          </p:cNvPr>
          <p:cNvSpPr txBox="1"/>
          <p:nvPr/>
        </p:nvSpPr>
        <p:spPr>
          <a:xfrm>
            <a:off x="3373106" y="5055301"/>
            <a:ext cx="6153806" cy="584775"/>
          </a:xfrm>
          <a:prstGeom prst="rect">
            <a:avLst/>
          </a:prstGeom>
          <a:noFill/>
        </p:spPr>
        <p:txBody>
          <a:bodyPr wrap="square">
            <a:spAutoFit/>
          </a:bodyPr>
          <a:lstStyle/>
          <a:p>
            <a:r>
              <a:rPr lang="en-US" sz="3200" b="1" dirty="0"/>
              <a:t>What other language can we use?</a:t>
            </a:r>
            <a:endParaRPr lang="en-GB" sz="3200" dirty="0"/>
          </a:p>
        </p:txBody>
      </p:sp>
    </p:spTree>
    <p:extLst>
      <p:ext uri="{BB962C8B-B14F-4D97-AF65-F5344CB8AC3E}">
        <p14:creationId xmlns:p14="http://schemas.microsoft.com/office/powerpoint/2010/main" val="3653642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92758-CF0D-F54F-BC1A-50DE6E92354A}"/>
              </a:ext>
            </a:extLst>
          </p:cNvPr>
          <p:cNvSpPr>
            <a:spLocks noGrp="1"/>
          </p:cNvSpPr>
          <p:nvPr>
            <p:ph type="title"/>
          </p:nvPr>
        </p:nvSpPr>
        <p:spPr>
          <a:xfrm>
            <a:off x="385575" y="992655"/>
            <a:ext cx="11358189" cy="1325563"/>
          </a:xfrm>
        </p:spPr>
        <p:txBody>
          <a:bodyPr>
            <a:normAutofit/>
          </a:bodyPr>
          <a:lstStyle/>
          <a:p>
            <a:r>
              <a:rPr lang="en-US" dirty="0"/>
              <a:t>When we think back to stimulus how can we encourage </a:t>
            </a:r>
            <a:r>
              <a:rPr lang="en-US" b="1" dirty="0"/>
              <a:t>light</a:t>
            </a:r>
            <a:r>
              <a:rPr lang="en-US" dirty="0"/>
              <a:t> movement? </a:t>
            </a:r>
          </a:p>
        </p:txBody>
      </p:sp>
      <p:sp>
        <p:nvSpPr>
          <p:cNvPr id="4" name="Rectangle 3">
            <a:extLst>
              <a:ext uri="{FF2B5EF4-FFF2-40B4-BE49-F238E27FC236}">
                <a16:creationId xmlns:a16="http://schemas.microsoft.com/office/drawing/2014/main" id="{1B9A2DF6-6EB6-A244-B83F-6965CEB5074D}"/>
              </a:ext>
            </a:extLst>
          </p:cNvPr>
          <p:cNvSpPr/>
          <p:nvPr/>
        </p:nvSpPr>
        <p:spPr>
          <a:xfrm>
            <a:off x="73775" y="88758"/>
            <a:ext cx="2956296" cy="646331"/>
          </a:xfrm>
          <a:prstGeom prst="rect">
            <a:avLst/>
          </a:prstGeom>
          <a:solidFill>
            <a:schemeClr val="accent5">
              <a:lumMod val="20000"/>
              <a:lumOff val="80000"/>
            </a:schemeClr>
          </a:solidFill>
          <a:ln>
            <a:solidFill>
              <a:schemeClr val="tx1"/>
            </a:solidFill>
          </a:ln>
        </p:spPr>
        <p:txBody>
          <a:bodyPr wrap="square">
            <a:spAutoFit/>
          </a:bodyPr>
          <a:lstStyle/>
          <a:p>
            <a:r>
              <a:rPr lang="en-US" sz="3600" dirty="0">
                <a:latin typeface="+mj-lt"/>
              </a:rPr>
              <a:t>Effort - </a:t>
            </a:r>
            <a:r>
              <a:rPr lang="en-US" sz="3600" b="1" dirty="0">
                <a:latin typeface="+mj-lt"/>
              </a:rPr>
              <a:t>Weight</a:t>
            </a:r>
          </a:p>
        </p:txBody>
      </p:sp>
      <p:pic>
        <p:nvPicPr>
          <p:cNvPr id="5" name="Picture 4">
            <a:extLst>
              <a:ext uri="{FF2B5EF4-FFF2-40B4-BE49-F238E27FC236}">
                <a16:creationId xmlns:a16="http://schemas.microsoft.com/office/drawing/2014/main" id="{4948D253-ABB8-47DB-9277-6696E161577C}"/>
              </a:ext>
            </a:extLst>
          </p:cNvPr>
          <p:cNvPicPr>
            <a:picLocks noChangeAspect="1"/>
          </p:cNvPicPr>
          <p:nvPr/>
        </p:nvPicPr>
        <p:blipFill>
          <a:blip r:embed="rId2"/>
          <a:stretch>
            <a:fillRect/>
          </a:stretch>
        </p:blipFill>
        <p:spPr>
          <a:xfrm rot="20051469">
            <a:off x="9803645" y="2442058"/>
            <a:ext cx="2402923" cy="1802192"/>
          </a:xfrm>
          <a:prstGeom prst="rect">
            <a:avLst/>
          </a:prstGeom>
        </p:spPr>
      </p:pic>
      <p:pic>
        <p:nvPicPr>
          <p:cNvPr id="6" name="Picture 6" descr="Too Embarrassed to Ask: What Is &amp;#39;The Cloud&amp;#39; and How Does It Work? - Vox">
            <a:extLst>
              <a:ext uri="{FF2B5EF4-FFF2-40B4-BE49-F238E27FC236}">
                <a16:creationId xmlns:a16="http://schemas.microsoft.com/office/drawing/2014/main" id="{F9BA88C3-ED98-4D54-861A-7846A313BB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536" y="2668994"/>
            <a:ext cx="2873578" cy="215518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 name="Picture 8" descr="Astronaut Walking On the Moon Stock Footage Video (100% Royalty-free)  1013630876 | Shutterstock">
            <a:extLst>
              <a:ext uri="{FF2B5EF4-FFF2-40B4-BE49-F238E27FC236}">
                <a16:creationId xmlns:a16="http://schemas.microsoft.com/office/drawing/2014/main" id="{0162976F-2FB1-42F7-91F8-79A95C8E529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2906"/>
          <a:stretch/>
        </p:blipFill>
        <p:spPr bwMode="auto">
          <a:xfrm>
            <a:off x="4279446" y="3552786"/>
            <a:ext cx="2477666" cy="160272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0" descr="Mouse Animal Facts - AZ Animals">
            <a:extLst>
              <a:ext uri="{FF2B5EF4-FFF2-40B4-BE49-F238E27FC236}">
                <a16:creationId xmlns:a16="http://schemas.microsoft.com/office/drawing/2014/main" id="{67C8C328-2448-4C2B-A9C4-A9288BEA9E4A}"/>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1340"/>
          <a:stretch/>
        </p:blipFill>
        <p:spPr bwMode="auto">
          <a:xfrm>
            <a:off x="7383568" y="3514846"/>
            <a:ext cx="2155941" cy="16406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2" descr="Balloon definition and meaning | Collins English Dictionary">
            <a:extLst>
              <a:ext uri="{FF2B5EF4-FFF2-40B4-BE49-F238E27FC236}">
                <a16:creationId xmlns:a16="http://schemas.microsoft.com/office/drawing/2014/main" id="{73A0EFC2-6E31-4E9E-A6AE-12294F721F35}"/>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4297" b="92969" l="9645" r="89848">
                        <a14:foregroundMark x1="49746" y1="56641" x2="49746" y2="57422"/>
                        <a14:foregroundMark x1="51777" y1="58984" x2="51269" y2="80859"/>
                        <a14:foregroundMark x1="53807" y1="83594" x2="50761" y2="91016"/>
                        <a14:foregroundMark x1="50254" y1="90625" x2="59898" y2="93359"/>
                        <a14:foregroundMark x1="40102" y1="9375" x2="56345" y2="7813"/>
                        <a14:foregroundMark x1="46701" y1="4688" x2="52284" y2="4297"/>
                      </a14:backgroundRemoval>
                    </a14:imgEffect>
                  </a14:imgLayer>
                </a14:imgProps>
              </a:ext>
              <a:ext uri="{28A0092B-C50C-407E-A947-70E740481C1C}">
                <a14:useLocalDpi xmlns:a14="http://schemas.microsoft.com/office/drawing/2010/main" val="0"/>
              </a:ext>
            </a:extLst>
          </a:blip>
          <a:srcRect/>
          <a:stretch>
            <a:fillRect/>
          </a:stretch>
        </p:blipFill>
        <p:spPr bwMode="auto">
          <a:xfrm>
            <a:off x="2230269" y="3453437"/>
            <a:ext cx="1606008" cy="20869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050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3" name="Rectangle 7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descr="Dance School Stock Video Footage - 4K and HD Video Clips | Shutterstock">
            <a:extLst>
              <a:ext uri="{FF2B5EF4-FFF2-40B4-BE49-F238E27FC236}">
                <a16:creationId xmlns:a16="http://schemas.microsoft.com/office/drawing/2014/main" id="{CC66DAC4-2662-4700-9AAF-CD1A3591336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07" r="19782"/>
          <a:stretch/>
        </p:blipFill>
        <p:spPr bwMode="auto">
          <a:xfrm>
            <a:off x="2522356"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9224" name="Rectangle 7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7D45463A-B012-4007-A684-7202AF6A8554}"/>
              </a:ext>
            </a:extLst>
          </p:cNvPr>
          <p:cNvSpPr txBox="1"/>
          <p:nvPr/>
        </p:nvSpPr>
        <p:spPr>
          <a:xfrm>
            <a:off x="838197" y="983961"/>
            <a:ext cx="3822189" cy="1899912"/>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800" b="1" dirty="0">
                <a:latin typeface="+mj-lt"/>
                <a:ea typeface="+mj-ea"/>
                <a:cs typeface="+mj-cs"/>
              </a:rPr>
              <a:t>Gesture</a:t>
            </a:r>
          </a:p>
          <a:p>
            <a:pPr>
              <a:lnSpc>
                <a:spcPct val="90000"/>
              </a:lnSpc>
              <a:spcBef>
                <a:spcPct val="0"/>
              </a:spcBef>
              <a:spcAft>
                <a:spcPts val="600"/>
              </a:spcAft>
            </a:pPr>
            <a:endParaRPr lang="en-US" sz="4800" b="1" dirty="0">
              <a:latin typeface="+mj-lt"/>
              <a:ea typeface="+mj-ea"/>
              <a:cs typeface="+mj-cs"/>
            </a:endParaRPr>
          </a:p>
          <a:p>
            <a:pPr>
              <a:lnSpc>
                <a:spcPct val="90000"/>
              </a:lnSpc>
              <a:spcBef>
                <a:spcPct val="0"/>
              </a:spcBef>
              <a:spcAft>
                <a:spcPts val="600"/>
              </a:spcAft>
            </a:pPr>
            <a:endParaRPr lang="en-US" sz="4800" b="1" dirty="0">
              <a:latin typeface="+mj-lt"/>
              <a:ea typeface="+mj-ea"/>
              <a:cs typeface="+mj-cs"/>
            </a:endParaRPr>
          </a:p>
          <a:p>
            <a:pPr>
              <a:lnSpc>
                <a:spcPct val="90000"/>
              </a:lnSpc>
              <a:spcBef>
                <a:spcPct val="0"/>
              </a:spcBef>
              <a:spcAft>
                <a:spcPts val="600"/>
              </a:spcAft>
            </a:pPr>
            <a:endParaRPr lang="en-US" sz="4800" b="1" dirty="0">
              <a:latin typeface="+mj-lt"/>
              <a:ea typeface="+mj-ea"/>
              <a:cs typeface="+mj-cs"/>
            </a:endParaRPr>
          </a:p>
        </p:txBody>
      </p:sp>
      <p:sp>
        <p:nvSpPr>
          <p:cNvPr id="11" name="TextBox 10">
            <a:extLst>
              <a:ext uri="{FF2B5EF4-FFF2-40B4-BE49-F238E27FC236}">
                <a16:creationId xmlns:a16="http://schemas.microsoft.com/office/drawing/2014/main" id="{F691A7C7-A810-4C2C-897C-553A0070E18B}"/>
              </a:ext>
            </a:extLst>
          </p:cNvPr>
          <p:cNvSpPr txBox="1"/>
          <p:nvPr/>
        </p:nvSpPr>
        <p:spPr>
          <a:xfrm>
            <a:off x="405591" y="1498314"/>
            <a:ext cx="4254795" cy="4951628"/>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000" b="0" i="0" dirty="0">
                <a:effectLst/>
              </a:rPr>
              <a:t>In the Laban language the word </a:t>
            </a:r>
            <a:r>
              <a:rPr lang="en-US" sz="2000" b="1" i="0" dirty="0">
                <a:effectLst/>
              </a:rPr>
              <a:t>gesture</a:t>
            </a:r>
            <a:r>
              <a:rPr lang="en-US" sz="2000" b="0" i="0" dirty="0">
                <a:effectLst/>
              </a:rPr>
              <a:t> is used to talk about movements that do not involve carrying the weight of the whole body throughout space</a:t>
            </a:r>
          </a:p>
          <a:p>
            <a:pPr indent="-228600">
              <a:lnSpc>
                <a:spcPct val="90000"/>
              </a:lnSpc>
              <a:spcAft>
                <a:spcPts val="600"/>
              </a:spcAft>
              <a:buFont typeface="Arial" panose="020B0604020202020204" pitchFamily="34" charset="0"/>
              <a:buChar char="•"/>
            </a:pPr>
            <a:endParaRPr lang="en-US" sz="2000" b="0" i="0" dirty="0">
              <a:effectLst/>
            </a:endParaRPr>
          </a:p>
          <a:p>
            <a:pPr indent="-228600">
              <a:lnSpc>
                <a:spcPct val="90000"/>
              </a:lnSpc>
              <a:spcAft>
                <a:spcPts val="600"/>
              </a:spcAft>
              <a:buFont typeface="Arial" panose="020B0604020202020204" pitchFamily="34" charset="0"/>
              <a:buChar char="•"/>
            </a:pPr>
            <a:r>
              <a:rPr lang="en-US" sz="2000" b="0" i="0" dirty="0">
                <a:effectLst/>
              </a:rPr>
              <a:t>A gesture would be different to a transfer of weight (for example, </a:t>
            </a:r>
            <a:r>
              <a:rPr lang="en-US" sz="2000" b="1" i="0" dirty="0">
                <a:effectLst/>
              </a:rPr>
              <a:t>raising an arm would be a gesture</a:t>
            </a:r>
            <a:r>
              <a:rPr lang="en-US" sz="2000" b="0" i="0" dirty="0">
                <a:effectLst/>
              </a:rPr>
              <a:t> and stepping forward would be a transfer of weight). </a:t>
            </a:r>
          </a:p>
          <a:p>
            <a:pPr indent="-228600">
              <a:lnSpc>
                <a:spcPct val="90000"/>
              </a:lnSpc>
              <a:spcAft>
                <a:spcPts val="600"/>
              </a:spcAft>
              <a:buFont typeface="Arial" panose="020B0604020202020204" pitchFamily="34" charset="0"/>
              <a:buChar char="•"/>
            </a:pPr>
            <a:endParaRPr lang="en-US" sz="2000" b="0" i="0" dirty="0">
              <a:effectLst/>
            </a:endParaRPr>
          </a:p>
          <a:p>
            <a:pPr indent="-228600">
              <a:lnSpc>
                <a:spcPct val="90000"/>
              </a:lnSpc>
              <a:spcAft>
                <a:spcPts val="600"/>
              </a:spcAft>
              <a:buFont typeface="Arial" panose="020B0604020202020204" pitchFamily="34" charset="0"/>
              <a:buChar char="•"/>
            </a:pPr>
            <a:r>
              <a:rPr lang="en-US" sz="2000" b="0" i="0" dirty="0">
                <a:effectLst/>
              </a:rPr>
              <a:t>Some people also use this word to talk about movements of the body or limbs that express or </a:t>
            </a:r>
            <a:r>
              <a:rPr lang="en-US" sz="2000" b="0" i="0" dirty="0" err="1">
                <a:effectLst/>
              </a:rPr>
              <a:t>emphasise</a:t>
            </a:r>
            <a:r>
              <a:rPr lang="en-US" sz="2000" b="0" i="0" dirty="0">
                <a:effectLst/>
              </a:rPr>
              <a:t> ideas, feelings or attitudes</a:t>
            </a:r>
          </a:p>
        </p:txBody>
      </p:sp>
    </p:spTree>
    <p:extLst>
      <p:ext uri="{BB962C8B-B14F-4D97-AF65-F5344CB8AC3E}">
        <p14:creationId xmlns:p14="http://schemas.microsoft.com/office/powerpoint/2010/main" val="2636876862"/>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544F05C-AB92-4BAB-9936-C27BA60E672B}"/>
              </a:ext>
            </a:extLst>
          </p:cNvPr>
          <p:cNvSpPr txBox="1"/>
          <p:nvPr/>
        </p:nvSpPr>
        <p:spPr>
          <a:xfrm>
            <a:off x="1284604" y="1320730"/>
            <a:ext cx="10177294" cy="4585871"/>
          </a:xfrm>
          <a:prstGeom prst="rect">
            <a:avLst/>
          </a:prstGeom>
          <a:noFill/>
        </p:spPr>
        <p:txBody>
          <a:bodyPr wrap="square">
            <a:spAutoFit/>
          </a:bodyPr>
          <a:lstStyle/>
          <a:p>
            <a:r>
              <a:rPr lang="en-GB" sz="2800" b="1" dirty="0">
                <a:solidFill>
                  <a:schemeClr val="bg1"/>
                </a:solidFill>
              </a:rPr>
              <a:t>Movement Task: Exploring different movement weights</a:t>
            </a:r>
          </a:p>
          <a:p>
            <a:endParaRPr lang="en-GB" sz="2400" dirty="0">
              <a:solidFill>
                <a:schemeClr val="bg1"/>
              </a:solidFill>
            </a:endParaRPr>
          </a:p>
          <a:p>
            <a:endParaRPr lang="en-GB" sz="2400" b="1" dirty="0">
              <a:solidFill>
                <a:schemeClr val="bg1"/>
              </a:solidFill>
            </a:endParaRPr>
          </a:p>
          <a:p>
            <a:r>
              <a:rPr lang="en-GB" sz="2400" b="1" dirty="0">
                <a:solidFill>
                  <a:schemeClr val="bg1"/>
                </a:solidFill>
              </a:rPr>
              <a:t>1. Learn short sequence of gestures… explore light &amp; heavy</a:t>
            </a:r>
          </a:p>
          <a:p>
            <a:endParaRPr lang="en-GB" sz="2400" dirty="0">
              <a:solidFill>
                <a:schemeClr val="bg1"/>
              </a:solidFill>
            </a:endParaRPr>
          </a:p>
          <a:p>
            <a:endParaRPr lang="en-GB" sz="2400" dirty="0">
              <a:solidFill>
                <a:schemeClr val="bg1"/>
              </a:solidFill>
            </a:endParaRPr>
          </a:p>
          <a:p>
            <a:r>
              <a:rPr lang="en-GB" sz="2400" dirty="0">
                <a:solidFill>
                  <a:schemeClr val="bg1"/>
                </a:solidFill>
              </a:rPr>
              <a:t>2. Come up with a short sequence as a group (all think of 1 move/ gesture each)</a:t>
            </a:r>
          </a:p>
          <a:p>
            <a:endParaRPr lang="en-GB" sz="2400" dirty="0">
              <a:solidFill>
                <a:schemeClr val="bg1"/>
              </a:solidFill>
            </a:endParaRPr>
          </a:p>
          <a:p>
            <a:r>
              <a:rPr lang="en-GB" sz="2400" i="1" dirty="0">
                <a:solidFill>
                  <a:schemeClr val="bg1"/>
                </a:solidFill>
              </a:rPr>
              <a:t>Half explore doing the sequence with a </a:t>
            </a:r>
            <a:r>
              <a:rPr lang="en-GB" sz="2400" b="1" i="1" dirty="0">
                <a:solidFill>
                  <a:schemeClr val="bg1"/>
                </a:solidFill>
              </a:rPr>
              <a:t>light effort</a:t>
            </a:r>
          </a:p>
          <a:p>
            <a:endParaRPr lang="en-GB" sz="2400" i="1" dirty="0">
              <a:solidFill>
                <a:schemeClr val="bg1"/>
              </a:solidFill>
            </a:endParaRPr>
          </a:p>
          <a:p>
            <a:r>
              <a:rPr lang="en-GB" sz="2400" i="1" dirty="0">
                <a:solidFill>
                  <a:schemeClr val="bg1"/>
                </a:solidFill>
              </a:rPr>
              <a:t>The other half explore performing the sequence with a </a:t>
            </a:r>
            <a:r>
              <a:rPr lang="en-GB" sz="2400" b="1" i="1" dirty="0">
                <a:solidFill>
                  <a:schemeClr val="bg1"/>
                </a:solidFill>
              </a:rPr>
              <a:t>heavy weight </a:t>
            </a:r>
          </a:p>
          <a:p>
            <a:endParaRPr lang="en-GB" sz="2400" dirty="0">
              <a:solidFill>
                <a:schemeClr val="bg1"/>
              </a:solidFill>
            </a:endParaRPr>
          </a:p>
        </p:txBody>
      </p:sp>
    </p:spTree>
    <p:extLst>
      <p:ext uri="{BB962C8B-B14F-4D97-AF65-F5344CB8AC3E}">
        <p14:creationId xmlns:p14="http://schemas.microsoft.com/office/powerpoint/2010/main" val="2623171087"/>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BD3F258-9269-1042-B0FA-84B6DB849CAD}"/>
              </a:ext>
            </a:extLst>
          </p:cNvPr>
          <p:cNvSpPr/>
          <p:nvPr/>
        </p:nvSpPr>
        <p:spPr>
          <a:xfrm>
            <a:off x="424542" y="378373"/>
            <a:ext cx="11332028" cy="1015663"/>
          </a:xfrm>
          <a:prstGeom prst="rect">
            <a:avLst/>
          </a:prstGeom>
        </p:spPr>
        <p:txBody>
          <a:bodyPr wrap="square">
            <a:spAutoFit/>
          </a:bodyPr>
          <a:lstStyle/>
          <a:p>
            <a:pPr algn="ctr"/>
            <a:r>
              <a:rPr lang="en-GB" sz="4800" b="1" dirty="0">
                <a:latin typeface="+mj-lt"/>
                <a:ea typeface="Microsoft JhengHei" panose="020B0604030504040204" pitchFamily="34" charset="-120"/>
                <a:cs typeface="Arial" panose="020B0604020202020204" pitchFamily="34" charset="0"/>
              </a:rPr>
              <a:t>Effort / Quality of Movement</a:t>
            </a:r>
            <a:endParaRPr lang="en-GB" sz="3200" b="1" dirty="0">
              <a:latin typeface="+mj-lt"/>
              <a:ea typeface="Microsoft JhengHei" panose="020B0604030504040204" pitchFamily="34" charset="-120"/>
              <a:cs typeface="Arial" panose="020B0604020202020204" pitchFamily="34" charset="0"/>
            </a:endParaRPr>
          </a:p>
          <a:p>
            <a:pPr algn="ctr"/>
            <a:endParaRPr lang="en-GB" sz="1200" b="1" dirty="0">
              <a:latin typeface="+mj-lt"/>
              <a:ea typeface="Microsoft JhengHei" panose="020B0604030504040204" pitchFamily="34" charset="-120"/>
              <a:cs typeface="Arial" panose="020B0604020202020204" pitchFamily="34" charset="0"/>
            </a:endParaRPr>
          </a:p>
        </p:txBody>
      </p:sp>
      <p:graphicFrame>
        <p:nvGraphicFramePr>
          <p:cNvPr id="2" name="Table 4">
            <a:extLst>
              <a:ext uri="{FF2B5EF4-FFF2-40B4-BE49-F238E27FC236}">
                <a16:creationId xmlns:a16="http://schemas.microsoft.com/office/drawing/2014/main" id="{9C9960F5-CFEF-5C4B-982D-D5707FBE3D01}"/>
              </a:ext>
            </a:extLst>
          </p:cNvPr>
          <p:cNvGraphicFramePr>
            <a:graphicFrameLocks noGrp="1"/>
          </p:cNvGraphicFramePr>
          <p:nvPr>
            <p:extLst>
              <p:ext uri="{D42A27DB-BD31-4B8C-83A1-F6EECF244321}">
                <p14:modId xmlns:p14="http://schemas.microsoft.com/office/powerpoint/2010/main" val="1392775698"/>
              </p:ext>
            </p:extLst>
          </p:nvPr>
        </p:nvGraphicFramePr>
        <p:xfrm>
          <a:off x="1594095" y="1959250"/>
          <a:ext cx="8992921" cy="2892299"/>
        </p:xfrm>
        <a:graphic>
          <a:graphicData uri="http://schemas.openxmlformats.org/drawingml/2006/table">
            <a:tbl>
              <a:tblPr firstRow="1" bandRow="1">
                <a:tableStyleId>{073A0DAA-6AF3-43AB-8588-CEC1D06C72B9}</a:tableStyleId>
              </a:tblPr>
              <a:tblGrid>
                <a:gridCol w="3902815">
                  <a:extLst>
                    <a:ext uri="{9D8B030D-6E8A-4147-A177-3AD203B41FA5}">
                      <a16:colId xmlns:a16="http://schemas.microsoft.com/office/drawing/2014/main" val="2558349164"/>
                    </a:ext>
                  </a:extLst>
                </a:gridCol>
                <a:gridCol w="1237375">
                  <a:extLst>
                    <a:ext uri="{9D8B030D-6E8A-4147-A177-3AD203B41FA5}">
                      <a16:colId xmlns:a16="http://schemas.microsoft.com/office/drawing/2014/main" val="4009846376"/>
                    </a:ext>
                  </a:extLst>
                </a:gridCol>
                <a:gridCol w="3852731">
                  <a:extLst>
                    <a:ext uri="{9D8B030D-6E8A-4147-A177-3AD203B41FA5}">
                      <a16:colId xmlns:a16="http://schemas.microsoft.com/office/drawing/2014/main" val="2979150954"/>
                    </a:ext>
                  </a:extLst>
                </a:gridCol>
              </a:tblGrid>
              <a:tr h="505488">
                <a:tc>
                  <a:txBody>
                    <a:bodyPr/>
                    <a:lstStyle/>
                    <a:p>
                      <a:pPr algn="ctr"/>
                      <a:r>
                        <a:rPr lang="en-US" sz="4400" b="1" dirty="0">
                          <a:solidFill>
                            <a:schemeClr val="tx1"/>
                          </a:solidFill>
                          <a:latin typeface="+mj-lt"/>
                          <a:ea typeface="Microsoft JhengHei" panose="020B0604030504040204" pitchFamily="34" charset="-120"/>
                        </a:rPr>
                        <a:t>Weight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endParaRPr lang="en-US" sz="4400" b="1" dirty="0">
                        <a:solidFill>
                          <a:schemeClr val="tx1"/>
                        </a:solidFill>
                        <a:latin typeface="+mj-lt"/>
                        <a:ea typeface="Microsoft JhengHei"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US" sz="4400" b="1" dirty="0">
                          <a:solidFill>
                            <a:schemeClr val="tx1"/>
                          </a:solidFill>
                          <a:latin typeface="+mj-lt"/>
                          <a:ea typeface="Microsoft JhengHei" panose="020B0604030504040204" pitchFamily="34" charset="-120"/>
                        </a:rPr>
                        <a:t>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29246004"/>
                  </a:ext>
                </a:extLst>
              </a:tr>
              <a:tr h="365823">
                <a:tc gridSpan="3">
                  <a:txBody>
                    <a:bodyPr/>
                    <a:lstStyle/>
                    <a:p>
                      <a:pPr marL="0" indent="0" algn="ctr">
                        <a:lnSpc>
                          <a:spcPct val="100000"/>
                        </a:lnSpc>
                        <a:buFont typeface="Arial" panose="020B0604020202020204" pitchFamily="34" charset="0"/>
                        <a:buNone/>
                      </a:pPr>
                      <a:endParaRPr lang="en-GB" sz="2400" dirty="0">
                        <a:latin typeface="+mj-lt"/>
                        <a:ea typeface="Microsoft JhengHei" panose="020B0604030504040204" pitchFamily="34" charset="-120"/>
                        <a:cs typeface="Arial" panose="020B0604020202020204" pitchFamily="34"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lnT w="38100" cmpd="sng">
                      <a:noFill/>
                    </a:lnT>
                  </a:tcPr>
                </a:tc>
                <a:tc hMerge="1">
                  <a:txBody>
                    <a:bodyPr/>
                    <a:lstStyle/>
                    <a:p>
                      <a:endParaRPr lang="en-GB"/>
                    </a:p>
                  </a:txBody>
                  <a:tcPr/>
                </a:tc>
                <a:extLst>
                  <a:ext uri="{0D108BD9-81ED-4DB2-BD59-A6C34878D82A}">
                    <a16:rowId xmlns:a16="http://schemas.microsoft.com/office/drawing/2014/main" val="4051671709"/>
                  </a:ext>
                </a:extLst>
              </a:tr>
              <a:tr h="505488">
                <a:tc>
                  <a:txBody>
                    <a:bodyPr/>
                    <a:lstStyle/>
                    <a:p>
                      <a:pPr algn="ctr"/>
                      <a:r>
                        <a:rPr lang="en-US" sz="4400" b="1" dirty="0">
                          <a:solidFill>
                            <a:schemeClr val="tx1"/>
                          </a:solidFill>
                          <a:latin typeface="+mj-lt"/>
                          <a:ea typeface="Microsoft JhengHei" panose="020B0604030504040204" pitchFamily="34" charset="-120"/>
                        </a:rPr>
                        <a:t>Direction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endParaRPr lang="en-US" sz="4400" b="1" dirty="0">
                        <a:solidFill>
                          <a:schemeClr val="tx1"/>
                        </a:solidFill>
                        <a:latin typeface="+mj-lt"/>
                        <a:ea typeface="Microsoft JhengHei"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noFill/>
                  </a:tcPr>
                </a:tc>
                <a:tc>
                  <a:txBody>
                    <a:bodyPr/>
                    <a:lstStyle/>
                    <a:p>
                      <a:pPr algn="ctr"/>
                      <a:r>
                        <a:rPr lang="en-US" sz="4400" b="1" dirty="0">
                          <a:solidFill>
                            <a:schemeClr val="tx1"/>
                          </a:solidFill>
                          <a:latin typeface="+mj-lt"/>
                          <a:ea typeface="Microsoft JhengHei" panose="020B0604030504040204" pitchFamily="34" charset="-120"/>
                        </a:rPr>
                        <a:t>Flow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808939864"/>
                  </a:ext>
                </a:extLst>
              </a:tr>
              <a:tr h="911099">
                <a:tc gridSpan="3">
                  <a:txBody>
                    <a:bodyPr/>
                    <a:lstStyle/>
                    <a:p>
                      <a:pPr marL="285750" indent="-285750" algn="ctr">
                        <a:buFont typeface="Arial" panose="020B0604020202020204" pitchFamily="34" charset="0"/>
                        <a:buChar char="•"/>
                      </a:pPr>
                      <a:endParaRPr lang="en-GB" sz="4000" dirty="0">
                        <a:latin typeface="+mj-lt"/>
                        <a:ea typeface="Microsoft JhengHei" panose="020B0604030504040204" pitchFamily="34" charset="-120"/>
                        <a:cs typeface="Arial" panose="020B0604020202020204" pitchFamily="34" charset="0"/>
                      </a:endParaRPr>
                    </a:p>
                  </a:txBody>
                  <a:tcPr>
                    <a:lnT w="12700" cap="flat" cmpd="sng" algn="ctr">
                      <a:solidFill>
                        <a:schemeClr val="tx1"/>
                      </a:solidFill>
                      <a:prstDash val="solid"/>
                      <a:round/>
                      <a:headEnd type="none" w="med" len="med"/>
                      <a:tailEnd type="none" w="med" len="med"/>
                    </a:lnT>
                    <a:solidFill>
                      <a:schemeClr val="bg1"/>
                    </a:solidFill>
                  </a:tcPr>
                </a:tc>
                <a:tc hMerge="1">
                  <a:txBody>
                    <a:bodyPr/>
                    <a:lstStyle/>
                    <a:p>
                      <a:endParaRPr lang="en-GB"/>
                    </a:p>
                  </a:txBody>
                  <a:tcPr>
                    <a:lnT w="12700" cmpd="sng">
                      <a:noFill/>
                    </a:lnT>
                  </a:tcPr>
                </a:tc>
                <a:tc hMerge="1">
                  <a:txBody>
                    <a:bodyPr/>
                    <a:lstStyle/>
                    <a:p>
                      <a:endParaRPr lang="en-GB"/>
                    </a:p>
                  </a:txBody>
                  <a:tcPr/>
                </a:tc>
                <a:extLst>
                  <a:ext uri="{0D108BD9-81ED-4DB2-BD59-A6C34878D82A}">
                    <a16:rowId xmlns:a16="http://schemas.microsoft.com/office/drawing/2014/main" val="1836538047"/>
                  </a:ext>
                </a:extLst>
              </a:tr>
            </a:tbl>
          </a:graphicData>
        </a:graphic>
      </p:graphicFrame>
    </p:spTree>
    <p:extLst>
      <p:ext uri="{BB962C8B-B14F-4D97-AF65-F5344CB8AC3E}">
        <p14:creationId xmlns:p14="http://schemas.microsoft.com/office/powerpoint/2010/main" val="2031680109"/>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BD3F258-9269-1042-B0FA-84B6DB849CAD}"/>
              </a:ext>
            </a:extLst>
          </p:cNvPr>
          <p:cNvSpPr/>
          <p:nvPr/>
        </p:nvSpPr>
        <p:spPr>
          <a:xfrm>
            <a:off x="424542" y="378373"/>
            <a:ext cx="11332028" cy="1015663"/>
          </a:xfrm>
          <a:prstGeom prst="rect">
            <a:avLst/>
          </a:prstGeom>
        </p:spPr>
        <p:txBody>
          <a:bodyPr wrap="square">
            <a:spAutoFit/>
          </a:bodyPr>
          <a:lstStyle/>
          <a:p>
            <a:pPr algn="ctr"/>
            <a:r>
              <a:rPr lang="en-GB" sz="4800" b="1" dirty="0">
                <a:latin typeface="+mj-lt"/>
                <a:ea typeface="Microsoft JhengHei" panose="020B0604030504040204" pitchFamily="34" charset="-120"/>
                <a:cs typeface="Arial" panose="020B0604020202020204" pitchFamily="34" charset="0"/>
              </a:rPr>
              <a:t>Effort / Quality of Movement</a:t>
            </a:r>
            <a:endParaRPr lang="en-GB" sz="3200" b="1" dirty="0">
              <a:latin typeface="+mj-lt"/>
              <a:ea typeface="Microsoft JhengHei" panose="020B0604030504040204" pitchFamily="34" charset="-120"/>
              <a:cs typeface="Arial" panose="020B0604020202020204" pitchFamily="34" charset="0"/>
            </a:endParaRPr>
          </a:p>
          <a:p>
            <a:pPr algn="ctr"/>
            <a:endParaRPr lang="en-GB" sz="1200" b="1" dirty="0">
              <a:latin typeface="+mj-lt"/>
              <a:ea typeface="Microsoft JhengHei" panose="020B0604030504040204" pitchFamily="34" charset="-120"/>
              <a:cs typeface="Arial" panose="020B0604020202020204" pitchFamily="34" charset="0"/>
            </a:endParaRPr>
          </a:p>
        </p:txBody>
      </p:sp>
      <p:graphicFrame>
        <p:nvGraphicFramePr>
          <p:cNvPr id="2" name="Table 4">
            <a:extLst>
              <a:ext uri="{FF2B5EF4-FFF2-40B4-BE49-F238E27FC236}">
                <a16:creationId xmlns:a16="http://schemas.microsoft.com/office/drawing/2014/main" id="{9C9960F5-CFEF-5C4B-982D-D5707FBE3D01}"/>
              </a:ext>
            </a:extLst>
          </p:cNvPr>
          <p:cNvGraphicFramePr>
            <a:graphicFrameLocks noGrp="1"/>
          </p:cNvGraphicFramePr>
          <p:nvPr>
            <p:extLst>
              <p:ext uri="{D42A27DB-BD31-4B8C-83A1-F6EECF244321}">
                <p14:modId xmlns:p14="http://schemas.microsoft.com/office/powerpoint/2010/main" val="93999145"/>
              </p:ext>
            </p:extLst>
          </p:nvPr>
        </p:nvGraphicFramePr>
        <p:xfrm>
          <a:off x="-1106575" y="1394036"/>
          <a:ext cx="8992921" cy="2130299"/>
        </p:xfrm>
        <a:graphic>
          <a:graphicData uri="http://schemas.openxmlformats.org/drawingml/2006/table">
            <a:tbl>
              <a:tblPr firstRow="1" bandRow="1">
                <a:tableStyleId>{073A0DAA-6AF3-43AB-8588-CEC1D06C72B9}</a:tableStyleId>
              </a:tblPr>
              <a:tblGrid>
                <a:gridCol w="5140190">
                  <a:extLst>
                    <a:ext uri="{9D8B030D-6E8A-4147-A177-3AD203B41FA5}">
                      <a16:colId xmlns:a16="http://schemas.microsoft.com/office/drawing/2014/main" val="2558349164"/>
                    </a:ext>
                  </a:extLst>
                </a:gridCol>
                <a:gridCol w="3852731">
                  <a:extLst>
                    <a:ext uri="{9D8B030D-6E8A-4147-A177-3AD203B41FA5}">
                      <a16:colId xmlns:a16="http://schemas.microsoft.com/office/drawing/2014/main" val="2979150954"/>
                    </a:ext>
                  </a:extLst>
                </a:gridCol>
              </a:tblGrid>
              <a:tr h="495540">
                <a:tc>
                  <a:txBody>
                    <a:bodyPr/>
                    <a:lstStyle/>
                    <a:p>
                      <a:pPr algn="ctr"/>
                      <a:r>
                        <a:rPr lang="en-US" sz="4400" b="1" dirty="0">
                          <a:solidFill>
                            <a:schemeClr val="tx1"/>
                          </a:solidFill>
                          <a:latin typeface="+mj-lt"/>
                          <a:ea typeface="Microsoft JhengHei" panose="020B0604030504040204" pitchFamily="34" charset="-120"/>
                        </a:rPr>
                        <a:t> </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4400" b="1" dirty="0">
                          <a:solidFill>
                            <a:schemeClr val="tx1"/>
                          </a:solidFill>
                          <a:latin typeface="+mj-lt"/>
                          <a:ea typeface="Microsoft JhengHei" panose="020B0604030504040204" pitchFamily="34" charset="-120"/>
                        </a:rPr>
                        <a:t>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29246004"/>
                  </a:ext>
                </a:extLst>
              </a:tr>
              <a:tr h="365823">
                <a:tc gridSpan="2">
                  <a:txBody>
                    <a:bodyPr/>
                    <a:lstStyle/>
                    <a:p>
                      <a:pPr marL="0" indent="0" algn="ctr">
                        <a:lnSpc>
                          <a:spcPct val="100000"/>
                        </a:lnSpc>
                        <a:buFont typeface="Arial" panose="020B0604020202020204" pitchFamily="34" charset="0"/>
                        <a:buNone/>
                      </a:pPr>
                      <a:endParaRPr lang="en-GB" sz="2400" dirty="0">
                        <a:latin typeface="+mj-lt"/>
                        <a:ea typeface="Microsoft JhengHei" panose="020B0604030504040204" pitchFamily="34" charset="-120"/>
                        <a:cs typeface="Arial" panose="020B0604020202020204" pitchFamily="34"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a:p>
                  </a:txBody>
                  <a:tcPr/>
                </a:tc>
                <a:extLst>
                  <a:ext uri="{0D108BD9-81ED-4DB2-BD59-A6C34878D82A}">
                    <a16:rowId xmlns:a16="http://schemas.microsoft.com/office/drawing/2014/main" val="4051671709"/>
                  </a:ext>
                </a:extLst>
              </a:tr>
              <a:tr h="911099">
                <a:tc gridSpan="2">
                  <a:txBody>
                    <a:bodyPr/>
                    <a:lstStyle/>
                    <a:p>
                      <a:pPr marL="285750" indent="-285750" algn="ctr">
                        <a:buFont typeface="Arial" panose="020B0604020202020204" pitchFamily="34" charset="0"/>
                        <a:buChar char="•"/>
                      </a:pPr>
                      <a:endParaRPr lang="en-GB" sz="4000" dirty="0">
                        <a:latin typeface="+mj-lt"/>
                        <a:ea typeface="Microsoft JhengHei" panose="020B0604030504040204" pitchFamily="34" charset="-120"/>
                        <a:cs typeface="Arial" panose="020B0604020202020204" pitchFamily="34" charset="0"/>
                      </a:endParaRPr>
                    </a:p>
                  </a:txBody>
                  <a:tcPr>
                    <a:lnT w="12700" cap="flat" cmpd="sng" algn="ctr">
                      <a:noFill/>
                      <a:prstDash val="solid"/>
                      <a:round/>
                      <a:headEnd type="none" w="med" len="med"/>
                      <a:tailEnd type="none" w="med" len="med"/>
                    </a:lnT>
                    <a:solidFill>
                      <a:schemeClr val="bg1"/>
                    </a:solidFill>
                  </a:tcPr>
                </a:tc>
                <a:tc hMerge="1">
                  <a:txBody>
                    <a:bodyPr/>
                    <a:lstStyle/>
                    <a:p>
                      <a:endParaRPr lang="en-GB"/>
                    </a:p>
                  </a:txBody>
                  <a:tcPr/>
                </a:tc>
                <a:extLst>
                  <a:ext uri="{0D108BD9-81ED-4DB2-BD59-A6C34878D82A}">
                    <a16:rowId xmlns:a16="http://schemas.microsoft.com/office/drawing/2014/main" val="1836538047"/>
                  </a:ext>
                </a:extLst>
              </a:tr>
            </a:tbl>
          </a:graphicData>
        </a:graphic>
      </p:graphicFrame>
      <p:sp>
        <p:nvSpPr>
          <p:cNvPr id="6" name="TextBox 5">
            <a:extLst>
              <a:ext uri="{FF2B5EF4-FFF2-40B4-BE49-F238E27FC236}">
                <a16:creationId xmlns:a16="http://schemas.microsoft.com/office/drawing/2014/main" id="{9216E39A-0885-424F-9D4A-6A63A6619AED}"/>
              </a:ext>
            </a:extLst>
          </p:cNvPr>
          <p:cNvSpPr txBox="1"/>
          <p:nvPr/>
        </p:nvSpPr>
        <p:spPr>
          <a:xfrm>
            <a:off x="7180497" y="3524692"/>
            <a:ext cx="4405952" cy="769441"/>
          </a:xfrm>
          <a:prstGeom prst="rect">
            <a:avLst/>
          </a:prstGeom>
          <a:noFill/>
        </p:spPr>
        <p:txBody>
          <a:bodyPr wrap="square">
            <a:spAutoFit/>
          </a:bodyPr>
          <a:lstStyle/>
          <a:p>
            <a:r>
              <a:rPr lang="en-US" sz="4400" b="1" dirty="0">
                <a:latin typeface="Copperplate Gothic Light" panose="020E0507020206020404" pitchFamily="34" charset="0"/>
              </a:rPr>
              <a:t>S u s t a I n e d</a:t>
            </a:r>
            <a:endParaRPr lang="en-GB" sz="4400" dirty="0">
              <a:latin typeface="Copperplate Gothic Light" panose="020E0507020206020404" pitchFamily="34" charset="0"/>
            </a:endParaRPr>
          </a:p>
        </p:txBody>
      </p:sp>
      <p:sp>
        <p:nvSpPr>
          <p:cNvPr id="7" name="TextBox 6">
            <a:extLst>
              <a:ext uri="{FF2B5EF4-FFF2-40B4-BE49-F238E27FC236}">
                <a16:creationId xmlns:a16="http://schemas.microsoft.com/office/drawing/2014/main" id="{58BEBC09-BC4D-46F9-9907-06B03B357910}"/>
              </a:ext>
            </a:extLst>
          </p:cNvPr>
          <p:cNvSpPr txBox="1"/>
          <p:nvPr/>
        </p:nvSpPr>
        <p:spPr>
          <a:xfrm>
            <a:off x="1127741" y="3332043"/>
            <a:ext cx="6096000" cy="2308324"/>
          </a:xfrm>
          <a:prstGeom prst="rect">
            <a:avLst/>
          </a:prstGeom>
          <a:noFill/>
        </p:spPr>
        <p:txBody>
          <a:bodyPr wrap="square">
            <a:spAutoFit/>
          </a:bodyPr>
          <a:lstStyle/>
          <a:p>
            <a:r>
              <a:rPr lang="en-US" sz="7200" dirty="0">
                <a:latin typeface="Bodoni MT Poster Compressed" panose="02070706080601050204" pitchFamily="18" charset="0"/>
              </a:rPr>
              <a:t>Quick</a:t>
            </a:r>
          </a:p>
          <a:p>
            <a:endParaRPr lang="en-GB" sz="7200" dirty="0">
              <a:latin typeface="Bodoni MT Poster Compressed" panose="02070706080601050204" pitchFamily="18" charset="0"/>
            </a:endParaRPr>
          </a:p>
        </p:txBody>
      </p:sp>
      <p:cxnSp>
        <p:nvCxnSpPr>
          <p:cNvPr id="8" name="Straight Arrow Connector 7">
            <a:extLst>
              <a:ext uri="{FF2B5EF4-FFF2-40B4-BE49-F238E27FC236}">
                <a16:creationId xmlns:a16="http://schemas.microsoft.com/office/drawing/2014/main" id="{0A339CC8-D03A-4B51-AAC1-BC0444ACEF35}"/>
              </a:ext>
            </a:extLst>
          </p:cNvPr>
          <p:cNvCxnSpPr>
            <a:cxnSpLocks/>
          </p:cNvCxnSpPr>
          <p:nvPr/>
        </p:nvCxnSpPr>
        <p:spPr>
          <a:xfrm>
            <a:off x="3177257" y="3962446"/>
            <a:ext cx="3478925" cy="0"/>
          </a:xfrm>
          <a:prstGeom prst="straightConnector1">
            <a:avLst/>
          </a:prstGeom>
          <a:ln w="38100">
            <a:solidFill>
              <a:srgbClr val="0070C0"/>
            </a:solidFill>
            <a:tailEnd type="triangle"/>
          </a:ln>
        </p:spPr>
        <p:style>
          <a:lnRef idx="1">
            <a:schemeClr val="dk1"/>
          </a:lnRef>
          <a:fillRef idx="0">
            <a:schemeClr val="dk1"/>
          </a:fillRef>
          <a:effectRef idx="0">
            <a:schemeClr val="dk1"/>
          </a:effectRef>
          <a:fontRef idx="minor">
            <a:schemeClr val="tx1"/>
          </a:fontRef>
        </p:style>
      </p:cxnSp>
      <p:sp>
        <p:nvSpPr>
          <p:cNvPr id="10" name="Title 3">
            <a:extLst>
              <a:ext uri="{FF2B5EF4-FFF2-40B4-BE49-F238E27FC236}">
                <a16:creationId xmlns:a16="http://schemas.microsoft.com/office/drawing/2014/main" id="{E9164C90-B100-48DF-A066-8B0787474E5D}"/>
              </a:ext>
            </a:extLst>
          </p:cNvPr>
          <p:cNvSpPr txBox="1">
            <a:spLocks/>
          </p:cNvSpPr>
          <p:nvPr/>
        </p:nvSpPr>
        <p:spPr>
          <a:xfrm>
            <a:off x="701385" y="2469669"/>
            <a:ext cx="10280581"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t>The speed or the time</a:t>
            </a:r>
            <a:r>
              <a:rPr lang="en-US" sz="3600" dirty="0"/>
              <a:t> of the movement can be…</a:t>
            </a:r>
          </a:p>
        </p:txBody>
      </p:sp>
    </p:spTree>
    <p:extLst>
      <p:ext uri="{BB962C8B-B14F-4D97-AF65-F5344CB8AC3E}">
        <p14:creationId xmlns:p14="http://schemas.microsoft.com/office/powerpoint/2010/main" val="1058224380"/>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544F05C-AB92-4BAB-9936-C27BA60E672B}"/>
              </a:ext>
            </a:extLst>
          </p:cNvPr>
          <p:cNvSpPr txBox="1"/>
          <p:nvPr/>
        </p:nvSpPr>
        <p:spPr>
          <a:xfrm>
            <a:off x="1348400" y="1703502"/>
            <a:ext cx="10177294" cy="2554545"/>
          </a:xfrm>
          <a:prstGeom prst="rect">
            <a:avLst/>
          </a:prstGeom>
          <a:noFill/>
        </p:spPr>
        <p:txBody>
          <a:bodyPr wrap="square">
            <a:spAutoFit/>
          </a:bodyPr>
          <a:lstStyle/>
          <a:p>
            <a:r>
              <a:rPr lang="en-GB" sz="2800" b="1" dirty="0">
                <a:solidFill>
                  <a:schemeClr val="bg1"/>
                </a:solidFill>
              </a:rPr>
              <a:t>Movement Task: Exploring QUICK &amp; SUSTAINED</a:t>
            </a:r>
          </a:p>
          <a:p>
            <a:endParaRPr lang="en-GB" sz="2800" b="1" dirty="0">
              <a:solidFill>
                <a:schemeClr val="bg1"/>
              </a:solidFill>
            </a:endParaRPr>
          </a:p>
          <a:p>
            <a:r>
              <a:rPr lang="en-GB" sz="2800" b="1" dirty="0">
                <a:solidFill>
                  <a:schemeClr val="bg1"/>
                </a:solidFill>
              </a:rPr>
              <a:t>Mimicking different SPORTS with both quick and sustained dynamics  </a:t>
            </a:r>
          </a:p>
          <a:p>
            <a:endParaRPr lang="en-GB" sz="2400" dirty="0">
              <a:solidFill>
                <a:schemeClr val="bg1"/>
              </a:solidFill>
            </a:endParaRPr>
          </a:p>
          <a:p>
            <a:endParaRPr lang="en-GB" sz="2400" dirty="0">
              <a:solidFill>
                <a:schemeClr val="bg1"/>
              </a:solidFill>
            </a:endParaRPr>
          </a:p>
        </p:txBody>
      </p:sp>
    </p:spTree>
    <p:extLst>
      <p:ext uri="{BB962C8B-B14F-4D97-AF65-F5344CB8AC3E}">
        <p14:creationId xmlns:p14="http://schemas.microsoft.com/office/powerpoint/2010/main" val="2606652652"/>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BD3F258-9269-1042-B0FA-84B6DB849CAD}"/>
              </a:ext>
            </a:extLst>
          </p:cNvPr>
          <p:cNvSpPr/>
          <p:nvPr/>
        </p:nvSpPr>
        <p:spPr>
          <a:xfrm>
            <a:off x="424542" y="378373"/>
            <a:ext cx="11332028" cy="1015663"/>
          </a:xfrm>
          <a:prstGeom prst="rect">
            <a:avLst/>
          </a:prstGeom>
        </p:spPr>
        <p:txBody>
          <a:bodyPr wrap="square">
            <a:spAutoFit/>
          </a:bodyPr>
          <a:lstStyle/>
          <a:p>
            <a:pPr algn="ctr"/>
            <a:r>
              <a:rPr lang="en-GB" sz="4800" b="1" dirty="0">
                <a:latin typeface="+mj-lt"/>
                <a:ea typeface="Microsoft JhengHei" panose="020B0604030504040204" pitchFamily="34" charset="-120"/>
                <a:cs typeface="Arial" panose="020B0604020202020204" pitchFamily="34" charset="0"/>
              </a:rPr>
              <a:t>Effort / Quality of Movement</a:t>
            </a:r>
            <a:endParaRPr lang="en-GB" sz="3200" b="1" dirty="0">
              <a:latin typeface="+mj-lt"/>
              <a:ea typeface="Microsoft JhengHei" panose="020B0604030504040204" pitchFamily="34" charset="-120"/>
              <a:cs typeface="Arial" panose="020B0604020202020204" pitchFamily="34" charset="0"/>
            </a:endParaRPr>
          </a:p>
          <a:p>
            <a:pPr algn="ctr"/>
            <a:endParaRPr lang="en-GB" sz="1200" b="1" dirty="0">
              <a:latin typeface="+mj-lt"/>
              <a:ea typeface="Microsoft JhengHei" panose="020B0604030504040204" pitchFamily="34" charset="-120"/>
              <a:cs typeface="Arial" panose="020B0604020202020204" pitchFamily="34" charset="0"/>
            </a:endParaRPr>
          </a:p>
        </p:txBody>
      </p:sp>
      <p:graphicFrame>
        <p:nvGraphicFramePr>
          <p:cNvPr id="2" name="Table 4">
            <a:extLst>
              <a:ext uri="{FF2B5EF4-FFF2-40B4-BE49-F238E27FC236}">
                <a16:creationId xmlns:a16="http://schemas.microsoft.com/office/drawing/2014/main" id="{9C9960F5-CFEF-5C4B-982D-D5707FBE3D01}"/>
              </a:ext>
            </a:extLst>
          </p:cNvPr>
          <p:cNvGraphicFramePr>
            <a:graphicFrameLocks noGrp="1"/>
          </p:cNvGraphicFramePr>
          <p:nvPr/>
        </p:nvGraphicFramePr>
        <p:xfrm>
          <a:off x="1594095" y="1959250"/>
          <a:ext cx="8992921" cy="2892299"/>
        </p:xfrm>
        <a:graphic>
          <a:graphicData uri="http://schemas.openxmlformats.org/drawingml/2006/table">
            <a:tbl>
              <a:tblPr firstRow="1" bandRow="1">
                <a:tableStyleId>{073A0DAA-6AF3-43AB-8588-CEC1D06C72B9}</a:tableStyleId>
              </a:tblPr>
              <a:tblGrid>
                <a:gridCol w="3902815">
                  <a:extLst>
                    <a:ext uri="{9D8B030D-6E8A-4147-A177-3AD203B41FA5}">
                      <a16:colId xmlns:a16="http://schemas.microsoft.com/office/drawing/2014/main" val="2558349164"/>
                    </a:ext>
                  </a:extLst>
                </a:gridCol>
                <a:gridCol w="1237375">
                  <a:extLst>
                    <a:ext uri="{9D8B030D-6E8A-4147-A177-3AD203B41FA5}">
                      <a16:colId xmlns:a16="http://schemas.microsoft.com/office/drawing/2014/main" val="4009846376"/>
                    </a:ext>
                  </a:extLst>
                </a:gridCol>
                <a:gridCol w="3852731">
                  <a:extLst>
                    <a:ext uri="{9D8B030D-6E8A-4147-A177-3AD203B41FA5}">
                      <a16:colId xmlns:a16="http://schemas.microsoft.com/office/drawing/2014/main" val="2979150954"/>
                    </a:ext>
                  </a:extLst>
                </a:gridCol>
              </a:tblGrid>
              <a:tr h="505488">
                <a:tc>
                  <a:txBody>
                    <a:bodyPr/>
                    <a:lstStyle/>
                    <a:p>
                      <a:pPr algn="ctr"/>
                      <a:r>
                        <a:rPr lang="en-US" sz="4400" b="1" dirty="0">
                          <a:solidFill>
                            <a:schemeClr val="tx1"/>
                          </a:solidFill>
                          <a:latin typeface="+mj-lt"/>
                          <a:ea typeface="Microsoft JhengHei" panose="020B0604030504040204" pitchFamily="34" charset="-120"/>
                        </a:rPr>
                        <a:t>Weight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endParaRPr lang="en-US" sz="4400" b="1" dirty="0">
                        <a:solidFill>
                          <a:schemeClr val="tx1"/>
                        </a:solidFill>
                        <a:latin typeface="+mj-lt"/>
                        <a:ea typeface="Microsoft JhengHei"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US" sz="4400" b="1" dirty="0">
                          <a:solidFill>
                            <a:schemeClr val="tx1"/>
                          </a:solidFill>
                          <a:latin typeface="+mj-lt"/>
                          <a:ea typeface="Microsoft JhengHei" panose="020B0604030504040204" pitchFamily="34" charset="-120"/>
                        </a:rPr>
                        <a:t>Speed/Time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29246004"/>
                  </a:ext>
                </a:extLst>
              </a:tr>
              <a:tr h="365823">
                <a:tc gridSpan="3">
                  <a:txBody>
                    <a:bodyPr/>
                    <a:lstStyle/>
                    <a:p>
                      <a:pPr marL="0" indent="0" algn="ctr">
                        <a:lnSpc>
                          <a:spcPct val="100000"/>
                        </a:lnSpc>
                        <a:buFont typeface="Arial" panose="020B0604020202020204" pitchFamily="34" charset="0"/>
                        <a:buNone/>
                      </a:pPr>
                      <a:endParaRPr lang="en-GB" sz="2400" dirty="0">
                        <a:latin typeface="+mj-lt"/>
                        <a:ea typeface="Microsoft JhengHei" panose="020B0604030504040204" pitchFamily="34" charset="-120"/>
                        <a:cs typeface="Arial" panose="020B0604020202020204" pitchFamily="34"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lnT w="38100" cmpd="sng">
                      <a:noFill/>
                    </a:lnT>
                  </a:tcPr>
                </a:tc>
                <a:tc hMerge="1">
                  <a:txBody>
                    <a:bodyPr/>
                    <a:lstStyle/>
                    <a:p>
                      <a:endParaRPr lang="en-GB"/>
                    </a:p>
                  </a:txBody>
                  <a:tcPr/>
                </a:tc>
                <a:extLst>
                  <a:ext uri="{0D108BD9-81ED-4DB2-BD59-A6C34878D82A}">
                    <a16:rowId xmlns:a16="http://schemas.microsoft.com/office/drawing/2014/main" val="4051671709"/>
                  </a:ext>
                </a:extLst>
              </a:tr>
              <a:tr h="505488">
                <a:tc>
                  <a:txBody>
                    <a:bodyPr/>
                    <a:lstStyle/>
                    <a:p>
                      <a:pPr algn="ctr"/>
                      <a:r>
                        <a:rPr lang="en-US" sz="4400" b="1" dirty="0">
                          <a:solidFill>
                            <a:schemeClr val="tx1"/>
                          </a:solidFill>
                          <a:latin typeface="+mj-lt"/>
                          <a:ea typeface="Microsoft JhengHei" panose="020B0604030504040204" pitchFamily="34" charset="-120"/>
                        </a:rPr>
                        <a:t>Direction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endParaRPr lang="en-US" sz="4400" b="1" dirty="0">
                        <a:solidFill>
                          <a:schemeClr val="tx1"/>
                        </a:solidFill>
                        <a:latin typeface="+mj-lt"/>
                        <a:ea typeface="Microsoft JhengHei"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noFill/>
                  </a:tcPr>
                </a:tc>
                <a:tc>
                  <a:txBody>
                    <a:bodyPr/>
                    <a:lstStyle/>
                    <a:p>
                      <a:pPr algn="ctr"/>
                      <a:r>
                        <a:rPr lang="en-US" sz="4400" b="1" dirty="0">
                          <a:solidFill>
                            <a:schemeClr val="tx1"/>
                          </a:solidFill>
                          <a:latin typeface="+mj-lt"/>
                          <a:ea typeface="Microsoft JhengHei" panose="020B0604030504040204" pitchFamily="34" charset="-120"/>
                        </a:rPr>
                        <a:t>Flow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808939864"/>
                  </a:ext>
                </a:extLst>
              </a:tr>
              <a:tr h="911099">
                <a:tc gridSpan="3">
                  <a:txBody>
                    <a:bodyPr/>
                    <a:lstStyle/>
                    <a:p>
                      <a:pPr marL="285750" indent="-285750" algn="ctr">
                        <a:buFont typeface="Arial" panose="020B0604020202020204" pitchFamily="34" charset="0"/>
                        <a:buChar char="•"/>
                      </a:pPr>
                      <a:endParaRPr lang="en-GB" sz="4000" dirty="0">
                        <a:latin typeface="+mj-lt"/>
                        <a:ea typeface="Microsoft JhengHei" panose="020B0604030504040204" pitchFamily="34" charset="-120"/>
                        <a:cs typeface="Arial" panose="020B0604020202020204" pitchFamily="34" charset="0"/>
                      </a:endParaRPr>
                    </a:p>
                  </a:txBody>
                  <a:tcPr>
                    <a:lnT w="12700" cap="flat" cmpd="sng" algn="ctr">
                      <a:solidFill>
                        <a:schemeClr val="tx1"/>
                      </a:solidFill>
                      <a:prstDash val="solid"/>
                      <a:round/>
                      <a:headEnd type="none" w="med" len="med"/>
                      <a:tailEnd type="none" w="med" len="med"/>
                    </a:lnT>
                    <a:solidFill>
                      <a:schemeClr val="bg1"/>
                    </a:solidFill>
                  </a:tcPr>
                </a:tc>
                <a:tc hMerge="1">
                  <a:txBody>
                    <a:bodyPr/>
                    <a:lstStyle/>
                    <a:p>
                      <a:endParaRPr lang="en-GB"/>
                    </a:p>
                  </a:txBody>
                  <a:tcPr>
                    <a:lnT w="12700" cmpd="sng">
                      <a:noFill/>
                    </a:lnT>
                  </a:tcPr>
                </a:tc>
                <a:tc hMerge="1">
                  <a:txBody>
                    <a:bodyPr/>
                    <a:lstStyle/>
                    <a:p>
                      <a:endParaRPr lang="en-GB"/>
                    </a:p>
                  </a:txBody>
                  <a:tcPr/>
                </a:tc>
                <a:extLst>
                  <a:ext uri="{0D108BD9-81ED-4DB2-BD59-A6C34878D82A}">
                    <a16:rowId xmlns:a16="http://schemas.microsoft.com/office/drawing/2014/main" val="1836538047"/>
                  </a:ext>
                </a:extLst>
              </a:tr>
            </a:tbl>
          </a:graphicData>
        </a:graphic>
      </p:graphicFrame>
    </p:spTree>
    <p:extLst>
      <p:ext uri="{BB962C8B-B14F-4D97-AF65-F5344CB8AC3E}">
        <p14:creationId xmlns:p14="http://schemas.microsoft.com/office/powerpoint/2010/main" val="3394268307"/>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BD3F258-9269-1042-B0FA-84B6DB849CAD}"/>
              </a:ext>
            </a:extLst>
          </p:cNvPr>
          <p:cNvSpPr/>
          <p:nvPr/>
        </p:nvSpPr>
        <p:spPr>
          <a:xfrm>
            <a:off x="424542" y="378373"/>
            <a:ext cx="11332028" cy="1015663"/>
          </a:xfrm>
          <a:prstGeom prst="rect">
            <a:avLst/>
          </a:prstGeom>
        </p:spPr>
        <p:txBody>
          <a:bodyPr wrap="square">
            <a:spAutoFit/>
          </a:bodyPr>
          <a:lstStyle/>
          <a:p>
            <a:pPr algn="ctr"/>
            <a:r>
              <a:rPr lang="en-GB" sz="4800" b="1" dirty="0">
                <a:latin typeface="+mj-lt"/>
                <a:ea typeface="Microsoft JhengHei" panose="020B0604030504040204" pitchFamily="34" charset="-120"/>
                <a:cs typeface="Arial" panose="020B0604020202020204" pitchFamily="34" charset="0"/>
              </a:rPr>
              <a:t>Effort / Quality of Movement</a:t>
            </a:r>
            <a:endParaRPr lang="en-GB" sz="3200" b="1" dirty="0">
              <a:latin typeface="+mj-lt"/>
              <a:ea typeface="Microsoft JhengHei" panose="020B0604030504040204" pitchFamily="34" charset="-120"/>
              <a:cs typeface="Arial" panose="020B0604020202020204" pitchFamily="34" charset="0"/>
            </a:endParaRPr>
          </a:p>
          <a:p>
            <a:pPr algn="ctr"/>
            <a:endParaRPr lang="en-GB" sz="1200" b="1" dirty="0">
              <a:latin typeface="+mj-lt"/>
              <a:ea typeface="Microsoft JhengHei" panose="020B0604030504040204" pitchFamily="34" charset="-120"/>
              <a:cs typeface="Arial" panose="020B0604020202020204" pitchFamily="34" charset="0"/>
            </a:endParaRPr>
          </a:p>
        </p:txBody>
      </p:sp>
      <p:graphicFrame>
        <p:nvGraphicFramePr>
          <p:cNvPr id="2" name="Table 4">
            <a:extLst>
              <a:ext uri="{FF2B5EF4-FFF2-40B4-BE49-F238E27FC236}">
                <a16:creationId xmlns:a16="http://schemas.microsoft.com/office/drawing/2014/main" id="{9C9960F5-CFEF-5C4B-982D-D5707FBE3D01}"/>
              </a:ext>
            </a:extLst>
          </p:cNvPr>
          <p:cNvGraphicFramePr>
            <a:graphicFrameLocks noGrp="1"/>
          </p:cNvGraphicFramePr>
          <p:nvPr>
            <p:extLst>
              <p:ext uri="{D42A27DB-BD31-4B8C-83A1-F6EECF244321}">
                <p14:modId xmlns:p14="http://schemas.microsoft.com/office/powerpoint/2010/main" val="3514519771"/>
              </p:ext>
            </p:extLst>
          </p:nvPr>
        </p:nvGraphicFramePr>
        <p:xfrm>
          <a:off x="4092746" y="179757"/>
          <a:ext cx="8992921" cy="1981200"/>
        </p:xfrm>
        <a:graphic>
          <a:graphicData uri="http://schemas.openxmlformats.org/drawingml/2006/table">
            <a:tbl>
              <a:tblPr firstRow="1" bandRow="1">
                <a:tableStyleId>{073A0DAA-6AF3-43AB-8588-CEC1D06C72B9}</a:tableStyleId>
              </a:tblPr>
              <a:tblGrid>
                <a:gridCol w="3902815">
                  <a:extLst>
                    <a:ext uri="{9D8B030D-6E8A-4147-A177-3AD203B41FA5}">
                      <a16:colId xmlns:a16="http://schemas.microsoft.com/office/drawing/2014/main" val="2558349164"/>
                    </a:ext>
                  </a:extLst>
                </a:gridCol>
                <a:gridCol w="5090106">
                  <a:extLst>
                    <a:ext uri="{9D8B030D-6E8A-4147-A177-3AD203B41FA5}">
                      <a16:colId xmlns:a16="http://schemas.microsoft.com/office/drawing/2014/main" val="4009846376"/>
                    </a:ext>
                  </a:extLst>
                </a:gridCol>
              </a:tblGrid>
              <a:tr h="505488">
                <a:tc gridSpan="2">
                  <a:txBody>
                    <a:bodyPr/>
                    <a:lstStyle/>
                    <a:p>
                      <a:pPr algn="ctr"/>
                      <a:endParaRPr lang="en-US" sz="4400" b="1" dirty="0">
                        <a:solidFill>
                          <a:schemeClr val="tx1"/>
                        </a:solidFill>
                        <a:latin typeface="+mj-lt"/>
                        <a:ea typeface="Microsoft JhengHei" panose="020B0604030504040204" pitchFamily="34" charset="-12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US" sz="4400" b="1" dirty="0">
                        <a:solidFill>
                          <a:schemeClr val="tx1"/>
                        </a:solidFill>
                        <a:latin typeface="+mj-lt"/>
                        <a:ea typeface="Microsoft JhengHei"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29246004"/>
                  </a:ext>
                </a:extLst>
              </a:tr>
              <a:tr h="365823">
                <a:tc gridSpan="2">
                  <a:txBody>
                    <a:bodyPr/>
                    <a:lstStyle/>
                    <a:p>
                      <a:pPr marL="0" indent="0" algn="ctr">
                        <a:lnSpc>
                          <a:spcPct val="100000"/>
                        </a:lnSpc>
                        <a:buFont typeface="Arial" panose="020B0604020202020204" pitchFamily="34" charset="0"/>
                        <a:buNone/>
                      </a:pPr>
                      <a:endParaRPr lang="en-GB" sz="2400" dirty="0">
                        <a:latin typeface="+mj-lt"/>
                        <a:ea typeface="Microsoft JhengHei" panose="020B0604030504040204" pitchFamily="34" charset="-120"/>
                        <a:cs typeface="Arial" panose="020B0604020202020204" pitchFamily="34"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lnT w="38100" cmpd="sng">
                      <a:noFill/>
                    </a:lnT>
                  </a:tcPr>
                </a:tc>
                <a:extLst>
                  <a:ext uri="{0D108BD9-81ED-4DB2-BD59-A6C34878D82A}">
                    <a16:rowId xmlns:a16="http://schemas.microsoft.com/office/drawing/2014/main" val="4051671709"/>
                  </a:ext>
                </a:extLst>
              </a:tr>
              <a:tr h="505488">
                <a:tc>
                  <a:txBody>
                    <a:bodyPr/>
                    <a:lstStyle/>
                    <a:p>
                      <a:pPr algn="ctr"/>
                      <a:r>
                        <a:rPr lang="en-US" sz="4400" b="1" dirty="0">
                          <a:solidFill>
                            <a:schemeClr val="tx1"/>
                          </a:solidFill>
                          <a:latin typeface="+mj-lt"/>
                          <a:ea typeface="Microsoft JhengHei" panose="020B0604030504040204" pitchFamily="34" charset="-120"/>
                        </a:rPr>
                        <a:t>Direction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endParaRPr lang="en-US" sz="4400" b="1" dirty="0">
                        <a:solidFill>
                          <a:schemeClr val="tx1"/>
                        </a:solidFill>
                        <a:latin typeface="+mj-lt"/>
                        <a:ea typeface="Microsoft JhengHei"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08939864"/>
                  </a:ext>
                </a:extLst>
              </a:tr>
            </a:tbl>
          </a:graphicData>
        </a:graphic>
      </p:graphicFrame>
      <p:sp>
        <p:nvSpPr>
          <p:cNvPr id="5" name="TextBox 4">
            <a:extLst>
              <a:ext uri="{FF2B5EF4-FFF2-40B4-BE49-F238E27FC236}">
                <a16:creationId xmlns:a16="http://schemas.microsoft.com/office/drawing/2014/main" id="{FCC08E4A-34DF-476C-BAD9-F66265D4075E}"/>
              </a:ext>
            </a:extLst>
          </p:cNvPr>
          <p:cNvSpPr txBox="1"/>
          <p:nvPr/>
        </p:nvSpPr>
        <p:spPr>
          <a:xfrm>
            <a:off x="1201479" y="2661809"/>
            <a:ext cx="9287234" cy="1569660"/>
          </a:xfrm>
          <a:prstGeom prst="rect">
            <a:avLst/>
          </a:prstGeom>
          <a:noFill/>
        </p:spPr>
        <p:txBody>
          <a:bodyPr wrap="square">
            <a:spAutoFit/>
          </a:bodyPr>
          <a:lstStyle/>
          <a:p>
            <a:pPr marL="342900" indent="-342900">
              <a:buFont typeface="Arial" panose="020B0604020202020204" pitchFamily="34" charset="0"/>
              <a:buChar char="•"/>
            </a:pPr>
            <a:r>
              <a:rPr lang="en-US" sz="2400" b="1" dirty="0"/>
              <a:t>Direction</a:t>
            </a:r>
            <a:r>
              <a:rPr lang="en-US" sz="2400" dirty="0"/>
              <a:t> of the movement can be referred to as </a:t>
            </a:r>
            <a:r>
              <a:rPr lang="en-US" sz="2400" b="1" dirty="0"/>
              <a:t>focus</a:t>
            </a:r>
          </a:p>
          <a:p>
            <a:pPr marL="342900" indent="-342900">
              <a:buFont typeface="Arial" panose="020B0604020202020204" pitchFamily="34" charset="0"/>
              <a:buChar char="•"/>
            </a:pPr>
            <a:endParaRPr lang="en-US" sz="2400" b="1" dirty="0"/>
          </a:p>
          <a:p>
            <a:pPr marL="342900" indent="-342900">
              <a:buFont typeface="Arial" panose="020B0604020202020204" pitchFamily="34" charset="0"/>
              <a:buChar char="•"/>
            </a:pPr>
            <a:r>
              <a:rPr lang="en-US" sz="2400" dirty="0"/>
              <a:t>In this context it is very similar to how we explored pathways</a:t>
            </a:r>
          </a:p>
          <a:p>
            <a:pPr marL="342900" indent="-342900">
              <a:buFont typeface="Arial" panose="020B0604020202020204" pitchFamily="34" charset="0"/>
              <a:buChar char="•"/>
            </a:pPr>
            <a:endParaRPr lang="en-US" sz="2400" dirty="0"/>
          </a:p>
        </p:txBody>
      </p:sp>
      <p:sp>
        <p:nvSpPr>
          <p:cNvPr id="7" name="TextBox 6">
            <a:extLst>
              <a:ext uri="{FF2B5EF4-FFF2-40B4-BE49-F238E27FC236}">
                <a16:creationId xmlns:a16="http://schemas.microsoft.com/office/drawing/2014/main" id="{DA904D35-2562-4BEC-9B36-3CFC9349D1AF}"/>
              </a:ext>
            </a:extLst>
          </p:cNvPr>
          <p:cNvSpPr txBox="1"/>
          <p:nvPr/>
        </p:nvSpPr>
        <p:spPr>
          <a:xfrm>
            <a:off x="1658269" y="4477140"/>
            <a:ext cx="6696948" cy="830997"/>
          </a:xfrm>
          <a:prstGeom prst="rect">
            <a:avLst/>
          </a:prstGeom>
          <a:noFill/>
        </p:spPr>
        <p:txBody>
          <a:bodyPr wrap="square">
            <a:spAutoFit/>
          </a:bodyPr>
          <a:lstStyle/>
          <a:p>
            <a:r>
              <a:rPr lang="en-US" sz="4800" dirty="0">
                <a:latin typeface="Source Sans Pro SemiBold" panose="020B0604020202020204" pitchFamily="34" charset="0"/>
              </a:rPr>
              <a:t>DIRECT</a:t>
            </a:r>
            <a:r>
              <a:rPr lang="en-US" sz="2800" dirty="0"/>
              <a:t> </a:t>
            </a:r>
            <a:endParaRPr lang="en-GB" sz="2800" dirty="0"/>
          </a:p>
        </p:txBody>
      </p:sp>
      <p:sp>
        <p:nvSpPr>
          <p:cNvPr id="9" name="Rectangle 8">
            <a:extLst>
              <a:ext uri="{FF2B5EF4-FFF2-40B4-BE49-F238E27FC236}">
                <a16:creationId xmlns:a16="http://schemas.microsoft.com/office/drawing/2014/main" id="{0E9ADF7F-6C80-4AC7-A691-90B5F091EA24}"/>
              </a:ext>
            </a:extLst>
          </p:cNvPr>
          <p:cNvSpPr/>
          <p:nvPr/>
        </p:nvSpPr>
        <p:spPr>
          <a:xfrm>
            <a:off x="5403059" y="4718323"/>
            <a:ext cx="1991150" cy="1219677"/>
          </a:xfrm>
          <a:prstGeom prst="rect">
            <a:avLst/>
          </a:prstGeom>
          <a:noFill/>
        </p:spPr>
        <p:txBody>
          <a:bodyPr wrap="none" lIns="91440" tIns="45720" rIns="91440" bIns="45720">
            <a:prstTxWarp prst="textArchUp">
              <a:avLst>
                <a:gd name="adj" fmla="val 11217555"/>
              </a:avLst>
            </a:prstTxWarp>
            <a:spAutoFit/>
          </a:bodyPr>
          <a:lstStyle/>
          <a:p>
            <a:pPr algn="ctr"/>
            <a:r>
              <a:rPr lang="en-US" sz="5400" cap="none" spc="0" dirty="0">
                <a:ln w="0"/>
                <a:effectLst>
                  <a:outerShdw blurRad="38100" dist="25400" dir="5400000" algn="ctr" rotWithShape="0">
                    <a:srgbClr val="6E747A">
                      <a:alpha val="43000"/>
                    </a:srgbClr>
                  </a:outerShdw>
                </a:effectLst>
                <a:latin typeface="Amasis MT Pro Black" panose="02040A04050005020304" pitchFamily="18" charset="0"/>
              </a:rPr>
              <a:t>INDIRECT</a:t>
            </a:r>
          </a:p>
        </p:txBody>
      </p:sp>
      <p:sp>
        <p:nvSpPr>
          <p:cNvPr id="13" name="TextBox 12">
            <a:extLst>
              <a:ext uri="{FF2B5EF4-FFF2-40B4-BE49-F238E27FC236}">
                <a16:creationId xmlns:a16="http://schemas.microsoft.com/office/drawing/2014/main" id="{7875710A-23D7-47E7-A04F-09F3BD527B1A}"/>
              </a:ext>
            </a:extLst>
          </p:cNvPr>
          <p:cNvSpPr txBox="1"/>
          <p:nvPr/>
        </p:nvSpPr>
        <p:spPr>
          <a:xfrm>
            <a:off x="8330000" y="4245750"/>
            <a:ext cx="3224046" cy="1200329"/>
          </a:xfrm>
          <a:prstGeom prst="rect">
            <a:avLst/>
          </a:prstGeom>
          <a:noFill/>
        </p:spPr>
        <p:txBody>
          <a:bodyPr wrap="square">
            <a:spAutoFit/>
          </a:bodyPr>
          <a:lstStyle/>
          <a:p>
            <a:r>
              <a:rPr lang="en-US" sz="2400" i="1" dirty="0"/>
              <a:t>This includes when travelling or in an </a:t>
            </a:r>
            <a:r>
              <a:rPr lang="en-US" sz="2400" b="1" i="1" dirty="0"/>
              <a:t>isolated movement </a:t>
            </a:r>
            <a:endParaRPr lang="en-GB" sz="2400" b="1" i="1" dirty="0"/>
          </a:p>
        </p:txBody>
      </p:sp>
    </p:spTree>
    <p:extLst>
      <p:ext uri="{BB962C8B-B14F-4D97-AF65-F5344CB8AC3E}">
        <p14:creationId xmlns:p14="http://schemas.microsoft.com/office/powerpoint/2010/main" val="1173156874"/>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BD3F258-9269-1042-B0FA-84B6DB849CAD}"/>
              </a:ext>
            </a:extLst>
          </p:cNvPr>
          <p:cNvSpPr/>
          <p:nvPr/>
        </p:nvSpPr>
        <p:spPr>
          <a:xfrm>
            <a:off x="424542" y="378373"/>
            <a:ext cx="11332028" cy="1015663"/>
          </a:xfrm>
          <a:prstGeom prst="rect">
            <a:avLst/>
          </a:prstGeom>
        </p:spPr>
        <p:txBody>
          <a:bodyPr wrap="square">
            <a:spAutoFit/>
          </a:bodyPr>
          <a:lstStyle/>
          <a:p>
            <a:pPr algn="ctr"/>
            <a:r>
              <a:rPr lang="en-GB" sz="4800" b="1" dirty="0">
                <a:latin typeface="+mj-lt"/>
                <a:ea typeface="Microsoft JhengHei" panose="020B0604030504040204" pitchFamily="34" charset="-120"/>
                <a:cs typeface="Arial" panose="020B0604020202020204" pitchFamily="34" charset="0"/>
              </a:rPr>
              <a:t>Effort / Quality of Movement</a:t>
            </a:r>
            <a:endParaRPr lang="en-GB" sz="3200" b="1" dirty="0">
              <a:latin typeface="+mj-lt"/>
              <a:ea typeface="Microsoft JhengHei" panose="020B0604030504040204" pitchFamily="34" charset="-120"/>
              <a:cs typeface="Arial" panose="020B0604020202020204" pitchFamily="34" charset="0"/>
            </a:endParaRPr>
          </a:p>
          <a:p>
            <a:pPr algn="ctr"/>
            <a:endParaRPr lang="en-GB" sz="1200" b="1" dirty="0">
              <a:latin typeface="+mj-lt"/>
              <a:ea typeface="Microsoft JhengHei" panose="020B0604030504040204" pitchFamily="34" charset="-120"/>
              <a:cs typeface="Arial" panose="020B0604020202020204" pitchFamily="34" charset="0"/>
            </a:endParaRPr>
          </a:p>
        </p:txBody>
      </p:sp>
      <p:graphicFrame>
        <p:nvGraphicFramePr>
          <p:cNvPr id="2" name="Table 4">
            <a:extLst>
              <a:ext uri="{FF2B5EF4-FFF2-40B4-BE49-F238E27FC236}">
                <a16:creationId xmlns:a16="http://schemas.microsoft.com/office/drawing/2014/main" id="{9C9960F5-CFEF-5C4B-982D-D5707FBE3D01}"/>
              </a:ext>
            </a:extLst>
          </p:cNvPr>
          <p:cNvGraphicFramePr>
            <a:graphicFrameLocks noGrp="1"/>
          </p:cNvGraphicFramePr>
          <p:nvPr>
            <p:extLst>
              <p:ext uri="{D42A27DB-BD31-4B8C-83A1-F6EECF244321}">
                <p14:modId xmlns:p14="http://schemas.microsoft.com/office/powerpoint/2010/main" val="3824533492"/>
              </p:ext>
            </p:extLst>
          </p:nvPr>
        </p:nvGraphicFramePr>
        <p:xfrm>
          <a:off x="-859386" y="306739"/>
          <a:ext cx="8992921" cy="2892299"/>
        </p:xfrm>
        <a:graphic>
          <a:graphicData uri="http://schemas.openxmlformats.org/drawingml/2006/table">
            <a:tbl>
              <a:tblPr firstRow="1" bandRow="1">
                <a:tableStyleId>{073A0DAA-6AF3-43AB-8588-CEC1D06C72B9}</a:tableStyleId>
              </a:tblPr>
              <a:tblGrid>
                <a:gridCol w="3902815">
                  <a:extLst>
                    <a:ext uri="{9D8B030D-6E8A-4147-A177-3AD203B41FA5}">
                      <a16:colId xmlns:a16="http://schemas.microsoft.com/office/drawing/2014/main" val="2558349164"/>
                    </a:ext>
                  </a:extLst>
                </a:gridCol>
                <a:gridCol w="1237375">
                  <a:extLst>
                    <a:ext uri="{9D8B030D-6E8A-4147-A177-3AD203B41FA5}">
                      <a16:colId xmlns:a16="http://schemas.microsoft.com/office/drawing/2014/main" val="4009846376"/>
                    </a:ext>
                  </a:extLst>
                </a:gridCol>
                <a:gridCol w="3852731">
                  <a:extLst>
                    <a:ext uri="{9D8B030D-6E8A-4147-A177-3AD203B41FA5}">
                      <a16:colId xmlns:a16="http://schemas.microsoft.com/office/drawing/2014/main" val="2979150954"/>
                    </a:ext>
                  </a:extLst>
                </a:gridCol>
              </a:tblGrid>
              <a:tr h="505488">
                <a:tc>
                  <a:txBody>
                    <a:bodyPr/>
                    <a:lstStyle/>
                    <a:p>
                      <a:pPr algn="ctr"/>
                      <a:r>
                        <a:rPr lang="en-US" sz="4400" b="1" dirty="0">
                          <a:solidFill>
                            <a:schemeClr val="tx1"/>
                          </a:solidFill>
                          <a:latin typeface="+mj-lt"/>
                          <a:ea typeface="Microsoft JhengHei" panose="020B0604030504040204" pitchFamily="34" charset="-120"/>
                        </a:rPr>
                        <a:t>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4400" b="1" dirty="0">
                        <a:solidFill>
                          <a:schemeClr val="tx1"/>
                        </a:solidFill>
                        <a:latin typeface="+mj-lt"/>
                        <a:ea typeface="Microsoft JhengHei" panose="020B0604030504040204" pitchFamily="34" charset="-12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4400" b="1" dirty="0">
                        <a:solidFill>
                          <a:schemeClr val="tx1"/>
                        </a:solidFill>
                        <a:latin typeface="+mj-lt"/>
                        <a:ea typeface="Microsoft JhengHei" panose="020B0604030504040204" pitchFamily="34" charset="-12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9246004"/>
                  </a:ext>
                </a:extLst>
              </a:tr>
              <a:tr h="365823">
                <a:tc gridSpan="3">
                  <a:txBody>
                    <a:bodyPr/>
                    <a:lstStyle/>
                    <a:p>
                      <a:pPr marL="0" indent="0" algn="ctr">
                        <a:lnSpc>
                          <a:spcPct val="100000"/>
                        </a:lnSpc>
                        <a:buFont typeface="Arial" panose="020B0604020202020204" pitchFamily="34" charset="0"/>
                        <a:buNone/>
                      </a:pPr>
                      <a:endParaRPr lang="en-GB" sz="2400" dirty="0">
                        <a:latin typeface="+mj-lt"/>
                        <a:ea typeface="Microsoft JhengHei" panose="020B0604030504040204" pitchFamily="34" charset="-120"/>
                        <a:cs typeface="Arial" panose="020B0604020202020204" pitchFamily="34" charset="0"/>
                      </a:endParaRPr>
                    </a:p>
                  </a:txBody>
                  <a:tcP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hMerge="1">
                  <a:txBody>
                    <a:bodyPr/>
                    <a:lstStyle/>
                    <a:p>
                      <a:endParaRPr lang="en-GB"/>
                    </a:p>
                  </a:txBody>
                  <a:tcPr>
                    <a:lnT w="38100" cmpd="sng">
                      <a:noFill/>
                    </a:lnT>
                  </a:tcPr>
                </a:tc>
                <a:tc hMerge="1">
                  <a:txBody>
                    <a:bodyPr/>
                    <a:lstStyle/>
                    <a:p>
                      <a:endParaRPr lang="en-GB"/>
                    </a:p>
                  </a:txBody>
                  <a:tcPr/>
                </a:tc>
                <a:extLst>
                  <a:ext uri="{0D108BD9-81ED-4DB2-BD59-A6C34878D82A}">
                    <a16:rowId xmlns:a16="http://schemas.microsoft.com/office/drawing/2014/main" val="4051671709"/>
                  </a:ext>
                </a:extLst>
              </a:tr>
              <a:tr h="505488">
                <a:tc>
                  <a:txBody>
                    <a:bodyPr/>
                    <a:lstStyle/>
                    <a:p>
                      <a:pPr algn="ctr"/>
                      <a:endParaRPr lang="en-US" sz="4400" b="1" dirty="0">
                        <a:solidFill>
                          <a:schemeClr val="tx1"/>
                        </a:solidFill>
                        <a:latin typeface="+mj-lt"/>
                        <a:ea typeface="Microsoft JhengHei" panose="020B0604030504040204" pitchFamily="34" charset="-12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4400" b="1" dirty="0">
                        <a:solidFill>
                          <a:schemeClr val="tx1"/>
                        </a:solidFill>
                        <a:latin typeface="+mj-lt"/>
                        <a:ea typeface="Microsoft JhengHei" panose="020B0604030504040204" pitchFamily="34" charset="-12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noFill/>
                  </a:tcPr>
                </a:tc>
                <a:tc>
                  <a:txBody>
                    <a:bodyPr/>
                    <a:lstStyle/>
                    <a:p>
                      <a:pPr algn="ctr"/>
                      <a:r>
                        <a:rPr lang="en-US" sz="4400" b="1" dirty="0">
                          <a:solidFill>
                            <a:schemeClr val="tx1"/>
                          </a:solidFill>
                          <a:latin typeface="+mj-lt"/>
                          <a:ea typeface="Microsoft JhengHei" panose="020B0604030504040204" pitchFamily="34" charset="-120"/>
                        </a:rPr>
                        <a:t>Flow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808939864"/>
                  </a:ext>
                </a:extLst>
              </a:tr>
              <a:tr h="911099">
                <a:tc gridSpan="3">
                  <a:txBody>
                    <a:bodyPr/>
                    <a:lstStyle/>
                    <a:p>
                      <a:pPr marL="285750" indent="-285750" algn="ctr">
                        <a:buFont typeface="Arial" panose="020B0604020202020204" pitchFamily="34" charset="0"/>
                        <a:buChar char="•"/>
                      </a:pPr>
                      <a:endParaRPr lang="en-GB" sz="4000" dirty="0">
                        <a:latin typeface="+mj-lt"/>
                        <a:ea typeface="Microsoft JhengHei" panose="020B0604030504040204" pitchFamily="34" charset="-120"/>
                        <a:cs typeface="Arial" panose="020B0604020202020204" pitchFamily="34" charset="0"/>
                      </a:endParaRPr>
                    </a:p>
                  </a:txBody>
                  <a:tcPr>
                    <a:lnT w="12700" cap="flat" cmpd="sng" algn="ctr">
                      <a:noFill/>
                      <a:prstDash val="solid"/>
                      <a:round/>
                      <a:headEnd type="none" w="med" len="med"/>
                      <a:tailEnd type="none" w="med" len="med"/>
                    </a:lnT>
                    <a:solidFill>
                      <a:schemeClr val="bg1"/>
                    </a:solidFill>
                  </a:tcPr>
                </a:tc>
                <a:tc hMerge="1">
                  <a:txBody>
                    <a:bodyPr/>
                    <a:lstStyle/>
                    <a:p>
                      <a:endParaRPr lang="en-GB"/>
                    </a:p>
                  </a:txBody>
                  <a:tcPr>
                    <a:lnT w="12700" cmpd="sng">
                      <a:noFill/>
                    </a:lnT>
                  </a:tcPr>
                </a:tc>
                <a:tc hMerge="1">
                  <a:txBody>
                    <a:bodyPr/>
                    <a:lstStyle/>
                    <a:p>
                      <a:endParaRPr lang="en-GB"/>
                    </a:p>
                  </a:txBody>
                  <a:tcPr/>
                </a:tc>
                <a:extLst>
                  <a:ext uri="{0D108BD9-81ED-4DB2-BD59-A6C34878D82A}">
                    <a16:rowId xmlns:a16="http://schemas.microsoft.com/office/drawing/2014/main" val="1836538047"/>
                  </a:ext>
                </a:extLst>
              </a:tr>
            </a:tbl>
          </a:graphicData>
        </a:graphic>
      </p:graphicFrame>
      <p:sp>
        <p:nvSpPr>
          <p:cNvPr id="5" name="TextBox 4">
            <a:extLst>
              <a:ext uri="{FF2B5EF4-FFF2-40B4-BE49-F238E27FC236}">
                <a16:creationId xmlns:a16="http://schemas.microsoft.com/office/drawing/2014/main" id="{8867986A-CA2B-43F8-BEF9-74963DBD2F17}"/>
              </a:ext>
            </a:extLst>
          </p:cNvPr>
          <p:cNvSpPr txBox="1"/>
          <p:nvPr/>
        </p:nvSpPr>
        <p:spPr>
          <a:xfrm>
            <a:off x="2018882" y="2256747"/>
            <a:ext cx="1849821" cy="1010854"/>
          </a:xfrm>
          <a:prstGeom prst="rect">
            <a:avLst/>
          </a:prstGeom>
          <a:noFill/>
        </p:spPr>
        <p:txBody>
          <a:bodyPr wrap="square">
            <a:spAutoFit/>
          </a:bodyPr>
          <a:lstStyle/>
          <a:p>
            <a:pPr>
              <a:lnSpc>
                <a:spcPct val="170000"/>
              </a:lnSpc>
            </a:pPr>
            <a:r>
              <a:rPr lang="en-US" sz="4000" b="1" dirty="0">
                <a:latin typeface="Source Sans Pro SemiBold" panose="020B0603030403020204" pitchFamily="34" charset="0"/>
                <a:ea typeface="Source Sans Pro SemiBold" panose="020B0603030403020204" pitchFamily="34" charset="0"/>
              </a:rPr>
              <a:t>B</a:t>
            </a:r>
            <a:r>
              <a:rPr lang="en-US" sz="4000" dirty="0">
                <a:latin typeface="Source Sans Pro SemiBold" panose="020B0603030403020204" pitchFamily="34" charset="0"/>
                <a:ea typeface="Source Sans Pro SemiBold" panose="020B0603030403020204" pitchFamily="34" charset="0"/>
              </a:rPr>
              <a:t>ound</a:t>
            </a:r>
            <a:r>
              <a:rPr lang="en-US" sz="2400" dirty="0">
                <a:latin typeface="Source Sans Pro SemiBold" panose="020B0603030403020204" pitchFamily="34" charset="0"/>
                <a:ea typeface="Source Sans Pro SemiBold" panose="020B0603030403020204" pitchFamily="34" charset="0"/>
              </a:rPr>
              <a:t> </a:t>
            </a:r>
          </a:p>
        </p:txBody>
      </p:sp>
      <p:sp>
        <p:nvSpPr>
          <p:cNvPr id="18" name="Rectangle 17">
            <a:extLst>
              <a:ext uri="{FF2B5EF4-FFF2-40B4-BE49-F238E27FC236}">
                <a16:creationId xmlns:a16="http://schemas.microsoft.com/office/drawing/2014/main" id="{9F8EEBD5-A576-477B-9B6D-2565524CAA73}"/>
              </a:ext>
            </a:extLst>
          </p:cNvPr>
          <p:cNvSpPr/>
          <p:nvPr/>
        </p:nvSpPr>
        <p:spPr>
          <a:xfrm>
            <a:off x="1926561" y="2500484"/>
            <a:ext cx="1730073" cy="750203"/>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reeform: Shape 18">
            <a:extLst>
              <a:ext uri="{FF2B5EF4-FFF2-40B4-BE49-F238E27FC236}">
                <a16:creationId xmlns:a16="http://schemas.microsoft.com/office/drawing/2014/main" id="{351EE151-4523-41D8-97FC-7082F7188FB6}"/>
              </a:ext>
            </a:extLst>
          </p:cNvPr>
          <p:cNvSpPr/>
          <p:nvPr/>
        </p:nvSpPr>
        <p:spPr>
          <a:xfrm rot="20287806">
            <a:off x="9011945" y="2291095"/>
            <a:ext cx="722481" cy="903890"/>
          </a:xfrm>
          <a:custGeom>
            <a:avLst/>
            <a:gdLst>
              <a:gd name="connsiteX0" fmla="*/ 754012 w 1586404"/>
              <a:gd name="connsiteY0" fmla="*/ 1418897 h 1418897"/>
              <a:gd name="connsiteX1" fmla="*/ 1563309 w 1586404"/>
              <a:gd name="connsiteY1" fmla="*/ 1114097 h 1418897"/>
              <a:gd name="connsiteX2" fmla="*/ 1247998 w 1586404"/>
              <a:gd name="connsiteY2" fmla="*/ 493987 h 1418897"/>
              <a:gd name="connsiteX3" fmla="*/ 49819 w 1586404"/>
              <a:gd name="connsiteY3" fmla="*/ 515007 h 1418897"/>
              <a:gd name="connsiteX4" fmla="*/ 260026 w 1586404"/>
              <a:gd name="connsiteY4" fmla="*/ 0 h 14188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6404" h="1418897">
                <a:moveTo>
                  <a:pt x="754012" y="1418897"/>
                </a:moveTo>
                <a:cubicBezTo>
                  <a:pt x="1117495" y="1343573"/>
                  <a:pt x="1480978" y="1268249"/>
                  <a:pt x="1563309" y="1114097"/>
                </a:cubicBezTo>
                <a:cubicBezTo>
                  <a:pt x="1645640" y="959945"/>
                  <a:pt x="1500246" y="593835"/>
                  <a:pt x="1247998" y="493987"/>
                </a:cubicBezTo>
                <a:cubicBezTo>
                  <a:pt x="995750" y="394139"/>
                  <a:pt x="214481" y="597338"/>
                  <a:pt x="49819" y="515007"/>
                </a:cubicBezTo>
                <a:cubicBezTo>
                  <a:pt x="-114843" y="432676"/>
                  <a:pt x="174192" y="78827"/>
                  <a:pt x="260026" y="0"/>
                </a:cubicBezTo>
              </a:path>
            </a:pathLst>
          </a:cu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id="{31FA1D1A-011F-435D-B433-87C361DC71CC}"/>
              </a:ext>
            </a:extLst>
          </p:cNvPr>
          <p:cNvSpPr txBox="1"/>
          <p:nvPr/>
        </p:nvSpPr>
        <p:spPr>
          <a:xfrm rot="180894">
            <a:off x="8159074" y="2458241"/>
            <a:ext cx="1692165" cy="1015663"/>
          </a:xfrm>
          <a:prstGeom prst="rect">
            <a:avLst/>
          </a:prstGeom>
          <a:noFill/>
        </p:spPr>
        <p:txBody>
          <a:bodyPr wrap="square">
            <a:spAutoFit/>
          </a:bodyPr>
          <a:lstStyle/>
          <a:p>
            <a:r>
              <a:rPr lang="en-US" sz="6000" b="1" dirty="0">
                <a:latin typeface="Script MT Bold" panose="03040602040607080904" pitchFamily="66" charset="0"/>
              </a:rPr>
              <a:t>F</a:t>
            </a:r>
            <a:r>
              <a:rPr lang="en-US" sz="6000" dirty="0">
                <a:latin typeface="Script MT Bold" panose="03040602040607080904" pitchFamily="66" charset="0"/>
              </a:rPr>
              <a:t>ree</a:t>
            </a:r>
            <a:endParaRPr lang="en-GB" dirty="0">
              <a:latin typeface="Script MT Bold" panose="03040602040607080904" pitchFamily="66" charset="0"/>
            </a:endParaRPr>
          </a:p>
        </p:txBody>
      </p:sp>
      <p:sp>
        <p:nvSpPr>
          <p:cNvPr id="22" name="TextBox 21">
            <a:extLst>
              <a:ext uri="{FF2B5EF4-FFF2-40B4-BE49-F238E27FC236}">
                <a16:creationId xmlns:a16="http://schemas.microsoft.com/office/drawing/2014/main" id="{95DA08BA-0D37-4739-ABC4-75624BD9B67F}"/>
              </a:ext>
            </a:extLst>
          </p:cNvPr>
          <p:cNvSpPr txBox="1"/>
          <p:nvPr/>
        </p:nvSpPr>
        <p:spPr>
          <a:xfrm>
            <a:off x="830405" y="3862150"/>
            <a:ext cx="4550366" cy="1569660"/>
          </a:xfrm>
          <a:prstGeom prst="rect">
            <a:avLst/>
          </a:prstGeom>
          <a:noFill/>
        </p:spPr>
        <p:txBody>
          <a:bodyPr wrap="square">
            <a:spAutoFit/>
          </a:bodyPr>
          <a:lstStyle/>
          <a:p>
            <a:r>
              <a:rPr lang="en-GB" sz="2400" b="0" i="0" dirty="0">
                <a:solidFill>
                  <a:srgbClr val="000000"/>
                </a:solidFill>
                <a:effectLst/>
              </a:rPr>
              <a:t>When a child is really angry</a:t>
            </a:r>
            <a:r>
              <a:rPr lang="en-GB" sz="2400" dirty="0">
                <a:solidFill>
                  <a:srgbClr val="000000"/>
                </a:solidFill>
              </a:rPr>
              <a:t>, they </a:t>
            </a:r>
            <a:r>
              <a:rPr lang="en-GB" sz="2400" b="0" i="0" dirty="0">
                <a:solidFill>
                  <a:srgbClr val="000000"/>
                </a:solidFill>
                <a:effectLst/>
              </a:rPr>
              <a:t>make fists with their hands, tighten their belly and clench their jaw -  This is </a:t>
            </a:r>
            <a:r>
              <a:rPr lang="en-GB" sz="2400" b="1" i="0" dirty="0">
                <a:solidFill>
                  <a:srgbClr val="000000"/>
                </a:solidFill>
                <a:effectLst/>
              </a:rPr>
              <a:t>bound</a:t>
            </a:r>
            <a:endParaRPr lang="en-GB" sz="2400" b="1" dirty="0"/>
          </a:p>
        </p:txBody>
      </p:sp>
      <p:sp>
        <p:nvSpPr>
          <p:cNvPr id="24" name="TextBox 23">
            <a:extLst>
              <a:ext uri="{FF2B5EF4-FFF2-40B4-BE49-F238E27FC236}">
                <a16:creationId xmlns:a16="http://schemas.microsoft.com/office/drawing/2014/main" id="{E12DA4A8-7B8D-4349-BF2A-D396877F33F4}"/>
              </a:ext>
            </a:extLst>
          </p:cNvPr>
          <p:cNvSpPr txBox="1"/>
          <p:nvPr/>
        </p:nvSpPr>
        <p:spPr>
          <a:xfrm>
            <a:off x="7091916" y="3753279"/>
            <a:ext cx="4348716" cy="1569660"/>
          </a:xfrm>
          <a:prstGeom prst="rect">
            <a:avLst/>
          </a:prstGeom>
          <a:noFill/>
        </p:spPr>
        <p:txBody>
          <a:bodyPr wrap="square">
            <a:spAutoFit/>
          </a:bodyPr>
          <a:lstStyle/>
          <a:p>
            <a:r>
              <a:rPr lang="en-GB" sz="2400" b="0" i="0" dirty="0">
                <a:solidFill>
                  <a:srgbClr val="000000"/>
                </a:solidFill>
                <a:effectLst/>
              </a:rPr>
              <a:t>When a child has no care in the world &amp; they are skipping around the playground with ease</a:t>
            </a:r>
            <a:r>
              <a:rPr lang="en-GB" sz="2400" dirty="0">
                <a:solidFill>
                  <a:srgbClr val="000000"/>
                </a:solidFill>
              </a:rPr>
              <a:t> – example of </a:t>
            </a:r>
            <a:r>
              <a:rPr lang="en-GB" sz="2400" b="1" i="0" dirty="0">
                <a:solidFill>
                  <a:srgbClr val="000000"/>
                </a:solidFill>
                <a:effectLst/>
              </a:rPr>
              <a:t>free</a:t>
            </a:r>
            <a:r>
              <a:rPr lang="en-GB" sz="2400" b="0" i="0" dirty="0">
                <a:solidFill>
                  <a:srgbClr val="000000"/>
                </a:solidFill>
                <a:effectLst/>
              </a:rPr>
              <a:t> energy</a:t>
            </a:r>
            <a:endParaRPr lang="en-GB" sz="2400" dirty="0"/>
          </a:p>
        </p:txBody>
      </p:sp>
      <p:sp>
        <p:nvSpPr>
          <p:cNvPr id="26" name="TextBox 25">
            <a:extLst>
              <a:ext uri="{FF2B5EF4-FFF2-40B4-BE49-F238E27FC236}">
                <a16:creationId xmlns:a16="http://schemas.microsoft.com/office/drawing/2014/main" id="{69719D48-2F0D-4821-8EEE-A2D277BEF381}"/>
              </a:ext>
            </a:extLst>
          </p:cNvPr>
          <p:cNvSpPr txBox="1"/>
          <p:nvPr/>
        </p:nvSpPr>
        <p:spPr>
          <a:xfrm>
            <a:off x="2226479" y="3199038"/>
            <a:ext cx="6533706" cy="505651"/>
          </a:xfrm>
          <a:prstGeom prst="rect">
            <a:avLst/>
          </a:prstGeom>
          <a:noFill/>
        </p:spPr>
        <p:txBody>
          <a:bodyPr wrap="square">
            <a:spAutoFit/>
          </a:bodyPr>
          <a:lstStyle/>
          <a:p>
            <a:pPr>
              <a:lnSpc>
                <a:spcPct val="170000"/>
              </a:lnSpc>
            </a:pPr>
            <a:r>
              <a:rPr lang="en-US" sz="1800" dirty="0">
                <a:latin typeface="Source Sans Pro SemiBold" panose="020B0603030403020204" pitchFamily="34" charset="0"/>
                <a:ea typeface="Source Sans Pro SemiBold" panose="020B0603030403020204" pitchFamily="34" charset="0"/>
              </a:rPr>
              <a:t>(tension) </a:t>
            </a:r>
          </a:p>
        </p:txBody>
      </p:sp>
    </p:spTree>
    <p:extLst>
      <p:ext uri="{BB962C8B-B14F-4D97-AF65-F5344CB8AC3E}">
        <p14:creationId xmlns:p14="http://schemas.microsoft.com/office/powerpoint/2010/main" val="2798408407"/>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BD3F258-9269-1042-B0FA-84B6DB849CAD}"/>
              </a:ext>
            </a:extLst>
          </p:cNvPr>
          <p:cNvSpPr/>
          <p:nvPr/>
        </p:nvSpPr>
        <p:spPr>
          <a:xfrm>
            <a:off x="429986" y="243974"/>
            <a:ext cx="11332028" cy="1015663"/>
          </a:xfrm>
          <a:prstGeom prst="rect">
            <a:avLst/>
          </a:prstGeom>
        </p:spPr>
        <p:txBody>
          <a:bodyPr wrap="square">
            <a:spAutoFit/>
          </a:bodyPr>
          <a:lstStyle/>
          <a:p>
            <a:pPr algn="ctr"/>
            <a:r>
              <a:rPr lang="en-GB" sz="4800" dirty="0">
                <a:latin typeface="+mj-lt"/>
                <a:ea typeface="Microsoft JhengHei" panose="020B0604030504040204" pitchFamily="34" charset="-120"/>
                <a:cs typeface="Arial" panose="020B0604020202020204" pitchFamily="34" charset="0"/>
              </a:rPr>
              <a:t>Effort / Quality of Movement</a:t>
            </a:r>
            <a:endParaRPr lang="en-GB" sz="3200" dirty="0">
              <a:latin typeface="+mj-lt"/>
              <a:ea typeface="Microsoft JhengHei" panose="020B0604030504040204" pitchFamily="34" charset="-120"/>
              <a:cs typeface="Arial" panose="020B0604020202020204" pitchFamily="34" charset="0"/>
            </a:endParaRPr>
          </a:p>
          <a:p>
            <a:pPr algn="ctr"/>
            <a:endParaRPr lang="en-GB" sz="1200" b="1" dirty="0">
              <a:latin typeface="+mj-lt"/>
              <a:ea typeface="Microsoft JhengHei" panose="020B0604030504040204" pitchFamily="34" charset="-120"/>
              <a:cs typeface="Arial" panose="020B0604020202020204" pitchFamily="34" charset="0"/>
            </a:endParaRPr>
          </a:p>
        </p:txBody>
      </p:sp>
      <p:graphicFrame>
        <p:nvGraphicFramePr>
          <p:cNvPr id="2" name="Table 4">
            <a:extLst>
              <a:ext uri="{FF2B5EF4-FFF2-40B4-BE49-F238E27FC236}">
                <a16:creationId xmlns:a16="http://schemas.microsoft.com/office/drawing/2014/main" id="{9C9960F5-CFEF-5C4B-982D-D5707FBE3D01}"/>
              </a:ext>
            </a:extLst>
          </p:cNvPr>
          <p:cNvGraphicFramePr>
            <a:graphicFrameLocks noGrp="1"/>
          </p:cNvGraphicFramePr>
          <p:nvPr>
            <p:extLst>
              <p:ext uri="{D42A27DB-BD31-4B8C-83A1-F6EECF244321}">
                <p14:modId xmlns:p14="http://schemas.microsoft.com/office/powerpoint/2010/main" val="123492542"/>
              </p:ext>
            </p:extLst>
          </p:nvPr>
        </p:nvGraphicFramePr>
        <p:xfrm>
          <a:off x="557576" y="1356490"/>
          <a:ext cx="5660572" cy="2926080"/>
        </p:xfrm>
        <a:graphic>
          <a:graphicData uri="http://schemas.openxmlformats.org/drawingml/2006/table">
            <a:tbl>
              <a:tblPr firstRow="1" bandRow="1">
                <a:tableStyleId>{073A0DAA-6AF3-43AB-8588-CEC1D06C72B9}</a:tableStyleId>
              </a:tblPr>
              <a:tblGrid>
                <a:gridCol w="2830286">
                  <a:extLst>
                    <a:ext uri="{9D8B030D-6E8A-4147-A177-3AD203B41FA5}">
                      <a16:colId xmlns:a16="http://schemas.microsoft.com/office/drawing/2014/main" val="2558349164"/>
                    </a:ext>
                  </a:extLst>
                </a:gridCol>
                <a:gridCol w="2830286">
                  <a:extLst>
                    <a:ext uri="{9D8B030D-6E8A-4147-A177-3AD203B41FA5}">
                      <a16:colId xmlns:a16="http://schemas.microsoft.com/office/drawing/2014/main" val="1352727306"/>
                    </a:ext>
                  </a:extLst>
                </a:gridCol>
              </a:tblGrid>
              <a:tr h="461599">
                <a:tc>
                  <a:txBody>
                    <a:bodyPr/>
                    <a:lstStyle/>
                    <a:p>
                      <a:r>
                        <a:rPr lang="en-US" sz="2800" b="1" dirty="0">
                          <a:solidFill>
                            <a:schemeClr val="tx1"/>
                          </a:solidFill>
                          <a:latin typeface="+mj-lt"/>
                          <a:ea typeface="Microsoft JhengHei" panose="020B0604030504040204" pitchFamily="34" charset="-120"/>
                        </a:rPr>
                        <a:t>Weight </a:t>
                      </a: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r>
                        <a:rPr lang="en-US" sz="2800" b="1" dirty="0">
                          <a:solidFill>
                            <a:schemeClr val="tx1"/>
                          </a:solidFill>
                          <a:latin typeface="+mj-lt"/>
                          <a:ea typeface="Microsoft JhengHei" panose="020B0604030504040204" pitchFamily="34" charset="-120"/>
                        </a:rPr>
                        <a:t>Time</a:t>
                      </a: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29246004"/>
                  </a:ext>
                </a:extLst>
              </a:tr>
              <a:tr h="753135">
                <a:tc>
                  <a:txBody>
                    <a:bodyPr/>
                    <a:lstStyle/>
                    <a:p>
                      <a:pPr marL="285750" indent="-285750">
                        <a:lnSpc>
                          <a:spcPct val="100000"/>
                        </a:lnSpc>
                        <a:buFont typeface="Arial" panose="020B0604020202020204" pitchFamily="34" charset="0"/>
                        <a:buChar char="•"/>
                      </a:pPr>
                      <a:r>
                        <a:rPr lang="en-GB" sz="2800" dirty="0">
                          <a:latin typeface="+mj-lt"/>
                          <a:ea typeface="Microsoft JhengHei" panose="020B0604030504040204" pitchFamily="34" charset="-120"/>
                          <a:cs typeface="Arial" panose="020B0604020202020204" pitchFamily="34" charset="0"/>
                        </a:rPr>
                        <a:t>Heavy</a:t>
                      </a:r>
                    </a:p>
                    <a:p>
                      <a:pPr marL="285750" indent="-285750">
                        <a:lnSpc>
                          <a:spcPct val="100000"/>
                        </a:lnSpc>
                        <a:buFont typeface="Arial" panose="020B0604020202020204" pitchFamily="34" charset="0"/>
                        <a:buChar char="•"/>
                      </a:pPr>
                      <a:r>
                        <a:rPr lang="en-GB" sz="2800" dirty="0">
                          <a:latin typeface="+mj-lt"/>
                          <a:ea typeface="Microsoft JhengHei" panose="020B0604030504040204" pitchFamily="34" charset="-120"/>
                          <a:cs typeface="Arial" panose="020B0604020202020204" pitchFamily="34" charset="0"/>
                        </a:rPr>
                        <a:t>Light </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85750" indent="-285750">
                        <a:buFont typeface="Arial" panose="020B0604020202020204" pitchFamily="34" charset="0"/>
                        <a:buChar char="•"/>
                      </a:pPr>
                      <a:r>
                        <a:rPr lang="en-GB" sz="2800" dirty="0">
                          <a:latin typeface="+mj-lt"/>
                          <a:ea typeface="Microsoft JhengHei" panose="020B0604030504040204" pitchFamily="34" charset="-120"/>
                          <a:cs typeface="Arial" panose="020B0604020202020204" pitchFamily="34" charset="0"/>
                        </a:rPr>
                        <a:t>Quick</a:t>
                      </a:r>
                    </a:p>
                    <a:p>
                      <a:pPr marL="285750" indent="-285750">
                        <a:buFont typeface="Arial" panose="020B0604020202020204" pitchFamily="34" charset="0"/>
                        <a:buChar char="•"/>
                      </a:pPr>
                      <a:r>
                        <a:rPr lang="en-GB" sz="2800" dirty="0">
                          <a:latin typeface="+mj-lt"/>
                          <a:ea typeface="Microsoft JhengHei" panose="020B0604030504040204" pitchFamily="34" charset="-120"/>
                          <a:cs typeface="Arial" panose="020B0604020202020204" pitchFamily="34" charset="0"/>
                        </a:rPr>
                        <a:t>Sustained</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51671709"/>
                  </a:ext>
                </a:extLst>
              </a:tr>
              <a:tr h="461599">
                <a:tc>
                  <a:txBody>
                    <a:bodyPr/>
                    <a:lstStyle/>
                    <a:p>
                      <a:r>
                        <a:rPr lang="en-US" sz="2800" b="1" dirty="0">
                          <a:solidFill>
                            <a:schemeClr val="tx1"/>
                          </a:solidFill>
                          <a:latin typeface="+mj-lt"/>
                          <a:ea typeface="Microsoft JhengHei" panose="020B0604030504040204" pitchFamily="34" charset="-120"/>
                        </a:rPr>
                        <a:t>Direction</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2800" b="1" dirty="0">
                          <a:solidFill>
                            <a:schemeClr val="tx1"/>
                          </a:solidFill>
                          <a:latin typeface="+mj-lt"/>
                          <a:ea typeface="Microsoft JhengHei" panose="020B0604030504040204" pitchFamily="34" charset="-120"/>
                        </a:rPr>
                        <a:t>Flow </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808939864"/>
                  </a:ext>
                </a:extLst>
              </a:tr>
              <a:tr h="753135">
                <a:tc>
                  <a:txBody>
                    <a:bodyPr/>
                    <a:lstStyle/>
                    <a:p>
                      <a:pPr marL="285750" indent="-285750">
                        <a:buFont typeface="Arial" panose="020B0604020202020204" pitchFamily="34" charset="0"/>
                        <a:buChar char="•"/>
                      </a:pPr>
                      <a:r>
                        <a:rPr lang="en-GB" sz="2800" dirty="0">
                          <a:latin typeface="+mj-lt"/>
                          <a:ea typeface="Microsoft JhengHei" panose="020B0604030504040204" pitchFamily="34" charset="-120"/>
                          <a:cs typeface="Arial" panose="020B0604020202020204" pitchFamily="34" charset="0"/>
                        </a:rPr>
                        <a:t>Direct </a:t>
                      </a:r>
                    </a:p>
                    <a:p>
                      <a:pPr marL="285750" indent="-285750">
                        <a:buFont typeface="Arial" panose="020B0604020202020204" pitchFamily="34" charset="0"/>
                        <a:buChar char="•"/>
                      </a:pPr>
                      <a:r>
                        <a:rPr lang="en-GB" sz="2800" dirty="0">
                          <a:latin typeface="+mj-lt"/>
                          <a:ea typeface="Microsoft JhengHei" panose="020B0604030504040204" pitchFamily="34" charset="-120"/>
                          <a:cs typeface="Arial" panose="020B0604020202020204" pitchFamily="34" charset="0"/>
                        </a:rPr>
                        <a:t>Indirect</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tc>
                  <a:txBody>
                    <a:bodyPr/>
                    <a:lstStyle/>
                    <a:p>
                      <a:pPr marL="285750" indent="-285750">
                        <a:buFont typeface="Arial" panose="020B0604020202020204" pitchFamily="34" charset="0"/>
                        <a:buChar char="•"/>
                      </a:pPr>
                      <a:r>
                        <a:rPr lang="en-GB" sz="2800" dirty="0">
                          <a:latin typeface="+mj-lt"/>
                          <a:ea typeface="Microsoft JhengHei" panose="020B0604030504040204" pitchFamily="34" charset="-120"/>
                          <a:cs typeface="Arial" panose="020B0604020202020204" pitchFamily="34" charset="0"/>
                        </a:rPr>
                        <a:t>Bound (tension)</a:t>
                      </a:r>
                    </a:p>
                    <a:p>
                      <a:pPr marL="285750" indent="-285750">
                        <a:buFont typeface="Arial" panose="020B0604020202020204" pitchFamily="34" charset="0"/>
                        <a:buChar char="•"/>
                      </a:pPr>
                      <a:r>
                        <a:rPr lang="en-GB" sz="2800" dirty="0">
                          <a:latin typeface="+mj-lt"/>
                          <a:ea typeface="Microsoft JhengHei" panose="020B0604030504040204" pitchFamily="34" charset="-120"/>
                          <a:cs typeface="Arial" panose="020B0604020202020204" pitchFamily="34" charset="0"/>
                        </a:rPr>
                        <a:t>Free</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chemeClr val="bg1"/>
                    </a:solidFill>
                  </a:tcPr>
                </a:tc>
                <a:extLst>
                  <a:ext uri="{0D108BD9-81ED-4DB2-BD59-A6C34878D82A}">
                    <a16:rowId xmlns:a16="http://schemas.microsoft.com/office/drawing/2014/main" val="1836538047"/>
                  </a:ext>
                </a:extLst>
              </a:tr>
            </a:tbl>
          </a:graphicData>
        </a:graphic>
      </p:graphicFrame>
      <p:sp>
        <p:nvSpPr>
          <p:cNvPr id="6" name="Rectangle 5">
            <a:extLst>
              <a:ext uri="{FF2B5EF4-FFF2-40B4-BE49-F238E27FC236}">
                <a16:creationId xmlns:a16="http://schemas.microsoft.com/office/drawing/2014/main" id="{AA885EEE-5060-7B4A-A665-FC5786BECFB1}"/>
              </a:ext>
            </a:extLst>
          </p:cNvPr>
          <p:cNvSpPr/>
          <p:nvPr/>
        </p:nvSpPr>
        <p:spPr>
          <a:xfrm>
            <a:off x="1453446" y="4855179"/>
            <a:ext cx="9285108" cy="646331"/>
          </a:xfrm>
          <a:prstGeom prst="rect">
            <a:avLst/>
          </a:prstGeom>
        </p:spPr>
        <p:txBody>
          <a:bodyPr wrap="square">
            <a:spAutoFit/>
          </a:bodyPr>
          <a:lstStyle/>
          <a:p>
            <a:r>
              <a:rPr lang="en-GB" sz="3600" b="1" dirty="0">
                <a:latin typeface="Microsoft JhengHei" panose="020B0604030504040204" pitchFamily="34" charset="-120"/>
                <a:ea typeface="Microsoft JhengHei" panose="020B0604030504040204" pitchFamily="34" charset="-120"/>
                <a:cs typeface="Arial" panose="020B0604020202020204" pitchFamily="34" charset="0"/>
              </a:rPr>
              <a:t>Punch  |  Dab  | Press |  Slash | Flick | Float</a:t>
            </a:r>
          </a:p>
        </p:txBody>
      </p:sp>
      <p:sp>
        <p:nvSpPr>
          <p:cNvPr id="9" name="TextBox 8">
            <a:extLst>
              <a:ext uri="{FF2B5EF4-FFF2-40B4-BE49-F238E27FC236}">
                <a16:creationId xmlns:a16="http://schemas.microsoft.com/office/drawing/2014/main" id="{6DBD4AD9-B946-479E-BD45-FC9C7A4F3EC8}"/>
              </a:ext>
            </a:extLst>
          </p:cNvPr>
          <p:cNvSpPr txBox="1"/>
          <p:nvPr/>
        </p:nvSpPr>
        <p:spPr>
          <a:xfrm>
            <a:off x="6990526" y="1480702"/>
            <a:ext cx="4460739" cy="2677656"/>
          </a:xfrm>
          <a:prstGeom prst="rect">
            <a:avLst/>
          </a:prstGeom>
          <a:noFill/>
        </p:spPr>
        <p:txBody>
          <a:bodyPr wrap="square">
            <a:spAutoFit/>
          </a:bodyPr>
          <a:lstStyle/>
          <a:p>
            <a:pPr marL="285750" indent="-285750">
              <a:buFont typeface="Arial" panose="020B0604020202020204" pitchFamily="34" charset="0"/>
              <a:buChar char="•"/>
            </a:pPr>
            <a:r>
              <a:rPr lang="en-GB" sz="2800" dirty="0">
                <a:latin typeface="+mj-lt"/>
                <a:ea typeface="Microsoft JhengHei" panose="020B0604030504040204" pitchFamily="34" charset="-120"/>
                <a:cs typeface="Arial" panose="020B0604020202020204" pitchFamily="34" charset="0"/>
              </a:rPr>
              <a:t>The 4 elements were applied to 8 different efforts in Laban’s work </a:t>
            </a:r>
          </a:p>
          <a:p>
            <a:pPr marL="285750" indent="-285750">
              <a:buFont typeface="Arial" panose="020B0604020202020204" pitchFamily="34" charset="0"/>
              <a:buChar char="•"/>
            </a:pPr>
            <a:endParaRPr lang="en-GB" sz="2800" dirty="0">
              <a:latin typeface="+mj-lt"/>
              <a:ea typeface="Microsoft JhengHei" panose="020B0604030504040204" pitchFamily="34" charset="-120"/>
              <a:cs typeface="Arial" panose="020B0604020202020204" pitchFamily="34" charset="0"/>
            </a:endParaRPr>
          </a:p>
          <a:p>
            <a:pPr marL="285750" indent="-285750">
              <a:buFont typeface="Arial" panose="020B0604020202020204" pitchFamily="34" charset="0"/>
              <a:buChar char="•"/>
            </a:pPr>
            <a:r>
              <a:rPr lang="en-GB" sz="2800" dirty="0">
                <a:latin typeface="+mj-lt"/>
                <a:ea typeface="Microsoft JhengHei" panose="020B0604030504040204" pitchFamily="34" charset="-120"/>
                <a:cs typeface="Arial" panose="020B0604020202020204" pitchFamily="34" charset="0"/>
              </a:rPr>
              <a:t>We are going to go through &amp; practice 4 of these </a:t>
            </a:r>
            <a:endParaRPr lang="en-GB" sz="2800" dirty="0">
              <a:latin typeface="+mj-lt"/>
            </a:endParaRPr>
          </a:p>
        </p:txBody>
      </p:sp>
    </p:spTree>
    <p:extLst>
      <p:ext uri="{BB962C8B-B14F-4D97-AF65-F5344CB8AC3E}">
        <p14:creationId xmlns:p14="http://schemas.microsoft.com/office/powerpoint/2010/main" val="255873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1">
            <a:extLst>
              <a:ext uri="{FF2B5EF4-FFF2-40B4-BE49-F238E27FC236}">
                <a16:creationId xmlns:a16="http://schemas.microsoft.com/office/drawing/2014/main" id="{F88F33F7-37D3-2B4B-9BAB-1FC97B372031}"/>
              </a:ext>
            </a:extLst>
          </p:cNvPr>
          <p:cNvSpPr txBox="1">
            <a:spLocks/>
          </p:cNvSpPr>
          <p:nvPr/>
        </p:nvSpPr>
        <p:spPr>
          <a:xfrm>
            <a:off x="2339009" y="744562"/>
            <a:ext cx="7724104" cy="3215221"/>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000" dirty="0"/>
              <a:t>Movement TASK</a:t>
            </a:r>
            <a:endParaRPr lang="en-GB" dirty="0"/>
          </a:p>
          <a:p>
            <a:endParaRPr lang="en-GB" dirty="0"/>
          </a:p>
          <a:p>
            <a:endParaRPr lang="en-GB" dirty="0"/>
          </a:p>
          <a:p>
            <a:endParaRPr lang="en-GB" dirty="0"/>
          </a:p>
        </p:txBody>
      </p:sp>
      <p:sp>
        <p:nvSpPr>
          <p:cNvPr id="5" name="Content Placeholder 2">
            <a:extLst>
              <a:ext uri="{FF2B5EF4-FFF2-40B4-BE49-F238E27FC236}">
                <a16:creationId xmlns:a16="http://schemas.microsoft.com/office/drawing/2014/main" id="{7F8114DA-752C-4930-B54F-22D4BD4183CC}"/>
              </a:ext>
            </a:extLst>
          </p:cNvPr>
          <p:cNvSpPr>
            <a:spLocks noGrp="1"/>
          </p:cNvSpPr>
          <p:nvPr>
            <p:ph idx="1"/>
          </p:nvPr>
        </p:nvSpPr>
        <p:spPr>
          <a:xfrm>
            <a:off x="289763" y="1941624"/>
            <a:ext cx="6015226" cy="4667250"/>
          </a:xfrm>
        </p:spPr>
        <p:txBody>
          <a:bodyPr>
            <a:normAutofit lnSpcReduction="10000"/>
          </a:bodyPr>
          <a:lstStyle/>
          <a:p>
            <a:pPr marL="0" indent="0">
              <a:buNone/>
            </a:pPr>
            <a:r>
              <a:rPr lang="en-US" sz="3600" b="1" u="sng" dirty="0"/>
              <a:t>PUNCH</a:t>
            </a:r>
            <a:r>
              <a:rPr lang="en-US" sz="3600" dirty="0"/>
              <a:t>: </a:t>
            </a:r>
            <a:r>
              <a:rPr lang="en-US" dirty="0"/>
              <a:t>(different body part can punch)</a:t>
            </a:r>
          </a:p>
          <a:p>
            <a:pPr marL="0" indent="0">
              <a:buNone/>
            </a:pPr>
            <a:r>
              <a:rPr lang="en-US" sz="3600" i="1" dirty="0"/>
              <a:t>Direct, Quick, Heavy, Bound</a:t>
            </a:r>
          </a:p>
          <a:p>
            <a:pPr marL="0" indent="0">
              <a:buNone/>
            </a:pPr>
            <a:endParaRPr lang="en-US" sz="3600" i="1" dirty="0"/>
          </a:p>
          <a:p>
            <a:pPr marL="0" indent="0">
              <a:buNone/>
            </a:pPr>
            <a:r>
              <a:rPr lang="en-US" sz="3600" b="1" u="sng" dirty="0"/>
              <a:t>DAB</a:t>
            </a:r>
            <a:r>
              <a:rPr lang="en-US" sz="3600" b="1" dirty="0"/>
              <a:t>: </a:t>
            </a:r>
            <a:r>
              <a:rPr lang="en-US" dirty="0"/>
              <a:t>(think of touching rain drops)</a:t>
            </a:r>
          </a:p>
          <a:p>
            <a:pPr marL="0" indent="0">
              <a:buNone/>
            </a:pPr>
            <a:r>
              <a:rPr lang="en-US" sz="3600" i="1" dirty="0"/>
              <a:t>Direct, Quick, Light, Bound </a:t>
            </a:r>
            <a:endParaRPr lang="en-US" sz="3600" b="1" i="1" dirty="0"/>
          </a:p>
          <a:p>
            <a:pPr marL="0" indent="0">
              <a:buNone/>
            </a:pPr>
            <a:endParaRPr lang="en-US" sz="3600" dirty="0"/>
          </a:p>
          <a:p>
            <a:endParaRPr lang="en-US" sz="3600" dirty="0"/>
          </a:p>
          <a:p>
            <a:pPr marL="0" indent="0">
              <a:buNone/>
            </a:pPr>
            <a:r>
              <a:rPr lang="en-US" sz="3600" dirty="0"/>
              <a:t> </a:t>
            </a:r>
          </a:p>
          <a:p>
            <a:endParaRPr lang="en-US" sz="3600" dirty="0"/>
          </a:p>
          <a:p>
            <a:endParaRPr lang="en-US" sz="3600" dirty="0"/>
          </a:p>
        </p:txBody>
      </p:sp>
      <p:sp>
        <p:nvSpPr>
          <p:cNvPr id="7" name="Content Placeholder 2">
            <a:extLst>
              <a:ext uri="{FF2B5EF4-FFF2-40B4-BE49-F238E27FC236}">
                <a16:creationId xmlns:a16="http://schemas.microsoft.com/office/drawing/2014/main" id="{91BA72D8-30E1-4CC4-95FF-487851A78FD7}"/>
              </a:ext>
            </a:extLst>
          </p:cNvPr>
          <p:cNvSpPr txBox="1">
            <a:spLocks/>
          </p:cNvSpPr>
          <p:nvPr/>
        </p:nvSpPr>
        <p:spPr>
          <a:xfrm>
            <a:off x="6761981" y="1941624"/>
            <a:ext cx="5531131" cy="466725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u="sng" dirty="0">
                <a:solidFill>
                  <a:schemeClr val="bg1"/>
                </a:solidFill>
              </a:rPr>
              <a:t>SLASH</a:t>
            </a:r>
            <a:r>
              <a:rPr lang="en-US" sz="3200" dirty="0">
                <a:solidFill>
                  <a:schemeClr val="bg1"/>
                </a:solidFill>
              </a:rPr>
              <a:t>:</a:t>
            </a:r>
            <a:r>
              <a:rPr lang="en-US" sz="2400" dirty="0">
                <a:solidFill>
                  <a:schemeClr val="bg1"/>
                </a:solidFill>
              </a:rPr>
              <a:t> (no stopping point)</a:t>
            </a:r>
          </a:p>
          <a:p>
            <a:pPr marL="0" indent="0">
              <a:buFont typeface="Arial" panose="020B0604020202020204" pitchFamily="34" charset="0"/>
              <a:buNone/>
            </a:pPr>
            <a:r>
              <a:rPr lang="en-US" sz="3200" i="1" dirty="0">
                <a:solidFill>
                  <a:schemeClr val="bg1"/>
                </a:solidFill>
              </a:rPr>
              <a:t>Indirect, Quick, Heavy, Free</a:t>
            </a:r>
          </a:p>
          <a:p>
            <a:pPr marL="0" indent="0">
              <a:buFont typeface="Arial" panose="020B0604020202020204" pitchFamily="34" charset="0"/>
              <a:buNone/>
            </a:pPr>
            <a:endParaRPr lang="en-US" sz="3200" i="1" dirty="0">
              <a:solidFill>
                <a:schemeClr val="bg1"/>
              </a:solidFill>
            </a:endParaRPr>
          </a:p>
          <a:p>
            <a:pPr marL="0" indent="0">
              <a:buFont typeface="Arial" panose="020B0604020202020204" pitchFamily="34" charset="0"/>
              <a:buNone/>
            </a:pPr>
            <a:r>
              <a:rPr lang="en-US" sz="3200" b="1" u="sng" dirty="0">
                <a:solidFill>
                  <a:schemeClr val="bg1"/>
                </a:solidFill>
              </a:rPr>
              <a:t>FLOAT</a:t>
            </a:r>
            <a:r>
              <a:rPr lang="en-US" sz="3200" b="1" dirty="0">
                <a:solidFill>
                  <a:schemeClr val="bg1"/>
                </a:solidFill>
              </a:rPr>
              <a:t>: </a:t>
            </a:r>
            <a:r>
              <a:rPr lang="en-US" sz="2400" dirty="0">
                <a:solidFill>
                  <a:schemeClr val="bg1"/>
                </a:solidFill>
              </a:rPr>
              <a:t>(think of being on a cloud)</a:t>
            </a:r>
          </a:p>
          <a:p>
            <a:pPr marL="0" indent="0">
              <a:buFont typeface="Arial" panose="020B0604020202020204" pitchFamily="34" charset="0"/>
              <a:buNone/>
            </a:pPr>
            <a:r>
              <a:rPr lang="en-US" sz="3200" i="1" dirty="0">
                <a:solidFill>
                  <a:schemeClr val="bg1"/>
                </a:solidFill>
              </a:rPr>
              <a:t>Indirect, Sustained, Light, Free </a:t>
            </a:r>
            <a:endParaRPr lang="en-US" sz="3200" dirty="0">
              <a:solidFill>
                <a:schemeClr val="bg1"/>
              </a:solidFill>
            </a:endParaRPr>
          </a:p>
          <a:p>
            <a:endParaRPr lang="en-US" sz="3200" dirty="0">
              <a:solidFill>
                <a:schemeClr val="bg1"/>
              </a:solidFill>
            </a:endParaRPr>
          </a:p>
          <a:p>
            <a:pPr marL="0" indent="0">
              <a:buFont typeface="Arial" panose="020B0604020202020204" pitchFamily="34" charset="0"/>
              <a:buNone/>
            </a:pPr>
            <a:r>
              <a:rPr lang="en-US" sz="3200" dirty="0">
                <a:solidFill>
                  <a:schemeClr val="bg1"/>
                </a:solidFill>
              </a:rPr>
              <a:t> </a:t>
            </a:r>
          </a:p>
          <a:p>
            <a:endParaRPr lang="en-US" sz="3200" dirty="0">
              <a:solidFill>
                <a:schemeClr val="bg1"/>
              </a:solidFill>
            </a:endParaRPr>
          </a:p>
          <a:p>
            <a:endParaRPr lang="en-US" sz="3200" dirty="0">
              <a:solidFill>
                <a:schemeClr val="bg1"/>
              </a:solidFill>
            </a:endParaRPr>
          </a:p>
        </p:txBody>
      </p:sp>
    </p:spTree>
    <p:extLst>
      <p:ext uri="{BB962C8B-B14F-4D97-AF65-F5344CB8AC3E}">
        <p14:creationId xmlns:p14="http://schemas.microsoft.com/office/powerpoint/2010/main" val="3484118885"/>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FBC3E8-0276-4D99-9A71-FD91B03124F9}"/>
              </a:ext>
            </a:extLst>
          </p:cNvPr>
          <p:cNvSpPr>
            <a:spLocks noGrp="1"/>
          </p:cNvSpPr>
          <p:nvPr>
            <p:ph type="title"/>
          </p:nvPr>
        </p:nvSpPr>
        <p:spPr>
          <a:xfrm>
            <a:off x="314483" y="20709"/>
            <a:ext cx="11328168" cy="1325563"/>
          </a:xfrm>
        </p:spPr>
        <p:txBody>
          <a:bodyPr/>
          <a:lstStyle/>
          <a:p>
            <a:r>
              <a:rPr lang="en-GB" dirty="0"/>
              <a:t>How can we teach these concepts to children?</a:t>
            </a:r>
          </a:p>
        </p:txBody>
      </p:sp>
      <p:pic>
        <p:nvPicPr>
          <p:cNvPr id="4" name="Picture 2">
            <a:hlinkClick r:id="rId3"/>
            <a:extLst>
              <a:ext uri="{FF2B5EF4-FFF2-40B4-BE49-F238E27FC236}">
                <a16:creationId xmlns:a16="http://schemas.microsoft.com/office/drawing/2014/main" id="{4C959F9D-4801-4315-B5B3-45BEB4C96F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04680" y="2336908"/>
            <a:ext cx="3816317" cy="253280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9A111B9-AFE3-42A2-A406-487ECBB3DB12}"/>
              </a:ext>
            </a:extLst>
          </p:cNvPr>
          <p:cNvSpPr txBox="1"/>
          <p:nvPr/>
        </p:nvSpPr>
        <p:spPr>
          <a:xfrm>
            <a:off x="271003" y="1255894"/>
            <a:ext cx="11211210" cy="4154984"/>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200" b="0" i="0" u="none" strike="noStrike" cap="none" normalizeH="0" baseline="0" dirty="0">
                <a:ln>
                  <a:noFill/>
                </a:ln>
                <a:solidFill>
                  <a:srgbClr val="000000"/>
                </a:solidFill>
                <a:effectLst/>
                <a:latin typeface="Open Sans" panose="020B0606030504020204" pitchFamily="34" charset="0"/>
                <a:cs typeface="Open Sans" panose="020B0606030504020204" pitchFamily="34" charset="0"/>
              </a:rPr>
              <a:t>Children experience efforts in their bodies all the time</a:t>
            </a:r>
            <a:r>
              <a:rPr lang="en-US" altLang="en-US" sz="2200" dirty="0">
                <a:solidFill>
                  <a:srgbClr val="000000"/>
                </a:solidFill>
                <a:latin typeface="Open Sans" panose="020B0606030504020204" pitchFamily="34" charset="0"/>
                <a:cs typeface="Open Sans" panose="020B0606030504020204" pitchFamily="34" charset="0"/>
              </a:rPr>
              <a:t> - </a:t>
            </a:r>
            <a:r>
              <a:rPr kumimoji="0" lang="en-US" altLang="en-US" sz="2200" b="0" i="0" u="none" strike="noStrike" cap="none" normalizeH="0" baseline="0" dirty="0">
                <a:ln>
                  <a:noFill/>
                </a:ln>
                <a:solidFill>
                  <a:srgbClr val="000000"/>
                </a:solidFill>
                <a:effectLst/>
                <a:latin typeface="Open Sans" panose="020B0606030504020204" pitchFamily="34" charset="0"/>
                <a:cs typeface="Open Sans" panose="020B0606030504020204" pitchFamily="34" charset="0"/>
              </a:rPr>
              <a:t>becoming aware of them is the challenge We can experiment with different efforts by linking them to emotions.</a:t>
            </a:r>
            <a:endParaRPr kumimoji="0" lang="en-US" altLang="en-US" sz="22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200" b="1" u="sng" dirty="0">
              <a:solidFill>
                <a:srgbClr val="E90119"/>
              </a:solidFill>
              <a:latin typeface="Open Sans" panose="020B0606030504020204" pitchFamily="34" charset="0"/>
              <a:cs typeface="Open Sans" panose="020B0606030504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200" dirty="0">
                <a:solidFill>
                  <a:srgbClr val="E90119"/>
                </a:solidFill>
                <a:latin typeface="Open Sans" panose="020B0606030504020204" pitchFamily="34" charset="0"/>
                <a:cs typeface="Open Sans" panose="020B0606030504020204" pitchFamily="34" charset="0"/>
              </a:rPr>
              <a:t>How might children respond to these questions…</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2200" i="0" strike="noStrike" cap="none" normalizeH="0" baseline="0" dirty="0">
              <a:ln>
                <a:noFill/>
              </a:ln>
              <a:solidFill>
                <a:srgbClr val="E90119"/>
              </a:solidFill>
              <a:effectLst/>
              <a:latin typeface="Open Sans" panose="020B0606030504020204" pitchFamily="34" charset="0"/>
              <a:cs typeface="Open Sans" panose="020B0606030504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200" i="0" u="none" strike="noStrike" cap="none" normalizeH="0" baseline="0" dirty="0">
                <a:ln>
                  <a:noFill/>
                </a:ln>
                <a:solidFill>
                  <a:srgbClr val="000000"/>
                </a:solidFill>
                <a:effectLst/>
                <a:latin typeface="Open Sans" panose="020B0606030504020204" pitchFamily="34" charset="0"/>
                <a:cs typeface="Open Sans" panose="020B0606030504020204" pitchFamily="34" charset="0"/>
              </a:rPr>
              <a:t>How does your body like to move when you are happy?</a:t>
            </a:r>
            <a:endParaRPr kumimoji="0" lang="en-US" altLang="en-US" sz="2200" i="0" u="none" strike="noStrike" cap="none" normalizeH="0" baseline="0" dirty="0">
              <a:ln>
                <a:noFill/>
              </a:ln>
              <a:solidFill>
                <a:schemeClr val="tx1"/>
              </a:solidFill>
              <a:effectLst/>
            </a:endParaRPr>
          </a:p>
          <a:p>
            <a:pPr marR="0" lvl="0" algn="l" defTabSz="914400" rtl="0" eaLnBrk="0" fontAlgn="base" latinLnBrk="0" hangingPunct="0">
              <a:lnSpc>
                <a:spcPct val="100000"/>
              </a:lnSpc>
              <a:spcBef>
                <a:spcPct val="0"/>
              </a:spcBef>
              <a:spcAft>
                <a:spcPct val="0"/>
              </a:spcAft>
              <a:buClrTx/>
              <a:buSzTx/>
              <a:tabLst/>
            </a:pPr>
            <a:endParaRPr kumimoji="0" lang="en-US" altLang="en-US" sz="2200" i="0" u="none" strike="noStrike" cap="none" normalizeH="0" baseline="0" dirty="0">
              <a:ln>
                <a:noFill/>
              </a:ln>
              <a:solidFill>
                <a:schemeClr val="tx1"/>
              </a:solidFill>
              <a:effectLst/>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200" i="0" u="none" strike="noStrike" cap="none" normalizeH="0" baseline="0" dirty="0">
                <a:ln>
                  <a:noFill/>
                </a:ln>
                <a:solidFill>
                  <a:srgbClr val="000000"/>
                </a:solidFill>
                <a:effectLst/>
                <a:latin typeface="Open Sans" panose="020B0606030504020204" pitchFamily="34" charset="0"/>
                <a:cs typeface="Open Sans" panose="020B0606030504020204" pitchFamily="34" charset="0"/>
              </a:rPr>
              <a:t>How does your body like to move when you are angry?</a:t>
            </a:r>
            <a:endParaRPr kumimoji="0" lang="en-US" altLang="en-US" sz="2200" i="0" u="none" strike="noStrike" cap="none" normalizeH="0" baseline="0" dirty="0">
              <a:ln>
                <a:noFill/>
              </a:ln>
              <a:solidFill>
                <a:schemeClr val="tx1"/>
              </a:solidFill>
              <a:effectLst/>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altLang="en-US" sz="2200" dirty="0">
              <a:solidFill>
                <a:srgbClr val="000000"/>
              </a:solidFill>
              <a:latin typeface="Open Sans" panose="020B0606030504020204" pitchFamily="34" charset="0"/>
              <a:cs typeface="Open Sans" panose="020B0606030504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200" i="0" u="none" strike="noStrike" cap="none" normalizeH="0" baseline="0" dirty="0">
                <a:ln>
                  <a:noFill/>
                </a:ln>
                <a:solidFill>
                  <a:srgbClr val="000000"/>
                </a:solidFill>
                <a:effectLst/>
                <a:latin typeface="Open Sans" panose="020B0606030504020204" pitchFamily="34" charset="0"/>
                <a:cs typeface="Open Sans" panose="020B0606030504020204" pitchFamily="34" charset="0"/>
              </a:rPr>
              <a:t>How does your body move when you are surprised?</a:t>
            </a:r>
            <a:endParaRPr kumimoji="0" lang="en-US" altLang="en-US" sz="2200" i="0" u="none" strike="noStrike" cap="none" normalizeH="0" baseline="0" dirty="0">
              <a:ln>
                <a:noFill/>
              </a:ln>
              <a:solidFill>
                <a:schemeClr val="tx1"/>
              </a:solidFill>
              <a:effectLst/>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2200" i="0" u="none" strike="noStrike" cap="none" normalizeH="0" baseline="0" dirty="0">
              <a:ln>
                <a:noFill/>
              </a:ln>
              <a:solidFill>
                <a:srgbClr val="000000"/>
              </a:solidFill>
              <a:effectLst/>
              <a:latin typeface="Open Sans" panose="020B0606030504020204" pitchFamily="34" charset="0"/>
              <a:cs typeface="Open Sans" panose="020B0606030504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200" i="0" u="none" strike="noStrike" cap="none" normalizeH="0" baseline="0" dirty="0">
                <a:ln>
                  <a:noFill/>
                </a:ln>
                <a:solidFill>
                  <a:srgbClr val="000000"/>
                </a:solidFill>
                <a:effectLst/>
                <a:latin typeface="Open Sans" panose="020B0606030504020204" pitchFamily="34" charset="0"/>
                <a:cs typeface="Open Sans" panose="020B0606030504020204" pitchFamily="34" charset="0"/>
              </a:rPr>
              <a:t>How do your body move when you are tired?</a:t>
            </a:r>
            <a:endParaRPr kumimoji="0" lang="en-US" altLang="en-US" sz="2200" i="0" u="none" strike="noStrike" cap="none" normalizeH="0" baseline="0" dirty="0">
              <a:ln>
                <a:noFill/>
              </a:ln>
              <a:solidFill>
                <a:schemeClr val="tx1"/>
              </a:solidFill>
              <a:effectLst/>
            </a:endParaRPr>
          </a:p>
        </p:txBody>
      </p:sp>
    </p:spTree>
    <p:extLst>
      <p:ext uri="{BB962C8B-B14F-4D97-AF65-F5344CB8AC3E}">
        <p14:creationId xmlns:p14="http://schemas.microsoft.com/office/powerpoint/2010/main" val="2273830812"/>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1">
            <a:extLst>
              <a:ext uri="{FF2B5EF4-FFF2-40B4-BE49-F238E27FC236}">
                <a16:creationId xmlns:a16="http://schemas.microsoft.com/office/drawing/2014/main" id="{F88F33F7-37D3-2B4B-9BAB-1FC97B372031}"/>
              </a:ext>
            </a:extLst>
          </p:cNvPr>
          <p:cNvSpPr txBox="1">
            <a:spLocks/>
          </p:cNvSpPr>
          <p:nvPr/>
        </p:nvSpPr>
        <p:spPr>
          <a:xfrm>
            <a:off x="2339009" y="744562"/>
            <a:ext cx="7724104" cy="3215221"/>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000" dirty="0"/>
              <a:t>Movement TASK</a:t>
            </a:r>
            <a:endParaRPr lang="en-GB" dirty="0"/>
          </a:p>
          <a:p>
            <a:endParaRPr lang="en-GB" dirty="0"/>
          </a:p>
          <a:p>
            <a:endParaRPr lang="en-GB" dirty="0"/>
          </a:p>
          <a:p>
            <a:endParaRPr lang="en-GB" dirty="0"/>
          </a:p>
        </p:txBody>
      </p:sp>
      <p:sp>
        <p:nvSpPr>
          <p:cNvPr id="8" name="TextBox 7">
            <a:extLst>
              <a:ext uri="{FF2B5EF4-FFF2-40B4-BE49-F238E27FC236}">
                <a16:creationId xmlns:a16="http://schemas.microsoft.com/office/drawing/2014/main" id="{F2C8A3E0-28BD-454A-860D-617E7AA4F95B}"/>
              </a:ext>
            </a:extLst>
          </p:cNvPr>
          <p:cNvSpPr txBox="1"/>
          <p:nvPr/>
        </p:nvSpPr>
        <p:spPr>
          <a:xfrm>
            <a:off x="713331" y="1564113"/>
            <a:ext cx="10975459" cy="3539430"/>
          </a:xfrm>
          <a:prstGeom prst="rect">
            <a:avLst/>
          </a:prstGeom>
          <a:noFill/>
        </p:spPr>
        <p:txBody>
          <a:bodyPr wrap="square">
            <a:spAutoFit/>
          </a:bodyPr>
          <a:lstStyle/>
          <a:p>
            <a:pPr marL="457200" indent="-457200">
              <a:buFont typeface="Arial" panose="020B0604020202020204" pitchFamily="34" charset="0"/>
              <a:buChar char="•"/>
            </a:pPr>
            <a:endParaRPr lang="en-GB" sz="2800" dirty="0">
              <a:solidFill>
                <a:schemeClr val="bg1"/>
              </a:solidFill>
            </a:endParaRPr>
          </a:p>
          <a:p>
            <a:pPr marL="457200" indent="-457200">
              <a:buFont typeface="Arial" panose="020B0604020202020204" pitchFamily="34" charset="0"/>
              <a:buChar char="•"/>
            </a:pPr>
            <a:r>
              <a:rPr lang="en-GB" sz="2800" b="1" dirty="0">
                <a:solidFill>
                  <a:schemeClr val="bg1"/>
                </a:solidFill>
                <a:ea typeface="Microsoft JhengHei" panose="020B0604030504040204" pitchFamily="34" charset="-120"/>
              </a:rPr>
              <a:t>TASK</a:t>
            </a:r>
            <a:r>
              <a:rPr lang="en-GB" sz="2800" dirty="0">
                <a:solidFill>
                  <a:schemeClr val="bg1"/>
                </a:solidFill>
                <a:ea typeface="Microsoft JhengHei" panose="020B0604030504040204" pitchFamily="34" charset="-120"/>
              </a:rPr>
              <a:t> – </a:t>
            </a:r>
            <a:r>
              <a:rPr lang="en-GB" sz="2800" i="1" dirty="0">
                <a:solidFill>
                  <a:schemeClr val="bg1"/>
                </a:solidFill>
                <a:ea typeface="Microsoft JhengHei" panose="020B0604030504040204" pitchFamily="34" charset="-120"/>
              </a:rPr>
              <a:t>In pairs, play follow the leader (doing actions from the cards) Then choose your own actions and moods/adverbs for those actions! Can your partner guess?</a:t>
            </a:r>
          </a:p>
          <a:p>
            <a:pPr marL="457200" indent="-457200">
              <a:buFont typeface="Arial" panose="020B0604020202020204" pitchFamily="34" charset="0"/>
              <a:buChar char="•"/>
            </a:pPr>
            <a:endParaRPr lang="en-GB" sz="2800" i="1" dirty="0">
              <a:solidFill>
                <a:schemeClr val="bg1"/>
              </a:solidFill>
              <a:ea typeface="Microsoft JhengHei" panose="020B0604030504040204" pitchFamily="34" charset="-120"/>
            </a:endParaRPr>
          </a:p>
          <a:p>
            <a:pPr marL="457200" indent="-457200">
              <a:buFont typeface="Arial" panose="020B0604020202020204" pitchFamily="34" charset="0"/>
              <a:buChar char="•"/>
            </a:pPr>
            <a:r>
              <a:rPr lang="en-GB" sz="2800" dirty="0">
                <a:solidFill>
                  <a:schemeClr val="bg1"/>
                </a:solidFill>
                <a:ea typeface="Microsoft JhengHei" panose="020B0604030504040204" pitchFamily="34" charset="-120"/>
              </a:rPr>
              <a:t>From the</a:t>
            </a:r>
            <a:r>
              <a:rPr lang="en-GB" sz="2800" dirty="0">
                <a:highlight>
                  <a:srgbClr val="00FFFF"/>
                </a:highlight>
                <a:ea typeface="Microsoft JhengHei" panose="020B0604030504040204" pitchFamily="34" charset="-120"/>
              </a:rPr>
              <a:t> blue</a:t>
            </a:r>
            <a:r>
              <a:rPr lang="en-GB" sz="2800" dirty="0">
                <a:solidFill>
                  <a:schemeClr val="bg1"/>
                </a:solidFill>
                <a:ea typeface="Microsoft JhengHei" panose="020B0604030504040204" pitchFamily="34" charset="-120"/>
              </a:rPr>
              <a:t> hoop choose an </a:t>
            </a:r>
            <a:r>
              <a:rPr lang="en-GB" sz="2800" b="1" dirty="0">
                <a:solidFill>
                  <a:schemeClr val="bg1"/>
                </a:solidFill>
                <a:ea typeface="Microsoft JhengHei" panose="020B0604030504040204" pitchFamily="34" charset="-120"/>
              </a:rPr>
              <a:t>action word</a:t>
            </a:r>
          </a:p>
          <a:p>
            <a:pPr marL="457200" indent="-457200">
              <a:buFont typeface="Arial" panose="020B0604020202020204" pitchFamily="34" charset="0"/>
              <a:buChar char="•"/>
            </a:pPr>
            <a:r>
              <a:rPr lang="en-GB" sz="2800" dirty="0">
                <a:solidFill>
                  <a:schemeClr val="bg1"/>
                </a:solidFill>
                <a:ea typeface="Microsoft JhengHei" panose="020B0604030504040204" pitchFamily="34" charset="-120"/>
              </a:rPr>
              <a:t>From the </a:t>
            </a:r>
            <a:r>
              <a:rPr lang="en-GB" sz="2800" dirty="0">
                <a:highlight>
                  <a:srgbClr val="FF0000"/>
                </a:highlight>
                <a:ea typeface="Microsoft JhengHei" panose="020B0604030504040204" pitchFamily="34" charset="-120"/>
              </a:rPr>
              <a:t>red</a:t>
            </a:r>
            <a:r>
              <a:rPr lang="en-GB" sz="2800" dirty="0">
                <a:solidFill>
                  <a:schemeClr val="bg1"/>
                </a:solidFill>
                <a:ea typeface="Microsoft JhengHei" panose="020B0604030504040204" pitchFamily="34" charset="-120"/>
              </a:rPr>
              <a:t> hoop choose a </a:t>
            </a:r>
            <a:r>
              <a:rPr lang="en-GB" sz="2800" b="1" dirty="0">
                <a:solidFill>
                  <a:schemeClr val="bg1"/>
                </a:solidFill>
                <a:ea typeface="Microsoft JhengHei" panose="020B0604030504040204" pitchFamily="34" charset="-120"/>
              </a:rPr>
              <a:t>adverb</a:t>
            </a:r>
          </a:p>
          <a:p>
            <a:pPr marL="457200" indent="-457200">
              <a:buFont typeface="Arial" panose="020B0604020202020204" pitchFamily="34" charset="0"/>
              <a:buChar char="•"/>
            </a:pPr>
            <a:endParaRPr lang="en-GB" sz="2800" dirty="0">
              <a:solidFill>
                <a:schemeClr val="bg1"/>
              </a:solidFill>
            </a:endParaRPr>
          </a:p>
        </p:txBody>
      </p:sp>
    </p:spTree>
    <p:extLst>
      <p:ext uri="{BB962C8B-B14F-4D97-AF65-F5344CB8AC3E}">
        <p14:creationId xmlns:p14="http://schemas.microsoft.com/office/powerpoint/2010/main" val="1283019268"/>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63F73-C4EF-4139-81FB-E959174F4B70}"/>
              </a:ext>
            </a:extLst>
          </p:cNvPr>
          <p:cNvSpPr>
            <a:spLocks noGrp="1"/>
          </p:cNvSpPr>
          <p:nvPr>
            <p:ph type="title"/>
          </p:nvPr>
        </p:nvSpPr>
        <p:spPr>
          <a:xfrm>
            <a:off x="367646" y="195004"/>
            <a:ext cx="8295588" cy="1325563"/>
          </a:xfrm>
        </p:spPr>
        <p:txBody>
          <a:bodyPr/>
          <a:lstStyle/>
          <a:p>
            <a:r>
              <a:rPr lang="en-GB" dirty="0"/>
              <a:t>Link actions with adverbs </a:t>
            </a:r>
          </a:p>
        </p:txBody>
      </p:sp>
      <p:graphicFrame>
        <p:nvGraphicFramePr>
          <p:cNvPr id="4" name="Table 4">
            <a:extLst>
              <a:ext uri="{FF2B5EF4-FFF2-40B4-BE49-F238E27FC236}">
                <a16:creationId xmlns:a16="http://schemas.microsoft.com/office/drawing/2014/main" id="{38D6C05A-7595-42EF-B41F-408181AA6AA2}"/>
              </a:ext>
            </a:extLst>
          </p:cNvPr>
          <p:cNvGraphicFramePr>
            <a:graphicFrameLocks noGrp="1"/>
          </p:cNvGraphicFramePr>
          <p:nvPr>
            <p:ph idx="1"/>
            <p:extLst>
              <p:ext uri="{D42A27DB-BD31-4B8C-83A1-F6EECF244321}">
                <p14:modId xmlns:p14="http://schemas.microsoft.com/office/powerpoint/2010/main" val="1155229006"/>
              </p:ext>
            </p:extLst>
          </p:nvPr>
        </p:nvGraphicFramePr>
        <p:xfrm>
          <a:off x="367646" y="1404667"/>
          <a:ext cx="11481956" cy="3838242"/>
        </p:xfrm>
        <a:graphic>
          <a:graphicData uri="http://schemas.openxmlformats.org/drawingml/2006/table">
            <a:tbl>
              <a:tblPr firstRow="1" bandRow="1">
                <a:tableStyleId>{5C22544A-7EE6-4342-B048-85BDC9FD1C3A}</a:tableStyleId>
              </a:tblPr>
              <a:tblGrid>
                <a:gridCol w="5740978">
                  <a:extLst>
                    <a:ext uri="{9D8B030D-6E8A-4147-A177-3AD203B41FA5}">
                      <a16:colId xmlns:a16="http://schemas.microsoft.com/office/drawing/2014/main" val="663817336"/>
                    </a:ext>
                  </a:extLst>
                </a:gridCol>
                <a:gridCol w="5740978">
                  <a:extLst>
                    <a:ext uri="{9D8B030D-6E8A-4147-A177-3AD203B41FA5}">
                      <a16:colId xmlns:a16="http://schemas.microsoft.com/office/drawing/2014/main" val="1189998909"/>
                    </a:ext>
                  </a:extLst>
                </a:gridCol>
              </a:tblGrid>
              <a:tr h="543465">
                <a:tc>
                  <a:txBody>
                    <a:bodyPr/>
                    <a:lstStyle/>
                    <a:p>
                      <a:r>
                        <a:rPr lang="en-GB" sz="2800" dirty="0"/>
                        <a:t>Action</a:t>
                      </a:r>
                    </a:p>
                  </a:txBody>
                  <a:tcPr/>
                </a:tc>
                <a:tc>
                  <a:txBody>
                    <a:bodyPr/>
                    <a:lstStyle/>
                    <a:p>
                      <a:r>
                        <a:rPr lang="en-GB" sz="2800" dirty="0"/>
                        <a:t>Adverb</a:t>
                      </a:r>
                    </a:p>
                  </a:txBody>
                  <a:tcPr/>
                </a:tc>
                <a:extLst>
                  <a:ext uri="{0D108BD9-81ED-4DB2-BD59-A6C34878D82A}">
                    <a16:rowId xmlns:a16="http://schemas.microsoft.com/office/drawing/2014/main" val="821011108"/>
                  </a:ext>
                </a:extLst>
              </a:tr>
              <a:tr h="3294777">
                <a:tc>
                  <a:txBody>
                    <a:bodyPr/>
                    <a:lstStyle/>
                    <a:p>
                      <a:r>
                        <a:rPr lang="en-GB" sz="2800" dirty="0"/>
                        <a:t>Walk </a:t>
                      </a:r>
                    </a:p>
                    <a:p>
                      <a:r>
                        <a:rPr lang="en-GB" sz="2800" dirty="0"/>
                        <a:t>Skip</a:t>
                      </a:r>
                    </a:p>
                    <a:p>
                      <a:r>
                        <a:rPr lang="en-GB" sz="2800" dirty="0"/>
                        <a:t>Run</a:t>
                      </a:r>
                    </a:p>
                    <a:p>
                      <a:r>
                        <a:rPr lang="en-GB" sz="2800" dirty="0"/>
                        <a:t>Turn </a:t>
                      </a:r>
                    </a:p>
                    <a:p>
                      <a:r>
                        <a:rPr lang="en-GB" sz="2800" dirty="0"/>
                        <a:t>Jump</a:t>
                      </a:r>
                    </a:p>
                    <a:p>
                      <a:r>
                        <a:rPr lang="en-GB" sz="2800" dirty="0"/>
                        <a:t>Dance</a:t>
                      </a:r>
                    </a:p>
                    <a:p>
                      <a:endParaRPr lang="en-GB" sz="2800" dirty="0"/>
                    </a:p>
                  </a:txBody>
                  <a:tcPr/>
                </a:tc>
                <a:tc>
                  <a:txBody>
                    <a:bodyPr/>
                    <a:lstStyle/>
                    <a:p>
                      <a:r>
                        <a:rPr lang="en-GB" sz="2800" dirty="0"/>
                        <a:t>Surprised </a:t>
                      </a:r>
                    </a:p>
                    <a:p>
                      <a:r>
                        <a:rPr lang="en-GB" sz="2800" dirty="0"/>
                        <a:t>Sadly</a:t>
                      </a:r>
                    </a:p>
                    <a:p>
                      <a:r>
                        <a:rPr lang="en-GB" sz="2800" dirty="0"/>
                        <a:t>Happily </a:t>
                      </a:r>
                    </a:p>
                    <a:p>
                      <a:r>
                        <a:rPr lang="en-GB" sz="2800" dirty="0"/>
                        <a:t>Angrily </a:t>
                      </a:r>
                    </a:p>
                    <a:p>
                      <a:r>
                        <a:rPr lang="en-GB" sz="2800" dirty="0"/>
                        <a:t>Tired</a:t>
                      </a:r>
                      <a:endParaRPr lang="en-US" sz="28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t>Sneakily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t>Gracefully </a:t>
                      </a:r>
                    </a:p>
                  </a:txBody>
                  <a:tcPr/>
                </a:tc>
                <a:extLst>
                  <a:ext uri="{0D108BD9-81ED-4DB2-BD59-A6C34878D82A}">
                    <a16:rowId xmlns:a16="http://schemas.microsoft.com/office/drawing/2014/main" val="351211107"/>
                  </a:ext>
                </a:extLst>
              </a:tr>
            </a:tbl>
          </a:graphicData>
        </a:graphic>
      </p:graphicFrame>
    </p:spTree>
    <p:extLst>
      <p:ext uri="{BB962C8B-B14F-4D97-AF65-F5344CB8AC3E}">
        <p14:creationId xmlns:p14="http://schemas.microsoft.com/office/powerpoint/2010/main" val="1081369543"/>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F3DE193-011F-46E8-8926-305964F678C7}"/>
              </a:ext>
            </a:extLst>
          </p:cNvPr>
          <p:cNvSpPr>
            <a:spLocks noGrp="1"/>
          </p:cNvSpPr>
          <p:nvPr>
            <p:ph idx="1"/>
          </p:nvPr>
        </p:nvSpPr>
        <p:spPr/>
        <p:txBody>
          <a:bodyPr/>
          <a:lstStyle/>
          <a:p>
            <a:r>
              <a:rPr lang="en-GB" dirty="0">
                <a:hlinkClick r:id="rId2"/>
              </a:rPr>
              <a:t>https://www.youtube.com/watch?v=Agc6NKlcSoI</a:t>
            </a:r>
            <a:endParaRPr lang="en-GB" dirty="0"/>
          </a:p>
          <a:p>
            <a:endParaRPr lang="en-GB" dirty="0"/>
          </a:p>
          <a:p>
            <a:r>
              <a:rPr lang="en-GB" dirty="0"/>
              <a:t>Recap rhythmic gymnastics </a:t>
            </a:r>
            <a:r>
              <a:rPr lang="en-GB" dirty="0">
                <a:sym typeface="Wingdings" panose="05000000000000000000" pitchFamily="2" charset="2"/>
              </a:rPr>
              <a:t> draw on last week and extend </a:t>
            </a:r>
            <a:endParaRPr lang="en-GB" dirty="0"/>
          </a:p>
        </p:txBody>
      </p:sp>
    </p:spTree>
    <p:extLst>
      <p:ext uri="{BB962C8B-B14F-4D97-AF65-F5344CB8AC3E}">
        <p14:creationId xmlns:p14="http://schemas.microsoft.com/office/powerpoint/2010/main" val="3788299972"/>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15E3085-0A1B-4607-9EFA-DA22502C4B51}"/>
              </a:ext>
            </a:extLst>
          </p:cNvPr>
          <p:cNvSpPr txBox="1"/>
          <p:nvPr/>
        </p:nvSpPr>
        <p:spPr>
          <a:xfrm>
            <a:off x="546755" y="152052"/>
            <a:ext cx="11341232" cy="1754326"/>
          </a:xfrm>
          <a:prstGeom prst="rect">
            <a:avLst/>
          </a:prstGeom>
          <a:noFill/>
        </p:spPr>
        <p:txBody>
          <a:bodyPr wrap="square">
            <a:spAutoFit/>
          </a:bodyPr>
          <a:lstStyle/>
          <a:p>
            <a:pPr algn="ctr"/>
            <a:r>
              <a:rPr lang="en-GB" sz="3600" b="1" dirty="0"/>
              <a:t>TASK: Choreograph a rhythmic gymnastics routine in groups of 2 - 3. Think about the choreographic devices and how you can explore relationships from last week.</a:t>
            </a:r>
          </a:p>
        </p:txBody>
      </p:sp>
      <p:sp>
        <p:nvSpPr>
          <p:cNvPr id="11" name="TextBox 10">
            <a:extLst>
              <a:ext uri="{FF2B5EF4-FFF2-40B4-BE49-F238E27FC236}">
                <a16:creationId xmlns:a16="http://schemas.microsoft.com/office/drawing/2014/main" id="{EE9BB929-BB3B-416F-8DBE-28C9C13C56EF}"/>
              </a:ext>
            </a:extLst>
          </p:cNvPr>
          <p:cNvSpPr txBox="1"/>
          <p:nvPr/>
        </p:nvSpPr>
        <p:spPr>
          <a:xfrm>
            <a:off x="546755" y="4951622"/>
            <a:ext cx="11464958" cy="523220"/>
          </a:xfrm>
          <a:prstGeom prst="rect">
            <a:avLst/>
          </a:prstGeom>
          <a:noFill/>
        </p:spPr>
        <p:txBody>
          <a:bodyPr wrap="square">
            <a:spAutoFit/>
          </a:bodyPr>
          <a:lstStyle/>
          <a:p>
            <a:r>
              <a:rPr lang="en-GB" sz="2800" b="1" dirty="0"/>
              <a:t>Extension – How can we explore different dynamics within the sequences?</a:t>
            </a:r>
            <a:endParaRPr lang="en-GB" sz="2800" dirty="0"/>
          </a:p>
        </p:txBody>
      </p:sp>
      <p:sp>
        <p:nvSpPr>
          <p:cNvPr id="12" name="Content Placeholder 1">
            <a:extLst>
              <a:ext uri="{FF2B5EF4-FFF2-40B4-BE49-F238E27FC236}">
                <a16:creationId xmlns:a16="http://schemas.microsoft.com/office/drawing/2014/main" id="{CF0FC046-24D0-435B-ACA2-1BEEF8F36939}"/>
              </a:ext>
            </a:extLst>
          </p:cNvPr>
          <p:cNvSpPr>
            <a:spLocks noGrp="1"/>
          </p:cNvSpPr>
          <p:nvPr>
            <p:ph idx="1"/>
          </p:nvPr>
        </p:nvSpPr>
        <p:spPr>
          <a:xfrm>
            <a:off x="546755" y="2151861"/>
            <a:ext cx="10803903" cy="2799761"/>
          </a:xfrm>
        </p:spPr>
        <p:txBody>
          <a:bodyPr/>
          <a:lstStyle/>
          <a:p>
            <a:r>
              <a:rPr lang="en-GB" sz="2800" dirty="0">
                <a:solidFill>
                  <a:srgbClr val="7030A0"/>
                </a:solidFill>
                <a:ea typeface="Microsoft JhengHei"/>
              </a:rPr>
              <a:t>Ball SKILLS: throw, catch, roll, bounce, Roll up body</a:t>
            </a:r>
            <a:r>
              <a:rPr lang="en-GB" dirty="0">
                <a:solidFill>
                  <a:srgbClr val="7030A0"/>
                </a:solidFill>
                <a:ea typeface="Microsoft JhengHei"/>
              </a:rPr>
              <a:t>, round body, through legs</a:t>
            </a:r>
            <a:endParaRPr lang="en-GB" sz="2800" dirty="0">
              <a:solidFill>
                <a:srgbClr val="7030A0"/>
              </a:solidFill>
              <a:ea typeface="Microsoft JhengHei"/>
            </a:endParaRPr>
          </a:p>
          <a:p>
            <a:r>
              <a:rPr lang="en-GB" dirty="0">
                <a:solidFill>
                  <a:srgbClr val="7030A0"/>
                </a:solidFill>
                <a:ea typeface="Microsoft JhengHei"/>
              </a:rPr>
              <a:t>Actions: Jump, Turn</a:t>
            </a:r>
          </a:p>
          <a:p>
            <a:r>
              <a:rPr lang="en-GB" sz="2800" dirty="0">
                <a:solidFill>
                  <a:srgbClr val="7030A0"/>
                </a:solidFill>
                <a:ea typeface="Microsoft JhengHei"/>
              </a:rPr>
              <a:t>Travel: Roll, Leap</a:t>
            </a:r>
          </a:p>
          <a:p>
            <a:r>
              <a:rPr lang="en-GB" dirty="0">
                <a:solidFill>
                  <a:srgbClr val="7030A0"/>
                </a:solidFill>
                <a:ea typeface="Microsoft JhengHei"/>
              </a:rPr>
              <a:t>Gestures: Lift ball up, knee tap ball</a:t>
            </a:r>
          </a:p>
          <a:p>
            <a:r>
              <a:rPr lang="en-GB" dirty="0">
                <a:solidFill>
                  <a:srgbClr val="7030A0"/>
                </a:solidFill>
                <a:ea typeface="Microsoft JhengHei"/>
              </a:rPr>
              <a:t>Choreographic Devices: Unison, Canon Mirroring, Formation, Action/Reaction</a:t>
            </a:r>
            <a:endParaRPr lang="en-GB" dirty="0">
              <a:solidFill>
                <a:srgbClr val="7030A0"/>
              </a:solidFill>
            </a:endParaRPr>
          </a:p>
        </p:txBody>
      </p:sp>
    </p:spTree>
    <p:extLst>
      <p:ext uri="{BB962C8B-B14F-4D97-AF65-F5344CB8AC3E}">
        <p14:creationId xmlns:p14="http://schemas.microsoft.com/office/powerpoint/2010/main" val="3859417881"/>
      </p:ext>
    </p:extLst>
  </p:cSld>
  <p:clrMapOvr>
    <a:masterClrMapping/>
  </p:clrMapOvr>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UWTSD 200_Text 6">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200_Text 7">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200_Text 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UWTSD Logo Full Colour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UWTSD Logo only mono_top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UWTSD Logo only mono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6" ma:contentTypeDescription="Create a new document." ma:contentTypeScope="" ma:versionID="3bc897534f9bc65ae1b0ec3f12a018cb">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1b12d1a05b0a1fa0f55e9b0f86061701"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AEDFBF8-727B-4366-BD16-3E84A7D12848}">
  <ds:schemaRefs>
    <ds:schemaRef ds:uri="http://schemas.microsoft.com/sharepoint/v3/contenttype/forms"/>
  </ds:schemaRefs>
</ds:datastoreItem>
</file>

<file path=customXml/itemProps2.xml><?xml version="1.0" encoding="utf-8"?>
<ds:datastoreItem xmlns:ds="http://schemas.openxmlformats.org/officeDocument/2006/customXml" ds:itemID="{FD2DE48B-498F-4597-A7EC-27A09A8F2988}">
  <ds:schemaRefs>
    <ds:schemaRef ds:uri="211f9404-bca0-4bcf-9c1d-965ccb6f8d2d"/>
    <ds:schemaRef ds:uri="303dbf9b-b85b-46a0-94f1-894078c07ec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67D09DC4-48CE-45C2-9393-0A8E48C8FD95}">
  <ds:schemaRefs>
    <ds:schemaRef ds:uri="http://schemas.openxmlformats.org/package/2006/metadata/core-properties"/>
    <ds:schemaRef ds:uri="http://purl.org/dc/terms/"/>
    <ds:schemaRef ds:uri="211f9404-bca0-4bcf-9c1d-965ccb6f8d2d"/>
    <ds:schemaRef ds:uri="http://schemas.microsoft.com/office/2006/metadata/properties"/>
    <ds:schemaRef ds:uri="http://purl.org/dc/dcmitype/"/>
    <ds:schemaRef ds:uri="303dbf9b-b85b-46a0-94f1-894078c07ecd"/>
    <ds:schemaRef ds:uri="http://schemas.microsoft.com/office/2006/documentManagement/types"/>
    <ds:schemaRef ds:uri="http://schemas.microsoft.com/office/infopath/2007/PartnerControls"/>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43742</TotalTime>
  <Words>5541</Words>
  <Application>Microsoft Office PowerPoint</Application>
  <PresentationFormat>Widescreen</PresentationFormat>
  <Paragraphs>1184</Paragraphs>
  <Slides>117</Slides>
  <Notes>17</Notes>
  <HiddenSlides>0</HiddenSlides>
  <MMClips>2</MMClips>
  <ScaleCrop>false</ScaleCrop>
  <HeadingPairs>
    <vt:vector size="6" baseType="variant">
      <vt:variant>
        <vt:lpstr>Fonts Used</vt:lpstr>
      </vt:variant>
      <vt:variant>
        <vt:i4>16</vt:i4>
      </vt:variant>
      <vt:variant>
        <vt:lpstr>Theme</vt:lpstr>
      </vt:variant>
      <vt:variant>
        <vt:i4>20</vt:i4>
      </vt:variant>
      <vt:variant>
        <vt:lpstr>Slide Titles</vt:lpstr>
      </vt:variant>
      <vt:variant>
        <vt:i4>117</vt:i4>
      </vt:variant>
    </vt:vector>
  </HeadingPairs>
  <TitlesOfParts>
    <vt:vector size="153" baseType="lpstr">
      <vt:lpstr>Microsoft JhengHei</vt:lpstr>
      <vt:lpstr>Amasis MT Pro Black</vt:lpstr>
      <vt:lpstr>Arial</vt:lpstr>
      <vt:lpstr>Bodoni MT Black</vt:lpstr>
      <vt:lpstr>Bodoni MT Poster Compressed</vt:lpstr>
      <vt:lpstr>Calibri</vt:lpstr>
      <vt:lpstr>Calibri Light</vt:lpstr>
      <vt:lpstr>Copperplate Gothic Light</vt:lpstr>
      <vt:lpstr>Freestyle Script</vt:lpstr>
      <vt:lpstr>Gill Sans Light</vt:lpstr>
      <vt:lpstr>Helvetica</vt:lpstr>
      <vt:lpstr>Hind</vt:lpstr>
      <vt:lpstr>Open Sans</vt:lpstr>
      <vt:lpstr>Script MT Bold</vt:lpstr>
      <vt:lpstr>Source Sans Pro SemiBold</vt:lpstr>
      <vt:lpstr>Wingdings</vt:lpstr>
      <vt:lpstr>UWTSD 200_Title Page</vt:lpstr>
      <vt:lpstr>UWTSD 200_Title Page 1</vt:lpstr>
      <vt:lpstr>UWTSD 200_Title Page 2</vt:lpstr>
      <vt:lpstr>UWTSD 200_Title Page 3</vt:lpstr>
      <vt:lpstr>UWTSD 200_Subtitle 1</vt:lpstr>
      <vt:lpstr>UWTSD 200_Subtitle 2</vt:lpstr>
      <vt:lpstr>UWTSD 200_Subtitle 3</vt:lpstr>
      <vt:lpstr>UWTSD 200_Subtitle 4</vt:lpstr>
      <vt:lpstr>UWTSD 200_Text 1</vt:lpstr>
      <vt:lpstr>UWTSD 200_Text 2</vt:lpstr>
      <vt:lpstr>UWTSD 200_Text 3</vt:lpstr>
      <vt:lpstr>UWTSD 200_Text 4</vt:lpstr>
      <vt:lpstr>UWTSD 200_Text 5</vt:lpstr>
      <vt:lpstr>UWTSD 200_Text 6</vt:lpstr>
      <vt:lpstr>UWTSD 200_Text 7</vt:lpstr>
      <vt:lpstr>UWTSD 200_Text 8</vt:lpstr>
      <vt:lpstr>UWTSD Logo Variations with Image Behind</vt:lpstr>
      <vt:lpstr>UWTSD Logo Full Colour_Bottom Left</vt:lpstr>
      <vt:lpstr>UWTSD Logo only mono_top left</vt:lpstr>
      <vt:lpstr>UWTSD Logo only mono_bottom left</vt:lpstr>
      <vt:lpstr>PowerPoint Presentation</vt:lpstr>
      <vt:lpstr>Semester 1 Plan</vt:lpstr>
      <vt:lpstr>PowerPoint Presentation</vt:lpstr>
      <vt:lpstr>First thoughts about creativity</vt:lpstr>
      <vt:lpstr>Creativity over time</vt:lpstr>
      <vt:lpstr>Ken Robinson (2014)</vt:lpstr>
      <vt:lpstr>PowerPoint Presentation</vt:lpstr>
      <vt:lpstr>History of creativity in education</vt:lpstr>
      <vt:lpstr>PowerPoint Presentation</vt:lpstr>
      <vt:lpstr>PowerPoint Presentation</vt:lpstr>
      <vt:lpstr>Creativity in Movement</vt:lpstr>
      <vt:lpstr>PowerPoint Presentation</vt:lpstr>
      <vt:lpstr>PowerPoint Presentation</vt:lpstr>
      <vt:lpstr>PowerPoint Presentation</vt:lpstr>
      <vt:lpstr>PowerPoint Presentation</vt:lpstr>
      <vt:lpstr>PowerPoint Presentation</vt:lpstr>
      <vt:lpstr>PowerPoint Presentation</vt:lpstr>
      <vt:lpstr>Environment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do we mean by Creative Movement?</vt:lpstr>
      <vt:lpstr>Why is creative movement important?</vt:lpstr>
      <vt:lpstr>Creative Movement in Education</vt:lpstr>
      <vt:lpstr>Rudolf Laban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Recap on Spatial Awareness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When we think back to stimulus how can we encourage heavy movement? </vt:lpstr>
      <vt:lpstr>When we think back to stimulus how can we encourage light movement?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can we teach these concepts to children?</vt:lpstr>
      <vt:lpstr>PowerPoint Presentation</vt:lpstr>
      <vt:lpstr>Link actions with adverbs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Anna Nicole Stevenson (1907431)</cp:lastModifiedBy>
  <cp:revision>2</cp:revision>
  <dcterms:created xsi:type="dcterms:W3CDTF">2021-03-09T15:35:42Z</dcterms:created>
  <dcterms:modified xsi:type="dcterms:W3CDTF">2021-11-15T12:32:19Z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