
<file path=[Content_Types].xml><?xml version="1.0" encoding="utf-8"?>
<Types xmlns="http://schemas.openxmlformats.org/package/2006/content-types">
  <Default Extension="png" ContentType="image/png"/>
  <Default Extension="wmf" ContentType="image/x-wmf"/>
  <Default Extension="emf" ContentType="image/x-emf"/>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7" r:id="rId2"/>
    <p:sldId id="276" r:id="rId3"/>
    <p:sldId id="293" r:id="rId4"/>
    <p:sldId id="313" r:id="rId5"/>
    <p:sldId id="330" r:id="rId6"/>
    <p:sldId id="327" r:id="rId7"/>
    <p:sldId id="328" r:id="rId8"/>
    <p:sldId id="325" r:id="rId9"/>
    <p:sldId id="332" r:id="rId10"/>
    <p:sldId id="326" r:id="rId11"/>
    <p:sldId id="298" r:id="rId12"/>
    <p:sldId id="319" r:id="rId13"/>
    <p:sldId id="335" r:id="rId14"/>
    <p:sldId id="336" r:id="rId15"/>
    <p:sldId id="334" r:id="rId16"/>
    <p:sldId id="359" r:id="rId17"/>
    <p:sldId id="360" r:id="rId18"/>
    <p:sldId id="381" r:id="rId19"/>
    <p:sldId id="320" r:id="rId20"/>
    <p:sldId id="322" r:id="rId21"/>
    <p:sldId id="323" r:id="rId22"/>
    <p:sldId id="273" r:id="rId23"/>
    <p:sldId id="28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24"/>
    <p:restoredTop sz="69286"/>
  </p:normalViewPr>
  <p:slideViewPr>
    <p:cSldViewPr snapToGrid="0" snapToObjects="1">
      <p:cViewPr varScale="1">
        <p:scale>
          <a:sx n="55" d="100"/>
          <a:sy n="55" d="100"/>
        </p:scale>
        <p:origin x="200"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338312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41647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704616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41635306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616749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643328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884743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2859993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931587-4D1C-F143-9FB3-AA623726AD1F}" type="slidenum">
              <a:rPr lang="en-US" smtClean="0"/>
              <a:t>18</a:t>
            </a:fld>
            <a:endParaRPr lang="en-US"/>
          </a:p>
        </p:txBody>
      </p:sp>
    </p:spTree>
    <p:extLst>
      <p:ext uri="{BB962C8B-B14F-4D97-AF65-F5344CB8AC3E}">
        <p14:creationId xmlns:p14="http://schemas.microsoft.com/office/powerpoint/2010/main" val="818711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2600903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wmf"/><Relationship Id="rId1" Type="http://schemas.openxmlformats.org/officeDocument/2006/relationships/slideLayout" Target="../slideLayouts/slideLayout2.xml"/><Relationship Id="rId4" Type="http://schemas.openxmlformats.org/officeDocument/2006/relationships/image" Target="../media/image9.gif"/></Relationships>
</file>

<file path=ppt/slides/_rels/slide16.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https://lh6.googleusercontent.com/ZPG69RTWHq2Hn-nRrYqjYGBiftifVwQrUH6fY20IBNFmR_NPOW1-TMgl1JI-TqfJcFJO8yd9ZUGEDPHHhaQ3yKxZ7Yg-FsW3uQSSh1IgiuT6gKVbtsYj2-n8M3wXbjcHSv96-Npc"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BMSK5003</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529673"/>
          </a:xfrm>
        </p:spPr>
        <p:txBody>
          <a:bodyPr>
            <a:normAutofit fontScale="92500" lnSpcReduction="10000"/>
          </a:bodyPr>
          <a:lstStyle/>
          <a:p>
            <a:r>
              <a:rPr lang="en-GB" b="1" dirty="0">
                <a:solidFill>
                  <a:schemeClr val="bg1"/>
                </a:solidFill>
              </a:rPr>
              <a:t>Understanding the Customer Experience </a:t>
            </a:r>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624E0-EED6-F345-8795-C24FA88A2101}"/>
              </a:ext>
            </a:extLst>
          </p:cNvPr>
          <p:cNvSpPr>
            <a:spLocks noGrp="1"/>
          </p:cNvSpPr>
          <p:nvPr>
            <p:ph idx="1"/>
          </p:nvPr>
        </p:nvSpPr>
        <p:spPr/>
        <p:txBody>
          <a:bodyPr>
            <a:normAutofit fontScale="40000" lnSpcReduction="20000"/>
          </a:bodyPr>
          <a:lstStyle/>
          <a:p>
            <a:pPr marL="0" indent="0">
              <a:buNone/>
            </a:pPr>
            <a:r>
              <a:rPr lang="en-US" sz="4000" b="1" dirty="0"/>
              <a:t>Assignment - recap</a:t>
            </a:r>
            <a:endParaRPr lang="en-US" sz="4000" dirty="0"/>
          </a:p>
          <a:p>
            <a:endParaRPr lang="en-US" sz="4000" dirty="0"/>
          </a:p>
          <a:p>
            <a:pPr marL="0" indent="0">
              <a:buNone/>
            </a:pPr>
            <a:r>
              <a:rPr lang="en-US" sz="4000" b="1" dirty="0"/>
              <a:t>Critically </a:t>
            </a:r>
            <a:r>
              <a:rPr lang="en-US" sz="4000" b="1" dirty="0" err="1"/>
              <a:t>analyse</a:t>
            </a:r>
            <a:r>
              <a:rPr lang="en-US" sz="4000" b="1" dirty="0"/>
              <a:t> the factors that impact on your </a:t>
            </a:r>
            <a:r>
              <a:rPr lang="en-US" sz="4000" b="1" dirty="0" err="1"/>
              <a:t>organisations</a:t>
            </a:r>
            <a:r>
              <a:rPr lang="en-US" sz="4000" b="1" dirty="0"/>
              <a:t> ability to </a:t>
            </a:r>
            <a:r>
              <a:rPr lang="en-US" sz="4000" b="1" dirty="0" err="1"/>
              <a:t>maximise</a:t>
            </a:r>
            <a:r>
              <a:rPr lang="en-US" sz="4000" b="1" dirty="0"/>
              <a:t> customer value. </a:t>
            </a:r>
          </a:p>
          <a:p>
            <a:pPr marL="0" indent="0">
              <a:buNone/>
            </a:pPr>
            <a:r>
              <a:rPr lang="en-US" sz="4000" dirty="0"/>
              <a:t>	a.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b. critically evaluate the benefits and challenges of developing and maintaining good customer relationships.</a:t>
            </a:r>
          </a:p>
          <a:p>
            <a:endParaRPr lang="en-US" sz="4000" dirty="0"/>
          </a:p>
          <a:p>
            <a:pPr marL="0" indent="0">
              <a:buNone/>
            </a:pPr>
            <a:r>
              <a:rPr lang="en-US" sz="4000" b="1" dirty="0"/>
              <a:t>Critical understanding of your </a:t>
            </a:r>
            <a:r>
              <a:rPr lang="en-US" sz="4000" b="1" dirty="0" err="1"/>
              <a:t>organisations</a:t>
            </a:r>
            <a:r>
              <a:rPr lang="en-US" sz="4000" b="1" dirty="0"/>
              <a:t> quality processes and its effectiveness in meeting customer requirements.</a:t>
            </a:r>
          </a:p>
          <a:p>
            <a:pPr marL="0" indent="0">
              <a:buNone/>
            </a:pPr>
            <a:r>
              <a:rPr lang="en-US" sz="4000" dirty="0"/>
              <a:t>	a. evidence a critical understanding of quality process in the workplace;</a:t>
            </a:r>
          </a:p>
          <a:p>
            <a:pPr marL="0" indent="0">
              <a:buNone/>
            </a:pPr>
            <a:r>
              <a:rPr lang="en-US" sz="4000" dirty="0"/>
              <a:t>	b. </a:t>
            </a:r>
            <a:r>
              <a:rPr lang="en-US" sz="4000" dirty="0" err="1"/>
              <a:t>analyse</a:t>
            </a:r>
            <a:r>
              <a:rPr lang="en-US" sz="4000" dirty="0"/>
              <a:t> the customers’ experience of an </a:t>
            </a:r>
            <a:r>
              <a:rPr lang="en-US" sz="4000" dirty="0" err="1"/>
              <a:t>organisation</a:t>
            </a:r>
            <a:r>
              <a:rPr lang="en-US" sz="4000" dirty="0"/>
              <a:t>;</a:t>
            </a:r>
          </a:p>
          <a:p>
            <a:pPr marL="0" indent="0">
              <a:buNone/>
            </a:pPr>
            <a:r>
              <a:rPr lang="en-US" sz="4000" dirty="0"/>
              <a:t>  </a:t>
            </a:r>
          </a:p>
          <a:p>
            <a:pPr marL="0" indent="0">
              <a:buNone/>
            </a:pPr>
            <a:r>
              <a:rPr lang="en-US" sz="4000" b="1" dirty="0"/>
              <a:t>Aim</a:t>
            </a:r>
          </a:p>
          <a:p>
            <a:pPr marL="0" indent="0">
              <a:buNone/>
            </a:pPr>
            <a:r>
              <a:rPr lang="en-US" sz="4000" dirty="0"/>
              <a:t>To instill a critical understanding of quality systems and controls for customers</a:t>
            </a:r>
          </a:p>
          <a:p>
            <a:endParaRPr lang="en-US" sz="4000" dirty="0"/>
          </a:p>
          <a:p>
            <a:pPr marL="0" indent="0">
              <a:buNone/>
            </a:pPr>
            <a:br>
              <a:rPr lang="en-US" sz="4000" b="1" dirty="0">
                <a:solidFill>
                  <a:srgbClr val="FF0000"/>
                </a:solidFill>
              </a:rPr>
            </a:br>
            <a:r>
              <a:rPr lang="en-US" sz="4000" b="1" dirty="0">
                <a:solidFill>
                  <a:srgbClr val="FF0000"/>
                </a:solidFill>
              </a:rPr>
              <a:t>							Submission Date: Sunday 19th July 2020</a:t>
            </a:r>
          </a:p>
          <a:p>
            <a:pPr marL="0" indent="0">
              <a:buNone/>
            </a:pPr>
            <a:endParaRPr lang="en-US" dirty="0"/>
          </a:p>
        </p:txBody>
      </p:sp>
      <p:sp>
        <p:nvSpPr>
          <p:cNvPr id="4" name="Slide Number Placeholder 3">
            <a:extLst>
              <a:ext uri="{FF2B5EF4-FFF2-40B4-BE49-F238E27FC236}">
                <a16:creationId xmlns:a16="http://schemas.microsoft.com/office/drawing/2014/main" id="{58D56B7B-4337-5C46-BFC8-BAF2878D3926}"/>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7" name="Title 1">
            <a:extLst>
              <a:ext uri="{FF2B5EF4-FFF2-40B4-BE49-F238E27FC236}">
                <a16:creationId xmlns:a16="http://schemas.microsoft.com/office/drawing/2014/main" id="{D82B824D-014C-5E4D-BFDF-B892FA5C9BF9}"/>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345665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0B4E8-0292-6F46-AD74-9509CAB79D8A}"/>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
        <p:nvSpPr>
          <p:cNvPr id="4" name="Slide Number Placeholder 3">
            <a:extLst>
              <a:ext uri="{FF2B5EF4-FFF2-40B4-BE49-F238E27FC236}">
                <a16:creationId xmlns:a16="http://schemas.microsoft.com/office/drawing/2014/main" id="{7AECE98E-8BE4-E942-A046-7042179FA54E}"/>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5" name="Content Placeholder 3">
            <a:extLst>
              <a:ext uri="{FF2B5EF4-FFF2-40B4-BE49-F238E27FC236}">
                <a16:creationId xmlns:a16="http://schemas.microsoft.com/office/drawing/2014/main" id="{14E46C33-1EBF-4B44-91F2-B10CEE5E623F}"/>
              </a:ext>
            </a:extLst>
          </p:cNvPr>
          <p:cNvSpPr txBox="1">
            <a:spLocks/>
          </p:cNvSpPr>
          <p:nvPr/>
        </p:nvSpPr>
        <p:spPr>
          <a:xfrm>
            <a:off x="597778" y="1386809"/>
            <a:ext cx="5828506" cy="4329224"/>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b="1" dirty="0">
                <a:cs typeface="Arial" panose="020B0604020202020204" pitchFamily="34" charset="0"/>
              </a:rPr>
              <a:t>Critically analyse the factors that impact on your organisations ability to maximise customer value</a:t>
            </a:r>
          </a:p>
          <a:p>
            <a:pPr marL="571500" indent="-571500">
              <a:buFont typeface="+mj-lt"/>
              <a:buAutoNum type="romanLcPeriod"/>
            </a:pPr>
            <a:endParaRPr lang="en-GB" altLang="en-US" sz="2200" i="1" dirty="0">
              <a:cs typeface="Arial" panose="020B0604020202020204" pitchFamily="34" charset="0"/>
            </a:endParaRPr>
          </a:p>
          <a:p>
            <a:r>
              <a:rPr lang="en-GB" altLang="en-US" sz="2500" dirty="0">
                <a:cs typeface="Arial" panose="020B0604020202020204" pitchFamily="34" charset="0"/>
              </a:rPr>
              <a:t>What is criticality?</a:t>
            </a:r>
          </a:p>
          <a:p>
            <a:r>
              <a:rPr lang="en-GB" altLang="en-US" sz="2500" dirty="0">
                <a:cs typeface="Arial" panose="020B0604020202020204" pitchFamily="34" charset="0"/>
              </a:rPr>
              <a:t>What factors?</a:t>
            </a:r>
          </a:p>
          <a:p>
            <a:r>
              <a:rPr lang="en-GB" altLang="en-US" sz="2500" dirty="0">
                <a:cs typeface="Arial" panose="020B0604020202020204" pitchFamily="34" charset="0"/>
              </a:rPr>
              <a:t>Who said what about factors?</a:t>
            </a:r>
          </a:p>
          <a:p>
            <a:r>
              <a:rPr lang="en-GB" altLang="en-US" sz="2500" dirty="0">
                <a:cs typeface="Arial" panose="020B0604020202020204" pitchFamily="34" charset="0"/>
              </a:rPr>
              <a:t>What maximises customer value?</a:t>
            </a:r>
          </a:p>
          <a:p>
            <a:r>
              <a:rPr lang="en-GB" altLang="en-US" sz="2500" dirty="0">
                <a:cs typeface="Arial" panose="020B0604020202020204" pitchFamily="34" charset="0"/>
              </a:rPr>
              <a:t>What is customer value? Who said?</a:t>
            </a:r>
          </a:p>
          <a:p>
            <a:r>
              <a:rPr lang="en-GB" altLang="en-US" sz="2500" dirty="0">
                <a:cs typeface="Arial" panose="020B0604020202020204" pitchFamily="34" charset="0"/>
              </a:rPr>
              <a:t>Where does your own organisation fit in?</a:t>
            </a:r>
          </a:p>
          <a:p>
            <a:pPr marL="0" indent="0">
              <a:buFont typeface="Arial" pitchFamily="34" charset="0"/>
              <a:buNone/>
            </a:pPr>
            <a:endParaRPr lang="en-GB" altLang="en-US" dirty="0">
              <a:cs typeface="Arial" panose="020B0604020202020204" pitchFamily="34" charset="0"/>
            </a:endParaRPr>
          </a:p>
          <a:p>
            <a:pPr marL="0" indent="0">
              <a:buFont typeface="Arial" pitchFamily="34" charset="0"/>
              <a:buNone/>
            </a:pPr>
            <a:r>
              <a:rPr lang="en-GB" altLang="en-US" b="1" dirty="0">
                <a:cs typeface="Arial" panose="020B0604020202020204" pitchFamily="34" charset="0"/>
              </a:rPr>
              <a:t>Demonstrate critical understanding of organisations quality processes and its effectiveness in meeting customer requirements. </a:t>
            </a:r>
          </a:p>
          <a:p>
            <a:pPr marL="0" indent="0">
              <a:buFont typeface="Arial" pitchFamily="34" charset="0"/>
              <a:buNone/>
            </a:pPr>
            <a:endParaRPr lang="en-GB" altLang="en-US" sz="2900" b="1" dirty="0">
              <a:cs typeface="Arial" panose="020B0604020202020204" pitchFamily="34" charset="0"/>
            </a:endParaRPr>
          </a:p>
          <a:p>
            <a:pPr marL="414900" algn="just">
              <a:lnSpc>
                <a:spcPts val="1060"/>
              </a:lnSpc>
              <a:tabLst>
                <a:tab pos="0" algn="l"/>
                <a:tab pos="108000" algn="l"/>
              </a:tabLst>
              <a:defRPr/>
            </a:pPr>
            <a:r>
              <a:rPr lang="en-GB" altLang="en-US" sz="2500" dirty="0"/>
              <a:t>What is Critical Understanding?</a:t>
            </a:r>
          </a:p>
          <a:p>
            <a:pPr marL="414900" algn="just">
              <a:lnSpc>
                <a:spcPts val="1060"/>
              </a:lnSpc>
              <a:tabLst>
                <a:tab pos="0" algn="l"/>
                <a:tab pos="108000" algn="l"/>
              </a:tabLst>
              <a:defRPr/>
            </a:pPr>
            <a:r>
              <a:rPr lang="en-GB" altLang="en-US" sz="2500" dirty="0"/>
              <a:t>What quality systems do your organisation and others have?</a:t>
            </a:r>
          </a:p>
          <a:p>
            <a:pPr marL="414900" algn="just">
              <a:lnSpc>
                <a:spcPts val="1060"/>
              </a:lnSpc>
              <a:tabLst>
                <a:tab pos="0" algn="l"/>
                <a:tab pos="108000" algn="l"/>
              </a:tabLst>
              <a:defRPr/>
            </a:pPr>
            <a:r>
              <a:rPr lang="en-GB" altLang="en-US" sz="2500" dirty="0"/>
              <a:t>How do they work?  Do they work? Are they effective?</a:t>
            </a:r>
          </a:p>
          <a:p>
            <a:pPr marL="414900" algn="just">
              <a:lnSpc>
                <a:spcPts val="1060"/>
              </a:lnSpc>
              <a:tabLst>
                <a:tab pos="0" algn="l"/>
                <a:tab pos="108000" algn="l"/>
              </a:tabLst>
              <a:defRPr/>
            </a:pPr>
            <a:r>
              <a:rPr lang="en-GB" altLang="en-US" sz="2500" dirty="0"/>
              <a:t>What do the customers want?</a:t>
            </a:r>
          </a:p>
          <a:p>
            <a:pPr marL="414900" algn="just">
              <a:lnSpc>
                <a:spcPts val="1060"/>
              </a:lnSpc>
              <a:tabLst>
                <a:tab pos="0" algn="l"/>
                <a:tab pos="108000" algn="l"/>
              </a:tabLst>
              <a:defRPr/>
            </a:pPr>
            <a:r>
              <a:rPr lang="en-GB" altLang="en-US" sz="2500" dirty="0"/>
              <a:t>Who are your customers?</a:t>
            </a:r>
          </a:p>
          <a:p>
            <a:pPr marL="0" indent="0">
              <a:buFont typeface="Arial" pitchFamily="34" charset="0"/>
              <a:buNone/>
            </a:pPr>
            <a:endParaRPr lang="en-GB" altLang="en-US" sz="2600" dirty="0">
              <a:cs typeface="Arial" panose="020B0604020202020204" pitchFamily="34" charset="0"/>
            </a:endParaRPr>
          </a:p>
          <a:p>
            <a:endParaRPr lang="en-GB" sz="2200" dirty="0"/>
          </a:p>
          <a:p>
            <a:endParaRPr lang="en-GB" dirty="0"/>
          </a:p>
        </p:txBody>
      </p:sp>
      <p:sp>
        <p:nvSpPr>
          <p:cNvPr id="6" name="Content Placeholder 5">
            <a:extLst>
              <a:ext uri="{FF2B5EF4-FFF2-40B4-BE49-F238E27FC236}">
                <a16:creationId xmlns:a16="http://schemas.microsoft.com/office/drawing/2014/main" id="{82956464-5E0D-2540-95E6-AFD4AF0A7E25}"/>
              </a:ext>
            </a:extLst>
          </p:cNvPr>
          <p:cNvSpPr txBox="1">
            <a:spLocks/>
          </p:cNvSpPr>
          <p:nvPr/>
        </p:nvSpPr>
        <p:spPr>
          <a:xfrm>
            <a:off x="6158270" y="1212531"/>
            <a:ext cx="6033730" cy="4135202"/>
          </a:xfrm>
          <a:prstGeom prst="rect">
            <a:avLst/>
          </a:prstGeom>
        </p:spPr>
        <p:txBody>
          <a:bodyPr>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70000"/>
              </a:lnSpc>
              <a:spcBef>
                <a:spcPts val="0"/>
              </a:spcBef>
              <a:buFont typeface="Arial" pitchFamily="34" charset="0"/>
              <a:buNone/>
            </a:pPr>
            <a:r>
              <a:rPr lang="en-GB" sz="3600" b="1" dirty="0"/>
              <a:t>Common Assessment Criteria</a:t>
            </a:r>
          </a:p>
          <a:p>
            <a:pPr marL="0" indent="0">
              <a:lnSpc>
                <a:spcPct val="170000"/>
              </a:lnSpc>
              <a:spcBef>
                <a:spcPts val="0"/>
              </a:spcBef>
              <a:buFont typeface="Arial" pitchFamily="34" charset="0"/>
              <a:buNone/>
            </a:pPr>
            <a:endParaRPr lang="en-GB" sz="3300" dirty="0"/>
          </a:p>
          <a:p>
            <a:pPr marL="0" indent="0">
              <a:lnSpc>
                <a:spcPct val="170000"/>
              </a:lnSpc>
              <a:spcBef>
                <a:spcPts val="0"/>
              </a:spcBef>
              <a:buFont typeface="Arial" pitchFamily="34" charset="0"/>
              <a:buNone/>
            </a:pPr>
            <a:r>
              <a:rPr lang="en-GB" sz="3300" dirty="0"/>
              <a:t>Engagement with Literature Skills.			20</a:t>
            </a:r>
          </a:p>
          <a:p>
            <a:pPr marL="0" indent="0">
              <a:lnSpc>
                <a:spcPct val="170000"/>
              </a:lnSpc>
              <a:spcBef>
                <a:spcPts val="0"/>
              </a:spcBef>
              <a:buFont typeface="Arial" pitchFamily="34" charset="0"/>
              <a:buNone/>
            </a:pPr>
            <a:r>
              <a:rPr lang="en-GB" sz="3300" dirty="0"/>
              <a:t>Knowledge and Understanding Skills 			30</a:t>
            </a:r>
          </a:p>
          <a:p>
            <a:pPr marL="0" indent="0">
              <a:lnSpc>
                <a:spcPct val="170000"/>
              </a:lnSpc>
              <a:spcBef>
                <a:spcPts val="0"/>
              </a:spcBef>
              <a:buFont typeface="Arial" pitchFamily="34" charset="0"/>
              <a:buNone/>
            </a:pPr>
            <a:r>
              <a:rPr lang="en-GB" sz="3300" dirty="0"/>
              <a:t>Cognitive and Intellectual Skills          			30</a:t>
            </a:r>
          </a:p>
          <a:p>
            <a:pPr marL="0" indent="0">
              <a:lnSpc>
                <a:spcPct val="170000"/>
              </a:lnSpc>
              <a:spcBef>
                <a:spcPts val="0"/>
              </a:spcBef>
              <a:buFont typeface="Arial" pitchFamily="34" charset="0"/>
              <a:buNone/>
            </a:pPr>
            <a:r>
              <a:rPr lang="en-GB" sz="3300" dirty="0"/>
              <a:t>Practical Application Skills 				10</a:t>
            </a:r>
          </a:p>
          <a:p>
            <a:pPr marL="0" indent="0">
              <a:lnSpc>
                <a:spcPct val="170000"/>
              </a:lnSpc>
              <a:spcBef>
                <a:spcPts val="0"/>
              </a:spcBef>
              <a:buFont typeface="Arial" pitchFamily="34" charset="0"/>
              <a:buNone/>
            </a:pPr>
            <a:r>
              <a:rPr lang="en-GB" sz="3300"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2275062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a:t>
            </a:r>
          </a:p>
        </p:txBody>
      </p:sp>
      <p:sp>
        <p:nvSpPr>
          <p:cNvPr id="3" name="Content Placeholder 2"/>
          <p:cNvSpPr>
            <a:spLocks noGrp="1"/>
          </p:cNvSpPr>
          <p:nvPr>
            <p:ph idx="1"/>
          </p:nvPr>
        </p:nvSpPr>
        <p:spPr>
          <a:xfrm>
            <a:off x="609600" y="928688"/>
            <a:ext cx="10972800" cy="4514850"/>
          </a:xfrm>
        </p:spPr>
        <p:txBody>
          <a:bodyPr>
            <a:normAutofit lnSpcReduction="10000"/>
          </a:bodyPr>
          <a:lstStyle/>
          <a:p>
            <a:pPr marL="0" indent="0">
              <a:buNone/>
            </a:pPr>
            <a:endParaRPr lang="en-GB" dirty="0"/>
          </a:p>
          <a:p>
            <a:r>
              <a:rPr lang="en-GB" dirty="0"/>
              <a:t>“Quality is not an act, it is a habit”  (Aristotle)</a:t>
            </a:r>
            <a:br>
              <a:rPr lang="en-GB" dirty="0"/>
            </a:br>
            <a:r>
              <a:rPr lang="en-GB" dirty="0" err="1"/>
              <a:t>Juran</a:t>
            </a:r>
            <a:r>
              <a:rPr lang="en-GB" dirty="0"/>
              <a:t> Model</a:t>
            </a:r>
          </a:p>
          <a:p>
            <a:r>
              <a:rPr lang="en-GB" dirty="0" err="1"/>
              <a:t>Garvins</a:t>
            </a:r>
            <a:r>
              <a:rPr lang="en-GB" dirty="0"/>
              <a:t> 8 Dimensions of Quality</a:t>
            </a:r>
          </a:p>
          <a:p>
            <a:r>
              <a:rPr lang="en-GB" dirty="0" err="1"/>
              <a:t>Demings</a:t>
            </a:r>
            <a:r>
              <a:rPr lang="en-GB" dirty="0"/>
              <a:t> 14 Points of Quality</a:t>
            </a:r>
          </a:p>
          <a:p>
            <a:r>
              <a:rPr lang="en-GB" dirty="0"/>
              <a:t>Total Quality Management – TQM</a:t>
            </a:r>
          </a:p>
          <a:p>
            <a:r>
              <a:rPr lang="en-GB" dirty="0"/>
              <a:t>LEAN </a:t>
            </a:r>
          </a:p>
          <a:p>
            <a:r>
              <a:rPr lang="en-GB" dirty="0"/>
              <a:t>MUDA</a:t>
            </a:r>
          </a:p>
          <a:p>
            <a:r>
              <a:rPr lang="en-GB" dirty="0"/>
              <a:t>Process Focus</a:t>
            </a:r>
          </a:p>
          <a:p>
            <a:pPr marL="0" indent="0">
              <a:buNone/>
            </a:pPr>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4</a:t>
            </a:fld>
            <a:endParaRPr lang="en-GB" altLang="en-US" dirty="0"/>
          </a:p>
        </p:txBody>
      </p:sp>
    </p:spTree>
    <p:extLst>
      <p:ext uri="{BB962C8B-B14F-4D97-AF65-F5344CB8AC3E}">
        <p14:creationId xmlns:p14="http://schemas.microsoft.com/office/powerpoint/2010/main" val="1851757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BBF3-C8F1-7D47-B7F0-3EA47F75B155}"/>
              </a:ext>
            </a:extLst>
          </p:cNvPr>
          <p:cNvSpPr>
            <a:spLocks noGrp="1"/>
          </p:cNvSpPr>
          <p:nvPr>
            <p:ph type="title"/>
          </p:nvPr>
        </p:nvSpPr>
        <p:spPr/>
        <p:txBody>
          <a:bodyPr/>
          <a:lstStyle/>
          <a:p>
            <a:r>
              <a:rPr lang="en-US" dirty="0" err="1"/>
              <a:t>Juran</a:t>
            </a:r>
            <a:r>
              <a:rPr lang="en-US" dirty="0"/>
              <a:t> Model</a:t>
            </a:r>
          </a:p>
        </p:txBody>
      </p:sp>
      <p:sp>
        <p:nvSpPr>
          <p:cNvPr id="4" name="Slide Number Placeholder 3">
            <a:extLst>
              <a:ext uri="{FF2B5EF4-FFF2-40B4-BE49-F238E27FC236}">
                <a16:creationId xmlns:a16="http://schemas.microsoft.com/office/drawing/2014/main" id="{6F1B497B-D168-6142-9BB7-BDB34617A31E}"/>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8" name="Picture 7">
            <a:extLst>
              <a:ext uri="{FF2B5EF4-FFF2-40B4-BE49-F238E27FC236}">
                <a16:creationId xmlns:a16="http://schemas.microsoft.com/office/drawing/2014/main" id="{59D6D4D7-9E1D-DE41-8F60-FE79BBC9AFB3}"/>
              </a:ext>
            </a:extLst>
          </p:cNvPr>
          <p:cNvPicPr>
            <a:picLocks noChangeAspect="1"/>
          </p:cNvPicPr>
          <p:nvPr/>
        </p:nvPicPr>
        <p:blipFill>
          <a:blip r:embed="rId3"/>
          <a:stretch>
            <a:fillRect/>
          </a:stretch>
        </p:blipFill>
        <p:spPr>
          <a:xfrm>
            <a:off x="7120326" y="747598"/>
            <a:ext cx="4914127" cy="4821248"/>
          </a:xfrm>
          <a:prstGeom prst="rect">
            <a:avLst/>
          </a:prstGeom>
        </p:spPr>
      </p:pic>
      <p:sp>
        <p:nvSpPr>
          <p:cNvPr id="9" name="TextBox 8">
            <a:extLst>
              <a:ext uri="{FF2B5EF4-FFF2-40B4-BE49-F238E27FC236}">
                <a16:creationId xmlns:a16="http://schemas.microsoft.com/office/drawing/2014/main" id="{A20301E6-772E-9742-9A2E-4BEA9E7F7CC8}"/>
              </a:ext>
            </a:extLst>
          </p:cNvPr>
          <p:cNvSpPr txBox="1"/>
          <p:nvPr/>
        </p:nvSpPr>
        <p:spPr>
          <a:xfrm>
            <a:off x="452540" y="1174746"/>
            <a:ext cx="6667786" cy="4247317"/>
          </a:xfrm>
          <a:prstGeom prst="rect">
            <a:avLst/>
          </a:prstGeom>
          <a:noFill/>
        </p:spPr>
        <p:txBody>
          <a:bodyPr wrap="square" rtlCol="0">
            <a:spAutoFit/>
          </a:bodyPr>
          <a:lstStyle/>
          <a:p>
            <a:r>
              <a:rPr lang="en-GB" b="1" dirty="0"/>
              <a:t>Quality Planning</a:t>
            </a:r>
            <a:br>
              <a:rPr lang="en-GB" b="1" dirty="0"/>
            </a:br>
            <a:r>
              <a:rPr lang="en-GB" dirty="0"/>
              <a:t>The activities that needs to be done to adhere to the Vision, Mission and Goals of the organization and to comply with customer and compliance requirements. </a:t>
            </a:r>
            <a:br>
              <a:rPr lang="en-GB" dirty="0"/>
            </a:br>
            <a:br>
              <a:rPr lang="en-GB" dirty="0"/>
            </a:br>
            <a:r>
              <a:rPr lang="en-GB" b="1" dirty="0"/>
              <a:t>Quality Control</a:t>
            </a:r>
            <a:endParaRPr lang="en-GB" dirty="0"/>
          </a:p>
          <a:p>
            <a:r>
              <a:rPr lang="en-GB" dirty="0"/>
              <a:t>The processes and specifications required by the product/service. Periodic checks and inspection </a:t>
            </a:r>
          </a:p>
          <a:p>
            <a:r>
              <a:rPr lang="en-GB" dirty="0"/>
              <a:t>metrics need to be tracked</a:t>
            </a:r>
            <a:br>
              <a:rPr lang="en-GB" dirty="0"/>
            </a:br>
            <a:br>
              <a:rPr lang="en-GB" dirty="0"/>
            </a:br>
            <a:r>
              <a:rPr lang="en-GB" b="1" dirty="0"/>
              <a:t>Quality Improvement</a:t>
            </a:r>
            <a:br>
              <a:rPr lang="en-GB" b="1" dirty="0"/>
            </a:br>
            <a:r>
              <a:rPr lang="en-GB" dirty="0"/>
              <a:t>To identify and prove the need for improvement from the exiting performance levels to achieve new targets and implement them successfully.</a:t>
            </a:r>
          </a:p>
          <a:p>
            <a:endParaRPr lang="en-US" dirty="0"/>
          </a:p>
        </p:txBody>
      </p:sp>
    </p:spTree>
    <p:extLst>
      <p:ext uri="{BB962C8B-B14F-4D97-AF65-F5344CB8AC3E}">
        <p14:creationId xmlns:p14="http://schemas.microsoft.com/office/powerpoint/2010/main" val="1536785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t>Nine Parts to Juran’s Quality </a:t>
            </a:r>
            <a:r>
              <a:rPr lang="en-GB" i="1" dirty="0"/>
              <a:t>‘Route Map’</a:t>
            </a:r>
            <a:endParaRPr lang="en-US" i="1" dirty="0"/>
          </a:p>
        </p:txBody>
      </p:sp>
      <p:sp>
        <p:nvSpPr>
          <p:cNvPr id="3" name="Content Placeholder 2"/>
          <p:cNvSpPr>
            <a:spLocks noGrp="1"/>
          </p:cNvSpPr>
          <p:nvPr>
            <p:ph idx="1"/>
          </p:nvPr>
        </p:nvSpPr>
        <p:spPr/>
        <p:txBody>
          <a:bodyPr>
            <a:normAutofit fontScale="70000" lnSpcReduction="20000"/>
          </a:bodyPr>
          <a:lstStyle/>
          <a:p>
            <a:pPr marL="0" indent="0">
              <a:buNone/>
            </a:pPr>
            <a:endParaRPr lang="en-GB" dirty="0"/>
          </a:p>
          <a:p>
            <a:r>
              <a:rPr lang="en-GB" dirty="0"/>
              <a:t>Identify </a:t>
            </a:r>
            <a:r>
              <a:rPr lang="en-GB" i="1" dirty="0"/>
              <a:t>who</a:t>
            </a:r>
            <a:r>
              <a:rPr lang="en-GB" dirty="0"/>
              <a:t> are our customers</a:t>
            </a:r>
          </a:p>
          <a:p>
            <a:r>
              <a:rPr lang="en-GB" dirty="0"/>
              <a:t>Determine the specific </a:t>
            </a:r>
            <a:r>
              <a:rPr lang="en-GB" i="1" dirty="0"/>
              <a:t>needs</a:t>
            </a:r>
            <a:r>
              <a:rPr lang="en-GB" dirty="0"/>
              <a:t> of those customers</a:t>
            </a:r>
          </a:p>
          <a:p>
            <a:r>
              <a:rPr lang="en-GB" dirty="0"/>
              <a:t>Translate those </a:t>
            </a:r>
            <a:r>
              <a:rPr lang="en-GB" i="1" dirty="0"/>
              <a:t>needs</a:t>
            </a:r>
            <a:r>
              <a:rPr lang="en-GB" dirty="0"/>
              <a:t> into our language</a:t>
            </a:r>
          </a:p>
          <a:p>
            <a:r>
              <a:rPr lang="en-GB" dirty="0"/>
              <a:t>Develop products that </a:t>
            </a:r>
            <a:r>
              <a:rPr lang="en-GB" i="1" dirty="0"/>
              <a:t>respond </a:t>
            </a:r>
            <a:r>
              <a:rPr lang="en-GB" dirty="0"/>
              <a:t>to those needs</a:t>
            </a:r>
          </a:p>
          <a:p>
            <a:r>
              <a:rPr lang="en-GB" dirty="0"/>
              <a:t>Optimise product features to </a:t>
            </a:r>
            <a:r>
              <a:rPr lang="en-GB" i="1" dirty="0"/>
              <a:t>meet</a:t>
            </a:r>
            <a:r>
              <a:rPr lang="en-GB" dirty="0"/>
              <a:t> our needs too</a:t>
            </a:r>
          </a:p>
          <a:p>
            <a:r>
              <a:rPr lang="en-GB" i="1" dirty="0"/>
              <a:t>Develop processes </a:t>
            </a:r>
            <a:r>
              <a:rPr lang="en-GB" dirty="0"/>
              <a:t>able to produce the products</a:t>
            </a:r>
          </a:p>
          <a:p>
            <a:r>
              <a:rPr lang="en-GB" dirty="0"/>
              <a:t>Fine tune and </a:t>
            </a:r>
            <a:r>
              <a:rPr lang="en-GB" i="1" dirty="0"/>
              <a:t>optimise</a:t>
            </a:r>
            <a:r>
              <a:rPr lang="en-GB" dirty="0"/>
              <a:t> the process</a:t>
            </a:r>
          </a:p>
          <a:p>
            <a:r>
              <a:rPr lang="en-GB" i="1" dirty="0"/>
              <a:t>Improve </a:t>
            </a:r>
            <a:r>
              <a:rPr lang="en-GB" dirty="0"/>
              <a:t>the process under operating conditions</a:t>
            </a:r>
          </a:p>
          <a:p>
            <a:r>
              <a:rPr lang="en-GB" i="1" dirty="0"/>
              <a:t>Transfer</a:t>
            </a:r>
            <a:r>
              <a:rPr lang="en-GB" dirty="0"/>
              <a:t> the process to operations</a:t>
            </a:r>
          </a:p>
          <a:p>
            <a:endParaRPr lang="en-GB" dirty="0"/>
          </a:p>
          <a:p>
            <a:pPr marL="0" indent="0">
              <a:buNone/>
            </a:pPr>
            <a:r>
              <a:rPr lang="en-GB" dirty="0"/>
              <a:t>(</a:t>
            </a:r>
            <a:r>
              <a:rPr lang="en-GB" dirty="0" err="1"/>
              <a:t>Juran</a:t>
            </a:r>
            <a:r>
              <a:rPr lang="en-GB" dirty="0"/>
              <a:t> and </a:t>
            </a:r>
            <a:r>
              <a:rPr lang="en-GB" dirty="0" err="1"/>
              <a:t>Gryna</a:t>
            </a:r>
            <a:r>
              <a:rPr lang="en-GB" dirty="0"/>
              <a:t>, 1988)</a:t>
            </a:r>
            <a:endParaRPr lang="en-GB" sz="2300" dirty="0"/>
          </a:p>
          <a:p>
            <a:pPr marL="0" indent="0">
              <a:buNone/>
            </a:pP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6</a:t>
            </a:fld>
            <a:endParaRPr lang="en-GB" altLang="en-US"/>
          </a:p>
        </p:txBody>
      </p:sp>
    </p:spTree>
    <p:extLst>
      <p:ext uri="{BB962C8B-B14F-4D97-AF65-F5344CB8AC3E}">
        <p14:creationId xmlns:p14="http://schemas.microsoft.com/office/powerpoint/2010/main" val="4278087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Dimensions of Quality</a:t>
            </a:r>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7</a:t>
            </a:fld>
            <a:endParaRPr lang="en-GB" altLang="en-US"/>
          </a:p>
        </p:txBody>
      </p:sp>
      <p:pic>
        <p:nvPicPr>
          <p:cNvPr id="8" name="Picture 7">
            <a:extLst>
              <a:ext uri="{FF2B5EF4-FFF2-40B4-BE49-F238E27FC236}">
                <a16:creationId xmlns:a16="http://schemas.microsoft.com/office/drawing/2014/main" id="{F6A25D45-3BF3-0840-9C49-7805A642C293}"/>
              </a:ext>
            </a:extLst>
          </p:cNvPr>
          <p:cNvPicPr>
            <a:picLocks noChangeAspect="1"/>
          </p:cNvPicPr>
          <p:nvPr/>
        </p:nvPicPr>
        <p:blipFill>
          <a:blip r:embed="rId3"/>
          <a:stretch>
            <a:fillRect/>
          </a:stretch>
        </p:blipFill>
        <p:spPr>
          <a:xfrm>
            <a:off x="8277548" y="1174746"/>
            <a:ext cx="3810075" cy="3787751"/>
          </a:xfrm>
          <a:prstGeom prst="rect">
            <a:avLst/>
          </a:prstGeom>
        </p:spPr>
      </p:pic>
      <p:sp>
        <p:nvSpPr>
          <p:cNvPr id="9" name="TextBox 8">
            <a:extLst>
              <a:ext uri="{FF2B5EF4-FFF2-40B4-BE49-F238E27FC236}">
                <a16:creationId xmlns:a16="http://schemas.microsoft.com/office/drawing/2014/main" id="{C65F6F38-FBAD-5744-A0B7-A0DE93D65A07}"/>
              </a:ext>
            </a:extLst>
          </p:cNvPr>
          <p:cNvSpPr txBox="1"/>
          <p:nvPr/>
        </p:nvSpPr>
        <p:spPr>
          <a:xfrm>
            <a:off x="423861" y="1174746"/>
            <a:ext cx="7853687"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a:t>Performance</a:t>
            </a:r>
            <a:r>
              <a:rPr lang="en-GB" dirty="0"/>
              <a:t> - primary operating characteristics</a:t>
            </a:r>
          </a:p>
          <a:p>
            <a:pPr marL="285750" indent="-285750">
              <a:buFont typeface="Arial" panose="020B0604020202020204" pitchFamily="34" charset="0"/>
              <a:buChar char="•"/>
            </a:pPr>
            <a:r>
              <a:rPr lang="en-GB" b="1" dirty="0"/>
              <a:t>Features</a:t>
            </a:r>
            <a:r>
              <a:rPr lang="en-GB" dirty="0"/>
              <a:t> - secondary aspects of performance, the "bells and whistles" of products and services</a:t>
            </a:r>
          </a:p>
          <a:p>
            <a:pPr marL="285750" indent="-285750">
              <a:buFont typeface="Arial" panose="020B0604020202020204" pitchFamily="34" charset="0"/>
              <a:buChar char="•"/>
            </a:pPr>
            <a:r>
              <a:rPr lang="en-GB" b="1" dirty="0"/>
              <a:t>Reliability</a:t>
            </a:r>
            <a:r>
              <a:rPr lang="en-GB" dirty="0"/>
              <a:t> - the probability of a product malfunctioning or failing within a specified time period</a:t>
            </a:r>
          </a:p>
          <a:p>
            <a:pPr marL="285750" indent="-285750">
              <a:buFont typeface="Arial" panose="020B0604020202020204" pitchFamily="34" charset="0"/>
              <a:buChar char="•"/>
            </a:pPr>
            <a:r>
              <a:rPr lang="en-GB" b="1" dirty="0"/>
              <a:t>Conformance</a:t>
            </a:r>
            <a:r>
              <a:rPr lang="en-GB" dirty="0"/>
              <a:t> - how much does the design and operating characteristics meet established standards</a:t>
            </a:r>
          </a:p>
          <a:p>
            <a:pPr marL="285750" indent="-285750">
              <a:buFont typeface="Arial" panose="020B0604020202020204" pitchFamily="34" charset="0"/>
              <a:buChar char="•"/>
            </a:pPr>
            <a:r>
              <a:rPr lang="en-GB" b="1" dirty="0"/>
              <a:t>Durability</a:t>
            </a:r>
            <a:r>
              <a:rPr lang="en-GB" dirty="0"/>
              <a:t> – a measure of product life, durability has both economic and technical dimensions</a:t>
            </a:r>
          </a:p>
          <a:p>
            <a:pPr marL="285750" indent="-285750">
              <a:buFont typeface="Arial" panose="020B0604020202020204" pitchFamily="34" charset="0"/>
              <a:buChar char="•"/>
            </a:pPr>
            <a:r>
              <a:rPr lang="en-GB" b="1" dirty="0"/>
              <a:t>Serviceability</a:t>
            </a:r>
            <a:r>
              <a:rPr lang="en-GB" dirty="0"/>
              <a:t> - the speed, courtesy, competence, and ease of repair</a:t>
            </a:r>
          </a:p>
          <a:p>
            <a:pPr marL="285750" indent="-285750">
              <a:buFont typeface="Arial" panose="020B0604020202020204" pitchFamily="34" charset="0"/>
              <a:buChar char="•"/>
            </a:pPr>
            <a:r>
              <a:rPr lang="en-GB" b="1" dirty="0"/>
              <a:t>Aesthetics</a:t>
            </a:r>
            <a:r>
              <a:rPr lang="en-GB" dirty="0"/>
              <a:t> - how a product looks, feels, sounds, tastes, or smells (subjective)</a:t>
            </a:r>
          </a:p>
          <a:p>
            <a:pPr marL="285750" indent="-285750">
              <a:buFont typeface="Arial" panose="020B0604020202020204" pitchFamily="34" charset="0"/>
              <a:buChar char="•"/>
            </a:pPr>
            <a:r>
              <a:rPr lang="en-GB" b="1" dirty="0"/>
              <a:t>Perceived quality </a:t>
            </a:r>
            <a:r>
              <a:rPr lang="en-GB" dirty="0"/>
              <a:t>- tangible and intangible product aspects</a:t>
            </a:r>
          </a:p>
          <a:p>
            <a:r>
              <a:rPr lang="en-GB" dirty="0"/>
              <a:t>	</a:t>
            </a:r>
          </a:p>
          <a:p>
            <a:pPr algn="r"/>
            <a:r>
              <a:rPr lang="en-US" dirty="0"/>
              <a:t>(Garvin, 1987)</a:t>
            </a:r>
          </a:p>
        </p:txBody>
      </p:sp>
    </p:spTree>
    <p:extLst>
      <p:ext uri="{BB962C8B-B14F-4D97-AF65-F5344CB8AC3E}">
        <p14:creationId xmlns:p14="http://schemas.microsoft.com/office/powerpoint/2010/main" val="181170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Demings</a:t>
            </a:r>
            <a:r>
              <a:rPr lang="en-GB" dirty="0"/>
              <a:t> 14 Points</a:t>
            </a:r>
            <a:endParaRPr lang="en-US" dirty="0"/>
          </a:p>
        </p:txBody>
      </p:sp>
      <p:sp>
        <p:nvSpPr>
          <p:cNvPr id="3" name="Content Placeholder 2"/>
          <p:cNvSpPr>
            <a:spLocks noGrp="1"/>
          </p:cNvSpPr>
          <p:nvPr>
            <p:ph idx="1"/>
          </p:nvPr>
        </p:nvSpPr>
        <p:spPr>
          <a:xfrm>
            <a:off x="609600" y="1057276"/>
            <a:ext cx="11406188" cy="4371973"/>
          </a:xfrm>
        </p:spPr>
        <p:txBody>
          <a:bodyPr>
            <a:normAutofit fontScale="92500" lnSpcReduction="10000"/>
          </a:bodyPr>
          <a:lstStyle/>
          <a:p>
            <a:r>
              <a:rPr lang="en-GB" dirty="0"/>
              <a:t>Create constancy of purpose for improving products and services.</a:t>
            </a:r>
          </a:p>
          <a:p>
            <a:r>
              <a:rPr lang="en-GB" dirty="0"/>
              <a:t>Adopt the new philosophy.</a:t>
            </a:r>
          </a:p>
          <a:p>
            <a:r>
              <a:rPr lang="en-GB" dirty="0"/>
              <a:t>Cease dependence on inspection to achieve quality.</a:t>
            </a:r>
          </a:p>
          <a:p>
            <a:r>
              <a:rPr lang="en-GB" dirty="0"/>
              <a:t>End the practice of awarding business on price alone; instead, minimize total cost by working with a single supplier.</a:t>
            </a:r>
          </a:p>
          <a:p>
            <a:r>
              <a:rPr lang="en-GB" dirty="0"/>
              <a:t>Improve constantly and forever every process for planning, production and service.</a:t>
            </a:r>
          </a:p>
          <a:p>
            <a:r>
              <a:rPr lang="en-GB" dirty="0"/>
              <a:t>Institute training on the job.</a:t>
            </a:r>
          </a:p>
          <a:p>
            <a:r>
              <a:rPr lang="en-GB" dirty="0"/>
              <a:t>Adopt and institute leadership.</a:t>
            </a:r>
          </a:p>
          <a:p>
            <a:pPr marL="0" indent="0" algn="r">
              <a:buNone/>
            </a:pPr>
            <a:r>
              <a:rPr lang="en-GB" dirty="0"/>
              <a:t>(Deming, 1982)</a:t>
            </a:r>
          </a:p>
          <a:p>
            <a:pPr algn="r"/>
            <a:endParaRPr lang="en-GB" dirty="0"/>
          </a:p>
          <a:p>
            <a:pPr marL="0" indent="0">
              <a:buNone/>
            </a:pPr>
            <a:endParaRPr lang="en-US" sz="21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8</a:t>
            </a:fld>
            <a:endParaRPr lang="en-GB" altLang="en-US"/>
          </a:p>
        </p:txBody>
      </p:sp>
    </p:spTree>
    <p:extLst>
      <p:ext uri="{BB962C8B-B14F-4D97-AF65-F5344CB8AC3E}">
        <p14:creationId xmlns:p14="http://schemas.microsoft.com/office/powerpoint/2010/main" val="3428307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Demings</a:t>
            </a:r>
            <a:r>
              <a:rPr lang="en-GB" dirty="0"/>
              <a:t> 14 Points – cont’d</a:t>
            </a:r>
            <a:endParaRPr lang="en-US" dirty="0"/>
          </a:p>
        </p:txBody>
      </p:sp>
      <p:sp>
        <p:nvSpPr>
          <p:cNvPr id="3" name="Content Placeholder 2"/>
          <p:cNvSpPr>
            <a:spLocks noGrp="1"/>
          </p:cNvSpPr>
          <p:nvPr>
            <p:ph idx="1"/>
          </p:nvPr>
        </p:nvSpPr>
        <p:spPr>
          <a:xfrm>
            <a:off x="1585912" y="1071564"/>
            <a:ext cx="10358438" cy="4257674"/>
          </a:xfrm>
        </p:spPr>
        <p:txBody>
          <a:bodyPr>
            <a:normAutofit fontScale="85000" lnSpcReduction="10000"/>
          </a:bodyPr>
          <a:lstStyle/>
          <a:p>
            <a:r>
              <a:rPr lang="en-GB" dirty="0"/>
              <a:t>Drive out fear.</a:t>
            </a:r>
          </a:p>
          <a:p>
            <a:r>
              <a:rPr lang="en-GB" dirty="0"/>
              <a:t>Break down barriers between staff areas.</a:t>
            </a:r>
          </a:p>
          <a:p>
            <a:r>
              <a:rPr lang="en-GB" dirty="0"/>
              <a:t>Eliminate slogans, exhortations and targets for the workforce.</a:t>
            </a:r>
          </a:p>
          <a:p>
            <a:r>
              <a:rPr lang="en-GB" dirty="0"/>
              <a:t>Eliminate numerical quotas for the workforce and numerical goals for management.</a:t>
            </a:r>
          </a:p>
          <a:p>
            <a:r>
              <a:rPr lang="en-GB" dirty="0"/>
              <a:t>Remove barriers that rob people of pride of workmanship, and eliminate the annual rating or merit system.</a:t>
            </a:r>
          </a:p>
          <a:p>
            <a:r>
              <a:rPr lang="en-GB" dirty="0"/>
              <a:t>Institute a vigorous program of education and self-improvement for everyone.</a:t>
            </a:r>
          </a:p>
          <a:p>
            <a:r>
              <a:rPr lang="en-GB" dirty="0"/>
              <a:t>Put everybody in the company to work accomplishing the transformation.</a:t>
            </a:r>
          </a:p>
          <a:p>
            <a:pPr marL="0" indent="0" algn="r">
              <a:buNone/>
            </a:pPr>
            <a:r>
              <a:rPr lang="en-GB" dirty="0"/>
              <a:t>(Deming, 1982)</a:t>
            </a:r>
          </a:p>
          <a:p>
            <a:pPr marL="0" indent="0">
              <a:buNone/>
            </a:pPr>
            <a:endParaRPr lang="en-US" sz="2100"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9</a:t>
            </a:fld>
            <a:endParaRPr lang="en-GB" altLang="en-US"/>
          </a:p>
        </p:txBody>
      </p:sp>
    </p:spTree>
    <p:extLst>
      <p:ext uri="{BB962C8B-B14F-4D97-AF65-F5344CB8AC3E}">
        <p14:creationId xmlns:p14="http://schemas.microsoft.com/office/powerpoint/2010/main" val="2253004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Eight Routes to Poor Quality</a:t>
            </a:r>
            <a:endParaRPr lang="en-US" dirty="0"/>
          </a:p>
        </p:txBody>
      </p:sp>
      <p:sp>
        <p:nvSpPr>
          <p:cNvPr id="3" name="Content Placeholder 2"/>
          <p:cNvSpPr>
            <a:spLocks noGrp="1"/>
          </p:cNvSpPr>
          <p:nvPr>
            <p:ph idx="1"/>
          </p:nvPr>
        </p:nvSpPr>
        <p:spPr/>
        <p:txBody>
          <a:bodyPr>
            <a:normAutofit fontScale="92500" lnSpcReduction="20000"/>
          </a:bodyPr>
          <a:lstStyle/>
          <a:p>
            <a:r>
              <a:rPr lang="en-GB" dirty="0"/>
              <a:t>Emphasis on short term profitability</a:t>
            </a:r>
          </a:p>
          <a:p>
            <a:r>
              <a:rPr lang="en-GB" dirty="0"/>
              <a:t>Clamping down on cost but tolerating high waste levels</a:t>
            </a:r>
          </a:p>
          <a:p>
            <a:r>
              <a:rPr lang="en-GB" dirty="0"/>
              <a:t>A ‘take it or leave it’ attitude towards customers</a:t>
            </a:r>
          </a:p>
          <a:p>
            <a:r>
              <a:rPr lang="en-GB" dirty="0"/>
              <a:t>Treating employees as productive robots</a:t>
            </a:r>
          </a:p>
          <a:p>
            <a:r>
              <a:rPr lang="en-GB" dirty="0"/>
              <a:t>Competing on price not sufficiently on quality</a:t>
            </a:r>
          </a:p>
          <a:p>
            <a:r>
              <a:rPr lang="en-GB" dirty="0"/>
              <a:t>Buying at the lowest price</a:t>
            </a:r>
          </a:p>
          <a:p>
            <a:r>
              <a:rPr lang="en-GB" dirty="0"/>
              <a:t>Anti - change but changing arbitrarily when forced</a:t>
            </a:r>
          </a:p>
          <a:p>
            <a:r>
              <a:rPr lang="en-GB" dirty="0"/>
              <a:t>Macho management – the crisis manager   </a:t>
            </a:r>
          </a:p>
          <a:p>
            <a:pPr marL="0" indent="0" algn="r">
              <a:buNone/>
            </a:pPr>
            <a:r>
              <a:rPr lang="en-GB" dirty="0"/>
              <a:t>(</a:t>
            </a:r>
            <a:r>
              <a:rPr lang="en-GB" dirty="0" err="1"/>
              <a:t>Mortiboys</a:t>
            </a:r>
            <a:r>
              <a:rPr lang="en-GB" dirty="0"/>
              <a:t>, 1991)</a:t>
            </a:r>
          </a:p>
          <a:p>
            <a:pPr marL="0" indent="0">
              <a:buNone/>
            </a:pPr>
            <a:endParaRPr lang="en-GB" dirty="0"/>
          </a:p>
          <a:p>
            <a:endParaRPr lang="en-US"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10</a:t>
            </a:fld>
            <a:endParaRPr lang="en-GB" altLang="en-US"/>
          </a:p>
        </p:txBody>
      </p:sp>
    </p:spTree>
    <p:extLst>
      <p:ext uri="{BB962C8B-B14F-4D97-AF65-F5344CB8AC3E}">
        <p14:creationId xmlns:p14="http://schemas.microsoft.com/office/powerpoint/2010/main" val="272202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Holistic</a:t>
            </a:r>
          </a:p>
          <a:p>
            <a:r>
              <a:rPr lang="en-GB" dirty="0"/>
              <a:t>Policy focused upon Customers – not </a:t>
            </a:r>
            <a:r>
              <a:rPr lang="en-GB" i="1" dirty="0"/>
              <a:t>trite</a:t>
            </a:r>
            <a:r>
              <a:rPr lang="en-GB" dirty="0"/>
              <a:t>, but exemplified by </a:t>
            </a:r>
            <a:r>
              <a:rPr lang="en-GB" u="sng" dirty="0"/>
              <a:t>performance</a:t>
            </a:r>
          </a:p>
          <a:p>
            <a:r>
              <a:rPr lang="en-GB" dirty="0"/>
              <a:t>Customer Delight as a component of ‘Loyalty’</a:t>
            </a:r>
          </a:p>
          <a:p>
            <a:r>
              <a:rPr lang="en-GB" dirty="0"/>
              <a:t>Cheapest v Unique ….avoid ‘Death Valley’!</a:t>
            </a:r>
          </a:p>
          <a:p>
            <a:r>
              <a:rPr lang="en-GB" dirty="0"/>
              <a:t>Kano &amp; Taguchi</a:t>
            </a:r>
          </a:p>
          <a:p>
            <a:r>
              <a:rPr lang="en-GB" dirty="0"/>
              <a:t>Lean Principles</a:t>
            </a:r>
          </a:p>
          <a:p>
            <a:r>
              <a:rPr lang="en-GB" dirty="0"/>
              <a:t>Piercy and the </a:t>
            </a:r>
            <a:r>
              <a:rPr lang="en-GB" i="1" dirty="0"/>
              <a:t>Customer Conundrum</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11</a:t>
            </a:fld>
            <a:endParaRPr lang="en-GB" altLang="en-US"/>
          </a:p>
        </p:txBody>
      </p:sp>
      <p:sp>
        <p:nvSpPr>
          <p:cNvPr id="9" name="Title 1"/>
          <p:cNvSpPr>
            <a:spLocks noGrp="1"/>
          </p:cNvSpPr>
          <p:nvPr>
            <p:ph type="title"/>
          </p:nvPr>
        </p:nvSpPr>
        <p:spPr/>
        <p:txBody>
          <a:bodyPr>
            <a:normAutofit/>
          </a:bodyPr>
          <a:lstStyle/>
          <a:p>
            <a:r>
              <a:rPr lang="en-GB" dirty="0"/>
              <a:t>Understanding and Engaging in the Customer Experience</a:t>
            </a:r>
          </a:p>
        </p:txBody>
      </p:sp>
    </p:spTree>
    <p:extLst>
      <p:ext uri="{BB962C8B-B14F-4D97-AF65-F5344CB8AC3E}">
        <p14:creationId xmlns:p14="http://schemas.microsoft.com/office/powerpoint/2010/main" val="335784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Internal Customer Satisfaction</a:t>
            </a:r>
          </a:p>
        </p:txBody>
      </p:sp>
      <p:sp>
        <p:nvSpPr>
          <p:cNvPr id="4" name="Content Placeholder 3"/>
          <p:cNvSpPr>
            <a:spLocks noGrp="1"/>
          </p:cNvSpPr>
          <p:nvPr>
            <p:ph idx="1"/>
          </p:nvPr>
        </p:nvSpPr>
        <p:spPr/>
        <p:txBody>
          <a:bodyPr/>
          <a:lstStyle/>
          <a:p>
            <a:r>
              <a:rPr lang="en-GB" dirty="0"/>
              <a:t>Total Quality approach</a:t>
            </a:r>
          </a:p>
          <a:p>
            <a:r>
              <a:rPr lang="en-GB" dirty="0"/>
              <a:t>Need a focus on </a:t>
            </a:r>
            <a:r>
              <a:rPr lang="en-GB" b="1" i="1" dirty="0"/>
              <a:t>Process</a:t>
            </a:r>
            <a:r>
              <a:rPr lang="en-GB" dirty="0"/>
              <a:t>, rather than </a:t>
            </a:r>
            <a:r>
              <a:rPr lang="en-GB" i="1" dirty="0"/>
              <a:t>Function</a:t>
            </a:r>
            <a:endParaRPr lang="en-GB" dirty="0"/>
          </a:p>
          <a:p>
            <a:pPr marL="0" indent="0">
              <a:buNone/>
            </a:pPr>
            <a:r>
              <a:rPr lang="en-GB" i="1" dirty="0"/>
              <a:t>What does this mean? What are the benefits of this?</a:t>
            </a:r>
          </a:p>
          <a:p>
            <a:pPr marL="0" indent="0">
              <a:buNone/>
            </a:pPr>
            <a:endParaRPr lang="en-GB" i="1" dirty="0"/>
          </a:p>
        </p:txBody>
      </p:sp>
      <p:sp>
        <p:nvSpPr>
          <p:cNvPr id="2" name="Slide Number Placeholder 1"/>
          <p:cNvSpPr>
            <a:spLocks noGrp="1"/>
          </p:cNvSpPr>
          <p:nvPr>
            <p:ph type="sldNum" sz="quarter" idx="12"/>
          </p:nvPr>
        </p:nvSpPr>
        <p:spPr/>
        <p:txBody>
          <a:bodyPr/>
          <a:lstStyle/>
          <a:p>
            <a:fld id="{3F7C84D8-D9F6-418F-8C5F-867422F6EA8E}" type="slidenum">
              <a:rPr lang="en-GB" altLang="en-US" smtClean="0"/>
              <a:pPr/>
              <a:t>12</a:t>
            </a:fld>
            <a:endParaRPr lang="en-GB" alt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1100" y="913852"/>
            <a:ext cx="3177080" cy="474973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3228191"/>
            <a:ext cx="5776210" cy="2435397"/>
          </a:xfrm>
          <a:prstGeom prst="rect">
            <a:avLst/>
          </a:prstGeom>
        </p:spPr>
      </p:pic>
    </p:spTree>
    <p:extLst>
      <p:ext uri="{BB962C8B-B14F-4D97-AF65-F5344CB8AC3E}">
        <p14:creationId xmlns:p14="http://schemas.microsoft.com/office/powerpoint/2010/main" val="4224726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7CE0E-5E3C-BD43-AF89-358BDEB71C8C}"/>
              </a:ext>
            </a:extLst>
          </p:cNvPr>
          <p:cNvSpPr>
            <a:spLocks noGrp="1"/>
          </p:cNvSpPr>
          <p:nvPr>
            <p:ph type="title"/>
          </p:nvPr>
        </p:nvSpPr>
        <p:spPr/>
        <p:txBody>
          <a:bodyPr/>
          <a:lstStyle/>
          <a:p>
            <a:r>
              <a:rPr lang="en-US" dirty="0"/>
              <a:t>The Deming Cycle</a:t>
            </a:r>
          </a:p>
        </p:txBody>
      </p:sp>
      <p:sp>
        <p:nvSpPr>
          <p:cNvPr id="4" name="Slide Number Placeholder 3">
            <a:extLst>
              <a:ext uri="{FF2B5EF4-FFF2-40B4-BE49-F238E27FC236}">
                <a16:creationId xmlns:a16="http://schemas.microsoft.com/office/drawing/2014/main" id="{C3BB2D90-62D8-4E4C-845F-B087C5A47A79}"/>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Content Placeholder 2">
            <a:extLst>
              <a:ext uri="{FF2B5EF4-FFF2-40B4-BE49-F238E27FC236}">
                <a16:creationId xmlns:a16="http://schemas.microsoft.com/office/drawing/2014/main" id="{A38279E5-5B1E-B547-9C53-85F346AE371B}"/>
              </a:ext>
            </a:extLst>
          </p:cNvPr>
          <p:cNvSpPr>
            <a:spLocks noGrp="1"/>
          </p:cNvSpPr>
          <p:nvPr>
            <p:ph idx="1"/>
          </p:nvPr>
        </p:nvSpPr>
        <p:spPr>
          <a:xfrm>
            <a:off x="714531" y="1174746"/>
            <a:ext cx="10972800" cy="3917032"/>
          </a:xfrm>
        </p:spPr>
        <p:txBody>
          <a:bodyPr>
            <a:normAutofit fontScale="92500"/>
          </a:bodyPr>
          <a:lstStyle/>
          <a:p>
            <a:r>
              <a:rPr lang="en-GB" dirty="0"/>
              <a:t>Deming said that in the West (UK!) we are very poor planners – we do not clearly define and train our processes to users, we just like to get on and </a:t>
            </a:r>
            <a:r>
              <a:rPr lang="en-GB" b="1" dirty="0"/>
              <a:t>‘DO’</a:t>
            </a:r>
            <a:r>
              <a:rPr lang="en-GB" dirty="0"/>
              <a:t> something.  That’s why we always carry papers and clutter our desks – to prove that we are busy ‘DOING’ something.  Unfortunately, it’s usually the wrong thing!  We don’t monitor or measure our process performance, we prefer to just </a:t>
            </a:r>
            <a:r>
              <a:rPr lang="en-GB" b="1" dirty="0"/>
              <a:t>‘Fire Fight’</a:t>
            </a:r>
            <a:r>
              <a:rPr lang="en-GB" dirty="0"/>
              <a:t> the resulting problems and disasters!  </a:t>
            </a:r>
          </a:p>
          <a:p>
            <a:r>
              <a:rPr lang="en-GB" dirty="0"/>
              <a:t>Think about your average day at work.   Do you plan - do - check - act or do you spend most of your time rushing around trying to sort out the same old problems again and again?</a:t>
            </a:r>
          </a:p>
          <a:p>
            <a:endParaRPr lang="en-GB" dirty="0"/>
          </a:p>
        </p:txBody>
      </p:sp>
    </p:spTree>
    <p:extLst>
      <p:ext uri="{BB962C8B-B14F-4D97-AF65-F5344CB8AC3E}">
        <p14:creationId xmlns:p14="http://schemas.microsoft.com/office/powerpoint/2010/main" val="2889960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44EF6-796D-5D4B-B93A-B6AAFC71E08C}"/>
              </a:ext>
            </a:extLst>
          </p:cNvPr>
          <p:cNvSpPr>
            <a:spLocks noGrp="1"/>
          </p:cNvSpPr>
          <p:nvPr>
            <p:ph type="title"/>
          </p:nvPr>
        </p:nvSpPr>
        <p:spPr/>
        <p:txBody>
          <a:bodyPr/>
          <a:lstStyle/>
          <a:p>
            <a:r>
              <a:rPr lang="en-US" dirty="0"/>
              <a:t>The Deming Cycle</a:t>
            </a:r>
          </a:p>
        </p:txBody>
      </p:sp>
      <p:sp>
        <p:nvSpPr>
          <p:cNvPr id="4" name="Slide Number Placeholder 3">
            <a:extLst>
              <a:ext uri="{FF2B5EF4-FFF2-40B4-BE49-F238E27FC236}">
                <a16:creationId xmlns:a16="http://schemas.microsoft.com/office/drawing/2014/main" id="{2BC75483-67CD-1A4B-A59C-9F2575053970}"/>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Content Placeholder 2">
            <a:extLst>
              <a:ext uri="{FF2B5EF4-FFF2-40B4-BE49-F238E27FC236}">
                <a16:creationId xmlns:a16="http://schemas.microsoft.com/office/drawing/2014/main" id="{D31CF2EB-70BD-F34E-9171-5DA8A2201549}"/>
              </a:ext>
            </a:extLst>
          </p:cNvPr>
          <p:cNvSpPr>
            <a:spLocks noGrp="1"/>
          </p:cNvSpPr>
          <p:nvPr>
            <p:ph idx="1"/>
          </p:nvPr>
        </p:nvSpPr>
        <p:spPr>
          <a:xfrm>
            <a:off x="609600" y="1198409"/>
            <a:ext cx="10972800" cy="3917032"/>
          </a:xfrm>
        </p:spPr>
        <p:txBody>
          <a:bodyPr>
            <a:normAutofit/>
          </a:bodyPr>
          <a:lstStyle/>
          <a:p>
            <a:r>
              <a:rPr lang="en-GB" dirty="0"/>
              <a:t>In Japan, the teachings of Deming led to a move from </a:t>
            </a:r>
            <a:r>
              <a:rPr lang="en-GB" dirty="0" err="1"/>
              <a:t>pD?F</a:t>
            </a:r>
            <a:r>
              <a:rPr lang="en-GB" dirty="0"/>
              <a:t> to PDCA, and : -</a:t>
            </a:r>
          </a:p>
          <a:p>
            <a:pPr lvl="1"/>
            <a:r>
              <a:rPr lang="en-GB" dirty="0"/>
              <a:t>An absolute </a:t>
            </a:r>
            <a:r>
              <a:rPr lang="en-GB" b="1" i="1" dirty="0"/>
              <a:t>focus on customers</a:t>
            </a:r>
          </a:p>
          <a:p>
            <a:pPr lvl="1"/>
            <a:r>
              <a:rPr lang="en-GB" dirty="0"/>
              <a:t>An absolute </a:t>
            </a:r>
            <a:r>
              <a:rPr lang="en-GB" b="1" i="1" dirty="0"/>
              <a:t>focus on processes </a:t>
            </a:r>
            <a:r>
              <a:rPr lang="en-GB" dirty="0"/>
              <a:t>as the mechanism for delivering customer satisfaction</a:t>
            </a:r>
          </a:p>
          <a:p>
            <a:pPr lvl="1"/>
            <a:r>
              <a:rPr lang="en-GB" b="1" i="1" dirty="0"/>
              <a:t>Well-trained employees</a:t>
            </a:r>
          </a:p>
          <a:p>
            <a:pPr lvl="1"/>
            <a:r>
              <a:rPr lang="en-GB" b="1" i="1" dirty="0"/>
              <a:t>Continuous Systematic Improvement </a:t>
            </a:r>
            <a:r>
              <a:rPr lang="en-GB" dirty="0"/>
              <a:t>of all aspects of the business</a:t>
            </a:r>
          </a:p>
          <a:p>
            <a:pPr lvl="1"/>
            <a:r>
              <a:rPr lang="en-GB" b="1" i="1" dirty="0"/>
              <a:t>Innovation + Incremental (Kaizen) + Maintenance</a:t>
            </a:r>
          </a:p>
          <a:p>
            <a:endParaRPr lang="en-GB" dirty="0"/>
          </a:p>
        </p:txBody>
      </p:sp>
    </p:spTree>
    <p:extLst>
      <p:ext uri="{BB962C8B-B14F-4D97-AF65-F5344CB8AC3E}">
        <p14:creationId xmlns:p14="http://schemas.microsoft.com/office/powerpoint/2010/main" val="1032419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4B774-C507-8C4D-9038-E01C6F1C3563}"/>
              </a:ext>
            </a:extLst>
          </p:cNvPr>
          <p:cNvSpPr>
            <a:spLocks noGrp="1"/>
          </p:cNvSpPr>
          <p:nvPr>
            <p:ph type="title"/>
          </p:nvPr>
        </p:nvSpPr>
        <p:spPr/>
        <p:txBody>
          <a:bodyPr/>
          <a:lstStyle/>
          <a:p>
            <a:r>
              <a:rPr lang="en-GB" dirty="0"/>
              <a:t>A Destructive Cycle</a:t>
            </a:r>
            <a:endParaRPr lang="en-US" dirty="0"/>
          </a:p>
        </p:txBody>
      </p:sp>
      <p:sp>
        <p:nvSpPr>
          <p:cNvPr id="4" name="Slide Number Placeholder 3">
            <a:extLst>
              <a:ext uri="{FF2B5EF4-FFF2-40B4-BE49-F238E27FC236}">
                <a16:creationId xmlns:a16="http://schemas.microsoft.com/office/drawing/2014/main" id="{2315940B-BA94-FF48-9E7C-0B4A46E5DCE8}"/>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9" name="Content Placeholder 2">
            <a:extLst>
              <a:ext uri="{FF2B5EF4-FFF2-40B4-BE49-F238E27FC236}">
                <a16:creationId xmlns:a16="http://schemas.microsoft.com/office/drawing/2014/main" id="{0EC6ED3D-A60A-9B43-B48F-5E3DABF5C272}"/>
              </a:ext>
            </a:extLst>
          </p:cNvPr>
          <p:cNvSpPr>
            <a:spLocks noGrp="1"/>
          </p:cNvSpPr>
          <p:nvPr>
            <p:ph idx="1"/>
          </p:nvPr>
        </p:nvSpPr>
        <p:spPr>
          <a:xfrm>
            <a:off x="609600" y="1198409"/>
            <a:ext cx="10972800" cy="3917032"/>
          </a:xfrm>
        </p:spPr>
        <p:txBody>
          <a:bodyPr/>
          <a:lstStyle/>
          <a:p>
            <a:pPr marL="0" indent="0" eaLnBrk="0" fontAlgn="base" hangingPunct="0">
              <a:spcBef>
                <a:spcPct val="0"/>
              </a:spcBef>
              <a:spcAft>
                <a:spcPct val="0"/>
              </a:spcAft>
              <a:buNone/>
            </a:pPr>
            <a:r>
              <a:rPr lang="en-GB" altLang="en-US" b="1" dirty="0">
                <a:ea typeface="Times New Roman" panose="02020603050405020304" pitchFamily="18" charset="0"/>
                <a:cs typeface="Arial" panose="020B0604020202020204" pitchFamily="34" charset="0"/>
              </a:rPr>
              <a:t>Reality?</a:t>
            </a:r>
            <a:endParaRPr lang="en-GB" altLang="en-US" dirty="0"/>
          </a:p>
          <a:p>
            <a:pPr marL="0" indent="0" eaLnBrk="0" fontAlgn="base" hangingPunct="0">
              <a:spcBef>
                <a:spcPct val="0"/>
              </a:spcBef>
              <a:spcAft>
                <a:spcPct val="0"/>
              </a:spcAft>
              <a:buNone/>
            </a:pPr>
            <a:endParaRPr lang="en-GB" altLang="en-US" dirty="0"/>
          </a:p>
          <a:p>
            <a:pPr marL="0" indent="0">
              <a:buNone/>
            </a:pPr>
            <a:endParaRPr lang="en-GB" dirty="0"/>
          </a:p>
        </p:txBody>
      </p:sp>
      <p:pic>
        <p:nvPicPr>
          <p:cNvPr id="10" name="Picture 1">
            <a:extLst>
              <a:ext uri="{FF2B5EF4-FFF2-40B4-BE49-F238E27FC236}">
                <a16:creationId xmlns:a16="http://schemas.microsoft.com/office/drawing/2014/main" id="{28BCF341-012E-1E43-9015-BE726B0E620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7313" y="2840832"/>
            <a:ext cx="2724150" cy="226695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0DCB78E-C562-7546-A39C-86D67567328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8794" y="2558003"/>
            <a:ext cx="2550926" cy="1275463"/>
          </a:xfrm>
          <a:prstGeom prst="rect">
            <a:avLst/>
          </a:prstGeom>
        </p:spPr>
      </p:pic>
      <p:pic>
        <p:nvPicPr>
          <p:cNvPr id="12" name="Picture 11">
            <a:extLst>
              <a:ext uri="{FF2B5EF4-FFF2-40B4-BE49-F238E27FC236}">
                <a16:creationId xmlns:a16="http://schemas.microsoft.com/office/drawing/2014/main" id="{B284B8E9-1822-624E-A7E6-E433D72011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86406" y="3325300"/>
            <a:ext cx="2133600" cy="1964383"/>
          </a:xfrm>
          <a:prstGeom prst="rect">
            <a:avLst/>
          </a:prstGeom>
        </p:spPr>
      </p:pic>
    </p:spTree>
    <p:extLst>
      <p:ext uri="{BB962C8B-B14F-4D97-AF65-F5344CB8AC3E}">
        <p14:creationId xmlns:p14="http://schemas.microsoft.com/office/powerpoint/2010/main" val="3440431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View</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16</a:t>
            </a:fld>
            <a:endParaRPr lang="en-GB" altLang="en-US"/>
          </a:p>
        </p:txBody>
      </p:sp>
      <p:sp>
        <p:nvSpPr>
          <p:cNvPr id="34" name="Rectangle 30"/>
          <p:cNvSpPr>
            <a:spLocks noChangeArrowheads="1"/>
          </p:cNvSpPr>
          <p:nvPr/>
        </p:nvSpPr>
        <p:spPr bwMode="auto">
          <a:xfrm>
            <a:off x="1524001" y="2725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6" name="Group 5">
            <a:extLst>
              <a:ext uri="{FF2B5EF4-FFF2-40B4-BE49-F238E27FC236}">
                <a16:creationId xmlns:a16="http://schemas.microsoft.com/office/drawing/2014/main" id="{70021F33-4A20-CC4F-9778-51722820574B}"/>
              </a:ext>
            </a:extLst>
          </p:cNvPr>
          <p:cNvGrpSpPr/>
          <p:nvPr/>
        </p:nvGrpSpPr>
        <p:grpSpPr>
          <a:xfrm>
            <a:off x="2399418" y="1615602"/>
            <a:ext cx="7393163" cy="3708120"/>
            <a:chOff x="2938264" y="2745563"/>
            <a:chExt cx="5791200" cy="2682875"/>
          </a:xfrm>
        </p:grpSpPr>
        <p:grpSp>
          <p:nvGrpSpPr>
            <p:cNvPr id="5" name="Group 4">
              <a:extLst>
                <a:ext uri="{FF2B5EF4-FFF2-40B4-BE49-F238E27FC236}">
                  <a16:creationId xmlns:a16="http://schemas.microsoft.com/office/drawing/2014/main" id="{3B5A0CAB-EA0D-684E-8FBF-9526D56D3ACA}"/>
                </a:ext>
              </a:extLst>
            </p:cNvPr>
            <p:cNvGrpSpPr/>
            <p:nvPr/>
          </p:nvGrpSpPr>
          <p:grpSpPr>
            <a:xfrm>
              <a:off x="2938264" y="2745563"/>
              <a:ext cx="5791200" cy="2682875"/>
              <a:chOff x="2938264" y="2745563"/>
              <a:chExt cx="5791200" cy="2682875"/>
            </a:xfrm>
          </p:grpSpPr>
          <p:sp>
            <p:nvSpPr>
              <p:cNvPr id="25" name="Text Box 28"/>
              <p:cNvSpPr txBox="1">
                <a:spLocks noChangeArrowheads="1"/>
              </p:cNvSpPr>
              <p:nvPr/>
            </p:nvSpPr>
            <p:spPr bwMode="auto">
              <a:xfrm>
                <a:off x="4690864" y="2745563"/>
                <a:ext cx="22860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Understand the Customer &amp; Business Needs and Expectations</a:t>
                </a:r>
                <a:endParaRPr lang="en-US" altLang="en-US" dirty="0">
                  <a:latin typeface="Arial" panose="020B0604020202020204" pitchFamily="34" charset="0"/>
                </a:endParaRPr>
              </a:p>
            </p:txBody>
          </p:sp>
          <p:sp>
            <p:nvSpPr>
              <p:cNvPr id="26" name="Text Box 21"/>
              <p:cNvSpPr txBox="1">
                <a:spLocks noChangeArrowheads="1"/>
              </p:cNvSpPr>
              <p:nvPr/>
            </p:nvSpPr>
            <p:spPr bwMode="auto">
              <a:xfrm>
                <a:off x="7510264" y="3667901"/>
                <a:ext cx="12192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Define &amp; then improve the Process</a:t>
                </a:r>
                <a:endParaRPr lang="en-US" altLang="en-US" dirty="0">
                  <a:latin typeface="Arial" panose="020B0604020202020204" pitchFamily="34" charset="0"/>
                </a:endParaRPr>
              </a:p>
            </p:txBody>
          </p:sp>
          <p:sp>
            <p:nvSpPr>
              <p:cNvPr id="27" name="Text Box 27"/>
              <p:cNvSpPr txBox="1">
                <a:spLocks noChangeArrowheads="1"/>
              </p:cNvSpPr>
              <p:nvPr/>
            </p:nvSpPr>
            <p:spPr bwMode="auto">
              <a:xfrm>
                <a:off x="4767064" y="4742638"/>
                <a:ext cx="2133600" cy="6858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algn="ctr" eaLnBrk="0" fontAlgn="base" hangingPunct="0">
                  <a:spcBef>
                    <a:spcPct val="0"/>
                  </a:spcBef>
                  <a:spcAft>
                    <a:spcPct val="0"/>
                  </a:spcAft>
                </a:pPr>
                <a:r>
                  <a:rPr lang="en-US" altLang="en-US" sz="1100" dirty="0">
                    <a:latin typeface="Arial" panose="020B0604020202020204" pitchFamily="34" charset="0"/>
                    <a:ea typeface="Times New Roman" panose="02020603050405020304" pitchFamily="18" charset="0"/>
                    <a:cs typeface="Arial" panose="020B0604020202020204" pitchFamily="34" charset="0"/>
                  </a:rPr>
                  <a:t>Train all users of the process thoroughly &amp; implement the process</a:t>
                </a:r>
                <a:endParaRPr lang="en-US" altLang="en-US" dirty="0">
                  <a:latin typeface="Arial" panose="020B0604020202020204" pitchFamily="34" charset="0"/>
                </a:endParaRPr>
              </a:p>
            </p:txBody>
          </p:sp>
          <p:sp>
            <p:nvSpPr>
              <p:cNvPr id="28" name="Text Box 22"/>
              <p:cNvSpPr txBox="1">
                <a:spLocks noChangeArrowheads="1"/>
              </p:cNvSpPr>
              <p:nvPr/>
            </p:nvSpPr>
            <p:spPr bwMode="auto">
              <a:xfrm>
                <a:off x="2938264" y="3667901"/>
                <a:ext cx="1295400"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eaLnBrk="0" hangingPunct="0">
                  <a:tabLst>
                    <a:tab pos="457200" algn="r"/>
                    <a:tab pos="2636838" algn="ctr"/>
                    <a:tab pos="5273675" algn="r"/>
                  </a:tabLst>
                  <a:defRPr>
                    <a:solidFill>
                      <a:schemeClr val="tx1"/>
                    </a:solidFill>
                    <a:latin typeface="Arial" panose="020B0604020202020204" pitchFamily="34" charset="0"/>
                  </a:defRPr>
                </a:lvl1pPr>
                <a:lvl2pPr eaLnBrk="0" hangingPunct="0">
                  <a:tabLst>
                    <a:tab pos="457200" algn="r"/>
                    <a:tab pos="2636838" algn="ctr"/>
                    <a:tab pos="5273675" algn="r"/>
                  </a:tabLst>
                  <a:defRPr>
                    <a:solidFill>
                      <a:schemeClr val="tx1"/>
                    </a:solidFill>
                    <a:latin typeface="Arial" panose="020B0604020202020204" pitchFamily="34" charset="0"/>
                  </a:defRPr>
                </a:lvl2pPr>
                <a:lvl3pPr eaLnBrk="0" hangingPunct="0">
                  <a:tabLst>
                    <a:tab pos="457200" algn="r"/>
                    <a:tab pos="2636838" algn="ctr"/>
                    <a:tab pos="5273675" algn="r"/>
                  </a:tabLst>
                  <a:defRPr>
                    <a:solidFill>
                      <a:schemeClr val="tx1"/>
                    </a:solidFill>
                    <a:latin typeface="Arial" panose="020B0604020202020204" pitchFamily="34" charset="0"/>
                  </a:defRPr>
                </a:lvl3pPr>
                <a:lvl4pPr eaLnBrk="0" hangingPunct="0">
                  <a:tabLst>
                    <a:tab pos="457200" algn="r"/>
                    <a:tab pos="2636838" algn="ctr"/>
                    <a:tab pos="5273675" algn="r"/>
                  </a:tabLst>
                  <a:defRPr>
                    <a:solidFill>
                      <a:schemeClr val="tx1"/>
                    </a:solidFill>
                    <a:latin typeface="Arial" panose="020B0604020202020204" pitchFamily="34" charset="0"/>
                  </a:defRPr>
                </a:lvl4pPr>
                <a:lvl5pPr eaLnBrk="0" hangingPunct="0">
                  <a:tabLst>
                    <a:tab pos="457200" algn="r"/>
                    <a:tab pos="2636838" algn="ctr"/>
                    <a:tab pos="5273675" algn="r"/>
                  </a:tabLst>
                  <a:defRPr>
                    <a:solidFill>
                      <a:schemeClr val="tx1"/>
                    </a:solidFill>
                    <a:latin typeface="Arial" panose="020B0604020202020204" pitchFamily="34" charset="0"/>
                  </a:defRPr>
                </a:lvl5pPr>
                <a:lvl6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6pPr>
                <a:lvl7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7pPr>
                <a:lvl8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8pPr>
                <a:lvl9pPr eaLnBrk="0" fontAlgn="base" hangingPunct="0">
                  <a:spcBef>
                    <a:spcPct val="0"/>
                  </a:spcBef>
                  <a:spcAft>
                    <a:spcPct val="0"/>
                  </a:spcAft>
                  <a:tabLst>
                    <a:tab pos="457200" algn="r"/>
                    <a:tab pos="2636838" algn="ctr"/>
                    <a:tab pos="5273675" algn="r"/>
                  </a:tabLst>
                  <a:defRPr>
                    <a:solidFill>
                      <a:schemeClr val="tx1"/>
                    </a:solidFill>
                    <a:latin typeface="Arial" panose="020B0604020202020204" pitchFamily="34" charset="0"/>
                  </a:defRPr>
                </a:lvl9pPr>
              </a:lstStyle>
              <a:p>
                <a:pPr algn="ctr" fontAlgn="base">
                  <a:spcBef>
                    <a:spcPct val="0"/>
                  </a:spcBef>
                  <a:spcAft>
                    <a:spcPct val="0"/>
                  </a:spcAft>
                </a:pPr>
                <a:r>
                  <a:rPr lang="en-US" altLang="en-US" sz="1100" dirty="0">
                    <a:ea typeface="Times New Roman" panose="02020603050405020304" pitchFamily="18" charset="0"/>
                    <a:cs typeface="Arial" panose="020B0604020202020204" pitchFamily="34" charset="0"/>
                  </a:rPr>
                  <a:t>Measure the Output of the Process</a:t>
                </a:r>
                <a:endParaRPr lang="en-US" altLang="en-US" dirty="0"/>
              </a:p>
            </p:txBody>
          </p:sp>
          <p:sp>
            <p:nvSpPr>
              <p:cNvPr id="29" name="AutoShape 26"/>
              <p:cNvSpPr>
                <a:spLocks noChangeArrowheads="1"/>
              </p:cNvSpPr>
              <p:nvPr/>
            </p:nvSpPr>
            <p:spPr bwMode="auto">
              <a:xfrm>
                <a:off x="6672064" y="3590113"/>
                <a:ext cx="1676400" cy="1600200"/>
              </a:xfrm>
              <a:custGeom>
                <a:avLst/>
                <a:gdLst>
                  <a:gd name="G0" fmla="+- 6171813 0 0"/>
                  <a:gd name="G1" fmla="+- -136385 0 0"/>
                  <a:gd name="G2" fmla="+- 6171813 0 -136385"/>
                  <a:gd name="G3" fmla="+- 10800 0 0"/>
                  <a:gd name="G4" fmla="+- 0 0 6171813"/>
                  <a:gd name="T0" fmla="*/ 360 256 1"/>
                  <a:gd name="T1" fmla="*/ 0 256 1"/>
                  <a:gd name="G5" fmla="+- G2 T0 T1"/>
                  <a:gd name="G6" fmla="?: G2 G2 G5"/>
                  <a:gd name="G7" fmla="+- 0 0 G6"/>
                  <a:gd name="G8" fmla="+- 6758 0 0"/>
                  <a:gd name="G9" fmla="+- 0 0 -136385"/>
                  <a:gd name="G10" fmla="+- 6758 0 2700"/>
                  <a:gd name="G11" fmla="cos G10 6171813"/>
                  <a:gd name="G12" fmla="sin G10 6171813"/>
                  <a:gd name="G13" fmla="cos 13500 6171813"/>
                  <a:gd name="G14" fmla="sin 13500 6171813"/>
                  <a:gd name="G15" fmla="+- G11 10800 0"/>
                  <a:gd name="G16" fmla="+- G12 10800 0"/>
                  <a:gd name="G17" fmla="+- G13 10800 0"/>
                  <a:gd name="G18" fmla="+- G14 10800 0"/>
                  <a:gd name="G19" fmla="*/ 6758 1 2"/>
                  <a:gd name="G20" fmla="+- G19 5400 0"/>
                  <a:gd name="G21" fmla="cos G20 6171813"/>
                  <a:gd name="G22" fmla="sin G20 6171813"/>
                  <a:gd name="G23" fmla="+- G21 10800 0"/>
                  <a:gd name="G24" fmla="+- G12 G23 G22"/>
                  <a:gd name="G25" fmla="+- G22 G23 G11"/>
                  <a:gd name="G26" fmla="cos 10800 6171813"/>
                  <a:gd name="G27" fmla="sin 10800 6171813"/>
                  <a:gd name="G28" fmla="cos 6758 6171813"/>
                  <a:gd name="G29" fmla="sin 6758 6171813"/>
                  <a:gd name="G30" fmla="+- G26 10800 0"/>
                  <a:gd name="G31" fmla="+- G27 10800 0"/>
                  <a:gd name="G32" fmla="+- G28 10800 0"/>
                  <a:gd name="G33" fmla="+- G29 10800 0"/>
                  <a:gd name="G34" fmla="+- G19 5400 0"/>
                  <a:gd name="G35" fmla="cos G34 -136385"/>
                  <a:gd name="G36" fmla="sin G34 -136385"/>
                  <a:gd name="G37" fmla="+/ -136385 6171813 2"/>
                  <a:gd name="T2" fmla="*/ 180 256 1"/>
                  <a:gd name="T3" fmla="*/ 0 256 1"/>
                  <a:gd name="G38" fmla="+- G37 T2 T3"/>
                  <a:gd name="G39" fmla="?: G2 G37 G38"/>
                  <a:gd name="G40" fmla="cos 10800 G39"/>
                  <a:gd name="G41" fmla="sin 10800 G39"/>
                  <a:gd name="G42" fmla="cos 6758 G39"/>
                  <a:gd name="G43" fmla="sin 6758 G39"/>
                  <a:gd name="G44" fmla="+- G40 10800 0"/>
                  <a:gd name="G45" fmla="+- G41 10800 0"/>
                  <a:gd name="G46" fmla="+- G42 10800 0"/>
                  <a:gd name="G47" fmla="+- G43 10800 0"/>
                  <a:gd name="G48" fmla="+- G35 10800 0"/>
                  <a:gd name="G49" fmla="+- G36 10800 0"/>
                  <a:gd name="T4" fmla="*/ 18295 w 21600"/>
                  <a:gd name="T5" fmla="*/ 18574 h 21600"/>
                  <a:gd name="T6" fmla="*/ 19573 w 21600"/>
                  <a:gd name="T7" fmla="*/ 10481 h 21600"/>
                  <a:gd name="T8" fmla="*/ 15490 w 21600"/>
                  <a:gd name="T9" fmla="*/ 15665 h 21600"/>
                  <a:gd name="T10" fmla="*/ 9817 w 21600"/>
                  <a:gd name="T11" fmla="*/ 24264 h 21600"/>
                  <a:gd name="T12" fmla="*/ 5452 w 21600"/>
                  <a:gd name="T13" fmla="*/ 19211 h 21600"/>
                  <a:gd name="T14" fmla="*/ 10504 w 21600"/>
                  <a:gd name="T15" fmla="*/ 14847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0308" y="17540"/>
                    </a:moveTo>
                    <a:cubicBezTo>
                      <a:pt x="10471" y="17552"/>
                      <a:pt x="10635" y="17558"/>
                      <a:pt x="10800" y="17558"/>
                    </a:cubicBezTo>
                    <a:cubicBezTo>
                      <a:pt x="14532" y="17558"/>
                      <a:pt x="17558" y="14532"/>
                      <a:pt x="17558" y="10800"/>
                    </a:cubicBezTo>
                    <a:cubicBezTo>
                      <a:pt x="17558" y="10718"/>
                      <a:pt x="17556" y="10636"/>
                      <a:pt x="17553" y="10554"/>
                    </a:cubicBezTo>
                    <a:lnTo>
                      <a:pt x="21592" y="10407"/>
                    </a:lnTo>
                    <a:cubicBezTo>
                      <a:pt x="21597" y="10538"/>
                      <a:pt x="21600" y="10669"/>
                      <a:pt x="21600" y="10800"/>
                    </a:cubicBezTo>
                    <a:cubicBezTo>
                      <a:pt x="21600" y="16764"/>
                      <a:pt x="16764" y="21600"/>
                      <a:pt x="10800" y="21600"/>
                    </a:cubicBezTo>
                    <a:cubicBezTo>
                      <a:pt x="10537" y="21600"/>
                      <a:pt x="10275" y="21590"/>
                      <a:pt x="10013" y="21571"/>
                    </a:cubicBezTo>
                    <a:lnTo>
                      <a:pt x="9817" y="24264"/>
                    </a:lnTo>
                    <a:lnTo>
                      <a:pt x="5452" y="19211"/>
                    </a:lnTo>
                    <a:lnTo>
                      <a:pt x="10504" y="14847"/>
                    </a:lnTo>
                    <a:lnTo>
                      <a:pt x="10308" y="1754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0" name="AutoShape 23"/>
              <p:cNvSpPr>
                <a:spLocks noChangeArrowheads="1"/>
              </p:cNvSpPr>
              <p:nvPr/>
            </p:nvSpPr>
            <p:spPr bwMode="auto">
              <a:xfrm>
                <a:off x="6214864" y="2821763"/>
                <a:ext cx="2057400" cy="990600"/>
              </a:xfrm>
              <a:custGeom>
                <a:avLst/>
                <a:gdLst>
                  <a:gd name="G0" fmla="+- 0 0 0"/>
                  <a:gd name="G1" fmla="+- -5928408 0 0"/>
                  <a:gd name="G2" fmla="+- 0 0 -5928408"/>
                  <a:gd name="G3" fmla="+- 10800 0 0"/>
                  <a:gd name="G4" fmla="+- 0 0 0"/>
                  <a:gd name="T0" fmla="*/ 360 256 1"/>
                  <a:gd name="T1" fmla="*/ 0 256 1"/>
                  <a:gd name="G5" fmla="+- G2 T0 T1"/>
                  <a:gd name="G6" fmla="?: G2 G2 G5"/>
                  <a:gd name="G7" fmla="+- 0 0 G6"/>
                  <a:gd name="G8" fmla="+- 5400 0 0"/>
                  <a:gd name="G9" fmla="+- 0 0 -5928408"/>
                  <a:gd name="G10" fmla="+- 5400 0 2700"/>
                  <a:gd name="G11" fmla="cos G10 0"/>
                  <a:gd name="G12" fmla="sin G10 0"/>
                  <a:gd name="G13" fmla="cos 13500 0"/>
                  <a:gd name="G14" fmla="sin 13500 0"/>
                  <a:gd name="G15" fmla="+- G11 10800 0"/>
                  <a:gd name="G16" fmla="+- G12 10800 0"/>
                  <a:gd name="G17" fmla="+- G13 10800 0"/>
                  <a:gd name="G18" fmla="+- G14 10800 0"/>
                  <a:gd name="G19" fmla="*/ 5400 1 2"/>
                  <a:gd name="G20" fmla="+- G19 5400 0"/>
                  <a:gd name="G21" fmla="cos G20 0"/>
                  <a:gd name="G22" fmla="sin G20 0"/>
                  <a:gd name="G23" fmla="+- G21 10800 0"/>
                  <a:gd name="G24" fmla="+- G12 G23 G22"/>
                  <a:gd name="G25" fmla="+- G22 G23 G11"/>
                  <a:gd name="G26" fmla="cos 10800 0"/>
                  <a:gd name="G27" fmla="sin 10800 0"/>
                  <a:gd name="G28" fmla="cos 5400 0"/>
                  <a:gd name="G29" fmla="sin 5400 0"/>
                  <a:gd name="G30" fmla="+- G26 10800 0"/>
                  <a:gd name="G31" fmla="+- G27 10800 0"/>
                  <a:gd name="G32" fmla="+- G28 10800 0"/>
                  <a:gd name="G33" fmla="+- G29 10800 0"/>
                  <a:gd name="G34" fmla="+- G19 5400 0"/>
                  <a:gd name="G35" fmla="cos G34 -5928408"/>
                  <a:gd name="G36" fmla="sin G34 -5928408"/>
                  <a:gd name="G37" fmla="+/ -5928408 0 2"/>
                  <a:gd name="T2" fmla="*/ 180 256 1"/>
                  <a:gd name="T3" fmla="*/ 0 256 1"/>
                  <a:gd name="G38" fmla="+- G37 T2 T3"/>
                  <a:gd name="G39" fmla="?: G2 G37 G38"/>
                  <a:gd name="G40" fmla="cos 10800 G39"/>
                  <a:gd name="G41" fmla="sin 10800 G39"/>
                  <a:gd name="G42" fmla="cos 5400 G39"/>
                  <a:gd name="G43" fmla="sin 5400 G39"/>
                  <a:gd name="G44" fmla="+- G40 10800 0"/>
                  <a:gd name="G45" fmla="+- G41 10800 0"/>
                  <a:gd name="G46" fmla="+- G42 10800 0"/>
                  <a:gd name="G47" fmla="+- G43 10800 0"/>
                  <a:gd name="G48" fmla="+- G35 10800 0"/>
                  <a:gd name="G49" fmla="+- G36 10800 0"/>
                  <a:gd name="T4" fmla="*/ 18406 w 21600"/>
                  <a:gd name="T5" fmla="*/ 3132 h 21600"/>
                  <a:gd name="T6" fmla="*/ 10734 w 21600"/>
                  <a:gd name="T7" fmla="*/ 2700 h 21600"/>
                  <a:gd name="T8" fmla="*/ 14603 w 21600"/>
                  <a:gd name="T9" fmla="*/ 6966 h 21600"/>
                  <a:gd name="T10" fmla="*/ 24300 w 21600"/>
                  <a:gd name="T11" fmla="*/ 10800 h 21600"/>
                  <a:gd name="T12" fmla="*/ 18900 w 21600"/>
                  <a:gd name="T13" fmla="*/ 16200 h 21600"/>
                  <a:gd name="T14" fmla="*/ 13500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6200" y="10800"/>
                    </a:moveTo>
                    <a:cubicBezTo>
                      <a:pt x="16200" y="7817"/>
                      <a:pt x="13782" y="5400"/>
                      <a:pt x="10800" y="5400"/>
                    </a:cubicBezTo>
                    <a:cubicBezTo>
                      <a:pt x="10785" y="5400"/>
                      <a:pt x="10771" y="5400"/>
                      <a:pt x="10756" y="5400"/>
                    </a:cubicBezTo>
                    <a:lnTo>
                      <a:pt x="10713" y="0"/>
                    </a:lnTo>
                    <a:cubicBezTo>
                      <a:pt x="10742" y="0"/>
                      <a:pt x="10771" y="0"/>
                      <a:pt x="10800" y="0"/>
                    </a:cubicBezTo>
                    <a:cubicBezTo>
                      <a:pt x="16764" y="0"/>
                      <a:pt x="21600" y="4835"/>
                      <a:pt x="21600" y="10800"/>
                    </a:cubicBezTo>
                    <a:lnTo>
                      <a:pt x="24300" y="10800"/>
                    </a:lnTo>
                    <a:lnTo>
                      <a:pt x="18900" y="16200"/>
                    </a:lnTo>
                    <a:lnTo>
                      <a:pt x="13500" y="10800"/>
                    </a:lnTo>
                    <a:lnTo>
                      <a:pt x="16200" y="1080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1" name="AutoShape 25"/>
              <p:cNvSpPr>
                <a:spLocks noChangeArrowheads="1"/>
              </p:cNvSpPr>
              <p:nvPr/>
            </p:nvSpPr>
            <p:spPr bwMode="auto">
              <a:xfrm>
                <a:off x="3166864" y="4128276"/>
                <a:ext cx="2362200" cy="1143000"/>
              </a:xfrm>
              <a:custGeom>
                <a:avLst/>
                <a:gdLst>
                  <a:gd name="G0" fmla="+- 11796480 0 0"/>
                  <a:gd name="G1" fmla="+- 5819536 0 0"/>
                  <a:gd name="G2" fmla="+- 11796480 0 5819536"/>
                  <a:gd name="G3" fmla="+- 10800 0 0"/>
                  <a:gd name="G4" fmla="+- 0 0 11796480"/>
                  <a:gd name="T0" fmla="*/ 360 256 1"/>
                  <a:gd name="T1" fmla="*/ 0 256 1"/>
                  <a:gd name="G5" fmla="+- G2 T0 T1"/>
                  <a:gd name="G6" fmla="?: G2 G2 G5"/>
                  <a:gd name="G7" fmla="+- 0 0 G6"/>
                  <a:gd name="G8" fmla="+- 4243 0 0"/>
                  <a:gd name="G9" fmla="+- 0 0 5819536"/>
                  <a:gd name="G10" fmla="+- 4243 0 2700"/>
                  <a:gd name="G11" fmla="cos G10 11796480"/>
                  <a:gd name="G12" fmla="sin G10 11796480"/>
                  <a:gd name="G13" fmla="cos 13500 11796480"/>
                  <a:gd name="G14" fmla="sin 13500 11796480"/>
                  <a:gd name="G15" fmla="+- G11 10800 0"/>
                  <a:gd name="G16" fmla="+- G12 10800 0"/>
                  <a:gd name="G17" fmla="+- G13 10800 0"/>
                  <a:gd name="G18" fmla="+- G14 10800 0"/>
                  <a:gd name="G19" fmla="*/ 4243 1 2"/>
                  <a:gd name="G20" fmla="+- G19 5400 0"/>
                  <a:gd name="G21" fmla="cos G20 11796480"/>
                  <a:gd name="G22" fmla="sin G20 11796480"/>
                  <a:gd name="G23" fmla="+- G21 10800 0"/>
                  <a:gd name="G24" fmla="+- G12 G23 G22"/>
                  <a:gd name="G25" fmla="+- G22 G23 G11"/>
                  <a:gd name="G26" fmla="cos 10800 11796480"/>
                  <a:gd name="G27" fmla="sin 10800 11796480"/>
                  <a:gd name="G28" fmla="cos 4243 11796480"/>
                  <a:gd name="G29" fmla="sin 4243 11796480"/>
                  <a:gd name="G30" fmla="+- G26 10800 0"/>
                  <a:gd name="G31" fmla="+- G27 10800 0"/>
                  <a:gd name="G32" fmla="+- G28 10800 0"/>
                  <a:gd name="G33" fmla="+- G29 10800 0"/>
                  <a:gd name="G34" fmla="+- G19 5400 0"/>
                  <a:gd name="G35" fmla="cos G34 5819536"/>
                  <a:gd name="G36" fmla="sin G34 5819536"/>
                  <a:gd name="G37" fmla="+/ 5819536 11796480 2"/>
                  <a:gd name="T2" fmla="*/ 180 256 1"/>
                  <a:gd name="T3" fmla="*/ 0 256 1"/>
                  <a:gd name="G38" fmla="+- G37 T2 T3"/>
                  <a:gd name="G39" fmla="?: G2 G37 G38"/>
                  <a:gd name="G40" fmla="cos 10800 G39"/>
                  <a:gd name="G41" fmla="sin 10800 G39"/>
                  <a:gd name="G42" fmla="cos 4243 G39"/>
                  <a:gd name="G43" fmla="sin 4243 G39"/>
                  <a:gd name="G44" fmla="+- G40 10800 0"/>
                  <a:gd name="G45" fmla="+- G41 10800 0"/>
                  <a:gd name="G46" fmla="+- G42 10800 0"/>
                  <a:gd name="G47" fmla="+- G43 10800 0"/>
                  <a:gd name="G48" fmla="+- G35 10800 0"/>
                  <a:gd name="G49" fmla="+- G36 10800 0"/>
                  <a:gd name="T4" fmla="*/ 3243 w 21600"/>
                  <a:gd name="T5" fmla="*/ 18516 h 21600"/>
                  <a:gd name="T6" fmla="*/ 10957 w 21600"/>
                  <a:gd name="T7" fmla="*/ 18320 h 21600"/>
                  <a:gd name="T8" fmla="*/ 7831 w 21600"/>
                  <a:gd name="T9" fmla="*/ 13831 h 21600"/>
                  <a:gd name="T10" fmla="*/ -2700 w 21600"/>
                  <a:gd name="T11" fmla="*/ 10800 h 21600"/>
                  <a:gd name="T12" fmla="*/ 3278 w 21600"/>
                  <a:gd name="T13" fmla="*/ 4821 h 21600"/>
                  <a:gd name="T14" fmla="*/ 9257 w 21600"/>
                  <a:gd name="T15" fmla="*/ 1080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6557" y="10800"/>
                    </a:moveTo>
                    <a:cubicBezTo>
                      <a:pt x="6557" y="13143"/>
                      <a:pt x="8456" y="15043"/>
                      <a:pt x="10800" y="15043"/>
                    </a:cubicBezTo>
                    <a:cubicBezTo>
                      <a:pt x="10829" y="15043"/>
                      <a:pt x="10859" y="15042"/>
                      <a:pt x="10888" y="15042"/>
                    </a:cubicBezTo>
                    <a:lnTo>
                      <a:pt x="11026" y="21597"/>
                    </a:lnTo>
                    <a:cubicBezTo>
                      <a:pt x="10950" y="21599"/>
                      <a:pt x="10875" y="21600"/>
                      <a:pt x="10800" y="21600"/>
                    </a:cubicBezTo>
                    <a:cubicBezTo>
                      <a:pt x="4835" y="21600"/>
                      <a:pt x="0" y="16764"/>
                      <a:pt x="0" y="10800"/>
                    </a:cubicBezTo>
                    <a:lnTo>
                      <a:pt x="-2700" y="10800"/>
                    </a:lnTo>
                    <a:lnTo>
                      <a:pt x="3278" y="4821"/>
                    </a:lnTo>
                    <a:lnTo>
                      <a:pt x="9257" y="10800"/>
                    </a:lnTo>
                    <a:lnTo>
                      <a:pt x="6557" y="1080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32" name="AutoShape 24"/>
              <p:cNvSpPr>
                <a:spLocks noChangeArrowheads="1"/>
              </p:cNvSpPr>
              <p:nvPr/>
            </p:nvSpPr>
            <p:spPr bwMode="auto">
              <a:xfrm>
                <a:off x="3297932" y="2837638"/>
                <a:ext cx="1905000" cy="1447800"/>
              </a:xfrm>
              <a:custGeom>
                <a:avLst/>
                <a:gdLst>
                  <a:gd name="G0" fmla="+- -5918126 0 0"/>
                  <a:gd name="G1" fmla="+- -11796480 0 0"/>
                  <a:gd name="G2" fmla="+- -5918126 0 -11796480"/>
                  <a:gd name="G3" fmla="+- 10800 0 0"/>
                  <a:gd name="G4" fmla="+- 0 0 -5918126"/>
                  <a:gd name="T0" fmla="*/ 360 256 1"/>
                  <a:gd name="T1" fmla="*/ 0 256 1"/>
                  <a:gd name="G5" fmla="+- G2 T0 T1"/>
                  <a:gd name="G6" fmla="?: G2 G2 G5"/>
                  <a:gd name="G7" fmla="+- 0 0 G6"/>
                  <a:gd name="G8" fmla="+- 6420 0 0"/>
                  <a:gd name="G9" fmla="+- 0 0 -11796480"/>
                  <a:gd name="G10" fmla="+- 6420 0 2700"/>
                  <a:gd name="G11" fmla="cos G10 -5918126"/>
                  <a:gd name="G12" fmla="sin G10 -5918126"/>
                  <a:gd name="G13" fmla="cos 13500 -5918126"/>
                  <a:gd name="G14" fmla="sin 13500 -5918126"/>
                  <a:gd name="G15" fmla="+- G11 10800 0"/>
                  <a:gd name="G16" fmla="+- G12 10800 0"/>
                  <a:gd name="G17" fmla="+- G13 10800 0"/>
                  <a:gd name="G18" fmla="+- G14 10800 0"/>
                  <a:gd name="G19" fmla="*/ 6420 1 2"/>
                  <a:gd name="G20" fmla="+- G19 5400 0"/>
                  <a:gd name="G21" fmla="cos G20 -5918126"/>
                  <a:gd name="G22" fmla="sin G20 -5918126"/>
                  <a:gd name="G23" fmla="+- G21 10800 0"/>
                  <a:gd name="G24" fmla="+- G12 G23 G22"/>
                  <a:gd name="G25" fmla="+- G22 G23 G11"/>
                  <a:gd name="G26" fmla="cos 10800 -5918126"/>
                  <a:gd name="G27" fmla="sin 10800 -5918126"/>
                  <a:gd name="G28" fmla="cos 6420 -5918126"/>
                  <a:gd name="G29" fmla="sin 6420 -5918126"/>
                  <a:gd name="G30" fmla="+- G26 10800 0"/>
                  <a:gd name="G31" fmla="+- G27 10800 0"/>
                  <a:gd name="G32" fmla="+- G28 10800 0"/>
                  <a:gd name="G33" fmla="+- G29 10800 0"/>
                  <a:gd name="G34" fmla="+- G19 5400 0"/>
                  <a:gd name="G35" fmla="cos G34 -11796480"/>
                  <a:gd name="G36" fmla="sin G34 -11796480"/>
                  <a:gd name="G37" fmla="+/ -11796480 -5918126 2"/>
                  <a:gd name="T2" fmla="*/ 180 256 1"/>
                  <a:gd name="T3" fmla="*/ 0 256 1"/>
                  <a:gd name="G38" fmla="+- G37 T2 T3"/>
                  <a:gd name="G39" fmla="?: G2 G37 G38"/>
                  <a:gd name="G40" fmla="cos 10800 G39"/>
                  <a:gd name="G41" fmla="sin 10800 G39"/>
                  <a:gd name="G42" fmla="cos 6420 G39"/>
                  <a:gd name="G43" fmla="sin 6420 G39"/>
                  <a:gd name="G44" fmla="+- G40 10800 0"/>
                  <a:gd name="G45" fmla="+- G41 10800 0"/>
                  <a:gd name="G46" fmla="+- G42 10800 0"/>
                  <a:gd name="G47" fmla="+- G43 10800 0"/>
                  <a:gd name="G48" fmla="+- G35 10800 0"/>
                  <a:gd name="G49" fmla="+- G36 10800 0"/>
                  <a:gd name="T4" fmla="*/ 3143 w 21600"/>
                  <a:gd name="T5" fmla="*/ 3183 h 21600"/>
                  <a:gd name="T6" fmla="*/ 2190 w 21600"/>
                  <a:gd name="T7" fmla="*/ 10799 h 21600"/>
                  <a:gd name="T8" fmla="*/ 6248 w 21600"/>
                  <a:gd name="T9" fmla="*/ 6272 h 21600"/>
                  <a:gd name="T10" fmla="*/ 10728 w 21600"/>
                  <a:gd name="T11" fmla="*/ -2700 h 21600"/>
                  <a:gd name="T12" fmla="*/ 15644 w 21600"/>
                  <a:gd name="T13" fmla="*/ 2164 h 21600"/>
                  <a:gd name="T14" fmla="*/ 10780 w 21600"/>
                  <a:gd name="T15" fmla="*/ 708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0766" y="4380"/>
                    </a:moveTo>
                    <a:cubicBezTo>
                      <a:pt x="7233" y="4398"/>
                      <a:pt x="4380" y="7267"/>
                      <a:pt x="4380" y="10800"/>
                    </a:cubicBezTo>
                    <a:lnTo>
                      <a:pt x="0" y="10799"/>
                    </a:lnTo>
                    <a:cubicBezTo>
                      <a:pt x="0" y="4857"/>
                      <a:pt x="4800" y="31"/>
                      <a:pt x="10742" y="0"/>
                    </a:cubicBezTo>
                    <a:lnTo>
                      <a:pt x="10728" y="-2700"/>
                    </a:lnTo>
                    <a:lnTo>
                      <a:pt x="15644" y="2164"/>
                    </a:lnTo>
                    <a:lnTo>
                      <a:pt x="10780" y="7080"/>
                    </a:lnTo>
                    <a:lnTo>
                      <a:pt x="10766" y="4380"/>
                    </a:lnTo>
                    <a:close/>
                  </a:path>
                </a:pathLst>
              </a:cu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1228" y="3532151"/>
              <a:ext cx="952500" cy="952500"/>
            </a:xfrm>
            <a:prstGeom prst="rect">
              <a:avLst/>
            </a:prstGeom>
          </p:spPr>
        </p:pic>
      </p:grpSp>
      <p:sp>
        <p:nvSpPr>
          <p:cNvPr id="7" name="Rectangle 6">
            <a:extLst>
              <a:ext uri="{FF2B5EF4-FFF2-40B4-BE49-F238E27FC236}">
                <a16:creationId xmlns:a16="http://schemas.microsoft.com/office/drawing/2014/main" id="{C25EC70A-0737-C84D-9C7E-1BC345C6BB19}"/>
              </a:ext>
            </a:extLst>
          </p:cNvPr>
          <p:cNvSpPr/>
          <p:nvPr/>
        </p:nvSpPr>
        <p:spPr>
          <a:xfrm>
            <a:off x="904174" y="984426"/>
            <a:ext cx="3044744" cy="461665"/>
          </a:xfrm>
          <a:prstGeom prst="rect">
            <a:avLst/>
          </a:prstGeom>
        </p:spPr>
        <p:txBody>
          <a:bodyPr wrap="none">
            <a:spAutoFit/>
          </a:bodyPr>
          <a:lstStyle/>
          <a:p>
            <a:pPr lvl="0" eaLnBrk="0" hangingPunct="0"/>
            <a:r>
              <a:rPr lang="en-US" altLang="en-US" sz="2400" b="1" dirty="0">
                <a:cs typeface="Arial" panose="020B0604020202020204" pitchFamily="34" charset="0"/>
              </a:rPr>
              <a:t>Virtuous Process Cycle</a:t>
            </a:r>
          </a:p>
        </p:txBody>
      </p:sp>
    </p:spTree>
    <p:extLst>
      <p:ext uri="{BB962C8B-B14F-4D97-AF65-F5344CB8AC3E}">
        <p14:creationId xmlns:p14="http://schemas.microsoft.com/office/powerpoint/2010/main" val="4106910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Management</a:t>
            </a:r>
          </a:p>
        </p:txBody>
      </p:sp>
      <p:sp>
        <p:nvSpPr>
          <p:cNvPr id="3" name="Content Placeholder 2"/>
          <p:cNvSpPr>
            <a:spLocks noGrp="1"/>
          </p:cNvSpPr>
          <p:nvPr>
            <p:ph idx="1"/>
          </p:nvPr>
        </p:nvSpPr>
        <p:spPr>
          <a:xfrm>
            <a:off x="609600" y="956361"/>
            <a:ext cx="10972800" cy="4737230"/>
          </a:xfrm>
        </p:spPr>
        <p:txBody>
          <a:bodyPr>
            <a:normAutofit fontScale="55000" lnSpcReduction="20000"/>
          </a:bodyPr>
          <a:lstStyle/>
          <a:p>
            <a:pPr marL="0" indent="0" hangingPunct="0">
              <a:buNone/>
            </a:pPr>
            <a:endParaRPr lang="en-GB" dirty="0"/>
          </a:p>
          <a:p>
            <a:pPr marL="514350" indent="-514350" hangingPunct="0">
              <a:buFont typeface="+mj-lt"/>
              <a:buAutoNum type="arabicPeriod"/>
            </a:pPr>
            <a:r>
              <a:rPr lang="en-US" sz="2900" dirty="0"/>
              <a:t>Identify who the customer is and then try to capture the </a:t>
            </a:r>
            <a:r>
              <a:rPr lang="en-US" sz="2900" b="1" i="1" dirty="0">
                <a:solidFill>
                  <a:srgbClr val="0070C0"/>
                </a:solidFill>
              </a:rPr>
              <a:t>‘Voice of the Customer’</a:t>
            </a:r>
            <a:r>
              <a:rPr lang="en-US" sz="2900" dirty="0"/>
              <a:t>.  This is the vital starting point in process management.  What does the customer want?  Who is the customer/s - Internal/external!  What are your organisation’s needs?  By asking these questions we are starting to establish the output requirements for the process….What we </a:t>
            </a:r>
            <a:r>
              <a:rPr lang="en-US" sz="2900" b="1" i="1" dirty="0">
                <a:solidFill>
                  <a:srgbClr val="0070C0"/>
                </a:solidFill>
              </a:rPr>
              <a:t>HAVE to deliver</a:t>
            </a:r>
            <a:r>
              <a:rPr lang="en-US" sz="2900" dirty="0"/>
              <a:t>.</a:t>
            </a:r>
            <a:endParaRPr lang="en-GB" sz="2900" dirty="0"/>
          </a:p>
          <a:p>
            <a:pPr marL="514350" indent="-514350" hangingPunct="0">
              <a:buFont typeface="+mj-lt"/>
              <a:buAutoNum type="arabicPeriod"/>
            </a:pPr>
            <a:endParaRPr lang="en-GB" sz="2900" dirty="0"/>
          </a:p>
          <a:p>
            <a:pPr marL="514350" indent="-514350" hangingPunct="0">
              <a:buFont typeface="+mj-lt"/>
              <a:buAutoNum type="arabicPeriod"/>
            </a:pPr>
            <a:r>
              <a:rPr lang="en-US" sz="2900" dirty="0"/>
              <a:t>Now define the process for delivering value to the customer.  A key concept here is </a:t>
            </a:r>
            <a:r>
              <a:rPr lang="en-US" sz="2900" b="1" i="1" dirty="0">
                <a:solidFill>
                  <a:srgbClr val="0070C0"/>
                </a:solidFill>
              </a:rPr>
              <a:t>‘adhere to or change’.</a:t>
            </a:r>
            <a:r>
              <a:rPr lang="en-US" sz="2900" dirty="0"/>
              <a:t>  We need </a:t>
            </a:r>
            <a:r>
              <a:rPr lang="en-US" sz="2900" u="sng" dirty="0">
                <a:solidFill>
                  <a:srgbClr val="0070C0"/>
                </a:solidFill>
              </a:rPr>
              <a:t>standards</a:t>
            </a:r>
            <a:r>
              <a:rPr lang="en-US" sz="2900" dirty="0"/>
              <a:t>.  If we are to deliver outputs that meet the needs and exceed the expectations of all our customers then we need processes that are well defined, robust and efficient.  Flowcharting helps here.  These processes become our ‘standards’ – upon which we continually focus, in order to </a:t>
            </a:r>
            <a:r>
              <a:rPr lang="en-US" sz="2900" b="1" i="1" dirty="0">
                <a:solidFill>
                  <a:srgbClr val="0070C0"/>
                </a:solidFill>
              </a:rPr>
              <a:t>eliminate waste </a:t>
            </a:r>
            <a:r>
              <a:rPr lang="en-US" sz="2900" dirty="0"/>
              <a:t>at every opportunity.</a:t>
            </a:r>
            <a:endParaRPr lang="en-GB" sz="2900" dirty="0"/>
          </a:p>
          <a:p>
            <a:pPr marL="514350" indent="-514350" hangingPunct="0">
              <a:buFont typeface="+mj-lt"/>
              <a:buAutoNum type="arabicPeriod"/>
            </a:pPr>
            <a:endParaRPr lang="en-US" sz="2900" dirty="0"/>
          </a:p>
          <a:p>
            <a:pPr marL="514350" indent="-514350" hangingPunct="0">
              <a:buFont typeface="+mj-lt"/>
              <a:buAutoNum type="arabicPeriod"/>
            </a:pPr>
            <a:r>
              <a:rPr lang="en-US" sz="2900" dirty="0"/>
              <a:t>Thirdly, we </a:t>
            </a:r>
            <a:r>
              <a:rPr lang="en-US" sz="2900" b="1" i="1" dirty="0">
                <a:solidFill>
                  <a:srgbClr val="0070C0"/>
                </a:solidFill>
              </a:rPr>
              <a:t>train all users </a:t>
            </a:r>
            <a:r>
              <a:rPr lang="en-US" sz="2900" dirty="0"/>
              <a:t>in the standard process – thoroughly!  Now they can effectively implement the process.  The key message is adhere or formally change </a:t>
            </a:r>
            <a:r>
              <a:rPr lang="en-US" sz="2900" b="1" i="1" dirty="0">
                <a:solidFill>
                  <a:srgbClr val="0070C0"/>
                </a:solidFill>
              </a:rPr>
              <a:t>– never ignore</a:t>
            </a:r>
            <a:r>
              <a:rPr lang="en-US" sz="2900" dirty="0"/>
              <a:t>.</a:t>
            </a:r>
            <a:endParaRPr lang="en-GB" sz="2900" dirty="0"/>
          </a:p>
          <a:p>
            <a:pPr marL="514350" indent="-514350" hangingPunct="0">
              <a:buFont typeface="+mj-lt"/>
              <a:buAutoNum type="arabicPeriod"/>
            </a:pPr>
            <a:endParaRPr lang="en-US" sz="2900" dirty="0"/>
          </a:p>
          <a:p>
            <a:pPr marL="514350" indent="-514350" hangingPunct="0">
              <a:buFont typeface="+mj-lt"/>
              <a:buAutoNum type="arabicPeriod"/>
            </a:pPr>
            <a:r>
              <a:rPr lang="en-US" sz="2900" dirty="0"/>
              <a:t>Now measure the output of the process – KPI’s?  This is our internal health check.  Factual data, collected regularly, allows us to evaluate the output of the process and decide if we need to take action, e.g. improvement projects, update the standard, retrain, etc.  </a:t>
            </a:r>
            <a:r>
              <a:rPr lang="en-US" sz="2900" b="1" i="1" dirty="0">
                <a:solidFill>
                  <a:srgbClr val="0070C0"/>
                </a:solidFill>
              </a:rPr>
              <a:t>The Voice Of The Process!</a:t>
            </a:r>
            <a:endParaRPr lang="en-GB" sz="2900" b="1" i="1" dirty="0">
              <a:solidFill>
                <a:srgbClr val="0070C0"/>
              </a:solidFill>
            </a:endParaRPr>
          </a:p>
          <a:p>
            <a:pPr marL="514350" indent="-514350" hangingPunct="0">
              <a:buFont typeface="+mj-lt"/>
              <a:buAutoNum type="arabicPeriod"/>
            </a:pPr>
            <a:endParaRPr lang="en-US" sz="2900" dirty="0"/>
          </a:p>
          <a:p>
            <a:pPr marL="514350" indent="-514350" hangingPunct="0">
              <a:buFont typeface="+mj-lt"/>
              <a:buAutoNum type="arabicPeriod"/>
            </a:pPr>
            <a:r>
              <a:rPr lang="en-US" sz="2900" dirty="0"/>
              <a:t>Now we go back to the first step – and talk to the customer again!  How do they think we are doing?  How does this compare to our measures?  Agreement or disagreement? </a:t>
            </a:r>
            <a:r>
              <a:rPr lang="en-US" sz="2900" b="1" i="1" dirty="0">
                <a:solidFill>
                  <a:srgbClr val="0070C0"/>
                </a:solidFill>
              </a:rPr>
              <a:t>Drive action!</a:t>
            </a:r>
            <a:endParaRPr lang="en-GB" sz="2900" b="1" i="1" dirty="0">
              <a:solidFill>
                <a:srgbClr val="0070C0"/>
              </a:solidFill>
            </a:endParaRPr>
          </a:p>
          <a:p>
            <a:pPr marL="514350" indent="-514350">
              <a:buFont typeface="+mj-lt"/>
              <a:buAutoNum type="arabicPeriod"/>
            </a:pPr>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17</a:t>
            </a:fld>
            <a:endParaRPr lang="en-GB" altLang="en-US"/>
          </a:p>
        </p:txBody>
      </p:sp>
    </p:spTree>
    <p:extLst>
      <p:ext uri="{BB962C8B-B14F-4D97-AF65-F5344CB8AC3E}">
        <p14:creationId xmlns:p14="http://schemas.microsoft.com/office/powerpoint/2010/main" val="1224769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Management</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18</a:t>
            </a:fld>
            <a:endParaRPr lang="en-GB" altLang="en-US"/>
          </a:p>
        </p:txBody>
      </p:sp>
      <p:sp>
        <p:nvSpPr>
          <p:cNvPr id="7" name="Rectangle 4">
            <a:extLst>
              <a:ext uri="{FF2B5EF4-FFF2-40B4-BE49-F238E27FC236}">
                <a16:creationId xmlns:a16="http://schemas.microsoft.com/office/drawing/2014/main" id="{28244383-92B3-5144-A760-D0FC92568A4B}"/>
              </a:ext>
            </a:extLst>
          </p:cNvPr>
          <p:cNvSpPr>
            <a:spLocks noChangeArrowheads="1"/>
          </p:cNvSpPr>
          <p:nvPr/>
        </p:nvSpPr>
        <p:spPr bwMode="auto">
          <a:xfrm>
            <a:off x="3490332" y="1048214"/>
            <a:ext cx="17274252"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7" name="Picture 2">
            <a:extLst>
              <a:ext uri="{FF2B5EF4-FFF2-40B4-BE49-F238E27FC236}">
                <a16:creationId xmlns:a16="http://schemas.microsoft.com/office/drawing/2014/main" id="{783AF947-C543-5040-B1EC-DDA5F19EC98C}"/>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490332" y="1048214"/>
            <a:ext cx="5542156" cy="4390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06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Lean Thinking</a:t>
            </a:r>
          </a:p>
        </p:txBody>
      </p:sp>
      <p:sp>
        <p:nvSpPr>
          <p:cNvPr id="3" name="Content Placeholder 2"/>
          <p:cNvSpPr>
            <a:spLocks noGrp="1"/>
          </p:cNvSpPr>
          <p:nvPr>
            <p:ph idx="1"/>
          </p:nvPr>
        </p:nvSpPr>
        <p:spPr>
          <a:xfrm>
            <a:off x="1981200" y="1624013"/>
            <a:ext cx="8229600" cy="4525963"/>
          </a:xfrm>
        </p:spPr>
        <p:txBody>
          <a:bodyPr>
            <a:normAutofit/>
          </a:bodyPr>
          <a:lstStyle/>
          <a:p>
            <a:r>
              <a:rPr lang="en-GB" dirty="0"/>
              <a:t>Womack, J.P. and Jones, D.T. (2003) </a:t>
            </a:r>
            <a:r>
              <a:rPr lang="en-GB" i="1" dirty="0"/>
              <a:t>Lean Thinking: Banish Waste And Create Wealth In Your Corporation,  </a:t>
            </a:r>
            <a:r>
              <a:rPr lang="en-GB" dirty="0"/>
              <a:t>Canada:</a:t>
            </a:r>
            <a:r>
              <a:rPr lang="en-GB" i="1" dirty="0"/>
              <a:t> </a:t>
            </a:r>
            <a:r>
              <a:rPr lang="en-GB" dirty="0"/>
              <a:t>Distican</a:t>
            </a:r>
          </a:p>
          <a:p>
            <a:r>
              <a:rPr lang="en-GB" dirty="0"/>
              <a:t>5 Principles of Lean</a:t>
            </a:r>
          </a:p>
          <a:p>
            <a:pPr marL="1371600" lvl="2" indent="-457200">
              <a:buFont typeface="+mj-lt"/>
              <a:buAutoNum type="arabicPeriod"/>
            </a:pPr>
            <a:r>
              <a:rPr lang="en-GB" dirty="0"/>
              <a:t>Specify what creates value from the customers perspective.</a:t>
            </a:r>
          </a:p>
          <a:p>
            <a:pPr marL="1371600" lvl="2" indent="-457200">
              <a:buFont typeface="+mj-lt"/>
              <a:buAutoNum type="arabicPeriod"/>
            </a:pPr>
            <a:r>
              <a:rPr lang="en-GB" dirty="0"/>
              <a:t>Identify all steps across the whole value stream.</a:t>
            </a:r>
          </a:p>
          <a:p>
            <a:pPr marL="1371600" lvl="2" indent="-457200">
              <a:buFont typeface="+mj-lt"/>
              <a:buAutoNum type="arabicPeriod"/>
            </a:pPr>
            <a:r>
              <a:rPr lang="en-GB" dirty="0"/>
              <a:t>Make those actions that create value flow.</a:t>
            </a:r>
          </a:p>
          <a:p>
            <a:pPr marL="1371600" lvl="2" indent="-457200">
              <a:buFont typeface="+mj-lt"/>
              <a:buAutoNum type="arabicPeriod"/>
            </a:pPr>
            <a:r>
              <a:rPr lang="en-GB" dirty="0"/>
              <a:t>Only make what is pulled by the customer just-in-time.</a:t>
            </a:r>
          </a:p>
          <a:p>
            <a:pPr marL="1371600" lvl="2" indent="-457200">
              <a:buFont typeface="+mj-lt"/>
              <a:buAutoNum type="arabicPeriod"/>
            </a:pPr>
            <a:r>
              <a:rPr lang="en-GB" dirty="0"/>
              <a:t>Strive for perfection by continually removing successive layers of waste.</a:t>
            </a:r>
          </a:p>
          <a:p>
            <a:endParaRPr lang="en-GB" dirty="0"/>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19</a:t>
            </a:fld>
            <a:endParaRPr lang="en-GB" altLang="en-US"/>
          </a:p>
        </p:txBody>
      </p:sp>
    </p:spTree>
    <p:extLst>
      <p:ext uri="{BB962C8B-B14F-4D97-AF65-F5344CB8AC3E}">
        <p14:creationId xmlns:p14="http://schemas.microsoft.com/office/powerpoint/2010/main" val="2812779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Focus</a:t>
            </a:r>
          </a:p>
        </p:txBody>
      </p:sp>
      <p:sp>
        <p:nvSpPr>
          <p:cNvPr id="3" name="Content Placeholder 2"/>
          <p:cNvSpPr>
            <a:spLocks noGrp="1"/>
          </p:cNvSpPr>
          <p:nvPr>
            <p:ph idx="1"/>
          </p:nvPr>
        </p:nvSpPr>
        <p:spPr/>
        <p:txBody>
          <a:bodyPr/>
          <a:lstStyle/>
          <a:p>
            <a:r>
              <a:rPr lang="en-GB" dirty="0"/>
              <a:t>How things are done</a:t>
            </a:r>
          </a:p>
          <a:p>
            <a:r>
              <a:rPr lang="en-GB" dirty="0"/>
              <a:t>Flowcharting</a:t>
            </a:r>
          </a:p>
          <a:p>
            <a:r>
              <a:rPr lang="en-GB" dirty="0"/>
              <a:t>Value Stream Mapping</a:t>
            </a:r>
          </a:p>
          <a:p>
            <a:r>
              <a:rPr lang="en-GB" dirty="0"/>
              <a:t>Process Activity Mapping</a:t>
            </a:r>
          </a:p>
          <a:p>
            <a:r>
              <a:rPr lang="en-GB" dirty="0"/>
              <a:t>Value-Add v Non Value Add</a:t>
            </a:r>
          </a:p>
          <a:p>
            <a:r>
              <a:rPr lang="en-GB" dirty="0"/>
              <a:t>Process Controls</a:t>
            </a:r>
          </a:p>
          <a:p>
            <a:r>
              <a:rPr lang="en-GB" dirty="0"/>
              <a:t>Training &amp; Education</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20</a:t>
            </a:fld>
            <a:endParaRPr lang="en-GB" altLang="en-US"/>
          </a:p>
        </p:txBody>
      </p:sp>
    </p:spTree>
    <p:extLst>
      <p:ext uri="{BB962C8B-B14F-4D97-AF65-F5344CB8AC3E}">
        <p14:creationId xmlns:p14="http://schemas.microsoft.com/office/powerpoint/2010/main" val="2383269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Focus</a:t>
            </a:r>
          </a:p>
        </p:txBody>
      </p:sp>
      <p:sp>
        <p:nvSpPr>
          <p:cNvPr id="3" name="Content Placeholder 2"/>
          <p:cNvSpPr>
            <a:spLocks noGrp="1"/>
          </p:cNvSpPr>
          <p:nvPr>
            <p:ph idx="1"/>
          </p:nvPr>
        </p:nvSpPr>
        <p:spPr/>
        <p:txBody>
          <a:bodyPr/>
          <a:lstStyle/>
          <a:p>
            <a:r>
              <a:rPr lang="en-GB" dirty="0"/>
              <a:t>Continuous Improvement</a:t>
            </a:r>
          </a:p>
          <a:p>
            <a:r>
              <a:rPr lang="en-GB" dirty="0"/>
              <a:t>Internal/External Customer Focus</a:t>
            </a:r>
          </a:p>
          <a:p>
            <a:r>
              <a:rPr lang="en-GB" dirty="0"/>
              <a:t>Process Measures</a:t>
            </a:r>
          </a:p>
          <a:p>
            <a:r>
              <a:rPr lang="en-GB" dirty="0"/>
              <a:t>Feedback and Action</a:t>
            </a:r>
          </a:p>
          <a:p>
            <a:r>
              <a:rPr lang="en-GB" dirty="0"/>
              <a:t>Adherence to the 5 Principles</a:t>
            </a:r>
          </a:p>
          <a:p>
            <a:r>
              <a:rPr lang="en-GB" dirty="0"/>
              <a:t>Application of philosophy, methodologies, tools and techniques in pursuit of…..?</a:t>
            </a:r>
          </a:p>
        </p:txBody>
      </p:sp>
      <p:sp>
        <p:nvSpPr>
          <p:cNvPr id="4" name="Slide Number Placeholder 3"/>
          <p:cNvSpPr>
            <a:spLocks noGrp="1"/>
          </p:cNvSpPr>
          <p:nvPr>
            <p:ph type="sldNum" sz="quarter" idx="12"/>
          </p:nvPr>
        </p:nvSpPr>
        <p:spPr/>
        <p:txBody>
          <a:bodyPr/>
          <a:lstStyle/>
          <a:p>
            <a:fld id="{A0B59305-2C5D-4A95-B45F-0E7817A8C723}" type="slidenum">
              <a:rPr lang="en-GB" altLang="en-US" smtClean="0"/>
              <a:pPr/>
              <a:t>21</a:t>
            </a:fld>
            <a:endParaRPr lang="en-GB" altLang="en-US"/>
          </a:p>
        </p:txBody>
      </p:sp>
    </p:spTree>
    <p:extLst>
      <p:ext uri="{BB962C8B-B14F-4D97-AF65-F5344CB8AC3E}">
        <p14:creationId xmlns:p14="http://schemas.microsoft.com/office/powerpoint/2010/main" val="2483182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40439105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fontScale="62500" lnSpcReduction="20000"/>
          </a:bodyPr>
          <a:lstStyle/>
          <a:p>
            <a:pPr marL="0" indent="0">
              <a:buNone/>
            </a:pPr>
            <a:endParaRPr lang="en-GB" dirty="0"/>
          </a:p>
          <a:p>
            <a:pPr marL="0" indent="0">
              <a:buNone/>
            </a:pPr>
            <a:r>
              <a:rPr lang="en-GB" sz="3100" dirty="0"/>
              <a:t>Dr W Edwards Deming, 1982 &amp; 1986, Out of the crisis: quality, productivity and competitive position , Cambridge University Press, Cambridge.</a:t>
            </a:r>
          </a:p>
          <a:p>
            <a:pPr marL="0" indent="0">
              <a:buNone/>
            </a:pPr>
            <a:endParaRPr lang="en-GB" sz="3100" dirty="0"/>
          </a:p>
          <a:p>
            <a:pPr marL="0" indent="0">
              <a:buNone/>
            </a:pPr>
            <a:r>
              <a:rPr lang="en-GB" sz="3100" dirty="0"/>
              <a:t>Garvin, David .A., "Competing on the Eight Dimensions of Quality", Harvard Business Review, November-December 1987</a:t>
            </a:r>
            <a:br>
              <a:rPr lang="en-GB" sz="3100" dirty="0"/>
            </a:br>
            <a:endParaRPr lang="en-GB" sz="3100" dirty="0"/>
          </a:p>
          <a:p>
            <a:pPr marL="0" indent="0">
              <a:buNone/>
            </a:pPr>
            <a:r>
              <a:rPr lang="en-GB" sz="3100" dirty="0" err="1"/>
              <a:t>Juran</a:t>
            </a:r>
            <a:r>
              <a:rPr lang="en-GB" sz="3100" dirty="0"/>
              <a:t>, J. and </a:t>
            </a:r>
            <a:r>
              <a:rPr lang="en-GB" sz="3100" dirty="0" err="1"/>
              <a:t>Gryna</a:t>
            </a:r>
            <a:r>
              <a:rPr lang="en-GB" sz="3100" dirty="0"/>
              <a:t>, F., 1988. </a:t>
            </a:r>
            <a:r>
              <a:rPr lang="en-GB" sz="3100" i="1" dirty="0" err="1"/>
              <a:t>Juran's</a:t>
            </a:r>
            <a:r>
              <a:rPr lang="en-GB" sz="3100" i="1" dirty="0"/>
              <a:t> Quality Handbook</a:t>
            </a:r>
            <a:r>
              <a:rPr lang="en-GB" sz="3100" dirty="0"/>
              <a:t>. 4th ed. McGraw-Hill Education.</a:t>
            </a:r>
          </a:p>
          <a:p>
            <a:pPr marL="0" indent="0">
              <a:buNone/>
            </a:pPr>
            <a:endParaRPr lang="en-GB" sz="3100" dirty="0"/>
          </a:p>
          <a:p>
            <a:pPr marL="0" indent="0">
              <a:buNone/>
            </a:pPr>
            <a:r>
              <a:rPr lang="en-GB" sz="3100" dirty="0" err="1"/>
              <a:t>Mortiboys</a:t>
            </a:r>
            <a:r>
              <a:rPr lang="en-GB" sz="3100" dirty="0"/>
              <a:t>, R J (1991) Leadership and Quality Management: A </a:t>
            </a:r>
            <a:r>
              <a:rPr lang="en-GB" sz="3100" dirty="0" err="1"/>
              <a:t>Guidefor</a:t>
            </a:r>
            <a:r>
              <a:rPr lang="en-GB" sz="3100" dirty="0"/>
              <a:t> Chief Executives, Department of Trade and Industry, London</a:t>
            </a:r>
            <a:br>
              <a:rPr lang="en-GB" sz="1800" dirty="0"/>
            </a:br>
            <a:endParaRPr lang="en-US" sz="1800" dirty="0"/>
          </a:p>
        </p:txBody>
      </p:sp>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spTree>
    <p:extLst>
      <p:ext uri="{BB962C8B-B14F-4D97-AF65-F5344CB8AC3E}">
        <p14:creationId xmlns:p14="http://schemas.microsoft.com/office/powerpoint/2010/main" val="1680406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8684</TotalTime>
  <Words>1707</Words>
  <Application>Microsoft Macintosh PowerPoint</Application>
  <PresentationFormat>Widescreen</PresentationFormat>
  <Paragraphs>217</Paragraphs>
  <Slides>23</Slides>
  <Notes>11</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Times New Roman</vt:lpstr>
      <vt:lpstr>20140311PresentationUWTSDTemplate</vt:lpstr>
      <vt:lpstr>BA Management Skills for the Workplace BMSK5003</vt:lpstr>
      <vt:lpstr>Understanding the Customer Experience</vt:lpstr>
      <vt:lpstr>Understanding the Customer Experience</vt:lpstr>
      <vt:lpstr>Quality</vt:lpstr>
      <vt:lpstr>Juran Model</vt:lpstr>
      <vt:lpstr> Nine Parts to Juran’s Quality ‘Route Map’</vt:lpstr>
      <vt:lpstr>Eight Dimensions of Quality</vt:lpstr>
      <vt:lpstr>Demings 14 Points</vt:lpstr>
      <vt:lpstr>Demings 14 Points – cont’d</vt:lpstr>
      <vt:lpstr>Eight Routes to Poor Quality</vt:lpstr>
      <vt:lpstr>Understanding and Engaging in the Customer Experience</vt:lpstr>
      <vt:lpstr>Internal Customer Satisfaction</vt:lpstr>
      <vt:lpstr>The Deming Cycle</vt:lpstr>
      <vt:lpstr>The Deming Cycle</vt:lpstr>
      <vt:lpstr>A Destructive Cycle</vt:lpstr>
      <vt:lpstr>Another View</vt:lpstr>
      <vt:lpstr>Process Management</vt:lpstr>
      <vt:lpstr>Process Management</vt:lpstr>
      <vt:lpstr>Lean Thinking</vt:lpstr>
      <vt:lpstr>Process Focus</vt:lpstr>
      <vt:lpstr>Process Focus</vt:lpstr>
      <vt:lpstr>Understanding the Customer Experience</vt:lpstr>
      <vt:lpstr>Understanding the Customer Experience</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16</cp:revision>
  <dcterms:created xsi:type="dcterms:W3CDTF">2020-06-08T16:11:31Z</dcterms:created>
  <dcterms:modified xsi:type="dcterms:W3CDTF">2020-10-23T13:48:53Z</dcterms:modified>
</cp:coreProperties>
</file>