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61" r:id="rId3"/>
    <p:sldId id="402" r:id="rId4"/>
    <p:sldId id="411" r:id="rId5"/>
    <p:sldId id="386" r:id="rId6"/>
    <p:sldId id="400" r:id="rId7"/>
    <p:sldId id="401" r:id="rId8"/>
    <p:sldId id="387" r:id="rId9"/>
    <p:sldId id="403" r:id="rId10"/>
    <p:sldId id="404" r:id="rId11"/>
    <p:sldId id="388" r:id="rId12"/>
    <p:sldId id="397" r:id="rId13"/>
    <p:sldId id="389" r:id="rId14"/>
    <p:sldId id="390" r:id="rId15"/>
    <p:sldId id="391" r:id="rId16"/>
    <p:sldId id="394" r:id="rId17"/>
    <p:sldId id="405" r:id="rId18"/>
    <p:sldId id="406" r:id="rId19"/>
    <p:sldId id="407" r:id="rId20"/>
    <p:sldId id="409" r:id="rId21"/>
    <p:sldId id="410" r:id="rId22"/>
    <p:sldId id="408" r:id="rId23"/>
    <p:sldId id="366" r:id="rId24"/>
    <p:sldId id="27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6" d="100"/>
          <a:sy n="96" d="100"/>
        </p:scale>
        <p:origin x="9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6827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7139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68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915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4695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134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697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9401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6813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292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100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386407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d.sherwood@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uwtsd.ac.uk/sites/default/files/2024-01/Non%20Academic%20Misconduct%20Policy%202023-24.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2996953"/>
            <a:ext cx="7992888" cy="1470025"/>
          </a:xfrm>
        </p:spPr>
        <p:txBody>
          <a:bodyPr>
            <a:normAutofit/>
          </a:bodyPr>
          <a:lstStyle/>
          <a:p>
            <a:r>
              <a:rPr lang="en-GB" i="1" dirty="0">
                <a:solidFill>
                  <a:schemeClr val="bg1"/>
                </a:solidFill>
              </a:rPr>
              <a:t>Academic Office</a:t>
            </a:r>
            <a:endParaRPr lang="en-US" dirty="0" err="1">
              <a:solidFill>
                <a:schemeClr val="bg1"/>
              </a:solidFill>
            </a:endParaRPr>
          </a:p>
        </p:txBody>
      </p:sp>
    </p:spTree>
    <p:extLst>
      <p:ext uri="{BB962C8B-B14F-4D97-AF65-F5344CB8AC3E}">
        <p14:creationId xmlns:p14="http://schemas.microsoft.com/office/powerpoint/2010/main" val="277733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a:t>
            </a:r>
          </a:p>
        </p:txBody>
      </p:sp>
      <p:sp>
        <p:nvSpPr>
          <p:cNvPr id="3" name="Content Placeholder 2"/>
          <p:cNvSpPr>
            <a:spLocks noGrp="1"/>
          </p:cNvSpPr>
          <p:nvPr>
            <p:ph idx="1"/>
          </p:nvPr>
        </p:nvSpPr>
        <p:spPr>
          <a:xfrm>
            <a:off x="2320752" y="1417638"/>
            <a:ext cx="7550496" cy="3739554"/>
          </a:xfrm>
        </p:spPr>
        <p:txBody>
          <a:bodyPr>
            <a:normAutofit/>
          </a:bodyPr>
          <a:lstStyle/>
          <a:p>
            <a:pPr marL="0" indent="0" algn="ctr">
              <a:buNone/>
            </a:pPr>
            <a:r>
              <a:rPr lang="en-GB" sz="3600" dirty="0"/>
              <a:t>David Sherwood</a:t>
            </a:r>
          </a:p>
          <a:p>
            <a:pPr marL="0" indent="0" algn="ctr">
              <a:buNone/>
            </a:pPr>
            <a:r>
              <a:rPr lang="en-GB" sz="3600" dirty="0"/>
              <a:t>Executive Student Cases Officer</a:t>
            </a:r>
          </a:p>
          <a:p>
            <a:pPr marL="0" indent="0" algn="ctr">
              <a:buNone/>
            </a:pPr>
            <a:r>
              <a:rPr lang="en-GB" sz="3600" dirty="0"/>
              <a:t>Academic Office</a:t>
            </a:r>
          </a:p>
          <a:p>
            <a:pPr marL="0" indent="0" algn="ctr">
              <a:buNone/>
            </a:pPr>
            <a:r>
              <a:rPr lang="en-GB" sz="3600" dirty="0">
                <a:hlinkClick r:id="rId2"/>
              </a:rPr>
              <a:t>d.sherwood@uwtsd.ac.uk</a:t>
            </a:r>
            <a:r>
              <a:rPr lang="en-GB" sz="3600" dirty="0"/>
              <a:t> </a:t>
            </a:r>
          </a:p>
          <a:p>
            <a:pPr marL="0" indent="0" algn="ctr">
              <a:buNone/>
            </a:pPr>
            <a:r>
              <a:rPr lang="en-GB" sz="3600" dirty="0"/>
              <a:t>01267 676883</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05478-F9E6-1FD3-82B6-531410C64CAF}"/>
              </a:ext>
            </a:extLst>
          </p:cNvPr>
          <p:cNvSpPr>
            <a:spLocks noGrp="1"/>
          </p:cNvSpPr>
          <p:nvPr>
            <p:ph type="title"/>
          </p:nvPr>
        </p:nvSpPr>
        <p:spPr>
          <a:xfrm>
            <a:off x="1981200" y="274638"/>
            <a:ext cx="8229600" cy="58018"/>
          </a:xfrm>
        </p:spPr>
        <p:txBody>
          <a:bodyPr>
            <a:noAutofit/>
          </a:bodyPr>
          <a:lstStyle/>
          <a:p>
            <a:endParaRPr lang="en-GB" dirty="0"/>
          </a:p>
        </p:txBody>
      </p:sp>
      <p:sp>
        <p:nvSpPr>
          <p:cNvPr id="3" name="Content Placeholder 2">
            <a:extLst>
              <a:ext uri="{FF2B5EF4-FFF2-40B4-BE49-F238E27FC236}">
                <a16:creationId xmlns:a16="http://schemas.microsoft.com/office/drawing/2014/main" id="{7301648D-2C03-8C6A-D95C-243830F58C41}"/>
              </a:ext>
            </a:extLst>
          </p:cNvPr>
          <p:cNvSpPr>
            <a:spLocks noGrp="1"/>
          </p:cNvSpPr>
          <p:nvPr>
            <p:ph idx="1"/>
          </p:nvPr>
        </p:nvSpPr>
        <p:spPr>
          <a:xfrm>
            <a:off x="1981200" y="678707"/>
            <a:ext cx="8229600" cy="4838527"/>
          </a:xfrm>
        </p:spPr>
        <p:txBody>
          <a:bodyPr>
            <a:normAutofit/>
          </a:bodyPr>
          <a:lstStyle/>
          <a:p>
            <a:r>
              <a:rPr lang="en-GB" sz="5400" dirty="0"/>
              <a:t>Student Code of Conduct</a:t>
            </a:r>
          </a:p>
          <a:p>
            <a:r>
              <a:rPr lang="en-GB" sz="5400" dirty="0"/>
              <a:t>Non-academic Misconduct</a:t>
            </a:r>
          </a:p>
          <a:p>
            <a:r>
              <a:rPr lang="en-GB" sz="5400" dirty="0"/>
              <a:t>Classroom Management</a:t>
            </a:r>
          </a:p>
        </p:txBody>
      </p:sp>
    </p:spTree>
    <p:extLst>
      <p:ext uri="{BB962C8B-B14F-4D97-AF65-F5344CB8AC3E}">
        <p14:creationId xmlns:p14="http://schemas.microsoft.com/office/powerpoint/2010/main" val="2402023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DB773BDF-B155-E56B-669E-5526509203D6}"/>
              </a:ext>
            </a:extLst>
          </p:cNvPr>
          <p:cNvGraphicFramePr>
            <a:graphicFrameLocks noChangeAspect="1"/>
          </p:cNvGraphicFramePr>
          <p:nvPr/>
        </p:nvGraphicFramePr>
        <p:xfrm>
          <a:off x="2279576" y="332656"/>
          <a:ext cx="7429500" cy="5143500"/>
        </p:xfrm>
        <a:graphic>
          <a:graphicData uri="http://schemas.openxmlformats.org/presentationml/2006/ole">
            <mc:AlternateContent xmlns:mc="http://schemas.openxmlformats.org/markup-compatibility/2006">
              <mc:Choice xmlns:v="urn:schemas-microsoft-com:vml" Requires="v">
                <p:oleObj name="Acrobat Document" r:id="rId2" imgW="7429239" imgH="5143500" progId="Acrobat.Document.DC">
                  <p:embed/>
                </p:oleObj>
              </mc:Choice>
              <mc:Fallback>
                <p:oleObj name="Acrobat Document" r:id="rId2" imgW="7429239" imgH="5143500" progId="Acrobat.Document.DC">
                  <p:embed/>
                  <p:pic>
                    <p:nvPicPr>
                      <p:cNvPr id="2" name="Object 1">
                        <a:extLst>
                          <a:ext uri="{FF2B5EF4-FFF2-40B4-BE49-F238E27FC236}">
                            <a16:creationId xmlns:a16="http://schemas.microsoft.com/office/drawing/2014/main" id="{DB773BDF-B155-E56B-669E-5526509203D6}"/>
                          </a:ext>
                        </a:extLst>
                      </p:cNvPr>
                      <p:cNvPicPr/>
                      <p:nvPr/>
                    </p:nvPicPr>
                    <p:blipFill>
                      <a:blip r:embed="rId3"/>
                      <a:stretch>
                        <a:fillRect/>
                      </a:stretch>
                    </p:blipFill>
                    <p:spPr>
                      <a:xfrm>
                        <a:off x="2279576" y="332656"/>
                        <a:ext cx="7429500" cy="5143500"/>
                      </a:xfrm>
                      <a:prstGeom prst="rect">
                        <a:avLst/>
                      </a:prstGeom>
                    </p:spPr>
                  </p:pic>
                </p:oleObj>
              </mc:Fallback>
            </mc:AlternateContent>
          </a:graphicData>
        </a:graphic>
      </p:graphicFrame>
    </p:spTree>
    <p:extLst>
      <p:ext uri="{BB962C8B-B14F-4D97-AF65-F5344CB8AC3E}">
        <p14:creationId xmlns:p14="http://schemas.microsoft.com/office/powerpoint/2010/main" val="2410301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AD0C5-4A74-0D23-354F-B1518E78D552}"/>
              </a:ext>
            </a:extLst>
          </p:cNvPr>
          <p:cNvSpPr>
            <a:spLocks noGrp="1"/>
          </p:cNvSpPr>
          <p:nvPr>
            <p:ph type="title"/>
          </p:nvPr>
        </p:nvSpPr>
        <p:spPr>
          <a:xfrm>
            <a:off x="1773382" y="274638"/>
            <a:ext cx="8716488" cy="1143000"/>
          </a:xfrm>
        </p:spPr>
        <p:txBody>
          <a:bodyPr>
            <a:noAutofit/>
          </a:bodyPr>
          <a:lstStyle/>
          <a:p>
            <a:r>
              <a:rPr lang="en-GB" sz="3600" dirty="0"/>
              <a:t>Student Code of Conduct</a:t>
            </a:r>
          </a:p>
        </p:txBody>
      </p:sp>
      <p:sp>
        <p:nvSpPr>
          <p:cNvPr id="3" name="Content Placeholder 2">
            <a:extLst>
              <a:ext uri="{FF2B5EF4-FFF2-40B4-BE49-F238E27FC236}">
                <a16:creationId xmlns:a16="http://schemas.microsoft.com/office/drawing/2014/main" id="{5AA716C9-E3F7-9689-7710-B93EB4B6D94D}"/>
              </a:ext>
            </a:extLst>
          </p:cNvPr>
          <p:cNvSpPr>
            <a:spLocks noGrp="1"/>
          </p:cNvSpPr>
          <p:nvPr>
            <p:ph idx="1"/>
          </p:nvPr>
        </p:nvSpPr>
        <p:spPr/>
        <p:txBody>
          <a:bodyPr>
            <a:normAutofit/>
          </a:bodyPr>
          <a:lstStyle/>
          <a:p>
            <a:pPr algn="just"/>
            <a:r>
              <a:rPr lang="en-GB" dirty="0"/>
              <a:t> It is expected that you act responsibly and courteously towards others </a:t>
            </a:r>
          </a:p>
          <a:p>
            <a:pPr algn="just"/>
            <a:r>
              <a:rPr lang="en-GB" dirty="0"/>
              <a:t>You should recognise the importance and value of equality and diversity in the University community by treating all members of the University with dignity and respect both in person and through alternative means</a:t>
            </a:r>
          </a:p>
          <a:p>
            <a:pPr algn="just"/>
            <a:endParaRPr lang="en-GB" dirty="0"/>
          </a:p>
        </p:txBody>
      </p:sp>
    </p:spTree>
    <p:extLst>
      <p:ext uri="{BB962C8B-B14F-4D97-AF65-F5344CB8AC3E}">
        <p14:creationId xmlns:p14="http://schemas.microsoft.com/office/powerpoint/2010/main" val="1953657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0516-7D50-2A86-B2A2-C8A4024D9BDA}"/>
              </a:ext>
            </a:extLst>
          </p:cNvPr>
          <p:cNvSpPr>
            <a:spLocks noGrp="1"/>
          </p:cNvSpPr>
          <p:nvPr>
            <p:ph type="title"/>
          </p:nvPr>
        </p:nvSpPr>
        <p:spPr/>
        <p:txBody>
          <a:bodyPr/>
          <a:lstStyle/>
          <a:p>
            <a:r>
              <a:rPr lang="en-GB" sz="3600" dirty="0">
                <a:solidFill>
                  <a:prstClr val="black"/>
                </a:solidFill>
                <a:latin typeface="Myriad Pro"/>
              </a:rPr>
              <a:t>Student Code of Conduct</a:t>
            </a:r>
            <a:endParaRPr lang="en-GB" dirty="0"/>
          </a:p>
        </p:txBody>
      </p:sp>
      <p:sp>
        <p:nvSpPr>
          <p:cNvPr id="3" name="Content Placeholder 2">
            <a:extLst>
              <a:ext uri="{FF2B5EF4-FFF2-40B4-BE49-F238E27FC236}">
                <a16:creationId xmlns:a16="http://schemas.microsoft.com/office/drawing/2014/main" id="{8BB13080-6CDA-1EE6-26D7-48DE71D34045}"/>
              </a:ext>
            </a:extLst>
          </p:cNvPr>
          <p:cNvSpPr>
            <a:spLocks noGrp="1"/>
          </p:cNvSpPr>
          <p:nvPr>
            <p:ph idx="1"/>
          </p:nvPr>
        </p:nvSpPr>
        <p:spPr/>
        <p:txBody>
          <a:bodyPr>
            <a:normAutofit/>
          </a:bodyPr>
          <a:lstStyle/>
          <a:p>
            <a:r>
              <a:rPr lang="en-GB" dirty="0"/>
              <a:t>You should conduct yourself in a manner that does not harm or does not have the potential to harm others</a:t>
            </a:r>
          </a:p>
          <a:p>
            <a:r>
              <a:rPr lang="en-GB" dirty="0"/>
              <a:t>Respecting the right of others to hold opinions that are different to your own. The University encourages respectful discourse and discussion. Where there are disagreements or debate, it is expected that students use appropriate language at all times.</a:t>
            </a:r>
          </a:p>
        </p:txBody>
      </p:sp>
    </p:spTree>
    <p:extLst>
      <p:ext uri="{BB962C8B-B14F-4D97-AF65-F5344CB8AC3E}">
        <p14:creationId xmlns:p14="http://schemas.microsoft.com/office/powerpoint/2010/main" val="2842472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6A600-3D56-06F7-C9C2-F53389D58256}"/>
              </a:ext>
            </a:extLst>
          </p:cNvPr>
          <p:cNvSpPr>
            <a:spLocks noGrp="1"/>
          </p:cNvSpPr>
          <p:nvPr>
            <p:ph type="title"/>
          </p:nvPr>
        </p:nvSpPr>
        <p:spPr/>
        <p:txBody>
          <a:bodyPr/>
          <a:lstStyle/>
          <a:p>
            <a:r>
              <a:rPr lang="en-GB" dirty="0"/>
              <a:t>Non-academic Misconduct</a:t>
            </a:r>
          </a:p>
        </p:txBody>
      </p:sp>
      <p:sp>
        <p:nvSpPr>
          <p:cNvPr id="3" name="Content Placeholder 2">
            <a:extLst>
              <a:ext uri="{FF2B5EF4-FFF2-40B4-BE49-F238E27FC236}">
                <a16:creationId xmlns:a16="http://schemas.microsoft.com/office/drawing/2014/main" id="{4E9DB316-49A8-E864-899A-2D7861CB7C84}"/>
              </a:ext>
            </a:extLst>
          </p:cNvPr>
          <p:cNvSpPr>
            <a:spLocks noGrp="1"/>
          </p:cNvSpPr>
          <p:nvPr>
            <p:ph idx="1"/>
          </p:nvPr>
        </p:nvSpPr>
        <p:spPr/>
        <p:txBody>
          <a:bodyPr>
            <a:normAutofit fontScale="77500" lnSpcReduction="20000"/>
          </a:bodyPr>
          <a:lstStyle/>
          <a:p>
            <a:r>
              <a:rPr lang="en-GB" dirty="0">
                <a:latin typeface="Arial" panose="020B0604020202020204" pitchFamily="34" charset="0"/>
                <a:ea typeface="Times New Roman" panose="02020603050405020304" pitchFamily="18" charset="0"/>
              </a:rPr>
              <a:t>11.1 In circumstances where, for reasons such as, poor attendance, health and safety, danger to self or others, </a:t>
            </a:r>
            <a:r>
              <a:rPr lang="en-GB" b="1" dirty="0">
                <a:latin typeface="Arial" panose="020B0604020202020204" pitchFamily="34" charset="0"/>
                <a:ea typeface="Times New Roman" panose="02020603050405020304" pitchFamily="18" charset="0"/>
              </a:rPr>
              <a:t>verbal</a:t>
            </a:r>
            <a:r>
              <a:rPr lang="en-GB" dirty="0">
                <a:latin typeface="Arial" panose="020B0604020202020204" pitchFamily="34" charset="0"/>
                <a:ea typeface="Times New Roman" panose="02020603050405020304" pitchFamily="18" charset="0"/>
              </a:rPr>
              <a:t>, physical or other abusiveness, </a:t>
            </a:r>
            <a:r>
              <a:rPr lang="en-GB" b="1" dirty="0">
                <a:latin typeface="Arial" panose="020B0604020202020204" pitchFamily="34" charset="0"/>
                <a:ea typeface="Times New Roman" panose="02020603050405020304" pitchFamily="18" charset="0"/>
              </a:rPr>
              <a:t>inappropriate behaviour</a:t>
            </a:r>
            <a:r>
              <a:rPr lang="en-GB" dirty="0">
                <a:latin typeface="Arial" panose="020B0604020202020204" pitchFamily="34" charset="0"/>
                <a:ea typeface="Times New Roman" panose="02020603050405020304" pitchFamily="18" charset="0"/>
              </a:rPr>
              <a:t> etc., tutor(s) shall </a:t>
            </a:r>
            <a:r>
              <a:rPr lang="en-GB" b="1" dirty="0">
                <a:latin typeface="Arial" panose="020B0604020202020204" pitchFamily="34" charset="0"/>
                <a:ea typeface="Times New Roman" panose="02020603050405020304" pitchFamily="18" charset="0"/>
              </a:rPr>
              <a:t>exercise their professional judgement </a:t>
            </a:r>
            <a:r>
              <a:rPr lang="en-GB" dirty="0">
                <a:latin typeface="Arial" panose="020B0604020202020204" pitchFamily="34" charset="0"/>
                <a:ea typeface="Times New Roman" panose="02020603050405020304" pitchFamily="18" charset="0"/>
              </a:rPr>
              <a:t>with regard to whether a student should be excluded from an immediate element of a module (</a:t>
            </a:r>
            <a:r>
              <a:rPr lang="en-GB" b="1" dirty="0">
                <a:latin typeface="Arial" panose="020B0604020202020204" pitchFamily="34" charset="0"/>
                <a:ea typeface="Times New Roman" panose="02020603050405020304" pitchFamily="18" charset="0"/>
              </a:rPr>
              <a:t>such as a lecture</a:t>
            </a:r>
            <a:r>
              <a:rPr lang="en-GB" dirty="0">
                <a:latin typeface="Arial" panose="020B0604020202020204" pitchFamily="34" charset="0"/>
                <a:ea typeface="Times New Roman" panose="02020603050405020304" pitchFamily="18" charset="0"/>
              </a:rPr>
              <a:t> or a seminar). Students who are excluded from an immediate element of a module, will normally be permitted to submit work for assessment in the normal way.</a:t>
            </a:r>
            <a:endParaRPr lang="en-GB" sz="3600" dirty="0">
              <a:latin typeface="Times New Roman" panose="02020603050405020304" pitchFamily="18"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11.2 </a:t>
            </a:r>
            <a:r>
              <a:rPr lang="en-GB" b="1" dirty="0">
                <a:latin typeface="Arial" panose="020B0604020202020204" pitchFamily="34" charset="0"/>
                <a:ea typeface="Times New Roman" panose="02020603050405020304" pitchFamily="18" charset="0"/>
              </a:rPr>
              <a:t>The Programme Managers</a:t>
            </a:r>
            <a:r>
              <a:rPr lang="en-GB" dirty="0">
                <a:latin typeface="Arial" panose="020B0604020202020204" pitchFamily="34" charset="0"/>
                <a:ea typeface="Times New Roman" panose="02020603050405020304" pitchFamily="18" charset="0"/>
              </a:rPr>
              <a:t> and Institutes, as appropriate, </a:t>
            </a:r>
            <a:r>
              <a:rPr lang="en-GB" b="1" dirty="0">
                <a:latin typeface="Arial" panose="020B0604020202020204" pitchFamily="34" charset="0"/>
                <a:ea typeface="Times New Roman" panose="02020603050405020304" pitchFamily="18" charset="0"/>
              </a:rPr>
              <a:t>shall be informed in writing of this action</a:t>
            </a:r>
            <a:r>
              <a:rPr lang="en-GB" dirty="0">
                <a:latin typeface="Arial" panose="020B0604020202020204" pitchFamily="34" charset="0"/>
                <a:ea typeface="Times New Roman" panose="02020603050405020304" pitchFamily="18" charset="0"/>
              </a:rPr>
              <a:t> at the earliest opportunity and full details of any incidents shall be reported to the Academic Office.</a:t>
            </a:r>
            <a:endParaRPr lang="en-GB" sz="36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04798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C3B5D-0485-F60D-FD90-0079ED3F84F1}"/>
              </a:ext>
            </a:extLst>
          </p:cNvPr>
          <p:cNvSpPr>
            <a:spLocks noGrp="1"/>
          </p:cNvSpPr>
          <p:nvPr>
            <p:ph type="title"/>
          </p:nvPr>
        </p:nvSpPr>
        <p:spPr/>
        <p:txBody>
          <a:bodyPr/>
          <a:lstStyle/>
          <a:p>
            <a:r>
              <a:rPr lang="en-GB" dirty="0"/>
              <a:t>Stumbling blocks</a:t>
            </a:r>
          </a:p>
        </p:txBody>
      </p:sp>
      <p:sp>
        <p:nvSpPr>
          <p:cNvPr id="3" name="Content Placeholder 2">
            <a:extLst>
              <a:ext uri="{FF2B5EF4-FFF2-40B4-BE49-F238E27FC236}">
                <a16:creationId xmlns:a16="http://schemas.microsoft.com/office/drawing/2014/main" id="{6619CEE3-58AD-AAB9-7F44-279B504D8F3E}"/>
              </a:ext>
            </a:extLst>
          </p:cNvPr>
          <p:cNvSpPr>
            <a:spLocks noGrp="1"/>
          </p:cNvSpPr>
          <p:nvPr>
            <p:ph idx="1"/>
          </p:nvPr>
        </p:nvSpPr>
        <p:spPr/>
        <p:txBody>
          <a:bodyPr>
            <a:normAutofit lnSpcReduction="10000"/>
          </a:bodyPr>
          <a:lstStyle/>
          <a:p>
            <a:r>
              <a:rPr lang="en-GB" dirty="0"/>
              <a:t>Communication: staff using non-university messaging tools to contact students</a:t>
            </a:r>
          </a:p>
          <a:p>
            <a:pPr>
              <a:defRPr/>
            </a:pPr>
            <a:r>
              <a:rPr lang="en-GB" dirty="0"/>
              <a:t> Evidence: it is helpful if </a:t>
            </a:r>
            <a:r>
              <a:rPr lang="en-GB" dirty="0">
                <a:solidFill>
                  <a:prstClr val="black"/>
                </a:solidFill>
                <a:latin typeface="Myriad Pro"/>
              </a:rPr>
              <a:t>evidence for support provision is clear and easy to collate;</a:t>
            </a:r>
            <a:endParaRPr lang="en-GB" dirty="0"/>
          </a:p>
          <a:p>
            <a:r>
              <a:rPr lang="en-GB" dirty="0"/>
              <a:t>Evidence for disruptive behaviour is recorded and collated so we have a recorded pattern of behaviour. We may struggle to put precautionary measures in place without it.</a:t>
            </a:r>
          </a:p>
          <a:p>
            <a:endParaRPr lang="en-GB" dirty="0"/>
          </a:p>
        </p:txBody>
      </p:sp>
    </p:spTree>
    <p:extLst>
      <p:ext uri="{BB962C8B-B14F-4D97-AF65-F5344CB8AC3E}">
        <p14:creationId xmlns:p14="http://schemas.microsoft.com/office/powerpoint/2010/main" val="3150302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A6603-E61C-4A71-C0CD-CEDCFD4DAC29}"/>
              </a:ext>
            </a:extLst>
          </p:cNvPr>
          <p:cNvSpPr>
            <a:spLocks noGrp="1"/>
          </p:cNvSpPr>
          <p:nvPr>
            <p:ph type="title"/>
          </p:nvPr>
        </p:nvSpPr>
        <p:spPr>
          <a:xfrm>
            <a:off x="1981200" y="274638"/>
            <a:ext cx="8229600" cy="706090"/>
          </a:xfrm>
        </p:spPr>
        <p:txBody>
          <a:bodyPr>
            <a:normAutofit fontScale="90000"/>
          </a:bodyPr>
          <a:lstStyle/>
          <a:p>
            <a:r>
              <a:rPr lang="en-GB" dirty="0"/>
              <a:t>Proforma – Part A</a:t>
            </a:r>
          </a:p>
        </p:txBody>
      </p:sp>
      <p:sp>
        <p:nvSpPr>
          <p:cNvPr id="3" name="Content Placeholder 2">
            <a:extLst>
              <a:ext uri="{FF2B5EF4-FFF2-40B4-BE49-F238E27FC236}">
                <a16:creationId xmlns:a16="http://schemas.microsoft.com/office/drawing/2014/main" id="{6CD1297F-7754-F221-E425-B6B78C7652FF}"/>
              </a:ext>
            </a:extLst>
          </p:cNvPr>
          <p:cNvSpPr>
            <a:spLocks noGrp="1"/>
          </p:cNvSpPr>
          <p:nvPr>
            <p:ph idx="1"/>
          </p:nvPr>
        </p:nvSpPr>
        <p:spPr>
          <a:xfrm>
            <a:off x="1981200" y="908721"/>
            <a:ext cx="8229600" cy="4608513"/>
          </a:xfrm>
        </p:spPr>
        <p:txBody>
          <a:bodyPr>
            <a:normAutofit lnSpcReduction="10000"/>
          </a:bodyPr>
          <a:lstStyle/>
          <a:p>
            <a:pPr marL="0" indent="0">
              <a:buNone/>
            </a:pPr>
            <a:r>
              <a:rPr lang="en-US" sz="1400" kern="0" dirty="0">
                <a:solidFill>
                  <a:srgbClr val="FF0000"/>
                </a:solidFill>
                <a:latin typeface="Times New Roman" panose="02020603050405020304" pitchFamily="18" charset="0"/>
                <a:ea typeface="Times New Roman" panose="02020603050405020304" pitchFamily="18" charset="0"/>
              </a:rPr>
              <a:t>Please note: a copy of this form will be sent to the </a:t>
            </a:r>
            <a:r>
              <a:rPr lang="en-US" sz="1400" b="1" kern="0" dirty="0">
                <a:solidFill>
                  <a:srgbClr val="FF0000"/>
                </a:solidFill>
                <a:latin typeface="Times New Roman" panose="02020603050405020304" pitchFamily="18" charset="0"/>
                <a:ea typeface="Times New Roman" panose="02020603050405020304" pitchFamily="18" charset="0"/>
              </a:rPr>
              <a:t>student involved</a:t>
            </a:r>
            <a:r>
              <a:rPr lang="en-US" sz="1400" kern="0" dirty="0">
                <a:solidFill>
                  <a:srgbClr val="FF0000"/>
                </a:solidFill>
                <a:latin typeface="Times New Roman" panose="02020603050405020304" pitchFamily="18" charset="0"/>
                <a:ea typeface="Times New Roman" panose="02020603050405020304" pitchFamily="18" charset="0"/>
              </a:rPr>
              <a:t>, as well as the Academic Office</a:t>
            </a: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fontAlgn="base">
              <a:buNone/>
            </a:pPr>
            <a:endParaRPr lang="en-GB" sz="1400" b="1" dirty="0">
              <a:latin typeface="Segoe UI" panose="020B0502040204020203" pitchFamily="34" charset="0"/>
              <a:ea typeface="Times New Roman" panose="02020603050405020304" pitchFamily="18" charset="0"/>
            </a:endParaRPr>
          </a:p>
          <a:p>
            <a:pPr marL="0" indent="0" fontAlgn="base">
              <a:buNone/>
            </a:pPr>
            <a:endParaRPr lang="en-GB" sz="1400" b="1" dirty="0">
              <a:latin typeface="Segoe UI" panose="020B0502040204020203" pitchFamily="34" charset="0"/>
              <a:ea typeface="Times New Roman" panose="02020603050405020304" pitchFamily="18" charset="0"/>
            </a:endParaRPr>
          </a:p>
          <a:p>
            <a:pPr marL="0" indent="0" fontAlgn="base">
              <a:buNone/>
            </a:pPr>
            <a:r>
              <a:rPr lang="en-GB" sz="1400" b="1" dirty="0">
                <a:latin typeface="Segoe UI" panose="020B0502040204020203" pitchFamily="34" charset="0"/>
                <a:ea typeface="Times New Roman" panose="02020603050405020304" pitchFamily="18" charset="0"/>
              </a:rPr>
              <a:t>Ideally, what steps do you feel would help the student return successfully to class?**</a:t>
            </a:r>
          </a:p>
          <a:p>
            <a:pPr fontAlgn="base">
              <a:defRPr/>
            </a:pPr>
            <a:r>
              <a:rPr lang="en-GB" sz="1000" b="1" dirty="0">
                <a:solidFill>
                  <a:prstClr val="black"/>
                </a:solidFill>
                <a:latin typeface="Arial" panose="020B0604020202020204" pitchFamily="34" charset="0"/>
                <a:ea typeface="Times New Roman" panose="02020603050405020304" pitchFamily="18" charset="0"/>
              </a:rPr>
              <a:t>​​</a:t>
            </a:r>
            <a:r>
              <a:rPr lang="en-GB" sz="1000" b="1" dirty="0">
                <a:solidFill>
                  <a:prstClr val="black"/>
                </a:solidFill>
                <a:latin typeface="MS Gothic" panose="020B0609070205080204" pitchFamily="49" charset="-128"/>
                <a:ea typeface="Times New Roman" panose="02020603050405020304" pitchFamily="18" charset="0"/>
                <a:cs typeface="Segoe UI" panose="020B0502040204020203" pitchFamily="34" charset="0"/>
              </a:rPr>
              <a:t>☐</a:t>
            </a:r>
            <a:r>
              <a:rPr lang="en-GB" sz="1000" b="1" dirty="0">
                <a:solidFill>
                  <a:prstClr val="black"/>
                </a:solidFill>
                <a:latin typeface="Arial" panose="020B0604020202020204" pitchFamily="34" charset="0"/>
                <a:ea typeface="Times New Roman" panose="02020603050405020304" pitchFamily="18" charset="0"/>
              </a:rPr>
              <a:t>​ </a:t>
            </a:r>
            <a:r>
              <a:rPr lang="en-GB" sz="1000" dirty="0">
                <a:solidFill>
                  <a:prstClr val="black"/>
                </a:solidFill>
                <a:latin typeface="Arial" panose="020B0604020202020204" pitchFamily="34" charset="0"/>
                <a:ea typeface="Times New Roman" panose="02020603050405020304" pitchFamily="18" charset="0"/>
              </a:rPr>
              <a:t>Student sent a copy of this form with Part B (see below) from PMs </a:t>
            </a:r>
            <a:endParaRPr lang="en-GB" sz="1000" dirty="0">
              <a:solidFill>
                <a:prstClr val="black"/>
              </a:solidFill>
              <a:latin typeface="Times New Roman" panose="02020603050405020304" pitchFamily="18" charset="0"/>
              <a:ea typeface="Times New Roman" panose="02020603050405020304" pitchFamily="18" charset="0"/>
            </a:endParaRPr>
          </a:p>
          <a:p>
            <a:pPr fontAlgn="base">
              <a:defRPr/>
            </a:pPr>
            <a:r>
              <a:rPr lang="en-GB" sz="1000" dirty="0">
                <a:solidFill>
                  <a:prstClr val="black"/>
                </a:solidFill>
                <a:latin typeface="Arial" panose="020B0604020202020204" pitchFamily="34" charset="0"/>
                <a:ea typeface="Times New Roman" panose="02020603050405020304" pitchFamily="18" charset="0"/>
              </a:rPr>
              <a:t>​​</a:t>
            </a:r>
            <a:r>
              <a:rPr lang="en-GB" sz="1000" dirty="0">
                <a:solidFill>
                  <a:prstClr val="black"/>
                </a:solidFill>
                <a:latin typeface="MS Gothic" panose="020B0609070205080204" pitchFamily="49" charset="-128"/>
                <a:ea typeface="Times New Roman" panose="02020603050405020304" pitchFamily="18" charset="0"/>
                <a:cs typeface="Segoe UI" panose="020B0502040204020203" pitchFamily="34" charset="0"/>
              </a:rPr>
              <a:t>☐</a:t>
            </a:r>
            <a:r>
              <a:rPr lang="en-GB" sz="1000" dirty="0">
                <a:solidFill>
                  <a:prstClr val="black"/>
                </a:solidFill>
                <a:latin typeface="Arial" panose="020B0604020202020204" pitchFamily="34" charset="0"/>
                <a:ea typeface="Times New Roman" panose="02020603050405020304" pitchFamily="18" charset="0"/>
              </a:rPr>
              <a:t>​</a:t>
            </a:r>
            <a:r>
              <a:rPr lang="en-GB" sz="1000" i="1" dirty="0">
                <a:solidFill>
                  <a:prstClr val="black"/>
                </a:solidFill>
                <a:latin typeface="Arial" panose="020B0604020202020204" pitchFamily="34" charset="0"/>
                <a:ea typeface="Times New Roman" panose="02020603050405020304" pitchFamily="18" charset="0"/>
              </a:rPr>
              <a:t> </a:t>
            </a:r>
            <a:r>
              <a:rPr lang="en-GB" sz="1000" dirty="0">
                <a:solidFill>
                  <a:prstClr val="black"/>
                </a:solidFill>
                <a:latin typeface="Arial" panose="020B0604020202020204" pitchFamily="34" charset="0"/>
                <a:ea typeface="Times New Roman" panose="02020603050405020304" pitchFamily="18" charset="0"/>
              </a:rPr>
              <a:t>Mediation between yourself and the student with a PM present</a:t>
            </a:r>
            <a:endParaRPr lang="en-GB" sz="1000" dirty="0">
              <a:solidFill>
                <a:prstClr val="black"/>
              </a:solidFill>
              <a:latin typeface="Times New Roman" panose="02020603050405020304" pitchFamily="18" charset="0"/>
              <a:ea typeface="Times New Roman" panose="02020603050405020304" pitchFamily="18" charset="0"/>
            </a:endParaRPr>
          </a:p>
          <a:p>
            <a:pPr fontAlgn="base">
              <a:defRPr/>
            </a:pPr>
            <a:r>
              <a:rPr lang="en-GB" sz="1000" dirty="0">
                <a:solidFill>
                  <a:prstClr val="black"/>
                </a:solidFill>
                <a:latin typeface="Arial" panose="020B0604020202020204" pitchFamily="34" charset="0"/>
                <a:ea typeface="Times New Roman" panose="02020603050405020304" pitchFamily="18" charset="0"/>
              </a:rPr>
              <a:t>​​</a:t>
            </a:r>
            <a:r>
              <a:rPr lang="en-GB" sz="1000" dirty="0">
                <a:solidFill>
                  <a:prstClr val="black"/>
                </a:solidFill>
                <a:latin typeface="MS Gothic" panose="020B0609070205080204" pitchFamily="49" charset="-128"/>
                <a:ea typeface="Times New Roman" panose="02020603050405020304" pitchFamily="18" charset="0"/>
                <a:cs typeface="Segoe UI" panose="020B0502040204020203" pitchFamily="34" charset="0"/>
              </a:rPr>
              <a:t>☐</a:t>
            </a:r>
            <a:r>
              <a:rPr lang="en-GB" sz="1000" dirty="0">
                <a:solidFill>
                  <a:prstClr val="black"/>
                </a:solidFill>
                <a:latin typeface="Arial" panose="020B0604020202020204" pitchFamily="34" charset="0"/>
                <a:ea typeface="Times New Roman" panose="02020603050405020304" pitchFamily="18" charset="0"/>
              </a:rPr>
              <a:t>​</a:t>
            </a:r>
            <a:r>
              <a:rPr lang="en-GB" sz="1000" i="1" dirty="0">
                <a:solidFill>
                  <a:prstClr val="black"/>
                </a:solidFill>
                <a:latin typeface="Arial" panose="020B0604020202020204" pitchFamily="34" charset="0"/>
                <a:ea typeface="Times New Roman" panose="02020603050405020304" pitchFamily="18" charset="0"/>
              </a:rPr>
              <a:t> </a:t>
            </a:r>
            <a:r>
              <a:rPr lang="en-GB" sz="1000" dirty="0">
                <a:solidFill>
                  <a:prstClr val="black"/>
                </a:solidFill>
                <a:latin typeface="Arial" panose="020B0604020202020204" pitchFamily="34" charset="0"/>
                <a:ea typeface="Times New Roman" panose="02020603050405020304" pitchFamily="18" charset="0"/>
              </a:rPr>
              <a:t>1-1 with yourself and the student</a:t>
            </a:r>
            <a:endParaRPr lang="en-GB" sz="1000" dirty="0">
              <a:solidFill>
                <a:prstClr val="black"/>
              </a:solidFill>
              <a:latin typeface="Times New Roman" panose="02020603050405020304" pitchFamily="18" charset="0"/>
              <a:ea typeface="Times New Roman" panose="02020603050405020304" pitchFamily="18" charset="0"/>
            </a:endParaRPr>
          </a:p>
          <a:p>
            <a:pPr fontAlgn="base">
              <a:defRPr/>
            </a:pPr>
            <a:r>
              <a:rPr lang="en-GB" sz="1000" dirty="0">
                <a:solidFill>
                  <a:prstClr val="black"/>
                </a:solidFill>
                <a:latin typeface="Arial" panose="020B0604020202020204" pitchFamily="34" charset="0"/>
                <a:ea typeface="Times New Roman" panose="02020603050405020304" pitchFamily="18" charset="0"/>
              </a:rPr>
              <a:t>​​</a:t>
            </a:r>
            <a:r>
              <a:rPr lang="en-GB" sz="1000" dirty="0">
                <a:solidFill>
                  <a:prstClr val="black"/>
                </a:solidFill>
                <a:latin typeface="MS Gothic" panose="020B0609070205080204" pitchFamily="49" charset="-128"/>
                <a:ea typeface="Times New Roman" panose="02020603050405020304" pitchFamily="18" charset="0"/>
                <a:cs typeface="Segoe UI" panose="020B0502040204020203" pitchFamily="34" charset="0"/>
              </a:rPr>
              <a:t>☐</a:t>
            </a:r>
            <a:r>
              <a:rPr lang="en-GB" sz="1000" dirty="0">
                <a:solidFill>
                  <a:prstClr val="black"/>
                </a:solidFill>
                <a:latin typeface="Arial" panose="020B0604020202020204" pitchFamily="34" charset="0"/>
                <a:ea typeface="Times New Roman" panose="02020603050405020304" pitchFamily="18" charset="0"/>
              </a:rPr>
              <a:t>​</a:t>
            </a:r>
            <a:r>
              <a:rPr lang="en-GB" sz="1000" i="1" dirty="0">
                <a:solidFill>
                  <a:prstClr val="black"/>
                </a:solidFill>
                <a:latin typeface="Arial" panose="020B0604020202020204" pitchFamily="34" charset="0"/>
                <a:ea typeface="Times New Roman" panose="02020603050405020304" pitchFamily="18" charset="0"/>
              </a:rPr>
              <a:t> </a:t>
            </a:r>
            <a:r>
              <a:rPr lang="en-GB" sz="1000" dirty="0">
                <a:solidFill>
                  <a:prstClr val="black"/>
                </a:solidFill>
                <a:latin typeface="Arial" panose="020B0604020202020204" pitchFamily="34" charset="0"/>
                <a:ea typeface="Times New Roman" panose="02020603050405020304" pitchFamily="18" charset="0"/>
              </a:rPr>
              <a:t>Mediation with lecturer, students involved, and PM (if the exclusion was based on student vs. student behaviour)</a:t>
            </a:r>
            <a:endParaRPr lang="en-GB" sz="1000" dirty="0">
              <a:solidFill>
                <a:prstClr val="black"/>
              </a:solidFill>
              <a:latin typeface="Times New Roman" panose="02020603050405020304" pitchFamily="18" charset="0"/>
              <a:ea typeface="Times New Roman" panose="02020603050405020304" pitchFamily="18" charset="0"/>
            </a:endParaRPr>
          </a:p>
          <a:p>
            <a:pPr fontAlgn="base">
              <a:defRPr/>
            </a:pPr>
            <a:r>
              <a:rPr lang="en-GB" sz="1000" dirty="0">
                <a:solidFill>
                  <a:prstClr val="black"/>
                </a:solidFill>
                <a:latin typeface="Arial" panose="020B0604020202020204" pitchFamily="34" charset="0"/>
                <a:ea typeface="Times New Roman" panose="02020603050405020304" pitchFamily="18" charset="0"/>
              </a:rPr>
              <a:t>​​</a:t>
            </a:r>
            <a:r>
              <a:rPr lang="en-GB" sz="1000" dirty="0">
                <a:solidFill>
                  <a:prstClr val="black"/>
                </a:solidFill>
                <a:latin typeface="MS Gothic" panose="020B0609070205080204" pitchFamily="49" charset="-128"/>
                <a:ea typeface="Times New Roman" panose="02020603050405020304" pitchFamily="18" charset="0"/>
                <a:cs typeface="Segoe UI" panose="020B0502040204020203" pitchFamily="34" charset="0"/>
              </a:rPr>
              <a:t>☐</a:t>
            </a:r>
            <a:r>
              <a:rPr lang="en-GB" sz="1000" dirty="0">
                <a:solidFill>
                  <a:prstClr val="black"/>
                </a:solidFill>
                <a:latin typeface="Arial" panose="020B0604020202020204" pitchFamily="34" charset="0"/>
                <a:ea typeface="Times New Roman" panose="02020603050405020304" pitchFamily="18" charset="0"/>
              </a:rPr>
              <a:t>​</a:t>
            </a:r>
            <a:r>
              <a:rPr lang="en-GB" sz="1000" i="1" dirty="0">
                <a:solidFill>
                  <a:prstClr val="black"/>
                </a:solidFill>
                <a:latin typeface="Arial" panose="020B0604020202020204" pitchFamily="34" charset="0"/>
                <a:ea typeface="Times New Roman" panose="02020603050405020304" pitchFamily="18" charset="0"/>
              </a:rPr>
              <a:t> </a:t>
            </a:r>
            <a:r>
              <a:rPr lang="en-GB" sz="1000" dirty="0">
                <a:solidFill>
                  <a:prstClr val="black"/>
                </a:solidFill>
                <a:latin typeface="Arial" panose="020B0604020202020204" pitchFamily="34" charset="0"/>
                <a:ea typeface="Times New Roman" panose="02020603050405020304" pitchFamily="18" charset="0"/>
              </a:rPr>
              <a:t>Other (please elaborate):</a:t>
            </a:r>
            <a:endParaRPr lang="en-GB" sz="1000" dirty="0">
              <a:solidFill>
                <a:prstClr val="black"/>
              </a:solidFill>
              <a:latin typeface="Times New Roman" panose="02020603050405020304" pitchFamily="18" charset="0"/>
              <a:ea typeface="Times New Roman" panose="02020603050405020304" pitchFamily="18" charset="0"/>
            </a:endParaRPr>
          </a:p>
          <a:p>
            <a:pPr fontAlgn="base">
              <a:defRPr/>
            </a:pPr>
            <a:r>
              <a:rPr lang="en-GB" sz="1000" b="1" dirty="0">
                <a:solidFill>
                  <a:srgbClr val="FF0000"/>
                </a:solidFill>
                <a:latin typeface="Segoe UI" panose="020B0502040204020203" pitchFamily="34" charset="0"/>
                <a:ea typeface="Times New Roman" panose="02020603050405020304" pitchFamily="18" charset="0"/>
              </a:rPr>
              <a:t>**Please note</a:t>
            </a:r>
            <a:r>
              <a:rPr lang="en-GB" sz="1000" dirty="0">
                <a:solidFill>
                  <a:prstClr val="black"/>
                </a:solidFill>
                <a:latin typeface="Segoe UI" panose="020B0502040204020203" pitchFamily="34" charset="0"/>
                <a:ea typeface="Times New Roman" panose="02020603050405020304" pitchFamily="18" charset="0"/>
              </a:rPr>
              <a:t>, Policy 11 does not allow for students to be barred from returning to the next week’s class unless a very serious incident has occurred, which would negate the use of this form in the first place.  </a:t>
            </a:r>
            <a:endParaRPr lang="en-GB" sz="1000" dirty="0">
              <a:solidFill>
                <a:prstClr val="black"/>
              </a:solidFill>
              <a:latin typeface="Times New Roman" panose="02020603050405020304" pitchFamily="18" charset="0"/>
              <a:ea typeface="Times New Roman" panose="02020603050405020304" pitchFamily="18" charset="0"/>
            </a:endParaRPr>
          </a:p>
          <a:p>
            <a:pPr marL="0" indent="0" fontAlgn="base">
              <a:buNone/>
            </a:pPr>
            <a:endParaRPr lang="en-GB" sz="1600" dirty="0">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US" sz="1400" kern="0" dirty="0">
              <a:solidFill>
                <a:srgbClr val="FF0000"/>
              </a:solidFill>
              <a:latin typeface="Times New Roman" panose="02020603050405020304" pitchFamily="18" charset="0"/>
              <a:ea typeface="Times New Roman" panose="02020603050405020304" pitchFamily="18" charset="0"/>
            </a:endParaRPr>
          </a:p>
          <a:p>
            <a:pPr marL="0" indent="0">
              <a:buNone/>
            </a:pPr>
            <a:endParaRPr lang="en-GB" sz="1400" dirty="0"/>
          </a:p>
        </p:txBody>
      </p:sp>
      <p:graphicFrame>
        <p:nvGraphicFramePr>
          <p:cNvPr id="9" name="Table 8">
            <a:extLst>
              <a:ext uri="{FF2B5EF4-FFF2-40B4-BE49-F238E27FC236}">
                <a16:creationId xmlns:a16="http://schemas.microsoft.com/office/drawing/2014/main" id="{A15D69C0-978A-93B3-9399-86C99BD43B09}"/>
              </a:ext>
            </a:extLst>
          </p:cNvPr>
          <p:cNvGraphicFramePr>
            <a:graphicFrameLocks noGrp="1"/>
          </p:cNvGraphicFramePr>
          <p:nvPr/>
        </p:nvGraphicFramePr>
        <p:xfrm>
          <a:off x="2207569" y="1333171"/>
          <a:ext cx="6884044" cy="1045980"/>
        </p:xfrm>
        <a:graphic>
          <a:graphicData uri="http://schemas.openxmlformats.org/drawingml/2006/table">
            <a:tbl>
              <a:tblPr firstRow="1" firstCol="1" bandRow="1"/>
              <a:tblGrid>
                <a:gridCol w="1915275">
                  <a:extLst>
                    <a:ext uri="{9D8B030D-6E8A-4147-A177-3AD203B41FA5}">
                      <a16:colId xmlns:a16="http://schemas.microsoft.com/office/drawing/2014/main" val="1430431000"/>
                    </a:ext>
                  </a:extLst>
                </a:gridCol>
                <a:gridCol w="2090385">
                  <a:extLst>
                    <a:ext uri="{9D8B030D-6E8A-4147-A177-3AD203B41FA5}">
                      <a16:colId xmlns:a16="http://schemas.microsoft.com/office/drawing/2014/main" val="318715057"/>
                    </a:ext>
                  </a:extLst>
                </a:gridCol>
                <a:gridCol w="1335220">
                  <a:extLst>
                    <a:ext uri="{9D8B030D-6E8A-4147-A177-3AD203B41FA5}">
                      <a16:colId xmlns:a16="http://schemas.microsoft.com/office/drawing/2014/main" val="4155827214"/>
                    </a:ext>
                  </a:extLst>
                </a:gridCol>
                <a:gridCol w="1543164">
                  <a:extLst>
                    <a:ext uri="{9D8B030D-6E8A-4147-A177-3AD203B41FA5}">
                      <a16:colId xmlns:a16="http://schemas.microsoft.com/office/drawing/2014/main" val="578111337"/>
                    </a:ext>
                  </a:extLst>
                </a:gridCol>
              </a:tblGrid>
              <a:tr h="180090">
                <a:tc>
                  <a:txBody>
                    <a:bodyPr/>
                    <a:lstStyle/>
                    <a:p>
                      <a:pPr fontAlgn="base"/>
                      <a:r>
                        <a:rPr lang="en-GB" sz="1100" b="1" kern="100" dirty="0">
                          <a:effectLst/>
                          <a:latin typeface="Arial" panose="020B0604020202020204" pitchFamily="34" charset="0"/>
                          <a:ea typeface="Times New Roman" panose="02020603050405020304" pitchFamily="18" charset="0"/>
                        </a:rPr>
                        <a:t>Lecturer Name:</a:t>
                      </a:r>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b="1" kern="100">
                          <a:effectLst/>
                          <a:latin typeface="Arial" panose="020B0604020202020204" pitchFamily="34" charset="0"/>
                          <a:ea typeface="Times New Roman" panose="02020603050405020304" pitchFamily="18" charset="0"/>
                        </a:rPr>
                        <a:t>Date/Week No:</a:t>
                      </a:r>
                      <a:r>
                        <a:rPr lang="en-GB" sz="1100"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51861344"/>
                  </a:ext>
                </a:extLst>
              </a:tr>
              <a:tr h="180090">
                <a:tc>
                  <a:txBody>
                    <a:bodyPr/>
                    <a:lstStyle/>
                    <a:p>
                      <a:pPr fontAlgn="base"/>
                      <a:r>
                        <a:rPr lang="en-GB" sz="1100" b="1" kern="100">
                          <a:effectLst/>
                          <a:latin typeface="Arial" panose="020B0604020202020204" pitchFamily="34" charset="0"/>
                          <a:ea typeface="Times New Roman" panose="02020603050405020304" pitchFamily="18" charset="0"/>
                        </a:rPr>
                        <a:t>Student Name: </a:t>
                      </a:r>
                      <a:r>
                        <a:rPr lang="en-GB" sz="1100"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endParaRPr lang="en-GB" sz="1200" kern="100" dirty="0">
                        <a:effectLst/>
                        <a:latin typeface="Aptos" panose="020B0004020202020204" pitchFamily="3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b="1" kern="100">
                          <a:effectLst/>
                          <a:latin typeface="Arial" panose="020B0604020202020204" pitchFamily="34" charset="0"/>
                          <a:ea typeface="Times New Roman" panose="02020603050405020304" pitchFamily="18" charset="0"/>
                        </a:rPr>
                        <a:t>Student No:</a:t>
                      </a:r>
                      <a:r>
                        <a:rPr lang="en-GB" sz="1100"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endParaRPr lang="en-GB" sz="1200" kern="100">
                        <a:effectLst/>
                        <a:latin typeface="Aptos" panose="020B0004020202020204" pitchFamily="3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1068321"/>
                  </a:ext>
                </a:extLst>
              </a:tr>
              <a:tr h="475438">
                <a:tc>
                  <a:txBody>
                    <a:bodyPr/>
                    <a:lstStyle/>
                    <a:p>
                      <a:pPr fontAlgn="base"/>
                      <a:r>
                        <a:rPr lang="en-GB" sz="1100" b="1" kern="100" dirty="0">
                          <a:effectLst/>
                          <a:latin typeface="Arial" panose="020B0604020202020204" pitchFamily="34" charset="0"/>
                          <a:ea typeface="Times New Roman" panose="02020603050405020304" pitchFamily="18" charset="0"/>
                        </a:rPr>
                        <a:t>Institute/Academic Discipline/Centre: </a:t>
                      </a:r>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kern="100" dirty="0">
                          <a:effectLst/>
                          <a:latin typeface="Arial" panose="020B0604020202020204" pitchFamily="34" charset="0"/>
                          <a:ea typeface="Times New Roman" panose="02020603050405020304" pitchFamily="18" charset="0"/>
                        </a:rPr>
                        <a:t>IICL </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b="1" kern="100">
                          <a:effectLst/>
                          <a:latin typeface="Arial" panose="020B0604020202020204" pitchFamily="34" charset="0"/>
                          <a:ea typeface="Times New Roman" panose="02020603050405020304" pitchFamily="18" charset="0"/>
                        </a:rPr>
                        <a:t>Programme Name/Level of Study:</a:t>
                      </a:r>
                      <a:r>
                        <a:rPr lang="en-GB" sz="1100"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endParaRPr lang="en-GB" sz="1200" kern="100">
                        <a:effectLst/>
                        <a:latin typeface="Aptos" panose="020B0004020202020204" pitchFamily="3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95961989"/>
                  </a:ext>
                </a:extLst>
              </a:tr>
              <a:tr h="180090">
                <a:tc>
                  <a:txBody>
                    <a:bodyPr/>
                    <a:lstStyle/>
                    <a:p>
                      <a:pPr fontAlgn="base"/>
                      <a:r>
                        <a:rPr lang="en-GB" sz="1100" b="1" kern="100" dirty="0">
                          <a:effectLst/>
                          <a:latin typeface="Arial" panose="020B0604020202020204" pitchFamily="34" charset="0"/>
                          <a:ea typeface="Times New Roman" panose="02020603050405020304" pitchFamily="18" charset="0"/>
                        </a:rPr>
                        <a:t>Module Name:</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b="1" kern="100">
                          <a:effectLst/>
                          <a:latin typeface="Arial" panose="020B0604020202020204" pitchFamily="34" charset="0"/>
                          <a:ea typeface="Times New Roman" panose="02020603050405020304" pitchFamily="18" charset="0"/>
                        </a:rPr>
                        <a:t> </a:t>
                      </a:r>
                      <a:endParaRPr lang="en-GB" sz="1200" kern="10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100" b="1" kern="100" dirty="0">
                          <a:effectLst/>
                          <a:latin typeface="Arial" panose="020B0604020202020204" pitchFamily="34" charset="0"/>
                          <a:ea typeface="Times New Roman" panose="02020603050405020304" pitchFamily="18" charset="0"/>
                        </a:rPr>
                        <a:t>Campus:</a:t>
                      </a:r>
                      <a:endParaRPr lang="en-GB" sz="1200" kern="1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900" kern="100" dirty="0">
                          <a:effectLst/>
                          <a:latin typeface="Segoe UI" panose="020B0502040204020203" pitchFamily="34" charset="0"/>
                          <a:ea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5654698"/>
                  </a:ext>
                </a:extLst>
              </a:tr>
            </a:tbl>
          </a:graphicData>
        </a:graphic>
      </p:graphicFrame>
      <p:graphicFrame>
        <p:nvGraphicFramePr>
          <p:cNvPr id="10" name="Table 9">
            <a:extLst>
              <a:ext uri="{FF2B5EF4-FFF2-40B4-BE49-F238E27FC236}">
                <a16:creationId xmlns:a16="http://schemas.microsoft.com/office/drawing/2014/main" id="{12E46174-7ADF-9F5E-5C9E-E8FC4D56273D}"/>
              </a:ext>
            </a:extLst>
          </p:cNvPr>
          <p:cNvGraphicFramePr>
            <a:graphicFrameLocks noGrp="1"/>
          </p:cNvGraphicFramePr>
          <p:nvPr/>
        </p:nvGraphicFramePr>
        <p:xfrm>
          <a:off x="2207569" y="2492896"/>
          <a:ext cx="6884044" cy="1296144"/>
        </p:xfrm>
        <a:graphic>
          <a:graphicData uri="http://schemas.openxmlformats.org/drawingml/2006/table">
            <a:tbl>
              <a:tblPr firstRow="1" firstCol="1" bandRow="1"/>
              <a:tblGrid>
                <a:gridCol w="6884044">
                  <a:extLst>
                    <a:ext uri="{9D8B030D-6E8A-4147-A177-3AD203B41FA5}">
                      <a16:colId xmlns:a16="http://schemas.microsoft.com/office/drawing/2014/main" val="3301771150"/>
                    </a:ext>
                  </a:extLst>
                </a:gridCol>
              </a:tblGrid>
              <a:tr h="592916">
                <a:tc>
                  <a:txBody>
                    <a:bodyPr/>
                    <a:lstStyle/>
                    <a:p>
                      <a:pPr fontAlgn="base"/>
                      <a:r>
                        <a:rPr lang="en-GB" sz="1100" b="1" kern="100" dirty="0">
                          <a:effectLst/>
                          <a:latin typeface="Arial" panose="020B0604020202020204" pitchFamily="34" charset="0"/>
                          <a:ea typeface="Times New Roman" panose="02020603050405020304" pitchFamily="18" charset="0"/>
                        </a:rPr>
                        <a:t>Details of Alleged Misconduct (</a:t>
                      </a:r>
                      <a:r>
                        <a:rPr lang="en-US" sz="1200" b="1" kern="100" dirty="0">
                          <a:effectLst/>
                          <a:latin typeface="Times New Roman" panose="02020603050405020304" pitchFamily="18" charset="0"/>
                          <a:ea typeface="Times New Roman" panose="02020603050405020304" pitchFamily="18" charset="0"/>
                        </a:rPr>
                        <a:t>Why was the student asked to leave?)</a:t>
                      </a:r>
                      <a:r>
                        <a:rPr lang="en-GB" sz="1100" b="1" kern="100" dirty="0">
                          <a:effectLst/>
                          <a:latin typeface="Arial" panose="020B0604020202020204" pitchFamily="34" charset="0"/>
                          <a:ea typeface="Times New Roman" panose="02020603050405020304" pitchFamily="18" charset="0"/>
                        </a:rPr>
                        <a:t>:</a:t>
                      </a:r>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p>
                      <a:pPr fontAlgn="base"/>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p>
                      <a:pPr fontAlgn="base"/>
                      <a:r>
                        <a:rPr lang="en-GB" sz="900" kern="100" dirty="0">
                          <a:solidFill>
                            <a:srgbClr val="7F7F7F"/>
                          </a:solidFill>
                          <a:effectLst/>
                          <a:latin typeface="Arial" panose="020B0604020202020204" pitchFamily="34" charset="0"/>
                          <a:ea typeface="Times New Roman" panose="02020603050405020304" pitchFamily="18" charset="0"/>
                        </a:rPr>
                        <a:t>(this box will expand as you type) </a:t>
                      </a:r>
                      <a:endParaRPr lang="en-GB" sz="1200" kern="100" dirty="0">
                        <a:effectLst/>
                        <a:latin typeface="Times New Roman" panose="02020603050405020304" pitchFamily="18" charset="0"/>
                        <a:ea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5498048"/>
                  </a:ext>
                </a:extLst>
              </a:tr>
              <a:tr h="703228">
                <a:tc>
                  <a:txBody>
                    <a:bodyPr/>
                    <a:lstStyle/>
                    <a:p>
                      <a:pPr fontAlgn="base"/>
                      <a:r>
                        <a:rPr lang="en-GB" sz="1100" b="1" kern="100" dirty="0">
                          <a:effectLst/>
                          <a:latin typeface="Arial" panose="020B0604020202020204" pitchFamily="34" charset="0"/>
                          <a:ea typeface="Times New Roman" panose="02020603050405020304" pitchFamily="18" charset="0"/>
                        </a:rPr>
                        <a:t>What steps were taken before the student was asked to leave the class :</a:t>
                      </a:r>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p>
                      <a:pPr fontAlgn="base"/>
                      <a:r>
                        <a:rPr lang="en-GB" sz="1100" kern="100" dirty="0">
                          <a:effectLst/>
                          <a:latin typeface="Arial" panose="020B0604020202020204" pitchFamily="34" charset="0"/>
                          <a:ea typeface="Times New Roman" panose="02020603050405020304" pitchFamily="18" charset="0"/>
                        </a:rPr>
                        <a:t> </a:t>
                      </a:r>
                      <a:endParaRPr lang="en-GB" sz="1200" kern="100" dirty="0">
                        <a:effectLst/>
                        <a:latin typeface="Times New Roman" panose="02020603050405020304" pitchFamily="18" charset="0"/>
                        <a:ea typeface="Times New Roman" panose="02020603050405020304" pitchFamily="18" charset="0"/>
                      </a:endParaRPr>
                    </a:p>
                    <a:p>
                      <a:pPr fontAlgn="base"/>
                      <a:r>
                        <a:rPr lang="en-GB" sz="900" kern="100" dirty="0">
                          <a:solidFill>
                            <a:srgbClr val="7F7F7F"/>
                          </a:solidFill>
                          <a:effectLst/>
                          <a:latin typeface="Arial" panose="020B0604020202020204" pitchFamily="34" charset="0"/>
                          <a:ea typeface="Times New Roman" panose="02020603050405020304" pitchFamily="18" charset="0"/>
                        </a:rPr>
                        <a:t>(this box will expand as you type) </a:t>
                      </a:r>
                      <a:endParaRPr lang="en-GB" sz="1200" kern="100" dirty="0">
                        <a:effectLst/>
                        <a:latin typeface="Times New Roman" panose="02020603050405020304" pitchFamily="18" charset="0"/>
                        <a:ea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2740405"/>
                  </a:ext>
                </a:extLst>
              </a:tr>
            </a:tbl>
          </a:graphicData>
        </a:graphic>
      </p:graphicFrame>
    </p:spTree>
    <p:extLst>
      <p:ext uri="{BB962C8B-B14F-4D97-AF65-F5344CB8AC3E}">
        <p14:creationId xmlns:p14="http://schemas.microsoft.com/office/powerpoint/2010/main" val="1081902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14EEB-B6E2-4EFF-43E2-6A50CF08C9B2}"/>
              </a:ext>
            </a:extLst>
          </p:cNvPr>
          <p:cNvSpPr>
            <a:spLocks noGrp="1"/>
          </p:cNvSpPr>
          <p:nvPr>
            <p:ph type="title"/>
          </p:nvPr>
        </p:nvSpPr>
        <p:spPr>
          <a:xfrm>
            <a:off x="1981200" y="274638"/>
            <a:ext cx="8229600" cy="634082"/>
          </a:xfrm>
        </p:spPr>
        <p:txBody>
          <a:bodyPr>
            <a:normAutofit fontScale="90000"/>
          </a:bodyPr>
          <a:lstStyle/>
          <a:p>
            <a:r>
              <a:rPr lang="en-GB" dirty="0"/>
              <a:t>Proforma – Part B</a:t>
            </a:r>
          </a:p>
        </p:txBody>
      </p:sp>
      <p:sp>
        <p:nvSpPr>
          <p:cNvPr id="3" name="Content Placeholder 2">
            <a:extLst>
              <a:ext uri="{FF2B5EF4-FFF2-40B4-BE49-F238E27FC236}">
                <a16:creationId xmlns:a16="http://schemas.microsoft.com/office/drawing/2014/main" id="{ADEC5886-3C37-E050-9E4D-89614907D2F4}"/>
              </a:ext>
            </a:extLst>
          </p:cNvPr>
          <p:cNvSpPr>
            <a:spLocks noGrp="1"/>
          </p:cNvSpPr>
          <p:nvPr>
            <p:ph idx="1"/>
          </p:nvPr>
        </p:nvSpPr>
        <p:spPr>
          <a:xfrm>
            <a:off x="1981200" y="908721"/>
            <a:ext cx="8229600" cy="4608513"/>
          </a:xfrm>
        </p:spPr>
        <p:txBody>
          <a:bodyPr>
            <a:normAutofit fontScale="85000" lnSpcReduction="20000"/>
          </a:bodyPr>
          <a:lstStyle/>
          <a:p>
            <a:pPr marL="0" indent="0">
              <a:buNone/>
            </a:pPr>
            <a:r>
              <a:rPr lang="en-US" sz="1200" dirty="0">
                <a:latin typeface="Segoe UI" panose="020B0502040204020203" pitchFamily="34" charset="0"/>
                <a:ea typeface="Times New Roman" panose="02020603050405020304" pitchFamily="18" charset="0"/>
              </a:rPr>
              <a:t>A </a:t>
            </a:r>
            <a:r>
              <a:rPr lang="en-US" sz="1200" b="1" dirty="0">
                <a:latin typeface="Segoe UI" panose="020B0502040204020203" pitchFamily="34" charset="0"/>
                <a:ea typeface="Times New Roman" panose="02020603050405020304" pitchFamily="18" charset="0"/>
              </a:rPr>
              <a:t>PM/Dep. PM</a:t>
            </a:r>
            <a:r>
              <a:rPr lang="en-US" sz="1200" dirty="0">
                <a:latin typeface="Segoe UI" panose="020B0502040204020203" pitchFamily="34" charset="0"/>
                <a:ea typeface="Times New Roman" panose="02020603050405020304" pitchFamily="18" charset="0"/>
              </a:rPr>
              <a:t> will send the below email to the student and the Academic Office along with a copy of Part A. Unless further action is specifically needed or requested, this email will complete the proceedings. Should the student be asked to leave the class again, the PMs will follow the procedure for </a:t>
            </a:r>
            <a:r>
              <a:rPr lang="en-GB" sz="1200" u="sng" dirty="0">
                <a:solidFill>
                  <a:srgbClr val="467886"/>
                </a:solidFill>
                <a:latin typeface="Segoe UI" panose="020B0502040204020203" pitchFamily="34" charset="0"/>
                <a:ea typeface="Times New Roman" panose="02020603050405020304" pitchFamily="18" charset="0"/>
                <a:hlinkClick r:id="rId2"/>
              </a:rPr>
              <a:t>minor alleged offences and breaches of conduct</a:t>
            </a:r>
            <a:r>
              <a:rPr lang="en-GB" sz="1200" dirty="0">
                <a:latin typeface="Segoe UI" panose="020B0502040204020203" pitchFamily="34" charset="0"/>
                <a:ea typeface="Times New Roman" panose="02020603050405020304" pitchFamily="18" charset="0"/>
              </a:rPr>
              <a:t>.</a:t>
            </a:r>
          </a:p>
          <a:p>
            <a:pPr marL="0" indent="0">
              <a:buNone/>
            </a:pPr>
            <a:endParaRPr lang="en-GB" sz="1200" dirty="0">
              <a:latin typeface="Segoe UI" panose="020B0502040204020203" pitchFamily="34" charset="0"/>
              <a:ea typeface="Times New Roman" panose="02020603050405020304" pitchFamily="18" charset="0"/>
            </a:endParaRPr>
          </a:p>
          <a:p>
            <a:pPr marL="0" indent="0" algn="just">
              <a:buNone/>
            </a:pPr>
            <a:r>
              <a:rPr lang="en-GB" sz="1200" dirty="0">
                <a:latin typeface="Aptos" panose="020B0004020202020204" pitchFamily="34" charset="0"/>
                <a:ea typeface="Times New Roman" panose="02020603050405020304" pitchFamily="18" charset="0"/>
              </a:rPr>
              <a:t>Dear </a:t>
            </a:r>
            <a:r>
              <a:rPr lang="en-GB" sz="1200" b="1" dirty="0">
                <a:latin typeface="Aptos" panose="020B0004020202020204" pitchFamily="34" charset="0"/>
                <a:ea typeface="Times New Roman" panose="02020603050405020304" pitchFamily="18" charset="0"/>
              </a:rPr>
              <a:t>[Student Name]</a:t>
            </a:r>
            <a:r>
              <a:rPr lang="en-GB" sz="1200" dirty="0">
                <a:latin typeface="Aptos" panose="020B0004020202020204" pitchFamily="34" charset="0"/>
                <a:ea typeface="Times New Roman" panose="02020603050405020304" pitchFamily="18" charset="0"/>
              </a:rPr>
              <a:t>,</a:t>
            </a:r>
            <a:endParaRPr lang="en-GB" sz="1400" dirty="0">
              <a:latin typeface="Times New Roman" panose="02020603050405020304" pitchFamily="18" charset="0"/>
              <a:ea typeface="Times New Roman" panose="02020603050405020304" pitchFamily="18" charset="0"/>
            </a:endParaRPr>
          </a:p>
          <a:p>
            <a:pPr marL="0" indent="0" algn="just">
              <a:buNone/>
            </a:pPr>
            <a:r>
              <a:rPr lang="en-GB" sz="1200" dirty="0">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We hope you are well. It has been brought to our attention you were asked to leave </a:t>
            </a:r>
            <a:r>
              <a:rPr lang="en-GB" sz="1200" b="1" dirty="0">
                <a:solidFill>
                  <a:srgbClr val="000000"/>
                </a:solidFill>
                <a:latin typeface="Aptos" panose="020B0004020202020204" pitchFamily="34" charset="0"/>
                <a:ea typeface="Times New Roman" panose="02020603050405020304" pitchFamily="18" charset="0"/>
              </a:rPr>
              <a:t>[Lecturer’s Name]</a:t>
            </a:r>
            <a:r>
              <a:rPr lang="en-GB" sz="1200" dirty="0">
                <a:solidFill>
                  <a:srgbClr val="000000"/>
                </a:solidFill>
                <a:latin typeface="Aptos" panose="020B0004020202020204" pitchFamily="34" charset="0"/>
                <a:ea typeface="Times New Roman" panose="02020603050405020304" pitchFamily="18" charset="0"/>
              </a:rPr>
              <a:t>’s class on </a:t>
            </a:r>
            <a:r>
              <a:rPr lang="en-GB" sz="1200" b="1" dirty="0">
                <a:solidFill>
                  <a:srgbClr val="000000"/>
                </a:solidFill>
                <a:latin typeface="Aptos" panose="020B0004020202020204" pitchFamily="34" charset="0"/>
                <a:ea typeface="Times New Roman" panose="02020603050405020304" pitchFamily="18" charset="0"/>
              </a:rPr>
              <a:t>[Date].</a:t>
            </a:r>
            <a:r>
              <a:rPr lang="en-GB" sz="1200" dirty="0">
                <a:solidFill>
                  <a:srgbClr val="000000"/>
                </a:solidFill>
                <a:latin typeface="Aptos" panose="020B0004020202020204" pitchFamily="34" charset="0"/>
                <a:ea typeface="Times New Roman" panose="02020603050405020304" pitchFamily="18" charset="0"/>
              </a:rPr>
              <a:t> This is in accordance with Section 11 of the Non-Academic Misconduct Policy, which you can find more information about </a:t>
            </a:r>
            <a:r>
              <a:rPr lang="en-GB" sz="1200" u="sng" dirty="0">
                <a:solidFill>
                  <a:srgbClr val="000000"/>
                </a:solidFill>
                <a:latin typeface="Aptos" panose="020B0004020202020204" pitchFamily="34" charset="0"/>
                <a:ea typeface="Times New Roman" panose="02020603050405020304" pitchFamily="18" charset="0"/>
                <a:hlinkClick r:id="rId2"/>
              </a:rPr>
              <a:t>here</a:t>
            </a:r>
            <a:r>
              <a:rPr lang="en-GB" sz="1200" dirty="0">
                <a:solidFill>
                  <a:srgbClr val="000000"/>
                </a:solidFill>
                <a:latin typeface="Aptos" panose="020B0004020202020204" pitchFamily="34" charset="0"/>
                <a:ea typeface="Times New Roman" panose="02020603050405020304" pitchFamily="18" charset="0"/>
              </a:rPr>
              <a:t>.</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While you will be welcome to attend your next class we remind you that certain behaviours are not acceptable in class. These include instances of class disruption due to lateness, talking while a lecturer is talking, use of mobile phones in the class, challenging decisions taken by the Lecturing Team, and possible rudeness towards lecturers or other students because of a lack of understanding of material or disagreement with a decision.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The </a:t>
            </a:r>
            <a:r>
              <a:rPr lang="en-GB" sz="1200" b="1" dirty="0">
                <a:solidFill>
                  <a:srgbClr val="000000"/>
                </a:solidFill>
                <a:latin typeface="Aptos" panose="020B0004020202020204" pitchFamily="34" charset="0"/>
                <a:ea typeface="Times New Roman" panose="02020603050405020304" pitchFamily="18" charset="0"/>
              </a:rPr>
              <a:t>Non-academic misconduct policy</a:t>
            </a:r>
            <a:r>
              <a:rPr lang="en-GB" sz="1200" dirty="0">
                <a:solidFill>
                  <a:srgbClr val="000000"/>
                </a:solidFill>
                <a:latin typeface="Aptos" panose="020B0004020202020204" pitchFamily="34" charset="0"/>
                <a:ea typeface="Times New Roman" panose="02020603050405020304" pitchFamily="18" charset="0"/>
              </a:rPr>
              <a:t> is very specific and states:</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b="1" dirty="0">
                <a:solidFill>
                  <a:srgbClr val="000000"/>
                </a:solidFill>
                <a:latin typeface="Aptos" panose="020B0004020202020204" pitchFamily="34" charset="0"/>
                <a:ea typeface="Times New Roman" panose="02020603050405020304" pitchFamily="18" charset="0"/>
              </a:rPr>
              <a:t>2.1 </a:t>
            </a:r>
            <a:r>
              <a:rPr lang="en-GB" sz="1200" dirty="0">
                <a:solidFill>
                  <a:srgbClr val="000000"/>
                </a:solidFill>
                <a:latin typeface="Aptos" panose="020B0004020202020204" pitchFamily="34" charset="0"/>
                <a:ea typeface="Times New Roman" panose="02020603050405020304" pitchFamily="18" charset="0"/>
              </a:rPr>
              <a:t>The purpose of this policy is to foster a culture where non-academic misconduct is not tolerated and to provide an inclusive, supportive, and safe learning environment in which all students and staff can flourish and are able to fulfil their personal potential.</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You can find a copy of your lecturer’s concerns attached to this email. Please note that this email also includes the Academic Office.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We want you to feel comfortable in class, just as we want all lecturers to feel comfortable teaching, so if there is something you would like to discuss with us please get in touch.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This is a friendly reminder of the behaviours we do not find acceptable in class and an explanation of why you were asked to leave class on </a:t>
            </a:r>
            <a:r>
              <a:rPr lang="en-GB" sz="1200" b="1" dirty="0">
                <a:solidFill>
                  <a:srgbClr val="000000"/>
                </a:solidFill>
                <a:latin typeface="Aptos" panose="020B0004020202020204" pitchFamily="34" charset="0"/>
                <a:ea typeface="Times New Roman" panose="02020603050405020304" pitchFamily="18" charset="0"/>
              </a:rPr>
              <a:t>[Date].</a:t>
            </a:r>
            <a:r>
              <a:rPr lang="en-GB" sz="1200" dirty="0">
                <a:solidFill>
                  <a:srgbClr val="000000"/>
                </a:solidFill>
                <a:latin typeface="Aptos" panose="020B0004020202020204" pitchFamily="34" charset="0"/>
                <a:ea typeface="Times New Roman" panose="02020603050405020304" pitchFamily="18" charset="0"/>
              </a:rPr>
              <a:t> Should there be further reports of such behaviour, we will take further steps.</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The recording of any material that you missed will be found on Moodle in order that you have the opportunity to catch up prior to your next class.</a:t>
            </a:r>
            <a:endParaRPr lang="en-GB" sz="1400" dirty="0">
              <a:latin typeface="Times New Roman" panose="02020603050405020304" pitchFamily="18" charset="0"/>
              <a:ea typeface="Times New Roman" panose="02020603050405020304" pitchFamily="18" charset="0"/>
            </a:endParaRPr>
          </a:p>
          <a:p>
            <a:pPr marL="0" indent="0" algn="just">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We wish you the best in your studies this term. </a:t>
            </a:r>
            <a:endParaRPr lang="en-GB" sz="1400" dirty="0">
              <a:latin typeface="Times New Roman" panose="02020603050405020304" pitchFamily="18" charset="0"/>
              <a:ea typeface="Times New Roman" panose="02020603050405020304" pitchFamily="18" charset="0"/>
            </a:endParaRPr>
          </a:p>
          <a:p>
            <a:pPr marL="0" indent="0" algn="just" fontAlgn="base">
              <a:buNone/>
            </a:pPr>
            <a:r>
              <a:rPr lang="en-GB" sz="1200" dirty="0">
                <a:solidFill>
                  <a:srgbClr val="000000"/>
                </a:solidFill>
                <a:latin typeface="Aptos" panose="020B00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0" indent="0" algn="just">
              <a:buNone/>
            </a:pPr>
            <a:r>
              <a:rPr lang="en-GB" sz="1200" b="1" dirty="0">
                <a:solidFill>
                  <a:srgbClr val="000000"/>
                </a:solidFill>
                <a:latin typeface="Aptos" panose="020B0004020202020204" pitchFamily="34" charset="0"/>
                <a:ea typeface="Times New Roman" panose="02020603050405020304" pitchFamily="18" charset="0"/>
              </a:rPr>
              <a:t>(Sender’s Name and e mail address]</a:t>
            </a:r>
            <a:endParaRPr lang="en-GB" sz="1400" dirty="0">
              <a:latin typeface="Times New Roman" panose="02020603050405020304" pitchFamily="18" charset="0"/>
              <a:ea typeface="Times New Roman" panose="02020603050405020304" pitchFamily="18" charset="0"/>
            </a:endParaRPr>
          </a:p>
          <a:p>
            <a:pPr marL="0" indent="0">
              <a:buNone/>
            </a:pPr>
            <a:endParaRPr lang="en-GB" sz="12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8873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9E0A5-B7CB-79FF-384C-00F678E13DB0}"/>
              </a:ext>
            </a:extLst>
          </p:cNvPr>
          <p:cNvSpPr>
            <a:spLocks noGrp="1"/>
          </p:cNvSpPr>
          <p:nvPr>
            <p:ph type="title"/>
          </p:nvPr>
        </p:nvSpPr>
        <p:spPr/>
        <p:txBody>
          <a:bodyPr/>
          <a:lstStyle/>
          <a:p>
            <a:r>
              <a:rPr lang="en-GB" dirty="0"/>
              <a:t>Good practice</a:t>
            </a:r>
          </a:p>
        </p:txBody>
      </p:sp>
      <p:sp>
        <p:nvSpPr>
          <p:cNvPr id="3" name="Content Placeholder 2">
            <a:extLst>
              <a:ext uri="{FF2B5EF4-FFF2-40B4-BE49-F238E27FC236}">
                <a16:creationId xmlns:a16="http://schemas.microsoft.com/office/drawing/2014/main" id="{70F09BC4-18E9-3C99-8332-6EBE61CCD249}"/>
              </a:ext>
            </a:extLst>
          </p:cNvPr>
          <p:cNvSpPr>
            <a:spLocks noGrp="1"/>
          </p:cNvSpPr>
          <p:nvPr>
            <p:ph idx="1"/>
          </p:nvPr>
        </p:nvSpPr>
        <p:spPr/>
        <p:txBody>
          <a:bodyPr>
            <a:normAutofit/>
          </a:bodyPr>
          <a:lstStyle/>
          <a:p>
            <a:r>
              <a:rPr lang="en-GB" dirty="0"/>
              <a:t>Informal meeting: swift action by programme team and direct meeting with student – while ensuring staff work together for support</a:t>
            </a:r>
          </a:p>
          <a:p>
            <a:r>
              <a:rPr lang="en-GB" dirty="0"/>
              <a:t>Informal meeting: linking events directly to Student Code of Conduct and Non-Academic Misconduct Policy</a:t>
            </a:r>
          </a:p>
          <a:p>
            <a:r>
              <a:rPr lang="en-GB" dirty="0"/>
              <a:t>Informal follow-up: email to student describing discussion in informal meeting</a:t>
            </a:r>
          </a:p>
          <a:p>
            <a:endParaRPr lang="en-GB" dirty="0"/>
          </a:p>
        </p:txBody>
      </p:sp>
    </p:spTree>
    <p:extLst>
      <p:ext uri="{BB962C8B-B14F-4D97-AF65-F5344CB8AC3E}">
        <p14:creationId xmlns:p14="http://schemas.microsoft.com/office/powerpoint/2010/main" val="4167837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07C8-0701-ED83-2575-8EE7C868AFA4}"/>
              </a:ext>
            </a:extLst>
          </p:cNvPr>
          <p:cNvSpPr>
            <a:spLocks noGrp="1"/>
          </p:cNvSpPr>
          <p:nvPr>
            <p:ph type="title"/>
          </p:nvPr>
        </p:nvSpPr>
        <p:spPr/>
        <p:txBody>
          <a:bodyPr/>
          <a:lstStyle/>
          <a:p>
            <a:r>
              <a:rPr lang="en-GB" dirty="0"/>
              <a:t>Why informal resolutions</a:t>
            </a:r>
          </a:p>
        </p:txBody>
      </p:sp>
      <p:sp>
        <p:nvSpPr>
          <p:cNvPr id="3" name="Content Placeholder 2">
            <a:extLst>
              <a:ext uri="{FF2B5EF4-FFF2-40B4-BE49-F238E27FC236}">
                <a16:creationId xmlns:a16="http://schemas.microsoft.com/office/drawing/2014/main" id="{C76E34B7-BD86-B87E-334E-2F4202C6F272}"/>
              </a:ext>
            </a:extLst>
          </p:cNvPr>
          <p:cNvSpPr>
            <a:spLocks noGrp="1"/>
          </p:cNvSpPr>
          <p:nvPr>
            <p:ph idx="1"/>
          </p:nvPr>
        </p:nvSpPr>
        <p:spPr/>
        <p:txBody>
          <a:bodyPr>
            <a:normAutofit/>
          </a:bodyPr>
          <a:lstStyle/>
          <a:p>
            <a:r>
              <a:rPr lang="en-GB" dirty="0"/>
              <a:t>Showcasing a robust informal process helps prevent other issues</a:t>
            </a:r>
          </a:p>
          <a:p>
            <a:r>
              <a:rPr lang="en-GB" dirty="0"/>
              <a:t>Formal processes are time-consuming – the time allowed for investigation is 40 days</a:t>
            </a:r>
          </a:p>
          <a:p>
            <a:r>
              <a:rPr lang="en-GB" dirty="0"/>
              <a:t>Significant impact on a student under investigation</a:t>
            </a:r>
          </a:p>
          <a:p>
            <a:r>
              <a:rPr lang="en-GB" dirty="0"/>
              <a:t>Some necessary support can only be implemented by line management</a:t>
            </a:r>
          </a:p>
          <a:p>
            <a:endParaRPr lang="en-GB" dirty="0"/>
          </a:p>
        </p:txBody>
      </p:sp>
    </p:spTree>
    <p:extLst>
      <p:ext uri="{BB962C8B-B14F-4D97-AF65-F5344CB8AC3E}">
        <p14:creationId xmlns:p14="http://schemas.microsoft.com/office/powerpoint/2010/main" val="461740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0814-07B1-09DA-D5EE-BA32072EB958}"/>
              </a:ext>
            </a:extLst>
          </p:cNvPr>
          <p:cNvSpPr>
            <a:spLocks noGrp="1"/>
          </p:cNvSpPr>
          <p:nvPr>
            <p:ph type="title"/>
          </p:nvPr>
        </p:nvSpPr>
        <p:spPr>
          <a:xfrm>
            <a:off x="1666044" y="274638"/>
            <a:ext cx="8851037" cy="1143000"/>
          </a:xfrm>
        </p:spPr>
        <p:txBody>
          <a:bodyPr>
            <a:normAutofit fontScale="90000"/>
          </a:bodyPr>
          <a:lstStyle/>
          <a:p>
            <a:r>
              <a:rPr lang="en-GB" dirty="0"/>
              <a:t>Informal stage: minor alleged offences</a:t>
            </a:r>
          </a:p>
        </p:txBody>
      </p:sp>
      <p:sp>
        <p:nvSpPr>
          <p:cNvPr id="3" name="Content Placeholder 2">
            <a:extLst>
              <a:ext uri="{FF2B5EF4-FFF2-40B4-BE49-F238E27FC236}">
                <a16:creationId xmlns:a16="http://schemas.microsoft.com/office/drawing/2014/main" id="{1F5ED88D-5B58-2821-C27D-41C4459074F0}"/>
              </a:ext>
            </a:extLst>
          </p:cNvPr>
          <p:cNvSpPr>
            <a:spLocks noGrp="1"/>
          </p:cNvSpPr>
          <p:nvPr>
            <p:ph idx="1"/>
          </p:nvPr>
        </p:nvSpPr>
        <p:spPr/>
        <p:txBody>
          <a:bodyPr>
            <a:normAutofit fontScale="70000" lnSpcReduction="20000"/>
          </a:bodyPr>
          <a:lstStyle/>
          <a:p>
            <a:pPr marL="0" indent="0">
              <a:buNone/>
            </a:pPr>
            <a:r>
              <a:rPr lang="en-GB" b="1" dirty="0"/>
              <a:t>12.1</a:t>
            </a:r>
            <a:r>
              <a:rPr lang="en-GB" dirty="0"/>
              <a:t> For minor, straightforward alleged offences or breaches of conduct, normally a local (</a:t>
            </a:r>
            <a:r>
              <a:rPr lang="en-GB" i="1" dirty="0"/>
              <a:t>e.g. </a:t>
            </a:r>
            <a:r>
              <a:rPr lang="en-GB" dirty="0"/>
              <a:t>Institute or Professional Services-led approach) is followed. This may involve a meeting with a named member of staff from such a unit. </a:t>
            </a:r>
          </a:p>
          <a:p>
            <a:pPr marL="0" indent="0">
              <a:buNone/>
            </a:pPr>
            <a:endParaRPr lang="en-GB" dirty="0"/>
          </a:p>
          <a:p>
            <a:pPr marL="0" indent="0">
              <a:buNone/>
            </a:pPr>
            <a:r>
              <a:rPr lang="en-GB" b="1" dirty="0"/>
              <a:t>12.2</a:t>
            </a:r>
            <a:r>
              <a:rPr lang="en-GB" dirty="0"/>
              <a:t> There are members of staff that are able to deal with minor, straightforward alleged offences or breaches of conduct at a local level. </a:t>
            </a:r>
          </a:p>
          <a:p>
            <a:pPr lvl="1"/>
            <a:r>
              <a:rPr lang="en-GB" dirty="0"/>
              <a:t>This includes members of staff in roles such as Provosts, Deans of Institute, Assistant Deans of Institute and Directors of Academic Disciplines in the Institutes. </a:t>
            </a:r>
          </a:p>
          <a:p>
            <a:pPr lvl="1"/>
            <a:r>
              <a:rPr lang="en-GB" dirty="0"/>
              <a:t>This includes Accommodation Officers, Service Site Operatives, Community Liaison Officers within the Professional Service Departments.</a:t>
            </a:r>
          </a:p>
          <a:p>
            <a:pPr marL="0" lvl="1" indent="0">
              <a:buNone/>
            </a:pPr>
            <a:endParaRPr lang="en-GB" dirty="0"/>
          </a:p>
          <a:p>
            <a:pPr marL="0" lvl="1" indent="0">
              <a:buNone/>
            </a:pPr>
            <a:r>
              <a:rPr lang="en-GB" b="1" dirty="0"/>
              <a:t>12.5</a:t>
            </a:r>
            <a:r>
              <a:rPr lang="en-GB" dirty="0"/>
              <a:t> Any outcomes that are imposed for minor offences and breaches of conduct need to be logged centrally with the Academic Office.</a:t>
            </a:r>
          </a:p>
          <a:p>
            <a:pPr marL="457200" lvl="1" indent="0">
              <a:buNone/>
            </a:pPr>
            <a:endParaRPr lang="en-GB" dirty="0"/>
          </a:p>
        </p:txBody>
      </p:sp>
    </p:spTree>
    <p:extLst>
      <p:ext uri="{BB962C8B-B14F-4D97-AF65-F5344CB8AC3E}">
        <p14:creationId xmlns:p14="http://schemas.microsoft.com/office/powerpoint/2010/main" val="805588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A0B8-CE95-057F-759C-7196ECD69C67}"/>
              </a:ext>
            </a:extLst>
          </p:cNvPr>
          <p:cNvSpPr>
            <a:spLocks noGrp="1"/>
          </p:cNvSpPr>
          <p:nvPr>
            <p:ph type="title"/>
          </p:nvPr>
        </p:nvSpPr>
        <p:spPr/>
        <p:txBody>
          <a:bodyPr/>
          <a:lstStyle/>
          <a:p>
            <a:r>
              <a:rPr lang="en-GB" dirty="0"/>
              <a:t>Informal stage: outcomes</a:t>
            </a:r>
          </a:p>
        </p:txBody>
      </p:sp>
      <p:sp>
        <p:nvSpPr>
          <p:cNvPr id="3" name="Content Placeholder 2">
            <a:extLst>
              <a:ext uri="{FF2B5EF4-FFF2-40B4-BE49-F238E27FC236}">
                <a16:creationId xmlns:a16="http://schemas.microsoft.com/office/drawing/2014/main" id="{07DF3786-198A-CDAE-ABB6-BC2BD84053BF}"/>
              </a:ext>
            </a:extLst>
          </p:cNvPr>
          <p:cNvSpPr>
            <a:spLocks noGrp="1"/>
          </p:cNvSpPr>
          <p:nvPr>
            <p:ph sz="half" idx="1"/>
          </p:nvPr>
        </p:nvSpPr>
        <p:spPr/>
        <p:txBody>
          <a:bodyPr>
            <a:normAutofit fontScale="85000" lnSpcReduction="20000"/>
          </a:bodyPr>
          <a:lstStyle/>
          <a:p>
            <a:pPr marL="0" indent="0">
              <a:spcBef>
                <a:spcPts val="0"/>
              </a:spcBef>
              <a:buNone/>
            </a:pPr>
            <a:r>
              <a:rPr lang="en-GB" sz="1800" dirty="0">
                <a:latin typeface="Arial" panose="020B0604020202020204" pitchFamily="34" charset="0"/>
                <a:ea typeface="Times New Roman" panose="02020603050405020304" pitchFamily="18" charset="0"/>
                <a:cs typeface="Times New Roman" panose="02020603050405020304" pitchFamily="18" charset="0"/>
              </a:rPr>
              <a:t>Most common outcomes for minor offences (19.1.1)</a:t>
            </a:r>
          </a:p>
          <a:p>
            <a:pPr marL="0" indent="0">
              <a:spcBef>
                <a:spcPts val="0"/>
              </a:spcBef>
              <a:buNone/>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formal written warning;</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requirement to sign a behavioural contract;</a:t>
            </a:r>
            <a:endParaRPr lang="en-GB" sz="1800" dirty="0">
              <a:latin typeface="Calibri" panose="020F0502020204030204" pitchFamily="34" charset="0"/>
              <a:ea typeface="Times New Roman" panose="02020603050405020304" pitchFamily="18"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Restitution of damage;</a:t>
            </a:r>
          </a:p>
          <a:p>
            <a:pPr algn="just">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requirement to make a written apology to any party concerned;</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requirement to remove material published in hard copy or electronically which is deemed to be inappropriate;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requirement to attend a workshop or course within a specified time period at the student’s expense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 requirement to engage with an appropriate support service;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Mediation</a:t>
            </a:r>
          </a:p>
          <a:p>
            <a:pPr>
              <a:spcBef>
                <a:spcPts val="0"/>
              </a:spcBef>
              <a:buFont typeface="Symbol" panose="05050102010706020507" pitchFamily="18" charset="2"/>
              <a:buChar char=""/>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marL="0" indent="0">
              <a:spcBef>
                <a:spcPts val="0"/>
              </a:spcBef>
              <a:buNone/>
            </a:pPr>
            <a:r>
              <a:rPr lang="en-GB" sz="1800" dirty="0">
                <a:latin typeface="Arial" panose="020B0604020202020204" pitchFamily="34" charset="0"/>
                <a:ea typeface="Calibri" panose="020F0502020204030204" pitchFamily="34" charset="0"/>
                <a:cs typeface="Times New Roman" panose="02020603050405020304" pitchFamily="18" charset="0"/>
              </a:rPr>
              <a:t>Professional services and accommodation have additional options, including fines</a:t>
            </a: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ACD59131-4F30-6366-A9B3-FE4CEF8C8683}"/>
              </a:ext>
            </a:extLst>
          </p:cNvPr>
          <p:cNvSpPr>
            <a:spLocks noGrp="1"/>
          </p:cNvSpPr>
          <p:nvPr>
            <p:ph sz="half" idx="2"/>
          </p:nvPr>
        </p:nvSpPr>
        <p:spPr/>
        <p:txBody>
          <a:bodyPr>
            <a:normAutofit fontScale="85000" lnSpcReduction="20000"/>
          </a:bodyPr>
          <a:lstStyle/>
          <a:p>
            <a:r>
              <a:rPr lang="en-GB" dirty="0"/>
              <a:t>Outcomes aim to help student rectify behaviour,</a:t>
            </a:r>
          </a:p>
          <a:p>
            <a:pPr lvl="1"/>
            <a:r>
              <a:rPr lang="en-GB" dirty="0"/>
              <a:t>e.g. by requiring engagement with support</a:t>
            </a:r>
          </a:p>
          <a:p>
            <a:pPr lvl="1"/>
            <a:r>
              <a:rPr lang="en-GB" dirty="0"/>
              <a:t>Or by facilitating re-engagement with other students</a:t>
            </a:r>
          </a:p>
          <a:p>
            <a:r>
              <a:rPr lang="en-GB" dirty="0"/>
              <a:t>…but clearly communicated to the student, they are also helpful to build a case for a formal process if issues resurface </a:t>
            </a:r>
          </a:p>
          <a:p>
            <a:r>
              <a:rPr lang="en-GB" dirty="0"/>
              <a:t>Behavioural contracts and written warnings supplement the Student Code of Conduct </a:t>
            </a:r>
          </a:p>
          <a:p>
            <a:endParaRPr lang="en-GB" dirty="0"/>
          </a:p>
        </p:txBody>
      </p:sp>
    </p:spTree>
    <p:extLst>
      <p:ext uri="{BB962C8B-B14F-4D97-AF65-F5344CB8AC3E}">
        <p14:creationId xmlns:p14="http://schemas.microsoft.com/office/powerpoint/2010/main" val="3680880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8BA4C84-0DE0-66AC-0086-73FB1E358155}"/>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AEF984E5-BA98-3713-2B71-12ACFFF1F19B}"/>
              </a:ext>
            </a:extLst>
          </p:cNvPr>
          <p:cNvSpPr>
            <a:spLocks noGrp="1"/>
          </p:cNvSpPr>
          <p:nvPr>
            <p:ph sz="half" idx="1"/>
          </p:nvPr>
        </p:nvSpPr>
        <p:spPr/>
        <p:txBody>
          <a:bodyPr>
            <a:normAutofit fontScale="85000" lnSpcReduction="10000"/>
          </a:bodyPr>
          <a:lstStyle/>
          <a:p>
            <a:pPr algn="just"/>
            <a:r>
              <a:rPr lang="en-GB" i="1"/>
              <a:t>Don’t panic!</a:t>
            </a:r>
          </a:p>
          <a:p>
            <a:pPr algn="just"/>
            <a:r>
              <a:rPr lang="en-GB"/>
              <a:t>Most students will try for a local and informal solution first and programme teams can make a huge difference in defusing issues…</a:t>
            </a:r>
          </a:p>
          <a:p>
            <a:pPr algn="just"/>
            <a:r>
              <a:rPr lang="en-GB"/>
              <a:t>…but don’t be afraid of letting a complaint come to the centre if the student is not responding to appropriate offers of remedy and/or explanation of the situation</a:t>
            </a:r>
          </a:p>
          <a:p>
            <a:pPr algn="just"/>
            <a:endParaRPr lang="en-GB"/>
          </a:p>
          <a:p>
            <a:pPr algn="just"/>
            <a:endParaRPr lang="en-GB"/>
          </a:p>
          <a:p>
            <a:endParaRPr lang="en-GB"/>
          </a:p>
        </p:txBody>
      </p:sp>
      <p:sp>
        <p:nvSpPr>
          <p:cNvPr id="9" name="Content Placeholder 8">
            <a:extLst>
              <a:ext uri="{FF2B5EF4-FFF2-40B4-BE49-F238E27FC236}">
                <a16:creationId xmlns:a16="http://schemas.microsoft.com/office/drawing/2014/main" id="{C18AE90E-47BE-DBB6-A4FE-8D8DB8067860}"/>
              </a:ext>
            </a:extLst>
          </p:cNvPr>
          <p:cNvSpPr>
            <a:spLocks noGrp="1"/>
          </p:cNvSpPr>
          <p:nvPr>
            <p:ph sz="half" idx="2"/>
          </p:nvPr>
        </p:nvSpPr>
        <p:spPr/>
        <p:txBody>
          <a:bodyPr>
            <a:normAutofit fontScale="85000" lnSpcReduction="10000"/>
          </a:bodyPr>
          <a:lstStyle/>
          <a:p>
            <a:r>
              <a:rPr lang="en-GB"/>
              <a:t>We are obliged to investigate all in-time complaints (except clearly vexatious ones) </a:t>
            </a:r>
          </a:p>
          <a:p>
            <a:r>
              <a:rPr lang="en-GB"/>
              <a:t>Info requests made to the Institute / teams / tutors as part of a complaint investigation will be based on the student’s complaint</a:t>
            </a:r>
          </a:p>
          <a:p>
            <a:r>
              <a:rPr lang="en-GB"/>
              <a:t>This does </a:t>
            </a:r>
            <a:r>
              <a:rPr lang="en-GB" b="1"/>
              <a:t>not</a:t>
            </a:r>
            <a:r>
              <a:rPr lang="en-GB"/>
              <a:t> mean that we are accepting the student’s version of events</a:t>
            </a:r>
          </a:p>
          <a:p>
            <a:endParaRPr lang="en-GB"/>
          </a:p>
        </p:txBody>
      </p:sp>
      <p:sp>
        <p:nvSpPr>
          <p:cNvPr id="5" name="Title 1">
            <a:extLst>
              <a:ext uri="{FF2B5EF4-FFF2-40B4-BE49-F238E27FC236}">
                <a16:creationId xmlns:a16="http://schemas.microsoft.com/office/drawing/2014/main" id="{595BFC3F-1553-AE4F-F09B-872C2C3B295B}"/>
              </a:ext>
            </a:extLst>
          </p:cNvPr>
          <p:cNvSpPr txBox="1">
            <a:spLocks/>
          </p:cNvSpPr>
          <p:nvPr/>
        </p:nvSpPr>
        <p:spPr>
          <a:xfrm>
            <a:off x="1981200" y="274638"/>
            <a:ext cx="8229600" cy="1143000"/>
          </a:xfrm>
          <a:prstGeom prst="rect">
            <a:avLst/>
          </a:prstGeom>
          <a:solidFill>
            <a:schemeClr val="accent5">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solidFill>
                  <a:prstClr val="black"/>
                </a:solidFill>
                <a:latin typeface="Myriad Pro"/>
              </a:rPr>
              <a:t>Student Complaints</a:t>
            </a:r>
            <a:endParaRPr lang="en-GB" dirty="0">
              <a:solidFill>
                <a:prstClr val="black"/>
              </a:solidFill>
              <a:latin typeface="Myriad Pro"/>
            </a:endParaRPr>
          </a:p>
        </p:txBody>
      </p:sp>
    </p:spTree>
    <p:extLst>
      <p:ext uri="{BB962C8B-B14F-4D97-AF65-F5344CB8AC3E}">
        <p14:creationId xmlns:p14="http://schemas.microsoft.com/office/powerpoint/2010/main" val="3912849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D664F-F0AE-5988-9338-EF31E9302438}"/>
              </a:ext>
            </a:extLst>
          </p:cNvPr>
          <p:cNvSpPr>
            <a:spLocks noGrp="1"/>
          </p:cNvSpPr>
          <p:nvPr>
            <p:ph type="title"/>
          </p:nvPr>
        </p:nvSpPr>
        <p:spPr>
          <a:xfrm>
            <a:off x="1981200" y="274638"/>
            <a:ext cx="8229600" cy="634082"/>
          </a:xfrm>
        </p:spPr>
        <p:txBody>
          <a:bodyPr>
            <a:normAutofit fontScale="90000"/>
          </a:bodyPr>
          <a:lstStyle/>
          <a:p>
            <a:r>
              <a:rPr lang="en-GB" dirty="0"/>
              <a:t>Scenario 1</a:t>
            </a:r>
          </a:p>
        </p:txBody>
      </p:sp>
      <p:sp>
        <p:nvSpPr>
          <p:cNvPr id="3" name="Content Placeholder 2">
            <a:extLst>
              <a:ext uri="{FF2B5EF4-FFF2-40B4-BE49-F238E27FC236}">
                <a16:creationId xmlns:a16="http://schemas.microsoft.com/office/drawing/2014/main" id="{09D950F2-BF5A-02BA-5A54-445329B2679F}"/>
              </a:ext>
            </a:extLst>
          </p:cNvPr>
          <p:cNvSpPr>
            <a:spLocks noGrp="1"/>
          </p:cNvSpPr>
          <p:nvPr>
            <p:ph idx="1"/>
          </p:nvPr>
        </p:nvSpPr>
        <p:spPr>
          <a:xfrm>
            <a:off x="1981200" y="1052737"/>
            <a:ext cx="8229600" cy="4464497"/>
          </a:xfrm>
        </p:spPr>
        <p:txBody>
          <a:bodyPr>
            <a:normAutofit/>
          </a:bodyPr>
          <a:lstStyle/>
          <a:p>
            <a:r>
              <a:rPr lang="en-GB" dirty="0"/>
              <a:t>You are 30 minutes into a lecture and there are a couple of students two thirds down the classroom that are constantly talking while you are lecturing. They are not shouting but there is a constant low-level noise that is distracting to you and other students.</a:t>
            </a:r>
          </a:p>
          <a:p>
            <a:r>
              <a:rPr lang="en-GB" dirty="0"/>
              <a:t>What are you going to do?</a:t>
            </a:r>
          </a:p>
        </p:txBody>
      </p:sp>
    </p:spTree>
    <p:extLst>
      <p:ext uri="{BB962C8B-B14F-4D97-AF65-F5344CB8AC3E}">
        <p14:creationId xmlns:p14="http://schemas.microsoft.com/office/powerpoint/2010/main" val="2530243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AD126-8A70-FE2E-1B32-301013CCA43A}"/>
              </a:ext>
            </a:extLst>
          </p:cNvPr>
          <p:cNvSpPr>
            <a:spLocks noGrp="1"/>
          </p:cNvSpPr>
          <p:nvPr>
            <p:ph type="title"/>
          </p:nvPr>
        </p:nvSpPr>
        <p:spPr>
          <a:xfrm>
            <a:off x="1981200" y="274638"/>
            <a:ext cx="8229600" cy="706090"/>
          </a:xfrm>
        </p:spPr>
        <p:txBody>
          <a:bodyPr>
            <a:normAutofit fontScale="90000"/>
          </a:bodyPr>
          <a:lstStyle/>
          <a:p>
            <a:r>
              <a:rPr lang="en-GB" dirty="0"/>
              <a:t>Possible Solutions</a:t>
            </a:r>
          </a:p>
        </p:txBody>
      </p:sp>
      <p:sp>
        <p:nvSpPr>
          <p:cNvPr id="3" name="Content Placeholder 2">
            <a:extLst>
              <a:ext uri="{FF2B5EF4-FFF2-40B4-BE49-F238E27FC236}">
                <a16:creationId xmlns:a16="http://schemas.microsoft.com/office/drawing/2014/main" id="{EFDA4893-F2A1-4269-6303-E1EFA70B0F27}"/>
              </a:ext>
            </a:extLst>
          </p:cNvPr>
          <p:cNvSpPr>
            <a:spLocks noGrp="1"/>
          </p:cNvSpPr>
          <p:nvPr>
            <p:ph idx="1"/>
          </p:nvPr>
        </p:nvSpPr>
        <p:spPr>
          <a:xfrm>
            <a:off x="1981200" y="1052737"/>
            <a:ext cx="8229600" cy="4464497"/>
          </a:xfrm>
        </p:spPr>
        <p:txBody>
          <a:bodyPr>
            <a:normAutofit fontScale="92500" lnSpcReduction="20000"/>
          </a:bodyPr>
          <a:lstStyle/>
          <a:p>
            <a:r>
              <a:rPr lang="en-GB" dirty="0"/>
              <a:t>Ask them a question about something you’ve just spoken about to check their understanding (If this is the normal pattern)</a:t>
            </a:r>
          </a:p>
          <a:p>
            <a:r>
              <a:rPr lang="en-GB" dirty="0"/>
              <a:t>Stop talking and look at them. When they stop talking and look back at you just remind the whole class about classroom behaviour</a:t>
            </a:r>
          </a:p>
          <a:p>
            <a:r>
              <a:rPr lang="en-GB" dirty="0"/>
              <a:t>Take a 10 minute comfort break. Take the opportunity to approach them and advise that they are distracting you and other students and explain that if it continues they’ll be asked to leave the class.</a:t>
            </a:r>
          </a:p>
        </p:txBody>
      </p:sp>
    </p:spTree>
    <p:extLst>
      <p:ext uri="{BB962C8B-B14F-4D97-AF65-F5344CB8AC3E}">
        <p14:creationId xmlns:p14="http://schemas.microsoft.com/office/powerpoint/2010/main" val="2420171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2DE40-1B1E-1385-582A-B2076CE253E4}"/>
              </a:ext>
            </a:extLst>
          </p:cNvPr>
          <p:cNvSpPr>
            <a:spLocks noGrp="1"/>
          </p:cNvSpPr>
          <p:nvPr>
            <p:ph type="title"/>
          </p:nvPr>
        </p:nvSpPr>
        <p:spPr>
          <a:xfrm>
            <a:off x="1981200" y="274638"/>
            <a:ext cx="8229600" cy="634082"/>
          </a:xfrm>
        </p:spPr>
        <p:txBody>
          <a:bodyPr>
            <a:normAutofit fontScale="90000"/>
          </a:bodyPr>
          <a:lstStyle/>
          <a:p>
            <a:r>
              <a:rPr lang="en-GB" dirty="0"/>
              <a:t>Scenario 2</a:t>
            </a:r>
          </a:p>
        </p:txBody>
      </p:sp>
      <p:sp>
        <p:nvSpPr>
          <p:cNvPr id="3" name="Content Placeholder 2">
            <a:extLst>
              <a:ext uri="{FF2B5EF4-FFF2-40B4-BE49-F238E27FC236}">
                <a16:creationId xmlns:a16="http://schemas.microsoft.com/office/drawing/2014/main" id="{F5752981-6A7F-FFA0-3E52-2C6418B9EBED}"/>
              </a:ext>
            </a:extLst>
          </p:cNvPr>
          <p:cNvSpPr>
            <a:spLocks noGrp="1"/>
          </p:cNvSpPr>
          <p:nvPr>
            <p:ph idx="1"/>
          </p:nvPr>
        </p:nvSpPr>
        <p:spPr>
          <a:xfrm>
            <a:off x="1981200" y="908721"/>
            <a:ext cx="8229600" cy="4608513"/>
          </a:xfrm>
        </p:spPr>
        <p:txBody>
          <a:bodyPr>
            <a:normAutofit/>
          </a:bodyPr>
          <a:lstStyle/>
          <a:p>
            <a:r>
              <a:rPr lang="en-GB" sz="4000" dirty="0"/>
              <a:t>Two students start an argument in the classroom which descends into shouting and aggressive gestures and threats.</a:t>
            </a:r>
          </a:p>
          <a:p>
            <a:r>
              <a:rPr lang="en-GB" sz="4000" dirty="0"/>
              <a:t>What do you do?</a:t>
            </a:r>
          </a:p>
          <a:p>
            <a:r>
              <a:rPr lang="en-GB" sz="4000" dirty="0"/>
              <a:t>How do you stop it escalating?</a:t>
            </a:r>
          </a:p>
        </p:txBody>
      </p:sp>
    </p:spTree>
    <p:extLst>
      <p:ext uri="{BB962C8B-B14F-4D97-AF65-F5344CB8AC3E}">
        <p14:creationId xmlns:p14="http://schemas.microsoft.com/office/powerpoint/2010/main" val="3234373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5393E-003A-B279-38F8-DD464AFC9FAF}"/>
              </a:ext>
            </a:extLst>
          </p:cNvPr>
          <p:cNvSpPr>
            <a:spLocks noGrp="1"/>
          </p:cNvSpPr>
          <p:nvPr>
            <p:ph type="title"/>
          </p:nvPr>
        </p:nvSpPr>
        <p:spPr>
          <a:xfrm>
            <a:off x="1981200" y="274638"/>
            <a:ext cx="8229600" cy="634082"/>
          </a:xfrm>
        </p:spPr>
        <p:txBody>
          <a:bodyPr>
            <a:normAutofit fontScale="90000"/>
          </a:bodyPr>
          <a:lstStyle/>
          <a:p>
            <a:r>
              <a:rPr lang="en-GB" dirty="0"/>
              <a:t>Possible Solutions</a:t>
            </a:r>
          </a:p>
        </p:txBody>
      </p:sp>
      <p:sp>
        <p:nvSpPr>
          <p:cNvPr id="3" name="Content Placeholder 2">
            <a:extLst>
              <a:ext uri="{FF2B5EF4-FFF2-40B4-BE49-F238E27FC236}">
                <a16:creationId xmlns:a16="http://schemas.microsoft.com/office/drawing/2014/main" id="{EFCAADFB-BC7D-34FA-E77E-594606ED2783}"/>
              </a:ext>
            </a:extLst>
          </p:cNvPr>
          <p:cNvSpPr>
            <a:spLocks noGrp="1"/>
          </p:cNvSpPr>
          <p:nvPr>
            <p:ph idx="1"/>
          </p:nvPr>
        </p:nvSpPr>
        <p:spPr>
          <a:xfrm>
            <a:off x="1981200" y="908721"/>
            <a:ext cx="8229600" cy="4608513"/>
          </a:xfrm>
        </p:spPr>
        <p:txBody>
          <a:bodyPr>
            <a:normAutofit fontScale="77500" lnSpcReduction="20000"/>
          </a:bodyPr>
          <a:lstStyle/>
          <a:p>
            <a:r>
              <a:rPr lang="en-GB" dirty="0"/>
              <a:t>Walk towards them and make it obvious so that they can see you. Do not put yourself in danger. Get their attention.</a:t>
            </a:r>
          </a:p>
          <a:p>
            <a:r>
              <a:rPr lang="en-GB" dirty="0"/>
              <a:t>Speak to them in a normal voice and use their names. Try to appear calm.</a:t>
            </a:r>
          </a:p>
          <a:p>
            <a:r>
              <a:rPr lang="en-GB" dirty="0"/>
              <a:t>Tell them to stop shouting. Call a comfort break for the whole class and isolate the protagonists, remove their audience.</a:t>
            </a:r>
          </a:p>
          <a:p>
            <a:r>
              <a:rPr lang="en-GB" dirty="0"/>
              <a:t>Remind them of the student code of conduct, any further examples of this behaviour will result in formal measures being taken.</a:t>
            </a:r>
          </a:p>
          <a:p>
            <a:r>
              <a:rPr lang="en-GB" dirty="0"/>
              <a:t>Offer to mediate between them at the next break.</a:t>
            </a:r>
          </a:p>
          <a:p>
            <a:r>
              <a:rPr lang="en-GB" dirty="0"/>
              <a:t>Do the paperwork</a:t>
            </a:r>
          </a:p>
          <a:p>
            <a:endParaRPr lang="en-GB" dirty="0"/>
          </a:p>
        </p:txBody>
      </p:sp>
    </p:spTree>
    <p:extLst>
      <p:ext uri="{BB962C8B-B14F-4D97-AF65-F5344CB8AC3E}">
        <p14:creationId xmlns:p14="http://schemas.microsoft.com/office/powerpoint/2010/main" val="2103476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F207-C6C6-6A4E-74EB-E5853D3460E7}"/>
              </a:ext>
            </a:extLst>
          </p:cNvPr>
          <p:cNvSpPr>
            <a:spLocks noGrp="1"/>
          </p:cNvSpPr>
          <p:nvPr>
            <p:ph type="title"/>
          </p:nvPr>
        </p:nvSpPr>
        <p:spPr>
          <a:xfrm>
            <a:off x="1981200" y="274638"/>
            <a:ext cx="8229600" cy="706090"/>
          </a:xfrm>
        </p:spPr>
        <p:txBody>
          <a:bodyPr>
            <a:normAutofit fontScale="90000"/>
          </a:bodyPr>
          <a:lstStyle/>
          <a:p>
            <a:r>
              <a:rPr lang="en-GB" dirty="0"/>
              <a:t>Scenario 3</a:t>
            </a:r>
          </a:p>
        </p:txBody>
      </p:sp>
      <p:sp>
        <p:nvSpPr>
          <p:cNvPr id="3" name="Content Placeholder 2">
            <a:extLst>
              <a:ext uri="{FF2B5EF4-FFF2-40B4-BE49-F238E27FC236}">
                <a16:creationId xmlns:a16="http://schemas.microsoft.com/office/drawing/2014/main" id="{D8E284C9-F120-68A9-12F5-A67A2BCFACB5}"/>
              </a:ext>
            </a:extLst>
          </p:cNvPr>
          <p:cNvSpPr>
            <a:spLocks noGrp="1"/>
          </p:cNvSpPr>
          <p:nvPr>
            <p:ph idx="1"/>
          </p:nvPr>
        </p:nvSpPr>
        <p:spPr>
          <a:xfrm>
            <a:off x="1981200" y="1052737"/>
            <a:ext cx="8229600" cy="4464497"/>
          </a:xfrm>
        </p:spPr>
        <p:txBody>
          <a:bodyPr/>
          <a:lstStyle/>
          <a:p>
            <a:r>
              <a:rPr lang="en-GB" dirty="0"/>
              <a:t>You have a student sat at the back of the classroom constantly looking at their phone and paying no attention to the lesson. The phone is on silent and they are not disturbing or distracting anyone else in the class.</a:t>
            </a:r>
          </a:p>
          <a:p>
            <a:r>
              <a:rPr lang="en-GB" dirty="0"/>
              <a:t>What do you do?</a:t>
            </a:r>
          </a:p>
        </p:txBody>
      </p:sp>
    </p:spTree>
    <p:extLst>
      <p:ext uri="{BB962C8B-B14F-4D97-AF65-F5344CB8AC3E}">
        <p14:creationId xmlns:p14="http://schemas.microsoft.com/office/powerpoint/2010/main" val="710307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E95BE-1B72-F38B-9A02-CC0B18A241E9}"/>
              </a:ext>
            </a:extLst>
          </p:cNvPr>
          <p:cNvSpPr>
            <a:spLocks noGrp="1"/>
          </p:cNvSpPr>
          <p:nvPr>
            <p:ph type="title"/>
          </p:nvPr>
        </p:nvSpPr>
        <p:spPr/>
        <p:txBody>
          <a:bodyPr/>
          <a:lstStyle/>
          <a:p>
            <a:r>
              <a:rPr lang="en-GB" dirty="0"/>
              <a:t>Possible Solutions</a:t>
            </a:r>
          </a:p>
        </p:txBody>
      </p:sp>
      <p:sp>
        <p:nvSpPr>
          <p:cNvPr id="3" name="Content Placeholder 2">
            <a:extLst>
              <a:ext uri="{FF2B5EF4-FFF2-40B4-BE49-F238E27FC236}">
                <a16:creationId xmlns:a16="http://schemas.microsoft.com/office/drawing/2014/main" id="{8A20C47D-624D-7D97-3504-C2099315A59C}"/>
              </a:ext>
            </a:extLst>
          </p:cNvPr>
          <p:cNvSpPr>
            <a:spLocks noGrp="1"/>
          </p:cNvSpPr>
          <p:nvPr>
            <p:ph idx="1"/>
          </p:nvPr>
        </p:nvSpPr>
        <p:spPr/>
        <p:txBody>
          <a:bodyPr>
            <a:normAutofit/>
          </a:bodyPr>
          <a:lstStyle/>
          <a:p>
            <a:r>
              <a:rPr lang="en-GB" dirty="0"/>
              <a:t>You don’t need to do anything. The student is paying for the privilege of sitting in your classroom and looking at their phone. Providing they are not disturbing anyone else it shouldn’t be an issue.</a:t>
            </a:r>
          </a:p>
          <a:p>
            <a:r>
              <a:rPr lang="en-GB" dirty="0"/>
              <a:t>At the end of the lesson I would remind the class of the recording on Moodle if anyone needs to catch up or refresh their understanding.</a:t>
            </a:r>
          </a:p>
        </p:txBody>
      </p:sp>
    </p:spTree>
    <p:extLst>
      <p:ext uri="{BB962C8B-B14F-4D97-AF65-F5344CB8AC3E}">
        <p14:creationId xmlns:p14="http://schemas.microsoft.com/office/powerpoint/2010/main" val="3581632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90A5-5C57-5450-5A4D-1515FEF64BFB}"/>
              </a:ext>
            </a:extLst>
          </p:cNvPr>
          <p:cNvSpPr>
            <a:spLocks noGrp="1"/>
          </p:cNvSpPr>
          <p:nvPr>
            <p:ph type="title"/>
          </p:nvPr>
        </p:nvSpPr>
        <p:spPr>
          <a:xfrm>
            <a:off x="1981200" y="274638"/>
            <a:ext cx="8229600" cy="706090"/>
          </a:xfrm>
        </p:spPr>
        <p:txBody>
          <a:bodyPr>
            <a:normAutofit fontScale="90000"/>
          </a:bodyPr>
          <a:lstStyle/>
          <a:p>
            <a:r>
              <a:rPr lang="en-GB" dirty="0"/>
              <a:t>Dos and Don’ts</a:t>
            </a:r>
          </a:p>
        </p:txBody>
      </p:sp>
      <p:sp>
        <p:nvSpPr>
          <p:cNvPr id="3" name="Content Placeholder 2">
            <a:extLst>
              <a:ext uri="{FF2B5EF4-FFF2-40B4-BE49-F238E27FC236}">
                <a16:creationId xmlns:a16="http://schemas.microsoft.com/office/drawing/2014/main" id="{80D5974B-B241-4784-A1FF-F673C186C327}"/>
              </a:ext>
            </a:extLst>
          </p:cNvPr>
          <p:cNvSpPr>
            <a:spLocks noGrp="1"/>
          </p:cNvSpPr>
          <p:nvPr>
            <p:ph idx="1"/>
          </p:nvPr>
        </p:nvSpPr>
        <p:spPr>
          <a:xfrm>
            <a:off x="1981200" y="980729"/>
            <a:ext cx="8229600" cy="4536505"/>
          </a:xfrm>
        </p:spPr>
        <p:txBody>
          <a:bodyPr>
            <a:normAutofit fontScale="77500" lnSpcReduction="20000"/>
          </a:bodyPr>
          <a:lstStyle/>
          <a:p>
            <a:r>
              <a:rPr lang="en-GB" dirty="0"/>
              <a:t>Remember you are in control. This is your space, your rules and your decisions are final.</a:t>
            </a:r>
          </a:p>
          <a:p>
            <a:r>
              <a:rPr lang="en-GB" dirty="0"/>
              <a:t>Remain calm and professional at all times. Do not get involved in shouting and arguing</a:t>
            </a:r>
          </a:p>
          <a:p>
            <a:r>
              <a:rPr lang="en-GB" dirty="0"/>
              <a:t>If someone is irate and playing up remove their audience</a:t>
            </a:r>
          </a:p>
          <a:p>
            <a:r>
              <a:rPr lang="en-GB" dirty="0"/>
              <a:t>If you feel under threat, leave. Do not put yourself in danger</a:t>
            </a:r>
          </a:p>
          <a:p>
            <a:r>
              <a:rPr lang="en-GB" dirty="0"/>
              <a:t>Do not stand at the front and discipline people in front of the class, this will just make them confrontational as they will feel belittled and embarrassed. Get alongside them and talk to them in a reasonable manner.</a:t>
            </a:r>
          </a:p>
          <a:p>
            <a:r>
              <a:rPr lang="en-GB" dirty="0"/>
              <a:t>Always do the paperwork</a:t>
            </a:r>
          </a:p>
        </p:txBody>
      </p:sp>
    </p:spTree>
    <p:extLst>
      <p:ext uri="{BB962C8B-B14F-4D97-AF65-F5344CB8AC3E}">
        <p14:creationId xmlns:p14="http://schemas.microsoft.com/office/powerpoint/2010/main" val="2854582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7E02-CE3D-42D7-99AB-43ABF3CC8AF2}"/>
              </a:ext>
            </a:extLst>
          </p:cNvPr>
          <p:cNvSpPr>
            <a:spLocks noGrp="1"/>
          </p:cNvSpPr>
          <p:nvPr>
            <p:ph type="title"/>
          </p:nvPr>
        </p:nvSpPr>
        <p:spPr/>
        <p:txBody>
          <a:bodyPr/>
          <a:lstStyle/>
          <a:p>
            <a:r>
              <a:rPr lang="en-GB" dirty="0"/>
              <a:t>General points: Data Protection</a:t>
            </a:r>
          </a:p>
        </p:txBody>
      </p:sp>
      <p:sp>
        <p:nvSpPr>
          <p:cNvPr id="3" name="Content Placeholder 2">
            <a:extLst>
              <a:ext uri="{FF2B5EF4-FFF2-40B4-BE49-F238E27FC236}">
                <a16:creationId xmlns:a16="http://schemas.microsoft.com/office/drawing/2014/main" id="{C9ADC4FF-68F6-4AF0-85D9-726E66427CF8}"/>
              </a:ext>
            </a:extLst>
          </p:cNvPr>
          <p:cNvSpPr>
            <a:spLocks noGrp="1"/>
          </p:cNvSpPr>
          <p:nvPr>
            <p:ph idx="1"/>
          </p:nvPr>
        </p:nvSpPr>
        <p:spPr/>
        <p:txBody>
          <a:bodyPr>
            <a:normAutofit fontScale="92500" lnSpcReduction="20000"/>
          </a:bodyPr>
          <a:lstStyle/>
          <a:p>
            <a:pPr algn="just"/>
            <a:r>
              <a:rPr lang="en-GB" dirty="0"/>
              <a:t>Remember Data protection legislation</a:t>
            </a:r>
          </a:p>
          <a:p>
            <a:pPr algn="just"/>
            <a:r>
              <a:rPr lang="en-GB" dirty="0"/>
              <a:t>Subject-access requests (SAR)</a:t>
            </a:r>
          </a:p>
          <a:p>
            <a:pPr algn="just"/>
            <a:r>
              <a:rPr lang="en-GB" dirty="0"/>
              <a:t>Assume everything will be requested by the student sooner or later in the process</a:t>
            </a:r>
          </a:p>
          <a:p>
            <a:pPr algn="just"/>
            <a:r>
              <a:rPr lang="en-GB" dirty="0"/>
              <a:t>OIA typically requests all correspondence with and about a case they are reviewing</a:t>
            </a:r>
          </a:p>
          <a:p>
            <a:pPr algn="just"/>
            <a:r>
              <a:rPr lang="en-GB" b="1" dirty="0"/>
              <a:t>Do not create any document that you would not be happy </a:t>
            </a:r>
            <a:r>
              <a:rPr lang="en-GB" b="1" dirty="0">
                <a:solidFill>
                  <a:schemeClr val="dk1"/>
                </a:solidFill>
              </a:rPr>
              <a:t>providing</a:t>
            </a:r>
            <a:r>
              <a:rPr lang="en-GB" b="1" dirty="0"/>
              <a:t> to the relevant individual, being read in open court or appearing in the press/social media</a:t>
            </a:r>
          </a:p>
          <a:p>
            <a:endParaRPr lang="en-GB" dirty="0"/>
          </a:p>
          <a:p>
            <a:endParaRPr lang="en-GB" dirty="0"/>
          </a:p>
          <a:p>
            <a:endParaRPr lang="en-GB" dirty="0"/>
          </a:p>
        </p:txBody>
      </p:sp>
    </p:spTree>
    <p:extLst>
      <p:ext uri="{BB962C8B-B14F-4D97-AF65-F5344CB8AC3E}">
        <p14:creationId xmlns:p14="http://schemas.microsoft.com/office/powerpoint/2010/main" val="3488465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FFE13-6E4F-D517-FA9E-7C4F0E1B2238}"/>
              </a:ext>
            </a:extLst>
          </p:cNvPr>
          <p:cNvSpPr>
            <a:spLocks noGrp="1"/>
          </p:cNvSpPr>
          <p:nvPr>
            <p:ph type="title"/>
          </p:nvPr>
        </p:nvSpPr>
        <p:spPr>
          <a:xfrm flipV="1">
            <a:off x="1981200" y="228920"/>
            <a:ext cx="82296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53E8E809-1328-9BBE-6543-EEDCB1B9E48C}"/>
              </a:ext>
            </a:extLst>
          </p:cNvPr>
          <p:cNvSpPr>
            <a:spLocks noGrp="1"/>
          </p:cNvSpPr>
          <p:nvPr>
            <p:ph idx="1"/>
          </p:nvPr>
        </p:nvSpPr>
        <p:spPr>
          <a:xfrm>
            <a:off x="1981200" y="548681"/>
            <a:ext cx="8229600" cy="4968553"/>
          </a:xfrm>
        </p:spPr>
        <p:txBody>
          <a:bodyPr/>
          <a:lstStyle/>
          <a:p>
            <a:endParaRPr lang="en-GB" dirty="0"/>
          </a:p>
          <a:p>
            <a:endParaRPr lang="en-GB" dirty="0"/>
          </a:p>
          <a:p>
            <a:endParaRPr lang="en-GB" dirty="0"/>
          </a:p>
          <a:p>
            <a:pPr marL="0" indent="0" algn="ctr">
              <a:buNone/>
            </a:pPr>
            <a:r>
              <a:rPr lang="en-GB" sz="6000" dirty="0"/>
              <a:t>Any Questions?</a:t>
            </a:r>
          </a:p>
          <a:p>
            <a:pPr marL="0" indent="0">
              <a:buNone/>
            </a:pPr>
            <a:endParaRPr lang="en-GB" dirty="0"/>
          </a:p>
        </p:txBody>
      </p:sp>
    </p:spTree>
    <p:extLst>
      <p:ext uri="{BB962C8B-B14F-4D97-AF65-F5344CB8AC3E}">
        <p14:creationId xmlns:p14="http://schemas.microsoft.com/office/powerpoint/2010/main" val="2530332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2070</Words>
  <Application>Microsoft Office PowerPoint</Application>
  <PresentationFormat>Widescreen</PresentationFormat>
  <Paragraphs>174</Paragraphs>
  <Slides>24</Slides>
  <Notes>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4" baseType="lpstr">
      <vt:lpstr>MS Gothic</vt:lpstr>
      <vt:lpstr>Myriad Pro</vt:lpstr>
      <vt:lpstr>Aptos</vt:lpstr>
      <vt:lpstr>Arial</vt:lpstr>
      <vt:lpstr>Calibri</vt:lpstr>
      <vt:lpstr>Segoe UI</vt:lpstr>
      <vt:lpstr>Symbol</vt:lpstr>
      <vt:lpstr>Times New Roman</vt:lpstr>
      <vt:lpstr>20140311PresentationUWTSDTemplate</vt:lpstr>
      <vt:lpstr>Acrobat Document</vt:lpstr>
      <vt:lpstr>Academic Office</vt:lpstr>
      <vt:lpstr>Welcome</vt:lpstr>
      <vt:lpstr>PowerPoint Presentation</vt:lpstr>
      <vt:lpstr>PowerPoint Presentation</vt:lpstr>
      <vt:lpstr>Student Code of Conduct</vt:lpstr>
      <vt:lpstr>Student Code of Conduct</vt:lpstr>
      <vt:lpstr>Non-academic Misconduct</vt:lpstr>
      <vt:lpstr>Stumbling blocks</vt:lpstr>
      <vt:lpstr>Proforma – Part A</vt:lpstr>
      <vt:lpstr>Proforma – Part B</vt:lpstr>
      <vt:lpstr>Good practice</vt:lpstr>
      <vt:lpstr>Why informal resolutions</vt:lpstr>
      <vt:lpstr>Informal stage: minor alleged offences</vt:lpstr>
      <vt:lpstr>Informal stage: outcomes</vt:lpstr>
      <vt:lpstr>PowerPoint Presentation</vt:lpstr>
      <vt:lpstr>Scenario 1</vt:lpstr>
      <vt:lpstr>Possible Solutions</vt:lpstr>
      <vt:lpstr>Scenario 2</vt:lpstr>
      <vt:lpstr>Possible Solutions</vt:lpstr>
      <vt:lpstr>Scenario 3</vt:lpstr>
      <vt:lpstr>Possible Solutions</vt:lpstr>
      <vt:lpstr>Dos and Don’ts</vt:lpstr>
      <vt:lpstr>General points: Data Protection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Sherwood</dc:creator>
  <cp:lastModifiedBy>Margaret Gordon</cp:lastModifiedBy>
  <cp:revision>1</cp:revision>
  <dcterms:created xsi:type="dcterms:W3CDTF">2025-02-04T15:57:23Z</dcterms:created>
  <dcterms:modified xsi:type="dcterms:W3CDTF">2025-02-04T16:26:33Z</dcterms:modified>
</cp:coreProperties>
</file>