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63" r:id="rId3"/>
    <p:sldId id="267" r:id="rId4"/>
    <p:sldId id="262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43D8"/>
    <a:srgbClr val="BA584E"/>
    <a:srgbClr val="D533C9"/>
    <a:srgbClr val="2CD4DC"/>
    <a:srgbClr val="512373"/>
    <a:srgbClr val="FF6600"/>
    <a:srgbClr val="FF3300"/>
    <a:srgbClr val="0099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514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B4B6C-6B87-4717-BD5A-7A4BD7F71288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AEC18-DF61-4A75-9B02-5CB588942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061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B4B6C-6B87-4717-BD5A-7A4BD7F71288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AEC18-DF61-4A75-9B02-5CB588942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6062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B4B6C-6B87-4717-BD5A-7A4BD7F71288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AEC18-DF61-4A75-9B02-5CB588942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9958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B4B6C-6B87-4717-BD5A-7A4BD7F71288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AEC18-DF61-4A75-9B02-5CB588942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657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B4B6C-6B87-4717-BD5A-7A4BD7F71288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AEC18-DF61-4A75-9B02-5CB588942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586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B4B6C-6B87-4717-BD5A-7A4BD7F71288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AEC18-DF61-4A75-9B02-5CB588942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7966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B4B6C-6B87-4717-BD5A-7A4BD7F71288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AEC18-DF61-4A75-9B02-5CB588942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7968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B4B6C-6B87-4717-BD5A-7A4BD7F71288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AEC18-DF61-4A75-9B02-5CB588942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1368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B4B6C-6B87-4717-BD5A-7A4BD7F71288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AEC18-DF61-4A75-9B02-5CB588942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416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B4B6C-6B87-4717-BD5A-7A4BD7F71288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AEC18-DF61-4A75-9B02-5CB588942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0002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B4B6C-6B87-4717-BD5A-7A4BD7F71288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AEC18-DF61-4A75-9B02-5CB588942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5282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7B4B6C-6B87-4717-BD5A-7A4BD7F71288}" type="datetimeFigureOut">
              <a:rPr lang="en-GB" smtClean="0"/>
              <a:t>14/03/2021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7AEC18-DF61-4A75-9B02-5CB588942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39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3.png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marylandlearninglinks.org/the-jhu-at-assistive-technology-cycle/" TargetMode="External"/><Relationship Id="rId13" Type="http://schemas.openxmlformats.org/officeDocument/2006/relationships/hyperlink" Target="https://hwb.gov.wales/zones/keeping-safe-online/enhancing-digital-resilience-in-education-an-action-plan-to-protect-children-and-young-people-online" TargetMode="External"/><Relationship Id="rId3" Type="http://schemas.openxmlformats.org/officeDocument/2006/relationships/hyperlink" Target="https://assets.publishing.service.gov.uk/government/uploads/system/uploads/attachment_data/file/272064/5860.pdf" TargetMode="External"/><Relationship Id="rId7" Type="http://schemas.openxmlformats.org/officeDocument/2006/relationships/hyperlink" Target="https://thejoysofboys.com/keep-children-safe-online/" TargetMode="External"/><Relationship Id="rId12" Type="http://schemas.openxmlformats.org/officeDocument/2006/relationships/hyperlink" Target="https://hwb.gov.wales/api/storage/60edfca7-cce5-48e7-bbee-2cf710184e50/routes-for-learning.pdf" TargetMode="External"/><Relationship Id="rId2" Type="http://schemas.openxmlformats.org/officeDocument/2006/relationships/hyperlink" Target="https://www.dreamstime.com/ancient-worn-parchment-scroll-red-wax-seal-isolated-white-image148428760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independent.co.uk/life-style/gadgets-and-tech/black-girls-code-moves-google-s-new-york-offices-a7110036.html" TargetMode="External"/><Relationship Id="rId11" Type="http://schemas.openxmlformats.org/officeDocument/2006/relationships/hyperlink" Target="https://www.bristol.ac.uk/research/impact/coronavirus/experts/" TargetMode="External"/><Relationship Id="rId5" Type="http://schemas.openxmlformats.org/officeDocument/2006/relationships/hyperlink" Target="https://depositphotos.com/227546002/stock-photo-smiling-boy-using-laptop-science.html" TargetMode="External"/><Relationship Id="rId10" Type="http://schemas.openxmlformats.org/officeDocument/2006/relationships/hyperlink" Target="https://www.tes.com/teaching-resource/diamond-9-for-the-uncrc-united-nations-convention-on-the-rights-of-the-child-equals-rights-respecting-12075636" TargetMode="External"/><Relationship Id="rId4" Type="http://schemas.openxmlformats.org/officeDocument/2006/relationships/hyperlink" Target="https://qz.com/work/1894291/how-parents-can-add-purpose-and-structure-to-their-kids-online-learning/" TargetMode="External"/><Relationship Id="rId9" Type="http://schemas.openxmlformats.org/officeDocument/2006/relationships/hyperlink" Target="https://learning.nspcc.org.uk/safeguarding-child-protec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33">
            <a:extLst>
              <a:ext uri="{FF2B5EF4-FFF2-40B4-BE49-F238E27FC236}">
                <a16:creationId xmlns:a16="http://schemas.microsoft.com/office/drawing/2014/main" id="{B7B70AC4-6087-4489-B253-EEDD90FBC5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909942"/>
          </a:xfrm>
          <a:prstGeom prst="rect">
            <a:avLst/>
          </a:prstGeom>
        </p:spPr>
      </p:pic>
      <p:sp>
        <p:nvSpPr>
          <p:cNvPr id="26" name="Flowchart: Connector 25">
            <a:extLst>
              <a:ext uri="{FF2B5EF4-FFF2-40B4-BE49-F238E27FC236}">
                <a16:creationId xmlns:a16="http://schemas.microsoft.com/office/drawing/2014/main" id="{7059DC77-6889-4C00-AA80-A21843727F3D}"/>
              </a:ext>
            </a:extLst>
          </p:cNvPr>
          <p:cNvSpPr/>
          <p:nvPr/>
        </p:nvSpPr>
        <p:spPr>
          <a:xfrm>
            <a:off x="182184" y="5316323"/>
            <a:ext cx="1340020" cy="1350888"/>
          </a:xfrm>
          <a:prstGeom prst="flowChartConnector">
            <a:avLst/>
          </a:prstGeom>
          <a:solidFill>
            <a:srgbClr val="FB43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41F193A-0D61-425E-83A8-18C8BDC4567C}"/>
              </a:ext>
            </a:extLst>
          </p:cNvPr>
          <p:cNvSpPr txBox="1"/>
          <p:nvPr/>
        </p:nvSpPr>
        <p:spPr>
          <a:xfrm>
            <a:off x="4550540" y="5959992"/>
            <a:ext cx="2198038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Lucida Handwriting" panose="03010101010101010101" pitchFamily="66" charset="0"/>
              </a:rPr>
              <a:t>Presented to you by </a:t>
            </a:r>
          </a:p>
          <a:p>
            <a:r>
              <a:rPr lang="en-GB" sz="2400" dirty="0">
                <a:latin typeface="Lucida Handwriting" panose="03010101010101010101" pitchFamily="66" charset="0"/>
              </a:rPr>
              <a:t>The E-Team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D87D7CA-28D1-4A67-85F5-60CE4C1846AB}"/>
              </a:ext>
            </a:extLst>
          </p:cNvPr>
          <p:cNvSpPr txBox="1"/>
          <p:nvPr/>
        </p:nvSpPr>
        <p:spPr>
          <a:xfrm>
            <a:off x="87363" y="2716"/>
            <a:ext cx="11745157" cy="19851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b="1" u="sng" dirty="0">
                <a:latin typeface="Baskerville Old Face" panose="02020602080505020303" pitchFamily="18" charset="0"/>
              </a:rPr>
              <a:t>E – SAFETY</a:t>
            </a:r>
            <a:r>
              <a:rPr lang="en-GB" sz="7200" b="1" dirty="0">
                <a:latin typeface="Baskerville Old Face" panose="02020602080505020303" pitchFamily="18" charset="0"/>
              </a:rPr>
              <a:t>-</a:t>
            </a:r>
            <a:r>
              <a:rPr lang="en-GB" sz="7200" dirty="0">
                <a:latin typeface="Baskerville Old Face" panose="02020602080505020303" pitchFamily="18" charset="0"/>
              </a:rPr>
              <a:t> </a:t>
            </a:r>
            <a:r>
              <a:rPr lang="en-GB" sz="4400" i="1" dirty="0">
                <a:latin typeface="Baskerville Old Face" panose="02020602080505020303" pitchFamily="18" charset="0"/>
              </a:rPr>
              <a:t>for the Digital Age</a:t>
            </a:r>
          </a:p>
          <a:p>
            <a:endParaRPr lang="en-GB" sz="800" i="1" dirty="0">
              <a:latin typeface="Baskerville Old Face" panose="02020602080505020303" pitchFamily="18" charset="0"/>
            </a:endParaRPr>
          </a:p>
          <a:p>
            <a:r>
              <a:rPr lang="en-GB" sz="2000" b="1" i="1" dirty="0">
                <a:latin typeface="Baskerville Old Face" panose="02020602080505020303" pitchFamily="18" charset="0"/>
              </a:rPr>
              <a:t>Help, Guidance and Information for Practitioners of Key Stage 2</a:t>
            </a:r>
            <a:endParaRPr lang="en-GB" sz="1400" b="1" dirty="0">
              <a:latin typeface="Lucida Handwriting" panose="03010101010101010101" pitchFamily="66" charset="0"/>
            </a:endParaRPr>
          </a:p>
          <a:p>
            <a:endParaRPr lang="en-GB" sz="2000" i="1" dirty="0">
              <a:solidFill>
                <a:schemeClr val="bg1"/>
              </a:solidFill>
              <a:latin typeface="Baskerville Old Face" panose="02020602080505020303" pitchFamily="18" charset="0"/>
            </a:endParaRPr>
          </a:p>
        </p:txBody>
      </p:sp>
      <p:sp>
        <p:nvSpPr>
          <p:cNvPr id="27" name="Flowchart: Connector 26">
            <a:extLst>
              <a:ext uri="{FF2B5EF4-FFF2-40B4-BE49-F238E27FC236}">
                <a16:creationId xmlns:a16="http://schemas.microsoft.com/office/drawing/2014/main" id="{B723794A-7106-4FB0-B265-B0EB46060481}"/>
              </a:ext>
            </a:extLst>
          </p:cNvPr>
          <p:cNvSpPr/>
          <p:nvPr/>
        </p:nvSpPr>
        <p:spPr>
          <a:xfrm>
            <a:off x="1647231" y="5316323"/>
            <a:ext cx="1358284" cy="1350888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Flowchart: Connector 27">
            <a:extLst>
              <a:ext uri="{FF2B5EF4-FFF2-40B4-BE49-F238E27FC236}">
                <a16:creationId xmlns:a16="http://schemas.microsoft.com/office/drawing/2014/main" id="{16BEF07C-CC0F-45CC-B821-09F344E5AC6E}"/>
              </a:ext>
            </a:extLst>
          </p:cNvPr>
          <p:cNvSpPr/>
          <p:nvPr/>
        </p:nvSpPr>
        <p:spPr>
          <a:xfrm>
            <a:off x="3146946" y="5316323"/>
            <a:ext cx="1358284" cy="1350888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F455375-56B7-4D22-9E32-92D7539A96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513" b="95980" l="3810" r="97302">
                        <a14:foregroundMark x1="28730" y1="28141" x2="46032" y2="73702"/>
                        <a14:foregroundMark x1="46032" y1="73702" x2="39841" y2="77219"/>
                        <a14:foregroundMark x1="40794" y1="14405" x2="24444" y2="32663"/>
                        <a14:foregroundMark x1="24444" y1="32663" x2="22063" y2="43384"/>
                        <a14:foregroundMark x1="40317" y1="52596" x2="46984" y2="77219"/>
                        <a14:foregroundMark x1="46984" y1="77219" x2="46984" y2="51591"/>
                        <a14:foregroundMark x1="46984" y1="51591" x2="56984" y2="48744"/>
                        <a14:foregroundMark x1="50635" y1="57956" x2="51111" y2="60469"/>
                        <a14:foregroundMark x1="51111" y1="50921" x2="51111" y2="59631"/>
                        <a14:foregroundMark x1="45714" y1="59129" x2="52381" y2="54774"/>
                        <a14:foregroundMark x1="28254" y1="23283" x2="18413" y2="47236"/>
                        <a14:foregroundMark x1="18413" y1="47236" x2="50794" y2="11893"/>
                        <a14:foregroundMark x1="50794" y1="11893" x2="70000" y2="27638"/>
                        <a14:foregroundMark x1="70000" y1="27638" x2="78095" y2="56616"/>
                        <a14:foregroundMark x1="87619" y1="81575" x2="87619" y2="81575"/>
                        <a14:foregroundMark x1="58571" y1="73199" x2="43651" y2="90787"/>
                        <a14:foregroundMark x1="43651" y1="90787" x2="36032" y2="41541"/>
                        <a14:foregroundMark x1="36032" y1="41541" x2="48571" y2="62312"/>
                        <a14:foregroundMark x1="48571" y1="62312" x2="42381" y2="50419"/>
                        <a14:foregroundMark x1="48254" y1="91625" x2="57302" y2="89447"/>
                        <a14:foregroundMark x1="59841" y1="75879" x2="38571" y2="74539"/>
                        <a14:foregroundMark x1="36508" y1="74539" x2="37460" y2="93467"/>
                        <a14:foregroundMark x1="19048" y1="28141" x2="37937" y2="14070"/>
                        <a14:foregroundMark x1="37937" y1="14070" x2="49524" y2="11893"/>
                        <a14:foregroundMark x1="50635" y1="11390" x2="37460" y2="12228"/>
                        <a14:foregroundMark x1="87302" y1="81575" x2="86032" y2="83752"/>
                        <a14:foregroundMark x1="31587" y1="75879" x2="20317" y2="83250"/>
                        <a14:foregroundMark x1="22063" y1="82412" x2="27778" y2="76382"/>
                        <a14:foregroundMark x1="29841" y1="74539" x2="26190" y2="78057"/>
                        <a14:foregroundMark x1="63968" y1="75042" x2="73175" y2="83250"/>
                        <a14:foregroundMark x1="22381" y1="36348" x2="15714" y2="48241"/>
                        <a14:foregroundMark x1="54444" y1="8710" x2="62381" y2="12228"/>
                        <a14:foregroundMark x1="51111" y1="5193" x2="51111" y2="5193"/>
                        <a14:foregroundMark x1="48571" y1="2680" x2="48571" y2="2680"/>
                        <a14:foregroundMark x1="11270" y1="55276" x2="7460" y2="75879"/>
                        <a14:foregroundMark x1="7460" y1="76382" x2="10000" y2="76382"/>
                        <a14:foregroundMark x1="40794" y1="95645" x2="59365" y2="95980"/>
                        <a14:foregroundMark x1="5873" y1="77219" x2="10317" y2="70184"/>
                        <a14:foregroundMark x1="93968" y1="75377" x2="93016" y2="78894"/>
                        <a14:foregroundMark x1="51587" y1="58291" x2="51905" y2="60134"/>
                        <a14:foregroundMark x1="58571" y1="58291" x2="53968" y2="57454"/>
                        <a14:foregroundMark x1="4921" y1="58291" x2="4921" y2="58291"/>
                        <a14:foregroundMark x1="3810" y1="72864" x2="3810" y2="72864"/>
                        <a14:foregroundMark x1="97302" y1="77219" x2="97302" y2="77219"/>
                        <a14:foregroundMark x1="57302" y1="39866" x2="46190" y2="67169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800811" y="5364101"/>
            <a:ext cx="1109333" cy="10512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30F815A-FCB3-46FD-9988-42CCFD23173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936" b="98567" l="4829" r="95016">
                        <a14:foregroundMark x1="58567" y1="58280" x2="40810" y2="66879"/>
                        <a14:foregroundMark x1="40810" y1="66879" x2="54673" y2="50637"/>
                        <a14:foregroundMark x1="54673" y1="50637" x2="59657" y2="60191"/>
                        <a14:foregroundMark x1="44704" y1="53822" x2="45171" y2="58758"/>
                        <a14:foregroundMark x1="18224" y1="80732" x2="9502" y2="69108"/>
                        <a14:foregroundMark x1="20717" y1="87420" x2="6542" y2="74045"/>
                        <a14:foregroundMark x1="5140" y1="84076" x2="6542" y2="66879"/>
                        <a14:foregroundMark x1="49844" y1="61624" x2="49844" y2="61624"/>
                        <a14:foregroundMark x1="52025" y1="57166" x2="52025" y2="57166"/>
                        <a14:foregroundMark x1="52025" y1="57166" x2="47664" y2="60510"/>
                        <a14:foregroundMark x1="92368" y1="75478" x2="80218" y2="91242"/>
                        <a14:foregroundMark x1="80218" y1="91242" x2="77103" y2="91401"/>
                        <a14:foregroundMark x1="87383" y1="69904" x2="88006" y2="59873"/>
                        <a14:foregroundMark x1="92368" y1="87420" x2="95327" y2="74045"/>
                        <a14:foregroundMark x1="61838" y1="95223" x2="31931" y2="96656"/>
                        <a14:foregroundMark x1="64019" y1="97771" x2="34112" y2="98567"/>
                        <a14:foregroundMark x1="65888" y1="9554" x2="45794" y2="4936"/>
                        <a14:foregroundMark x1="45794" y1="4936" x2="35981" y2="9236"/>
                        <a14:foregroundMark x1="56075" y1="61306" x2="60436" y2="5764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297536" y="5376556"/>
            <a:ext cx="1109333" cy="105681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2828288-FBDD-44CB-9CD4-2DA460D75776}"/>
              </a:ext>
            </a:extLst>
          </p:cNvPr>
          <p:cNvSpPr txBox="1"/>
          <p:nvPr/>
        </p:nvSpPr>
        <p:spPr>
          <a:xfrm>
            <a:off x="1959319" y="6359856"/>
            <a:ext cx="67999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Lucida Handwriting" panose="03010101010101010101" pitchFamily="66" charset="0"/>
              </a:rPr>
              <a:t>Julie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806DC6B-0D85-4816-B6AD-5D77DD57E80E}"/>
              </a:ext>
            </a:extLst>
          </p:cNvPr>
          <p:cNvSpPr txBox="1"/>
          <p:nvPr/>
        </p:nvSpPr>
        <p:spPr>
          <a:xfrm>
            <a:off x="3441209" y="6373587"/>
            <a:ext cx="76976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Lucida Handwriting" panose="03010101010101010101" pitchFamily="66" charset="0"/>
              </a:rPr>
              <a:t>Cathy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26C0E27-1F61-4B47-9EA6-6B7BB9483ED8}"/>
              </a:ext>
            </a:extLst>
          </p:cNvPr>
          <p:cNvSpPr txBox="1"/>
          <p:nvPr/>
        </p:nvSpPr>
        <p:spPr>
          <a:xfrm>
            <a:off x="4250317" y="1792029"/>
            <a:ext cx="5174629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FF6600"/>
                </a:solidFill>
              </a:rPr>
              <a:t>What do we mean by E-Safety?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8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0070C0"/>
                </a:solidFill>
              </a:rPr>
              <a:t>The evolution of safeguarding policy</a:t>
            </a:r>
            <a:endParaRPr lang="en-GB" sz="16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800" b="1" dirty="0">
              <a:solidFill>
                <a:srgbClr val="FF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FB43D8"/>
                </a:solidFill>
              </a:rPr>
              <a:t>Coronavirus, home schooling and digital lives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800" b="1" dirty="0">
              <a:solidFill>
                <a:srgbClr val="FFC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00B050"/>
                </a:solidFill>
              </a:rPr>
              <a:t>Dangers online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800" b="1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How to keep children safe in a liminal environment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7030A0"/>
                </a:solidFill>
              </a:rPr>
              <a:t>Developing </a:t>
            </a:r>
            <a:r>
              <a:rPr lang="en-GB" sz="1600" b="1" dirty="0">
                <a:solidFill>
                  <a:srgbClr val="512373"/>
                </a:solidFill>
              </a:rPr>
              <a:t>digital resilience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800" b="1" dirty="0">
              <a:solidFill>
                <a:srgbClr val="0070C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FF0000"/>
                </a:solidFill>
              </a:rPr>
              <a:t>The role of practitioners in educating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FF0000"/>
                </a:solidFill>
              </a:rPr>
              <a:t> Parents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800" b="1" dirty="0">
              <a:solidFill>
                <a:srgbClr val="FB43D8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accent2">
                    <a:lumMod val="50000"/>
                  </a:schemeClr>
                </a:solidFill>
              </a:rPr>
              <a:t>Conclusion</a:t>
            </a:r>
            <a:endParaRPr lang="en-GB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F1812A5-FBF1-4123-B86A-6D61538B7EF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3846" b="95055" l="5000" r="94524">
                        <a14:foregroundMark x1="16429" y1="77473" x2="12381" y2="54212"/>
                        <a14:foregroundMark x1="12381" y1="54212" x2="10238" y2="76374"/>
                        <a14:foregroundMark x1="10238" y1="76374" x2="14048" y2="89927"/>
                        <a14:foregroundMark x1="70000" y1="53846" x2="63571" y2="45971"/>
                        <a14:foregroundMark x1="90714" y1="80220" x2="90952" y2="80220"/>
                        <a14:foregroundMark x1="94524" y1="78205" x2="94524" y2="78205"/>
                        <a14:foregroundMark x1="62143" y1="89927" x2="63333" y2="87912"/>
                        <a14:foregroundMark x1="61905" y1="95421" x2="61905" y2="95421"/>
                        <a14:foregroundMark x1="5476" y1="76557" x2="5476" y2="76557"/>
                        <a14:foregroundMark x1="35000" y1="6593" x2="35000" y2="6593"/>
                        <a14:foregroundMark x1="34048" y1="3846" x2="34048" y2="3846"/>
                        <a14:foregroundMark x1="79286" y1="77839" x2="79286" y2="77839"/>
                        <a14:foregroundMark x1="78810" y1="77839" x2="47381" y2="48352"/>
                        <a14:foregroundMark x1="47381" y1="48352" x2="59048" y2="67766"/>
                        <a14:foregroundMark x1="59048" y1="67766" x2="40952" y2="54579"/>
                        <a14:foregroundMark x1="40952" y1="54579" x2="52619" y2="62454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42836" y="5388424"/>
            <a:ext cx="1157264" cy="1051226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0B7F3356-9C6D-40BA-95DD-D3C1F7CAA489}"/>
              </a:ext>
            </a:extLst>
          </p:cNvPr>
          <p:cNvSpPr txBox="1"/>
          <p:nvPr/>
        </p:nvSpPr>
        <p:spPr>
          <a:xfrm>
            <a:off x="413856" y="6329323"/>
            <a:ext cx="8883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Lucida Handwriting" panose="03010101010101010101" pitchFamily="66" charset="0"/>
              </a:rPr>
              <a:t>Rachel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83BED896-C280-473B-A64C-7573260FEAC6}"/>
              </a:ext>
            </a:extLst>
          </p:cNvPr>
          <p:cNvSpPr txBox="1"/>
          <p:nvPr/>
        </p:nvSpPr>
        <p:spPr>
          <a:xfrm>
            <a:off x="10372075" y="6638380"/>
            <a:ext cx="110318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(</a:t>
            </a:r>
            <a:r>
              <a:rPr lang="en-GB" sz="1000" dirty="0" err="1"/>
              <a:t>Vetushko</a:t>
            </a:r>
            <a:r>
              <a:rPr lang="en-GB" sz="1000" dirty="0"/>
              <a:t>, 2021) </a:t>
            </a:r>
          </a:p>
        </p:txBody>
      </p:sp>
    </p:spTree>
    <p:extLst>
      <p:ext uri="{BB962C8B-B14F-4D97-AF65-F5344CB8AC3E}">
        <p14:creationId xmlns:p14="http://schemas.microsoft.com/office/powerpoint/2010/main" val="21641541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A8CCCB6D-5162-4AAE-A5E3-3AC55410D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0BCD8C04-CC7B-40EF-82EB-E9821F79BB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70" y="2458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40B1D6-DF75-4CA3-9D6C-2740893CE3F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6348" r="-2" b="13102"/>
          <a:stretch/>
        </p:blipFill>
        <p:spPr>
          <a:xfrm>
            <a:off x="-80637" y="-4916"/>
            <a:ext cx="8450317" cy="685799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6B8DA73-9948-4DA9-8A25-64C8A7499C6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564" r="13316" b="2"/>
          <a:stretch/>
        </p:blipFill>
        <p:spPr>
          <a:xfrm>
            <a:off x="6225997" y="-2458"/>
            <a:ext cx="5962785" cy="685800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2C92BB7-96BB-434C-99CF-09456568FE0D}"/>
              </a:ext>
            </a:extLst>
          </p:cNvPr>
          <p:cNvSpPr txBox="1"/>
          <p:nvPr/>
        </p:nvSpPr>
        <p:spPr>
          <a:xfrm>
            <a:off x="257227" y="420196"/>
            <a:ext cx="7197040" cy="93042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55000" lnSpcReduction="20000"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600" b="1" u="sng" kern="1200" dirty="0">
                <a:solidFill>
                  <a:srgbClr val="FFFFFF"/>
                </a:solidFill>
                <a:latin typeface="Baskerville Old Face" panose="02020602080505020303" pitchFamily="18" charset="0"/>
                <a:ea typeface="+mj-ea"/>
                <a:cs typeface="+mj-cs"/>
              </a:rPr>
              <a:t>What is E-Safety</a:t>
            </a:r>
            <a:r>
              <a:rPr lang="en-US" sz="8600" b="1" kern="1200" dirty="0">
                <a:solidFill>
                  <a:srgbClr val="FFFFFF"/>
                </a:solidFill>
                <a:latin typeface="Baskerville Old Face" panose="02020602080505020303" pitchFamily="18" charset="0"/>
                <a:ea typeface="+mj-ea"/>
                <a:cs typeface="+mj-cs"/>
              </a:rPr>
              <a:t> </a:t>
            </a:r>
            <a:r>
              <a:rPr lang="en-US" sz="5800" b="1" kern="1200" dirty="0">
                <a:solidFill>
                  <a:srgbClr val="FFFFFF"/>
                </a:solidFill>
                <a:latin typeface="Baskerville Old Face" panose="02020602080505020303" pitchFamily="18" charset="0"/>
                <a:ea typeface="+mj-ea"/>
                <a:cs typeface="+mj-cs"/>
              </a:rPr>
              <a:t>- </a:t>
            </a:r>
            <a:endParaRPr lang="en-US" sz="5400" b="1" kern="1200" dirty="0">
              <a:solidFill>
                <a:srgbClr val="FFFFFF"/>
              </a:solidFill>
              <a:latin typeface="Baskerville Old Face" panose="02020602080505020303" pitchFamily="18" charset="0"/>
              <a:ea typeface="+mj-ea"/>
              <a:cs typeface="+mj-cs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dirty="0">
                <a:solidFill>
                  <a:srgbClr val="FFFFFF"/>
                </a:solidFill>
                <a:latin typeface="Baskerville Old Face" panose="02020602080505020303" pitchFamily="18" charset="0"/>
                <a:ea typeface="+mj-ea"/>
                <a:cs typeface="+mj-cs"/>
              </a:rPr>
              <a:t>Its Applicability in Key Stage 2 </a:t>
            </a:r>
            <a:endParaRPr lang="en-US" sz="2800" b="1" kern="1200" dirty="0">
              <a:solidFill>
                <a:srgbClr val="FFFFFF"/>
              </a:solidFill>
              <a:latin typeface="Baskerville Old Face" panose="02020602080505020303" pitchFamily="18" charset="0"/>
              <a:ea typeface="+mj-ea"/>
              <a:cs typeface="+mj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641C6BA-D705-46A6-A003-F25D3826FA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98" y="5147685"/>
            <a:ext cx="4064148" cy="1484031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4212E336-4D38-4EEF-872D-612224B2F19D}"/>
              </a:ext>
            </a:extLst>
          </p:cNvPr>
          <p:cNvSpPr txBox="1"/>
          <p:nvPr/>
        </p:nvSpPr>
        <p:spPr>
          <a:xfrm>
            <a:off x="656858" y="5416811"/>
            <a:ext cx="324923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1200" dirty="0">
                <a:latin typeface="Lucida Handwriting" panose="03010101010101010101" pitchFamily="66" charset="0"/>
              </a:rPr>
              <a:t>The UNCRC Article 19</a:t>
            </a:r>
          </a:p>
          <a:p>
            <a:pPr algn="just"/>
            <a:r>
              <a:rPr lang="en-GB" sz="1200" dirty="0">
                <a:latin typeface="Lucida Handwriting" panose="03010101010101010101" pitchFamily="66" charset="0"/>
              </a:rPr>
              <a:t>“Governments must ensure that children are protected from all forms of violence, abuse, neglect and bad treatment” </a:t>
            </a:r>
            <a:r>
              <a:rPr lang="en-GB" sz="1200" dirty="0"/>
              <a:t>– </a:t>
            </a:r>
            <a:r>
              <a:rPr lang="en-GB" sz="1000" dirty="0"/>
              <a:t>(</a:t>
            </a:r>
            <a:r>
              <a:rPr lang="en-GB" sz="1000" dirty="0" err="1"/>
              <a:t>unicef</a:t>
            </a:r>
            <a:r>
              <a:rPr lang="en-GB" sz="1000" dirty="0"/>
              <a:t>, 2021)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27741ED-D117-4729-94D7-8C2674B171B3}"/>
              </a:ext>
            </a:extLst>
          </p:cNvPr>
          <p:cNvSpPr txBox="1"/>
          <p:nvPr/>
        </p:nvSpPr>
        <p:spPr>
          <a:xfrm>
            <a:off x="257227" y="1903015"/>
            <a:ext cx="6399524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The Definition of E-Safety and Safeguarding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800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The UN Convention on the Rights of the Child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800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The Children Act (2004)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800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Every Child Matters (2003) –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800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  <a:latin typeface="Lucida Handwriting" panose="03010101010101010101" pitchFamily="66" charset="0"/>
              </a:rPr>
              <a:t> </a:t>
            </a:r>
            <a:r>
              <a:rPr lang="en-GB" b="1" dirty="0">
                <a:solidFill>
                  <a:srgbClr val="2CD4DC"/>
                </a:solidFill>
                <a:latin typeface="Lucida Handwriting" panose="03010101010101010101" pitchFamily="66" charset="0"/>
              </a:rPr>
              <a:t>“staying safe: being protected from harm and neglect and growing up able to look after themselves”.</a:t>
            </a:r>
            <a:r>
              <a:rPr lang="en-GB" b="1" dirty="0">
                <a:solidFill>
                  <a:schemeClr val="bg1"/>
                </a:solidFill>
                <a:latin typeface="Lucida Handwriting" panose="03010101010101010101" pitchFamily="66" charset="0"/>
              </a:rPr>
              <a:t> </a:t>
            </a:r>
            <a:r>
              <a:rPr lang="en-GB" sz="1000" b="1" dirty="0">
                <a:solidFill>
                  <a:srgbClr val="2CD4DC"/>
                </a:solidFill>
                <a:latin typeface="Lucida Handwriting" panose="03010101010101010101" pitchFamily="66" charset="0"/>
              </a:rPr>
              <a:t>(HM Treasury, 2003. p.4)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bg1"/>
              </a:solidFill>
            </a:endParaRPr>
          </a:p>
          <a:p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18C0227-E241-49FD-9D0F-04A92E126B4A}"/>
              </a:ext>
            </a:extLst>
          </p:cNvPr>
          <p:cNvSpPr txBox="1"/>
          <p:nvPr/>
        </p:nvSpPr>
        <p:spPr>
          <a:xfrm>
            <a:off x="11628" y="6606853"/>
            <a:ext cx="76174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(</a:t>
            </a:r>
            <a:r>
              <a:rPr lang="en-GB" sz="1000" dirty="0" err="1">
                <a:solidFill>
                  <a:schemeClr val="bg1"/>
                </a:solidFill>
              </a:rPr>
              <a:t>Tes</a:t>
            </a:r>
            <a:r>
              <a:rPr lang="en-GB" sz="1000" dirty="0">
                <a:solidFill>
                  <a:schemeClr val="bg1"/>
                </a:solidFill>
              </a:rPr>
              <a:t>, 2021)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D4E5C75-38B9-475F-AF5C-22FE7DCFF18C}"/>
              </a:ext>
            </a:extLst>
          </p:cNvPr>
          <p:cNvSpPr txBox="1"/>
          <p:nvPr/>
        </p:nvSpPr>
        <p:spPr>
          <a:xfrm>
            <a:off x="5530788" y="587701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C723A28C-F1A5-43FB-BBDC-191DDC3468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262709" y="6572634"/>
            <a:ext cx="816935" cy="2804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C32A1A5-E9A0-4C65-827D-32BBA0A7E001}"/>
              </a:ext>
            </a:extLst>
          </p:cNvPr>
          <p:cNvSpPr txBox="1"/>
          <p:nvPr/>
        </p:nvSpPr>
        <p:spPr>
          <a:xfrm>
            <a:off x="758597" y="6344859"/>
            <a:ext cx="133562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(Andreykuzmin, 2021)</a:t>
            </a:r>
          </a:p>
        </p:txBody>
      </p:sp>
    </p:spTree>
    <p:extLst>
      <p:ext uri="{BB962C8B-B14F-4D97-AF65-F5344CB8AC3E}">
        <p14:creationId xmlns:p14="http://schemas.microsoft.com/office/powerpoint/2010/main" val="8325461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39">
            <a:extLst>
              <a:ext uri="{FF2B5EF4-FFF2-40B4-BE49-F238E27FC236}">
                <a16:creationId xmlns:a16="http://schemas.microsoft.com/office/drawing/2014/main" id="{B9D2C08E-52B5-4BC6-BCFB-F7E5F9FFCF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7748" y="-8805"/>
            <a:ext cx="5214149" cy="370051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21FDEA7-3406-48B1-89DD-90333EABC85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49" r="1" b="7436"/>
          <a:stretch/>
        </p:blipFill>
        <p:spPr>
          <a:xfrm>
            <a:off x="4283537" y="2937953"/>
            <a:ext cx="7988360" cy="3920047"/>
          </a:xfrm>
          <a:prstGeom prst="rect">
            <a:avLst/>
          </a:prstGeom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F23F8A3-8FD7-4779-8323-FDC26BE99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859800" cy="6858478"/>
          </a:xfrm>
          <a:custGeom>
            <a:avLst/>
            <a:gdLst>
              <a:gd name="connsiteX0" fmla="*/ 7859800 w 7859800"/>
              <a:gd name="connsiteY0" fmla="*/ 6858478 h 6858478"/>
              <a:gd name="connsiteX1" fmla="*/ 435245 w 7859800"/>
              <a:gd name="connsiteY1" fmla="*/ 6858478 h 6858478"/>
              <a:gd name="connsiteX2" fmla="*/ 435505 w 7859800"/>
              <a:gd name="connsiteY2" fmla="*/ 6857916 h 6858478"/>
              <a:gd name="connsiteX3" fmla="*/ 0 w 7859800"/>
              <a:gd name="connsiteY3" fmla="*/ 6857916 h 6858478"/>
              <a:gd name="connsiteX4" fmla="*/ 0 w 7859800"/>
              <a:gd name="connsiteY4" fmla="*/ 0 h 6858478"/>
              <a:gd name="connsiteX5" fmla="*/ 3611620 w 7859800"/>
              <a:gd name="connsiteY5" fmla="*/ 0 h 6858478"/>
              <a:gd name="connsiteX6" fmla="*/ 4677848 w 7859800"/>
              <a:gd name="connsiteY6" fmla="*/ 0 h 6858478"/>
              <a:gd name="connsiteX7" fmla="*/ 4683425 w 7859800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59800" h="6858478">
                <a:moveTo>
                  <a:pt x="7859800" y="6858478"/>
                </a:moveTo>
                <a:lnTo>
                  <a:pt x="435245" y="6858478"/>
                </a:lnTo>
                <a:lnTo>
                  <a:pt x="435505" y="6857916"/>
                </a:lnTo>
                <a:lnTo>
                  <a:pt x="0" y="6857916"/>
                </a:lnTo>
                <a:lnTo>
                  <a:pt x="0" y="0"/>
                </a:lnTo>
                <a:lnTo>
                  <a:pt x="3611620" y="0"/>
                </a:lnTo>
                <a:lnTo>
                  <a:pt x="4677848" y="0"/>
                </a:lnTo>
                <a:lnTo>
                  <a:pt x="4683425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F605C4CC-A25C-416F-8333-7CB7DC97D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431174" cy="6858478"/>
          </a:xfrm>
          <a:custGeom>
            <a:avLst/>
            <a:gdLst>
              <a:gd name="connsiteX0" fmla="*/ 7431174 w 7431174"/>
              <a:gd name="connsiteY0" fmla="*/ 6858478 h 6858478"/>
              <a:gd name="connsiteX1" fmla="*/ 6619 w 7431174"/>
              <a:gd name="connsiteY1" fmla="*/ 6858478 h 6858478"/>
              <a:gd name="connsiteX2" fmla="*/ 6879 w 7431174"/>
              <a:gd name="connsiteY2" fmla="*/ 6857916 h 6858478"/>
              <a:gd name="connsiteX3" fmla="*/ 0 w 7431174"/>
              <a:gd name="connsiteY3" fmla="*/ 6857916 h 6858478"/>
              <a:gd name="connsiteX4" fmla="*/ 0 w 7431174"/>
              <a:gd name="connsiteY4" fmla="*/ 0 h 6858478"/>
              <a:gd name="connsiteX5" fmla="*/ 3182994 w 7431174"/>
              <a:gd name="connsiteY5" fmla="*/ 0 h 6858478"/>
              <a:gd name="connsiteX6" fmla="*/ 4249222 w 7431174"/>
              <a:gd name="connsiteY6" fmla="*/ 0 h 6858478"/>
              <a:gd name="connsiteX7" fmla="*/ 4254799 w 7431174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31174" h="6858478">
                <a:moveTo>
                  <a:pt x="7431174" y="6858478"/>
                </a:moveTo>
                <a:lnTo>
                  <a:pt x="6619" y="6858478"/>
                </a:lnTo>
                <a:lnTo>
                  <a:pt x="6879" y="6857916"/>
                </a:lnTo>
                <a:lnTo>
                  <a:pt x="0" y="6857916"/>
                </a:lnTo>
                <a:lnTo>
                  <a:pt x="0" y="0"/>
                </a:lnTo>
                <a:lnTo>
                  <a:pt x="3182994" y="0"/>
                </a:lnTo>
                <a:lnTo>
                  <a:pt x="4249222" y="0"/>
                </a:lnTo>
                <a:lnTo>
                  <a:pt x="4254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9E84E18-F93B-4C8C-A33F-B6DA87E7324C}"/>
              </a:ext>
            </a:extLst>
          </p:cNvPr>
          <p:cNvSpPr txBox="1"/>
          <p:nvPr/>
        </p:nvSpPr>
        <p:spPr>
          <a:xfrm>
            <a:off x="131070" y="146176"/>
            <a:ext cx="6544933" cy="4154361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5400" b="1" u="sng" dirty="0">
                <a:latin typeface="Baskerville Old Face" panose="02020602080505020303" pitchFamily="18" charset="0"/>
              </a:rPr>
              <a:t>The Evolution of 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5400" b="1" u="sng" dirty="0">
                <a:latin typeface="Baskerville Old Face" panose="02020602080505020303" pitchFamily="18" charset="0"/>
              </a:rPr>
              <a:t>E-Safety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5715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b="1" dirty="0"/>
              <a:t>The New Curriculum for Wales</a:t>
            </a:r>
          </a:p>
          <a:p>
            <a:pPr marL="5715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600" b="1" dirty="0"/>
          </a:p>
          <a:p>
            <a:pPr marL="5715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b="1" dirty="0"/>
              <a:t>Coronavirus and online learning</a:t>
            </a:r>
          </a:p>
          <a:p>
            <a:pPr marL="5715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600" b="1" dirty="0"/>
          </a:p>
          <a:p>
            <a:pPr marL="5715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b="1" dirty="0"/>
              <a:t>Danger's children face online</a:t>
            </a:r>
          </a:p>
          <a:p>
            <a:pPr marL="5715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600" b="1" dirty="0"/>
          </a:p>
          <a:p>
            <a:pPr marL="5715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b="1" dirty="0"/>
              <a:t>Positive digital engagement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9020607-8ED0-4E08-8F00-5338C375EA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5109" y="511803"/>
            <a:ext cx="2651522" cy="2332669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AB00A942-3821-41F6-A5D9-3EC492ED5106}"/>
              </a:ext>
            </a:extLst>
          </p:cNvPr>
          <p:cNvSpPr txBox="1"/>
          <p:nvPr/>
        </p:nvSpPr>
        <p:spPr>
          <a:xfrm>
            <a:off x="6823094" y="6211341"/>
            <a:ext cx="2533066" cy="523220"/>
          </a:xfrm>
          <a:prstGeom prst="rect">
            <a:avLst/>
          </a:prstGeom>
          <a:solidFill>
            <a:srgbClr val="FB43D8"/>
          </a:solidFill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Online Learning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B1EFE2C-242C-4CDE-89A1-29921FFCBAD6}"/>
              </a:ext>
            </a:extLst>
          </p:cNvPr>
          <p:cNvSpPr txBox="1"/>
          <p:nvPr/>
        </p:nvSpPr>
        <p:spPr>
          <a:xfrm>
            <a:off x="9409308" y="2692682"/>
            <a:ext cx="2681247" cy="461665"/>
          </a:xfrm>
          <a:prstGeom prst="rect">
            <a:avLst/>
          </a:prstGeom>
          <a:solidFill>
            <a:srgbClr val="FB43D8"/>
          </a:solidFill>
        </p:spPr>
        <p:txBody>
          <a:bodyPr wrap="none" rtlCol="0"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Digital Competence</a:t>
            </a:r>
            <a:endParaRPr lang="en-GB" sz="2400" b="1" dirty="0">
              <a:solidFill>
                <a:schemeClr val="bg1"/>
              </a:solidFill>
            </a:endParaRP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3AC35B92-C15B-472F-8EE6-2BED333A80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748" y="4701683"/>
            <a:ext cx="3836042" cy="1939572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4774DE1B-7A96-4042-AA92-CB35D1148F8B}"/>
              </a:ext>
            </a:extLst>
          </p:cNvPr>
          <p:cNvSpPr txBox="1"/>
          <p:nvPr/>
        </p:nvSpPr>
        <p:spPr>
          <a:xfrm>
            <a:off x="6622939" y="2290586"/>
            <a:ext cx="808235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(WG, 2020) 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2493A5C7-AE0B-4153-A65E-20D58C0DFCB6}"/>
              </a:ext>
            </a:extLst>
          </p:cNvPr>
          <p:cNvSpPr txBox="1"/>
          <p:nvPr/>
        </p:nvSpPr>
        <p:spPr>
          <a:xfrm>
            <a:off x="11014822" y="-2584"/>
            <a:ext cx="1257075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(Independent, 2016)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2055C552-8EDA-43B1-9610-7572E4A3071E}"/>
              </a:ext>
            </a:extLst>
          </p:cNvPr>
          <p:cNvSpPr txBox="1"/>
          <p:nvPr/>
        </p:nvSpPr>
        <p:spPr>
          <a:xfrm>
            <a:off x="2323370" y="6588713"/>
            <a:ext cx="160653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/>
              <a:t>(University of Bristol, 2021)</a:t>
            </a:r>
            <a:endParaRPr lang="en-GB" sz="1000" dirty="0"/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5266ADD8-0E49-4350-B78C-6B8533DDA403}"/>
              </a:ext>
            </a:extLst>
          </p:cNvPr>
          <p:cNvSpPr txBox="1"/>
          <p:nvPr/>
        </p:nvSpPr>
        <p:spPr>
          <a:xfrm>
            <a:off x="5366263" y="6611450"/>
            <a:ext cx="106952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(</a:t>
            </a:r>
            <a:r>
              <a:rPr lang="en-GB" sz="1000" dirty="0" err="1"/>
              <a:t>Chklovski</a:t>
            </a:r>
            <a:r>
              <a:rPr lang="en-GB" sz="1000" dirty="0"/>
              <a:t>, 2020)</a:t>
            </a:r>
          </a:p>
        </p:txBody>
      </p:sp>
    </p:spTree>
    <p:extLst>
      <p:ext uri="{BB962C8B-B14F-4D97-AF65-F5344CB8AC3E}">
        <p14:creationId xmlns:p14="http://schemas.microsoft.com/office/powerpoint/2010/main" val="10120931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FCFA5-D91E-4504-8924-695BD1C68B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999" y="12221"/>
            <a:ext cx="9144000" cy="491616"/>
          </a:xfrm>
        </p:spPr>
        <p:txBody>
          <a:bodyPr>
            <a:normAutofit/>
          </a:bodyPr>
          <a:lstStyle/>
          <a:p>
            <a:r>
              <a:rPr lang="en-GB" sz="2800" u="sng" dirty="0"/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93E75B-ADA2-4E1B-A148-67F9DCF792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" y="466135"/>
            <a:ext cx="12191999" cy="6379643"/>
          </a:xfrm>
        </p:spPr>
        <p:txBody>
          <a:bodyPr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Andreykuzmin (2021) </a:t>
            </a:r>
            <a:r>
              <a:rPr kumimoji="0" lang="en-GB" sz="9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Ancient parchment scroll with wax seal isolated on white. 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[Image]. Available at: 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2"/>
              </a:rPr>
              <a:t>https://www.dreamstime.com/ancient-worn-parchment-scroll-red-wax-seal-isolated-white-image148428760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(Accessed: 9 March 2021).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Archer, E. (2018) Learning Disabilities, Autism and Internet Safety: A Guide for Parents. Available at https://www.mencap.org.uk/sites/default/files/2016-11/Internet-Safety-web-2016.pdf (Accessed: 10 March 2021).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9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British Government (2003) </a:t>
            </a:r>
            <a:r>
              <a:rPr kumimoji="0" lang="en-GB" sz="9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Every Child Matters. </a:t>
            </a:r>
            <a:r>
              <a:rPr kumimoji="0" lang="en-GB" sz="9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Available at: </a:t>
            </a:r>
            <a:r>
              <a:rPr kumimoji="0" lang="en-GB" sz="9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3"/>
              </a:rPr>
              <a:t>https://assets.publishing.service.gov.uk/government/uploads/system/uploads/attachment_data/file/272064/5860.pdf</a:t>
            </a:r>
            <a:r>
              <a:rPr kumimoji="0" lang="en-GB" sz="9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(Accessed: 10</a:t>
            </a:r>
            <a:r>
              <a:rPr kumimoji="0" lang="en-GB" sz="900" b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</a:t>
            </a:r>
            <a:r>
              <a:rPr kumimoji="0" lang="en-GB" sz="9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March 2021).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Child protection Company (2012) E-safety, what is it? Available at: https://www.childprotectioncompany.com/CPC/news/esafety/e-safety-what-is-it/ (Accessed: 5 February 2021).Kara (2014) </a:t>
            </a:r>
            <a:r>
              <a:rPr kumimoji="0" lang="en-GB" sz="9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Are you doing enough to keep you kids safe online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? {Image}. Available at: https://thejoysofboys.com/wp-content/uploads/2014/12/Safe-Online.png (Accessed: 8 Marth 2021).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900" dirty="0" err="1">
                <a:solidFill>
                  <a:prstClr val="black"/>
                </a:solidFill>
                <a:latin typeface="Arial" panose="020B0604020202020204" pitchFamily="34" charset="0"/>
              </a:rPr>
              <a:t>Chklovski</a:t>
            </a:r>
            <a:r>
              <a:rPr lang="en-GB" sz="900" dirty="0">
                <a:solidFill>
                  <a:prstClr val="black"/>
                </a:solidFill>
                <a:latin typeface="Arial" panose="020B0604020202020204" pitchFamily="34" charset="0"/>
              </a:rPr>
              <a:t>, T, (2020) </a:t>
            </a:r>
            <a:r>
              <a:rPr lang="en-GB" sz="900" i="1" dirty="0">
                <a:solidFill>
                  <a:prstClr val="black"/>
                </a:solidFill>
                <a:latin typeface="Arial" panose="020B0604020202020204" pitchFamily="34" charset="0"/>
              </a:rPr>
              <a:t>How parents can add purpose and structure to their kids’ online learning. </a:t>
            </a:r>
            <a:r>
              <a:rPr lang="en-GB" sz="900" dirty="0">
                <a:solidFill>
                  <a:prstClr val="black"/>
                </a:solidFill>
                <a:latin typeface="Arial" panose="020B0604020202020204" pitchFamily="34" charset="0"/>
              </a:rPr>
              <a:t>[Image]. Available at: </a:t>
            </a:r>
            <a:r>
              <a:rPr lang="en-GB" sz="900" dirty="0">
                <a:solidFill>
                  <a:prstClr val="black"/>
                </a:solidFill>
                <a:latin typeface="Arial" panose="020B0604020202020204" pitchFamily="34" charset="0"/>
                <a:hlinkClick r:id="rId4"/>
              </a:rPr>
              <a:t>https://qz.com/work/1894291/how-parents-can-add-purpose-and-structure-to-their-kids-online-learning/</a:t>
            </a:r>
            <a:r>
              <a:rPr lang="en-GB" sz="900" dirty="0">
                <a:solidFill>
                  <a:prstClr val="black"/>
                </a:solidFill>
                <a:latin typeface="Arial" panose="020B0604020202020204" pitchFamily="34" charset="0"/>
              </a:rPr>
              <a:t> (Accessed: 14 March 2021).</a:t>
            </a:r>
            <a:endParaRPr kumimoji="0" lang="en-GB" sz="900" b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HM Treasury (2003) Every Child Maters. Available at: https://assets.publishing.service.gov.uk/government/uploads/system/uploads/attachment_data/file/272064/5860.pdf  (Accessed: 13th March 2021).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Igor </a:t>
            </a:r>
            <a:r>
              <a:rPr kumimoji="0" lang="en-GB" sz="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Vetushko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(2021) </a:t>
            </a:r>
            <a:r>
              <a:rPr kumimoji="0" lang="en-GB" sz="9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Smiling boy using laptop with science website on screen and taking psychology test. 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[Image]. Available at: 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https://depositphotos.com/227546002/stock-photo-smiling-boy-using-laptop-science.html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(Accessed: 7 March 2021).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900" dirty="0">
                <a:solidFill>
                  <a:prstClr val="black"/>
                </a:solidFill>
                <a:latin typeface="Arial" panose="020B0604020202020204" pitchFamily="34" charset="0"/>
              </a:rPr>
              <a:t>Independent (2016) </a:t>
            </a:r>
            <a:r>
              <a:rPr lang="en-GB" sz="900" i="1" dirty="0">
                <a:solidFill>
                  <a:prstClr val="black"/>
                </a:solidFill>
                <a:latin typeface="Arial" panose="020B0604020202020204" pitchFamily="34" charset="0"/>
              </a:rPr>
              <a:t>Black Girls Code</a:t>
            </a:r>
            <a:r>
              <a:rPr lang="en-GB" sz="900" dirty="0">
                <a:solidFill>
                  <a:prstClr val="black"/>
                </a:solidFill>
                <a:latin typeface="Arial" panose="020B0604020202020204" pitchFamily="34" charset="0"/>
              </a:rPr>
              <a:t>. [Image]. Available at: </a:t>
            </a:r>
            <a:r>
              <a:rPr lang="en-GB" sz="900" dirty="0">
                <a:solidFill>
                  <a:prstClr val="black"/>
                </a:solidFill>
                <a:latin typeface="Arial" panose="020B0604020202020204" pitchFamily="34" charset="0"/>
                <a:hlinkClick r:id="rId6"/>
              </a:rPr>
              <a:t>https://www.independent.co.uk/life-style/gadgets-and-tech/black-girls-code-moves-google-s-new-york-offices-a7110036.html</a:t>
            </a:r>
            <a:r>
              <a:rPr lang="en-GB" sz="900" dirty="0">
                <a:solidFill>
                  <a:prstClr val="black"/>
                </a:solidFill>
                <a:latin typeface="Arial" panose="020B0604020202020204" pitchFamily="34" charset="0"/>
              </a:rPr>
              <a:t> (Accessed: 14 March 2021).</a:t>
            </a:r>
            <a:endParaRPr kumimoji="0" lang="en-GB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Kara (2014) </a:t>
            </a:r>
            <a:r>
              <a:rPr kumimoji="0" lang="en-GB" sz="9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Are you doing enough to keep your kids safe online?. 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(Image). Available at: 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7"/>
              </a:rPr>
              <a:t>https://thejoysofboys.com/keep-children-safe-online/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(Accessed: 9 March 2021).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Kirsty Williams digital literacy - New term means digital skills on par with reading and maths in Welsh curriculum – Kirsty Williams | GOV.WALES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Maryland State Department of Education (MSDE) (2020) THE JHU at (Assistive Technology). Cycle. (Image).  Available at: 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8"/>
              </a:rPr>
              <a:t>https://marylandlearninglinks.org/the-jhu-at-assistive-technology-cycle/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(Accessed: 9 March 2021).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Megele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 C. and Buzzi, P. (2018) Safeguarding Children and Young People Online. Bristol; Policy Press.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900" dirty="0">
                <a:solidFill>
                  <a:prstClr val="black"/>
                </a:solidFill>
                <a:latin typeface="Arial" panose="020B0604020202020204" pitchFamily="34" charset="0"/>
              </a:rPr>
              <a:t>NSPCC (2021) </a:t>
            </a:r>
            <a:r>
              <a:rPr lang="en-GB" sz="900" i="1" dirty="0">
                <a:solidFill>
                  <a:prstClr val="black"/>
                </a:solidFill>
                <a:latin typeface="Arial" panose="020B0604020202020204" pitchFamily="34" charset="0"/>
              </a:rPr>
              <a:t>Safeguarding children and child protection</a:t>
            </a:r>
            <a:r>
              <a:rPr lang="en-GB" sz="900" dirty="0">
                <a:solidFill>
                  <a:prstClr val="black"/>
                </a:solidFill>
                <a:latin typeface="Arial" panose="020B0604020202020204" pitchFamily="34" charset="0"/>
              </a:rPr>
              <a:t>. Available at: </a:t>
            </a:r>
            <a:r>
              <a:rPr lang="en-GB" sz="900" dirty="0">
                <a:solidFill>
                  <a:prstClr val="black"/>
                </a:solidFill>
                <a:latin typeface="Arial" panose="020B0604020202020204" pitchFamily="34" charset="0"/>
                <a:hlinkClick r:id="rId9"/>
              </a:rPr>
              <a:t>https://learning.nspcc.org.uk/safeguarding-child-protection</a:t>
            </a:r>
            <a:r>
              <a:rPr lang="en-GB" sz="900" dirty="0">
                <a:solidFill>
                  <a:prstClr val="black"/>
                </a:solidFill>
                <a:latin typeface="Arial" panose="020B0604020202020204" pitchFamily="34" charset="0"/>
              </a:rPr>
              <a:t> (accessed: 14 March 2021).</a:t>
            </a:r>
            <a:endParaRPr kumimoji="0" lang="en-GB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900" dirty="0">
                <a:solidFill>
                  <a:prstClr val="black"/>
                </a:solidFill>
                <a:latin typeface="Arial" panose="020B0604020202020204" pitchFamily="34" charset="0"/>
              </a:rPr>
              <a:t>Palmer, S. (2015) Toxic Childhood, how the modern </a:t>
            </a:r>
            <a:r>
              <a:rPr lang="en-GB" sz="900" dirty="0" err="1">
                <a:solidFill>
                  <a:prstClr val="black"/>
                </a:solidFill>
                <a:latin typeface="Arial" panose="020B0604020202020204" pitchFamily="34" charset="0"/>
              </a:rPr>
              <a:t>orld</a:t>
            </a:r>
            <a:r>
              <a:rPr lang="en-GB" sz="900" dirty="0">
                <a:solidFill>
                  <a:prstClr val="black"/>
                </a:solidFill>
                <a:latin typeface="Arial" panose="020B0604020202020204" pitchFamily="34" charset="0"/>
              </a:rPr>
              <a:t> is damaging our children and what we can do about it.2</a:t>
            </a:r>
            <a:r>
              <a:rPr lang="en-GB" sz="900" baseline="30000" dirty="0">
                <a:solidFill>
                  <a:prstClr val="black"/>
                </a:solidFill>
                <a:latin typeface="Arial" panose="020B0604020202020204" pitchFamily="34" charset="0"/>
              </a:rPr>
              <a:t>nd</a:t>
            </a:r>
            <a:r>
              <a:rPr lang="en-GB" sz="900" dirty="0">
                <a:solidFill>
                  <a:prstClr val="black"/>
                </a:solidFill>
                <a:latin typeface="Arial" panose="020B0604020202020204" pitchFamily="34" charset="0"/>
              </a:rPr>
              <a:t> Ed. London: Orion Books Ltd.</a:t>
            </a:r>
            <a:endParaRPr kumimoji="0" lang="en-GB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Tes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(2021) </a:t>
            </a:r>
            <a:r>
              <a:rPr kumimoji="0" lang="en-GB" sz="9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Diamond 9 for the UNCRC. 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[Image]. Available at: 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10"/>
              </a:rPr>
              <a:t>https://www.tes.com/teaching-resource/diamond-9-for-the-uncrc-united-nations-convention-on-the-rights-of-the-child-equals-rights-respecting-12075636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(Accessed: 9 March 2021).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Unicef</a:t>
            </a: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(2021) A summary of the UN Convention on the Rights of the Child. Available at: https://downloads.unicef.org.uk/wp-content/uploads/2019/10/UNCRC_summary-1_1.pdf?_adal_sd=www.unicef.org.uk.1613387778776&amp;_adal_ca=so%3DGoogle%26me%3Dorganic%26ca%3D(not%2520set)%26co%3D(not%2520set)%26ke%3D(not%2520set).1613387778776&amp;_adal_cw=1612802540074.1613387778776&amp;_adal_id=4e36a082-6085-4d59-ae2f-f5c9971ab418.1612802540.7.1613387394.1613312494.84d73ad6-c0f4-4d67-a15d-d872145a5610.1613387778776&amp;_ga=2.112455047.2001305763.1613232908-1733587711.1612802540 (Accessed: 15 February 2021).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University of Bristol (2021) </a:t>
            </a:r>
            <a:r>
              <a:rPr kumimoji="0" lang="en-GB" sz="9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Our Response to the Coronavirus Pandemic. [Image]. Available at: </a:t>
            </a:r>
            <a:r>
              <a:rPr kumimoji="0" lang="en-GB" sz="9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11"/>
              </a:rPr>
              <a:t>https://www.bristol.ac.uk/research/impact/coronavirus/experts/</a:t>
            </a:r>
            <a:r>
              <a:rPr kumimoji="0" lang="en-GB" sz="9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(Accessed: 14 March 2021).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900" dirty="0">
                <a:solidFill>
                  <a:prstClr val="black"/>
                </a:solidFill>
                <a:latin typeface="Arial" panose="020B0604020202020204" pitchFamily="34" charset="0"/>
              </a:rPr>
              <a:t>Welsh Government (WG)(2020) </a:t>
            </a:r>
            <a:r>
              <a:rPr lang="en-GB" sz="900" i="1" dirty="0">
                <a:solidFill>
                  <a:prstClr val="black"/>
                </a:solidFill>
                <a:latin typeface="Arial" panose="020B0604020202020204" pitchFamily="34" charset="0"/>
              </a:rPr>
              <a:t>Digital Competence Framework, Routs for Learning</a:t>
            </a:r>
            <a:r>
              <a:rPr lang="en-GB" sz="900" dirty="0">
                <a:solidFill>
                  <a:prstClr val="black"/>
                </a:solidFill>
                <a:latin typeface="Arial" panose="020B0604020202020204" pitchFamily="34" charset="0"/>
              </a:rPr>
              <a:t>. Available at: </a:t>
            </a:r>
            <a:r>
              <a:rPr lang="en-GB" sz="900" dirty="0">
                <a:solidFill>
                  <a:prstClr val="black"/>
                </a:solidFill>
                <a:latin typeface="Arial" panose="020B0604020202020204" pitchFamily="34" charset="0"/>
                <a:hlinkClick r:id="rId12"/>
              </a:rPr>
              <a:t>https://hwb.gov.wales/api/storage/60edfca7-cce5-48e7-bbee-2cf710184e50/routes-for-learning.pdf</a:t>
            </a:r>
            <a:r>
              <a:rPr lang="en-GB" sz="900" dirty="0">
                <a:solidFill>
                  <a:prstClr val="black"/>
                </a:solidFill>
                <a:latin typeface="Arial" panose="020B0604020202020204" pitchFamily="34" charset="0"/>
              </a:rPr>
              <a:t> (Accessed 13th March 2021).,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Welsh Government (2021) </a:t>
            </a:r>
            <a:r>
              <a:rPr kumimoji="0" lang="en-GB" sz="9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Enhancing digital resilience in education: An action plan to protect children and young people online. </a:t>
            </a:r>
            <a:r>
              <a:rPr kumimoji="0" lang="en-GB" sz="9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Available at: </a:t>
            </a:r>
            <a:r>
              <a:rPr kumimoji="0" lang="en-GB" sz="9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13"/>
              </a:rPr>
              <a:t>https://hwb.gov.wales/zones/keeping-safe-online/enhancing-digital-resilience-in-education-an-action-plan-to-protect-children-and-young-people-online</a:t>
            </a:r>
            <a:r>
              <a:rPr kumimoji="0" lang="en-GB" sz="9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(Accessed: 14 March 2021).</a:t>
            </a:r>
            <a:endParaRPr kumimoji="0" lang="en-GB" sz="9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Welsh Government.(2015). Successful Futures Looking at the Curriculum and Assessment Arrangements in Wales. Available at: https://gov.wales/sites/default/files/publications/2018-03/succesful-futures-a-summary-of-professor-graham-donaldsons-report.pdf. (Accessed on: 29th September 2019).​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3444553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10460</TotalTime>
  <Words>1142</Words>
  <Application>Microsoft Office PowerPoint</Application>
  <PresentationFormat>Widescreen</PresentationFormat>
  <Paragraphs>79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Arial</vt:lpstr>
      <vt:lpstr>Baskerville Old Face</vt:lpstr>
      <vt:lpstr>Calibri</vt:lpstr>
      <vt:lpstr>Calibri Light</vt:lpstr>
      <vt:lpstr>Lucida Handwriting</vt:lpstr>
      <vt:lpstr>Office Theme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cathy collings</dc:creator>
  <cp:lastModifiedBy>cathy collings</cp:lastModifiedBy>
  <cp:revision>17</cp:revision>
  <dcterms:created xsi:type="dcterms:W3CDTF">2021-03-07T12:46:20Z</dcterms:created>
  <dcterms:modified xsi:type="dcterms:W3CDTF">2021-03-14T19:15:03Z</dcterms:modified>
</cp:coreProperties>
</file>