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handoutMasterIdLst>
    <p:handoutMasterId r:id="rId49"/>
  </p:handoutMasterIdLst>
  <p:sldIdLst>
    <p:sldId id="256" r:id="rId2"/>
    <p:sldId id="377" r:id="rId3"/>
    <p:sldId id="264" r:id="rId4"/>
    <p:sldId id="265" r:id="rId5"/>
    <p:sldId id="271" r:id="rId6"/>
    <p:sldId id="379" r:id="rId7"/>
    <p:sldId id="380" r:id="rId8"/>
    <p:sldId id="266" r:id="rId9"/>
    <p:sldId id="383" r:id="rId10"/>
    <p:sldId id="382" r:id="rId11"/>
    <p:sldId id="281" r:id="rId12"/>
    <p:sldId id="282" r:id="rId13"/>
    <p:sldId id="283" r:id="rId14"/>
    <p:sldId id="384" r:id="rId15"/>
    <p:sldId id="394" r:id="rId16"/>
    <p:sldId id="285" r:id="rId17"/>
    <p:sldId id="386" r:id="rId18"/>
    <p:sldId id="387" r:id="rId19"/>
    <p:sldId id="327" r:id="rId20"/>
    <p:sldId id="320" r:id="rId21"/>
    <p:sldId id="321" r:id="rId22"/>
    <p:sldId id="388" r:id="rId23"/>
    <p:sldId id="354" r:id="rId24"/>
    <p:sldId id="355" r:id="rId25"/>
    <p:sldId id="356" r:id="rId26"/>
    <p:sldId id="357" r:id="rId27"/>
    <p:sldId id="358" r:id="rId28"/>
    <p:sldId id="389" r:id="rId29"/>
    <p:sldId id="390" r:id="rId30"/>
    <p:sldId id="360" r:id="rId31"/>
    <p:sldId id="361" r:id="rId32"/>
    <p:sldId id="362" r:id="rId33"/>
    <p:sldId id="363" r:id="rId34"/>
    <p:sldId id="364" r:id="rId35"/>
    <p:sldId id="391" r:id="rId36"/>
    <p:sldId id="392" r:id="rId37"/>
    <p:sldId id="368" r:id="rId38"/>
    <p:sldId id="374" r:id="rId39"/>
    <p:sldId id="376" r:id="rId40"/>
    <p:sldId id="372" r:id="rId41"/>
    <p:sldId id="395" r:id="rId42"/>
    <p:sldId id="366" r:id="rId43"/>
    <p:sldId id="367" r:id="rId44"/>
    <p:sldId id="317" r:id="rId45"/>
    <p:sldId id="289" r:id="rId46"/>
    <p:sldId id="290" r:id="rId4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9" d="100"/>
          <a:sy n="109" d="100"/>
        </p:scale>
        <p:origin x="-72" y="-2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6867" y="0"/>
            <a:ext cx="2890665" cy="488226"/>
          </a:xfrm>
          <a:prstGeom prst="rect">
            <a:avLst/>
          </a:prstGeom>
        </p:spPr>
        <p:txBody>
          <a:bodyPr vert="horz" lIns="89774" tIns="44887" rIns="89774" bIns="44887" rtlCol="0"/>
          <a:lstStyle>
            <a:lvl1pPr algn="r">
              <a:defRPr sz="1200"/>
            </a:lvl1pPr>
          </a:lstStyle>
          <a:p>
            <a:fld id="{BC8C85C6-FFA3-409A-8BCA-7D9FA2FC34C1}" type="datetimeFigureOut">
              <a:rPr lang="en-GB" smtClean="0"/>
              <a:t>07/01/2019</a:t>
            </a:fld>
            <a:endParaRPr lang="en-GB"/>
          </a:p>
        </p:txBody>
      </p:sp>
      <p:sp>
        <p:nvSpPr>
          <p:cNvPr id="4" name="Footer Placeholder 3"/>
          <p:cNvSpPr>
            <a:spLocks noGrp="1"/>
          </p:cNvSpPr>
          <p:nvPr>
            <p:ph type="ftr" sz="quarter" idx="2"/>
          </p:nvPr>
        </p:nvSpPr>
        <p:spPr>
          <a:xfrm>
            <a:off x="0" y="9265375"/>
            <a:ext cx="2890665" cy="488226"/>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6867" y="9265375"/>
            <a:ext cx="2890665" cy="488226"/>
          </a:xfrm>
          <a:prstGeom prst="rect">
            <a:avLst/>
          </a:prstGeom>
        </p:spPr>
        <p:txBody>
          <a:bodyPr vert="horz" lIns="89774" tIns="44887" rIns="89774" bIns="44887" rtlCol="0" anchor="b"/>
          <a:lstStyle>
            <a:lvl1pPr algn="r">
              <a:defRPr sz="1200"/>
            </a:lvl1pPr>
          </a:lstStyle>
          <a:p>
            <a:fld id="{DD868F52-467D-4081-8ED2-85F92DFF3478}" type="slidenum">
              <a:rPr lang="en-GB" smtClean="0"/>
              <a:t>‹#›</a:t>
            </a:fld>
            <a:endParaRPr lang="en-GB"/>
          </a:p>
        </p:txBody>
      </p:sp>
    </p:spTree>
    <p:extLst>
      <p:ext uri="{BB962C8B-B14F-4D97-AF65-F5344CB8AC3E}">
        <p14:creationId xmlns:p14="http://schemas.microsoft.com/office/powerpoint/2010/main" val="9930886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250" cy="48895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8251" y="1"/>
            <a:ext cx="2889250" cy="488950"/>
          </a:xfrm>
          <a:prstGeom prst="rect">
            <a:avLst/>
          </a:prstGeom>
        </p:spPr>
        <p:txBody>
          <a:bodyPr vert="horz" lIns="91429" tIns="45714" rIns="91429" bIns="45714" rtlCol="0"/>
          <a:lstStyle>
            <a:lvl1pPr algn="r">
              <a:defRPr sz="1200"/>
            </a:lvl1pPr>
          </a:lstStyle>
          <a:p>
            <a:fld id="{6C4461E3-41F0-49F3-90DE-E7F8BC46DC82}" type="datetimeFigureOut">
              <a:rPr lang="en-GB" smtClean="0"/>
              <a:t>07/01/2019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29" tIns="45714" rIns="91429" bIns="4571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8251" y="9264650"/>
            <a:ext cx="2889250" cy="488950"/>
          </a:xfrm>
          <a:prstGeom prst="rect">
            <a:avLst/>
          </a:prstGeom>
        </p:spPr>
        <p:txBody>
          <a:bodyPr vert="horz" lIns="91429" tIns="45714" rIns="91429" bIns="45714" rtlCol="0" anchor="b"/>
          <a:lstStyle>
            <a:lvl1pPr algn="r">
              <a:defRPr sz="1200"/>
            </a:lvl1pPr>
          </a:lstStyle>
          <a:p>
            <a:fld id="{965922B0-B0CE-406D-B1A9-E79141AED86B}" type="slidenum">
              <a:rPr lang="en-GB" smtClean="0"/>
              <a:t>‹#›</a:t>
            </a:fld>
            <a:endParaRPr lang="en-GB"/>
          </a:p>
        </p:txBody>
      </p:sp>
    </p:spTree>
    <p:extLst>
      <p:ext uri="{BB962C8B-B14F-4D97-AF65-F5344CB8AC3E}">
        <p14:creationId xmlns:p14="http://schemas.microsoft.com/office/powerpoint/2010/main" val="940390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6</a:t>
            </a:fld>
            <a:endParaRPr lang="en-GB"/>
          </a:p>
        </p:txBody>
      </p:sp>
    </p:spTree>
    <p:extLst>
      <p:ext uri="{BB962C8B-B14F-4D97-AF65-F5344CB8AC3E}">
        <p14:creationId xmlns:p14="http://schemas.microsoft.com/office/powerpoint/2010/main" val="2744932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14</a:t>
            </a:fld>
            <a:endParaRPr lang="en-GB"/>
          </a:p>
        </p:txBody>
      </p:sp>
    </p:spTree>
    <p:extLst>
      <p:ext uri="{BB962C8B-B14F-4D97-AF65-F5344CB8AC3E}">
        <p14:creationId xmlns:p14="http://schemas.microsoft.com/office/powerpoint/2010/main" val="1362903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4446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3566816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5553A2-1BB5-42BD-9A38-A9BEAD58876C}"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9976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25553A2-1BB5-42BD-9A38-A9BEAD58876C}"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3407601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25553A2-1BB5-42BD-9A38-A9BEAD58876C}" type="datetimeFigureOut">
              <a:rPr lang="en-GB" smtClean="0"/>
              <a:t>07/01/2019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784851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25553A2-1BB5-42BD-9A38-A9BEAD58876C}" type="datetimeFigureOut">
              <a:rPr lang="en-GB" smtClean="0"/>
              <a:t>07/01/2019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533247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25553A2-1BB5-42BD-9A38-A9BEAD58876C}" type="datetimeFigureOut">
              <a:rPr lang="en-GB" smtClean="0"/>
              <a:t>07/01/2019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699026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25553A2-1BB5-42BD-9A38-A9BEAD58876C}" type="datetimeFigureOut">
              <a:rPr lang="en-GB" smtClean="0"/>
              <a:t>07/01/2019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6F5E76C-67F7-40CE-9B76-22A0C48A5524}" type="slidenum">
              <a:rPr lang="en-GB" smtClean="0"/>
              <a:t>‹#›</a:t>
            </a:fld>
            <a:endParaRPr lang="en-GB"/>
          </a:p>
        </p:txBody>
      </p:sp>
    </p:spTree>
    <p:extLst>
      <p:ext uri="{BB962C8B-B14F-4D97-AF65-F5344CB8AC3E}">
        <p14:creationId xmlns:p14="http://schemas.microsoft.com/office/powerpoint/2010/main" val="1062124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5553A2-1BB5-42BD-9A38-A9BEAD58876C}"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1593207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910088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984664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25553A2-1BB5-42BD-9A38-A9BEAD58876C}" type="datetimeFigureOut">
              <a:rPr lang="en-GB" smtClean="0"/>
              <a:t>07/01/2019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6F5E76C-67F7-40CE-9B76-22A0C48A552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9185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stt.org.uk/" TargetMode="External"/><Relationship Id="rId2" Type="http://schemas.openxmlformats.org/officeDocument/2006/relationships/hyperlink" Target="https://pstt.org.uk/resources/curriculum-materials" TargetMode="External"/><Relationship Id="rId1" Type="http://schemas.openxmlformats.org/officeDocument/2006/relationships/slideLayout" Target="../slideLayouts/slideLayout2.xml"/><Relationship Id="rId5" Type="http://schemas.openxmlformats.org/officeDocument/2006/relationships/hyperlink" Target="https://explorify.wellcome.ac.uk/" TargetMode="External"/><Relationship Id="rId4" Type="http://schemas.openxmlformats.org/officeDocument/2006/relationships/hyperlink" Target="https://www.youtube.com/watch?v=IQ-yJPnRxOM"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pstt.org.uk/resources/cpd-units/bright-ideas-in-primary-scienc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pstt-cpd.org.uk/ext/cpd/bright-ideas/introduction-to-the-bright-ideas-time.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educationendowmentfoundation.org.uk/our-work/projects/thinking-doing-talking-scienc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futurelearn.com/courses/teaching-primary-science-getting-started/0/steps/40227"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tes.com/teaching-resources/steam" TargetMode="External"/><Relationship Id="rId2" Type="http://schemas.openxmlformats.org/officeDocument/2006/relationships/hyperlink" Target="https://pstt.org.uk/resources/cpd-units/dramatic-scienc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futurelearn.com/courses/teaching-primary-science-getting-started"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explorify.wellcome.ac.uk/"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pstt.org.uk/resources/curriculum-materials/assessment" TargetMode="External"/><Relationship Id="rId2" Type="http://schemas.openxmlformats.org/officeDocument/2006/relationships/hyperlink" Target="https://www.youtube.com/watch?v=1GPKGalhS3U" TargetMode="External"/><Relationship Id="rId1" Type="http://schemas.openxmlformats.org/officeDocument/2006/relationships/slideLayout" Target="../slideLayouts/slideLayout2.xml"/><Relationship Id="rId5" Type="http://schemas.openxmlformats.org/officeDocument/2006/relationships/hyperlink" Target="https://www.youtube.com/watch?v=bb2loJZkoW8&amp;index=1&amp;list=PLS_VOF2UN3BGy5QiuqKSe3ll5I-xR75SE" TargetMode="External"/><Relationship Id="rId4" Type="http://schemas.openxmlformats.org/officeDocument/2006/relationships/hyperlink" Target="https://www.youtube.com/watch?v=0k6QG-IsQTE&amp;index=5&amp;list=PLS_VOF2UN3BGy5QiuqKSe3ll5I-xR75SE"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wikihow.com/Make-a-Balloon-Car" TargetMode="External"/><Relationship Id="rId2" Type="http://schemas.openxmlformats.org/officeDocument/2006/relationships/hyperlink" Target="https://www.youtube.com/watch?v=IVrfcTPSzyo"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creativitycultureeducation.org/wp-content/uploads/learning-creative-approaches-that-raise-standards-250.pdf" TargetMode="External"/><Relationship Id="rId2" Type="http://schemas.openxmlformats.org/officeDocument/2006/relationships/hyperlink" Target="https://www.ase.org.uk/journals/school-science-review/2009/3/332/1957/SSR332Mar2009p91.pdf" TargetMode="External"/><Relationship Id="rId1" Type="http://schemas.openxmlformats.org/officeDocument/2006/relationships/slideLayout" Target="../slideLayouts/slideLayout2.xml"/><Relationship Id="rId5" Type="http://schemas.openxmlformats.org/officeDocument/2006/relationships/hyperlink" Target="http://enquiringminds.org.uk/pdfs/Enquiring_Minds_guide.pdf" TargetMode="External"/><Relationship Id="rId4" Type="http://schemas.openxmlformats.org/officeDocument/2006/relationships/hyperlink" Target="http://www.educationscotland.gov.uk/resources/w/genericresource_tcm4872101.asp?strReferringChannel=learningandteaching&amp;strReferringPageID=tcm:4-612195-64&amp;class=l3+d137245"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www.bbc.co.uk/terrificscientific/sections/cymraeg" TargetMode="External"/><Relationship Id="rId3" Type="http://schemas.openxmlformats.org/officeDocument/2006/relationships/hyperlink" Target="https://www.tes.com/member/Teachers%20TV" TargetMode="External"/><Relationship Id="rId7" Type="http://schemas.openxmlformats.org/officeDocument/2006/relationships/hyperlink" Target="http://www.saps.org.uk/" TargetMode="External"/><Relationship Id="rId2" Type="http://schemas.openxmlformats.org/officeDocument/2006/relationships/hyperlink" Target="https://hwb.wales.gov.uk/search?query=Gwyddoniaeth" TargetMode="External"/><Relationship Id="rId1" Type="http://schemas.openxmlformats.org/officeDocument/2006/relationships/slideLayout" Target="../slideLayouts/slideLayout2.xml"/><Relationship Id="rId6" Type="http://schemas.openxmlformats.org/officeDocument/2006/relationships/hyperlink" Target="https://www.hamilton-trust.org.uk/" TargetMode="External"/><Relationship Id="rId5" Type="http://schemas.openxmlformats.org/officeDocument/2006/relationships/hyperlink" Target="http://www.pstt.org.uk/" TargetMode="External"/><Relationship Id="rId4" Type="http://schemas.openxmlformats.org/officeDocument/2006/relationships/hyperlink" Target="https://www.tes.com/primary-teaching-resources/" TargetMode="External"/><Relationship Id="rId9" Type="http://schemas.openxmlformats.org/officeDocument/2006/relationships/hyperlink" Target="http://www.bbc.co.uk/terrificscientific"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s://wellcome.ac.uk/what-we-do/our-work/transforming-primary-science" TargetMode="External"/><Relationship Id="rId3" Type="http://schemas.openxmlformats.org/officeDocument/2006/relationships/hyperlink" Target="https://www.stem.org.uk/primary-science" TargetMode="External"/><Relationship Id="rId7" Type="http://schemas.openxmlformats.org/officeDocument/2006/relationships/hyperlink" Target="https://pstt.org.uk/"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 Id="rId6" Type="http://schemas.openxmlformats.org/officeDocument/2006/relationships/hyperlink" Target="https://pstt.org.uk/resources/curriculum-materials" TargetMode="External"/><Relationship Id="rId5" Type="http://schemas.openxmlformats.org/officeDocument/2006/relationships/hyperlink" Target="http://www.schoolscience.co.uk/primary/resources" TargetMode="External"/><Relationship Id="rId4" Type="http://schemas.openxmlformats.org/officeDocument/2006/relationships/hyperlink" Target="https://www.stem.org.uk/elibrary/resource/35440" TargetMode="External"/><Relationship Id="rId9" Type="http://schemas.openxmlformats.org/officeDocument/2006/relationships/hyperlink" Target="http://www.ase.org.uk/journals/primary-science/issue-contents/"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        </a:t>
            </a:r>
            <a:r>
              <a:rPr lang="en-GB" dirty="0" err="1" smtClean="0"/>
              <a:t>Gwyddoniaeth</a:t>
            </a:r>
            <a:r>
              <a:rPr lang="en-GB" dirty="0" smtClean="0"/>
              <a:t> a </a:t>
            </a:r>
            <a:r>
              <a:rPr lang="en-GB" dirty="0" err="1" smtClean="0"/>
              <a:t>Thechnoleg</a:t>
            </a:r>
            <a:r>
              <a:rPr lang="en-GB" dirty="0" smtClean="0"/>
              <a:t> 4 </a:t>
            </a:r>
            <a:endParaRPr lang="en-GB" dirty="0"/>
          </a:p>
        </p:txBody>
      </p:sp>
      <p:sp>
        <p:nvSpPr>
          <p:cNvPr id="5" name="Content Placeholder 4"/>
          <p:cNvSpPr>
            <a:spLocks noGrp="1"/>
          </p:cNvSpPr>
          <p:nvPr>
            <p:ph idx="1"/>
          </p:nvPr>
        </p:nvSpPr>
        <p:spPr/>
        <p:txBody>
          <a:bodyPr/>
          <a:lstStyle/>
          <a:p>
            <a:pPr marL="0" indent="0" algn="ctr">
              <a:buNone/>
            </a:pPr>
            <a:endParaRPr lang="en-GB" dirty="0" smtClean="0">
              <a:latin typeface="Arial" panose="020B0604020202020204" pitchFamily="34" charset="0"/>
              <a:cs typeface="Arial" panose="020B0604020202020204" pitchFamily="34" charset="0"/>
            </a:endParaRPr>
          </a:p>
          <a:p>
            <a:pPr marL="0" indent="0" algn="ctr">
              <a:buNone/>
            </a:pPr>
            <a:endParaRPr lang="en-GB" dirty="0">
              <a:latin typeface="Arial" panose="020B0604020202020204" pitchFamily="34" charset="0"/>
              <a:cs typeface="Arial" panose="020B0604020202020204" pitchFamily="34" charset="0"/>
            </a:endParaRPr>
          </a:p>
          <a:p>
            <a:pPr marL="0" indent="0" algn="ctr">
              <a:buNone/>
            </a:pPr>
            <a:r>
              <a:rPr lang="en-GB" sz="3200" dirty="0" err="1" smtClean="0">
                <a:latin typeface="Arial" panose="020B0604020202020204" pitchFamily="34" charset="0"/>
                <a:cs typeface="Arial" panose="020B0604020202020204" pitchFamily="34" charset="0"/>
              </a:rPr>
              <a:t>Dysgu</a:t>
            </a:r>
            <a:r>
              <a:rPr lang="en-GB" sz="3200" dirty="0" smtClean="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ac </a:t>
            </a:r>
            <a:r>
              <a:rPr lang="en-GB" sz="3200" dirty="0" err="1">
                <a:latin typeface="Arial" panose="020B0604020202020204" pitchFamily="34" charset="0"/>
                <a:cs typeface="Arial" panose="020B0604020202020204" pitchFamily="34" charset="0"/>
              </a:rPr>
              <a:t>Addysgu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yr</a:t>
            </a:r>
            <a:r>
              <a:rPr lang="en-GB" sz="3200" dirty="0">
                <a:latin typeface="Arial" panose="020B0604020202020204" pitchFamily="34" charset="0"/>
                <a:cs typeface="Arial" panose="020B0604020202020204" pitchFamily="34" charset="0"/>
              </a:rPr>
              <a:t> Ysgol </a:t>
            </a:r>
            <a:r>
              <a:rPr lang="en-GB" sz="3200" dirty="0" err="1">
                <a:latin typeface="Arial" panose="020B0604020202020204" pitchFamily="34" charset="0"/>
                <a:cs typeface="Arial" panose="020B0604020202020204" pitchFamily="34" charset="0"/>
              </a:rPr>
              <a:t>Gynradd</a:t>
            </a:r>
            <a:endParaRPr lang="en-GB" sz="3200" dirty="0">
              <a:latin typeface="Arial" panose="020B0604020202020204" pitchFamily="34" charset="0"/>
              <a:cs typeface="Arial" panose="020B0604020202020204" pitchFamily="34" charset="0"/>
            </a:endParaRPr>
          </a:p>
          <a:p>
            <a:pPr marL="0" indent="0" algn="ctr">
              <a:buNone/>
            </a:pPr>
            <a:r>
              <a:rPr lang="en-GB" sz="3200" dirty="0" err="1">
                <a:latin typeface="Arial" panose="020B0604020202020204" pitchFamily="34" charset="0"/>
                <a:cs typeface="Arial" panose="020B0604020202020204" pitchFamily="34" charset="0"/>
              </a:rPr>
              <a:t>Dr.</a:t>
            </a:r>
            <a:r>
              <a:rPr lang="en-GB" sz="3200" dirty="0">
                <a:latin typeface="Arial" panose="020B0604020202020204" pitchFamily="34" charset="0"/>
                <a:cs typeface="Arial" panose="020B0604020202020204" pitchFamily="34" charset="0"/>
              </a:rPr>
              <a:t> Ceri Lewis</a:t>
            </a:r>
          </a:p>
          <a:p>
            <a:pPr marL="0" indent="0" algn="ctr">
              <a:buNone/>
            </a:pPr>
            <a:r>
              <a:rPr lang="en-GB" sz="3200" dirty="0">
                <a:latin typeface="Arial" panose="020B0604020202020204" pitchFamily="34" charset="0"/>
                <a:cs typeface="Arial" panose="020B0604020202020204" pitchFamily="34" charset="0"/>
              </a:rPr>
              <a:t>Peter </a:t>
            </a:r>
            <a:r>
              <a:rPr lang="en-GB" sz="3200" dirty="0" smtClean="0">
                <a:latin typeface="Arial" panose="020B0604020202020204" pitchFamily="34" charset="0"/>
                <a:cs typeface="Arial" panose="020B0604020202020204" pitchFamily="34" charset="0"/>
              </a:rPr>
              <a:t>Lloyd</a:t>
            </a:r>
          </a:p>
          <a:p>
            <a:pPr marL="0" indent="0" algn="ctr">
              <a:buNone/>
            </a:pPr>
            <a:r>
              <a:rPr lang="en-GB" sz="3200" dirty="0" err="1" smtClean="0">
                <a:latin typeface="Arial" panose="020B0604020202020204" pitchFamily="34" charset="0"/>
                <a:cs typeface="Arial" panose="020B0604020202020204" pitchFamily="34" charset="0"/>
              </a:rPr>
              <a:t>Ionawr</a:t>
            </a:r>
            <a:r>
              <a:rPr lang="en-GB" sz="3200" dirty="0" smtClean="0">
                <a:latin typeface="Arial" panose="020B0604020202020204" pitchFamily="34" charset="0"/>
                <a:cs typeface="Arial" panose="020B0604020202020204" pitchFamily="34" charset="0"/>
              </a:rPr>
              <a:t> 2019</a:t>
            </a:r>
            <a:endParaRPr lang="en-GB" sz="3200" dirty="0">
              <a:latin typeface="Arial" panose="020B0604020202020204" pitchFamily="34" charset="0"/>
              <a:cs typeface="Arial" panose="020B0604020202020204" pitchFamily="34" charset="0"/>
            </a:endParaRPr>
          </a:p>
          <a:p>
            <a:endParaRPr lang="en-GB" dirty="0" smtClean="0"/>
          </a:p>
        </p:txBody>
      </p:sp>
    </p:spTree>
    <p:extLst>
      <p:ext uri="{BB962C8B-B14F-4D97-AF65-F5344CB8AC3E}">
        <p14:creationId xmlns:p14="http://schemas.microsoft.com/office/powerpoint/2010/main" val="16292445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ccess-Quotes-July-23.jpg"/>
          <p:cNvPicPr>
            <a:picLocks noGrp="1" noChangeAspect="1"/>
          </p:cNvPicPr>
          <p:nvPr>
            <p:ph idx="1"/>
          </p:nvPr>
        </p:nvPicPr>
        <p:blipFill>
          <a:blip r:embed="rId2"/>
          <a:stretch>
            <a:fillRect/>
          </a:stretch>
        </p:blipFill>
        <p:spPr>
          <a:xfrm>
            <a:off x="1588664" y="1036638"/>
            <a:ext cx="9014672" cy="4525962"/>
          </a:xfrm>
        </p:spPr>
      </p:pic>
    </p:spTree>
    <p:extLst>
      <p:ext uri="{BB962C8B-B14F-4D97-AF65-F5344CB8AC3E}">
        <p14:creationId xmlns:p14="http://schemas.microsoft.com/office/powerpoint/2010/main" val="538994227"/>
      </p:ext>
    </p:extLst>
  </p:cSld>
  <p:clrMapOvr>
    <a:masterClrMapping/>
  </p:clrMapOvr>
  <p:transition advTm="30547"/>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sz="2800" dirty="0">
              <a:latin typeface="Arial" pitchFamily="34" charset="0"/>
              <a:cs typeface="Arial" pitchFamily="34" charset="0"/>
            </a:endParaRPr>
          </a:p>
          <a:p>
            <a:r>
              <a:rPr lang="en-GB" sz="2800" dirty="0" err="1">
                <a:latin typeface="Arial" pitchFamily="34" charset="0"/>
                <a:cs typeface="Arial" pitchFamily="34" charset="0"/>
              </a:rPr>
              <a:t>Dyma</a:t>
            </a:r>
            <a:r>
              <a:rPr lang="en-GB" sz="2800" dirty="0">
                <a:latin typeface="Arial" pitchFamily="34" charset="0"/>
                <a:cs typeface="Arial" pitchFamily="34" charset="0"/>
              </a:rPr>
              <a:t> </a:t>
            </a:r>
            <a:r>
              <a:rPr lang="en-GB" sz="2800" dirty="0" err="1">
                <a:latin typeface="Arial" pitchFamily="34" charset="0"/>
                <a:cs typeface="Arial" pitchFamily="34" charset="0"/>
              </a:rPr>
              <a:t>ffordd</a:t>
            </a:r>
            <a:r>
              <a:rPr lang="en-GB" sz="2800" dirty="0">
                <a:latin typeface="Arial" pitchFamily="34" charset="0"/>
                <a:cs typeface="Arial" pitchFamily="34" charset="0"/>
              </a:rPr>
              <a:t> o </a:t>
            </a:r>
            <a:r>
              <a:rPr lang="en-GB" sz="2800" dirty="0" err="1">
                <a:latin typeface="Arial" pitchFamily="34" charset="0"/>
                <a:cs typeface="Arial" pitchFamily="34" charset="0"/>
              </a:rPr>
              <a:t>ddisgrifio</a:t>
            </a:r>
            <a:r>
              <a:rPr lang="en-GB" sz="2800" dirty="0">
                <a:latin typeface="Arial" pitchFamily="34" charset="0"/>
                <a:cs typeface="Arial" pitchFamily="34" charset="0"/>
              </a:rPr>
              <a:t> </a:t>
            </a:r>
            <a:r>
              <a:rPr lang="en-GB" sz="2800" dirty="0" err="1">
                <a:latin typeface="Arial" pitchFamily="34" charset="0"/>
                <a:cs typeface="Arial" pitchFamily="34" charset="0"/>
              </a:rPr>
              <a:t>dysgu</a:t>
            </a:r>
            <a:r>
              <a:rPr lang="en-GB" sz="2800" dirty="0">
                <a:latin typeface="Arial" pitchFamily="34" charset="0"/>
                <a:cs typeface="Arial" pitchFamily="34" charset="0"/>
              </a:rPr>
              <a:t> </a:t>
            </a:r>
            <a:r>
              <a:rPr lang="en-GB" sz="2800" dirty="0" err="1">
                <a:latin typeface="Arial" pitchFamily="34" charset="0"/>
                <a:cs typeface="Arial" pitchFamily="34" charset="0"/>
              </a:rPr>
              <a:t>ble</a:t>
            </a:r>
            <a:r>
              <a:rPr lang="en-GB" sz="2800" dirty="0">
                <a:latin typeface="Arial" pitchFamily="34" charset="0"/>
                <a:cs typeface="Arial" pitchFamily="34" charset="0"/>
              </a:rPr>
              <a:t> </a:t>
            </a:r>
            <a:r>
              <a:rPr lang="en-GB" sz="2800" dirty="0" err="1">
                <a:latin typeface="Arial" pitchFamily="34" charset="0"/>
                <a:cs typeface="Arial" pitchFamily="34" charset="0"/>
              </a:rPr>
              <a:t>mae’r</a:t>
            </a:r>
            <a:r>
              <a:rPr lang="en-GB" sz="2800" dirty="0">
                <a:latin typeface="Arial" pitchFamily="34" charset="0"/>
                <a:cs typeface="Arial" pitchFamily="34" charset="0"/>
              </a:rPr>
              <a:t> </a:t>
            </a:r>
            <a:r>
              <a:rPr lang="en-GB" sz="2800" dirty="0" err="1">
                <a:latin typeface="Arial" pitchFamily="34" charset="0"/>
                <a:cs typeface="Arial" pitchFamily="34" charset="0"/>
              </a:rPr>
              <a:t>sgiliau</a:t>
            </a:r>
            <a:r>
              <a:rPr lang="en-GB" sz="2800" dirty="0">
                <a:latin typeface="Arial" pitchFamily="34" charset="0"/>
                <a:cs typeface="Arial" pitchFamily="34" charset="0"/>
              </a:rPr>
              <a:t> </a:t>
            </a:r>
            <a:r>
              <a:rPr lang="en-GB" sz="2800" dirty="0" err="1">
                <a:latin typeface="Arial" pitchFamily="34" charset="0"/>
                <a:cs typeface="Arial" pitchFamily="34" charset="0"/>
              </a:rPr>
              <a:t>prosesu</a:t>
            </a:r>
            <a:r>
              <a:rPr lang="en-GB" sz="2800" dirty="0">
                <a:latin typeface="Arial" pitchFamily="34" charset="0"/>
                <a:cs typeface="Arial" pitchFamily="34" charset="0"/>
              </a:rPr>
              <a:t> (</a:t>
            </a:r>
            <a:r>
              <a:rPr lang="en-GB" sz="2800" dirty="0" err="1">
                <a:latin typeface="Arial" pitchFamily="34" charset="0"/>
                <a:cs typeface="Arial" pitchFamily="34" charset="0"/>
              </a:rPr>
              <a:t>neu</a:t>
            </a:r>
            <a:r>
              <a:rPr lang="en-GB" sz="2800" dirty="0">
                <a:latin typeface="Arial" pitchFamily="34" charset="0"/>
                <a:cs typeface="Arial" pitchFamily="34" charset="0"/>
              </a:rPr>
              <a:t> </a:t>
            </a:r>
            <a:r>
              <a:rPr lang="en-GB" sz="2800" dirty="0" err="1">
                <a:latin typeface="Arial" pitchFamily="34" charset="0"/>
                <a:cs typeface="Arial" pitchFamily="34" charset="0"/>
              </a:rPr>
              <a:t>sgiliau</a:t>
            </a:r>
            <a:r>
              <a:rPr lang="en-GB" sz="2800" dirty="0">
                <a:latin typeface="Arial" pitchFamily="34" charset="0"/>
                <a:cs typeface="Arial" pitchFamily="34" charset="0"/>
              </a:rPr>
              <a:t> </a:t>
            </a:r>
            <a:r>
              <a:rPr lang="en-GB" sz="2800" dirty="0" err="1">
                <a:latin typeface="Arial" pitchFamily="34" charset="0"/>
                <a:cs typeface="Arial" pitchFamily="34" charset="0"/>
              </a:rPr>
              <a:t>ymholi</a:t>
            </a:r>
            <a:r>
              <a:rPr lang="en-GB" sz="2800" dirty="0">
                <a:latin typeface="Arial" pitchFamily="34" charset="0"/>
                <a:cs typeface="Arial" pitchFamily="34" charset="0"/>
              </a:rPr>
              <a:t>) </a:t>
            </a:r>
            <a:r>
              <a:rPr lang="en-GB" sz="2800" dirty="0" err="1">
                <a:latin typeface="Arial" pitchFamily="34" charset="0"/>
                <a:cs typeface="Arial" pitchFamily="34" charset="0"/>
              </a:rPr>
              <a:t>yn</a:t>
            </a:r>
            <a:r>
              <a:rPr lang="en-GB" sz="2800" dirty="0">
                <a:latin typeface="Arial" pitchFamily="34" charset="0"/>
                <a:cs typeface="Arial" pitchFamily="34" charset="0"/>
              </a:rPr>
              <a:t> </a:t>
            </a:r>
            <a:r>
              <a:rPr lang="en-GB" sz="2800" dirty="0" err="1">
                <a:latin typeface="Arial" pitchFamily="34" charset="0"/>
                <a:cs typeface="Arial" pitchFamily="34" charset="0"/>
              </a:rPr>
              <a:t>cael</a:t>
            </a:r>
            <a:r>
              <a:rPr lang="en-GB" sz="2800" dirty="0">
                <a:latin typeface="Arial" pitchFamily="34" charset="0"/>
                <a:cs typeface="Arial" pitchFamily="34" charset="0"/>
              </a:rPr>
              <a:t> </a:t>
            </a:r>
            <a:r>
              <a:rPr lang="en-GB" sz="2800" dirty="0" err="1">
                <a:latin typeface="Arial" pitchFamily="34" charset="0"/>
                <a:cs typeface="Arial" pitchFamily="34" charset="0"/>
              </a:rPr>
              <a:t>eu</a:t>
            </a:r>
            <a:r>
              <a:rPr lang="en-GB" sz="2800" dirty="0">
                <a:latin typeface="Arial" pitchFamily="34" charset="0"/>
                <a:cs typeface="Arial" pitchFamily="34" charset="0"/>
              </a:rPr>
              <a:t> </a:t>
            </a:r>
            <a:r>
              <a:rPr lang="en-GB" sz="2800" dirty="0" err="1">
                <a:latin typeface="Arial" pitchFamily="34" charset="0"/>
                <a:cs typeface="Arial" pitchFamily="34" charset="0"/>
              </a:rPr>
              <a:t>defnyddio</a:t>
            </a:r>
            <a:r>
              <a:rPr lang="en-GB" sz="2800" dirty="0">
                <a:latin typeface="Arial" pitchFamily="34" charset="0"/>
                <a:cs typeface="Arial" pitchFamily="34" charset="0"/>
              </a:rPr>
              <a:t> </a:t>
            </a:r>
            <a:r>
              <a:rPr lang="en-US" sz="2800" dirty="0" err="1">
                <a:latin typeface="Arial" pitchFamily="34" charset="0"/>
                <a:cs typeface="Arial" pitchFamily="34" charset="0"/>
              </a:rPr>
              <a:t>i</a:t>
            </a:r>
            <a:r>
              <a:rPr lang="en-GB" sz="2800" dirty="0">
                <a:latin typeface="Arial" pitchFamily="34" charset="0"/>
                <a:cs typeface="Arial" pitchFamily="34" charset="0"/>
              </a:rPr>
              <a:t> </a:t>
            </a:r>
            <a:r>
              <a:rPr lang="en-GB" sz="2800" dirty="0" err="1">
                <a:latin typeface="Arial" pitchFamily="34" charset="0"/>
                <a:cs typeface="Arial" pitchFamily="34" charset="0"/>
              </a:rPr>
              <a:t>gasglu</a:t>
            </a:r>
            <a:r>
              <a:rPr lang="en-GB" sz="2800" dirty="0">
                <a:latin typeface="Arial" pitchFamily="34" charset="0"/>
                <a:cs typeface="Arial" pitchFamily="34" charset="0"/>
              </a:rPr>
              <a:t> </a:t>
            </a:r>
            <a:r>
              <a:rPr lang="en-GB" sz="2800" dirty="0" err="1">
                <a:latin typeface="Arial" pitchFamily="34" charset="0"/>
                <a:cs typeface="Arial" pitchFamily="34" charset="0"/>
              </a:rPr>
              <a:t>tystiolaeth</a:t>
            </a:r>
            <a:r>
              <a:rPr lang="en-GB" sz="2800" dirty="0">
                <a:latin typeface="Arial" pitchFamily="34" charset="0"/>
                <a:cs typeface="Arial" pitchFamily="34" charset="0"/>
              </a:rPr>
              <a:t> </a:t>
            </a:r>
            <a:r>
              <a:rPr lang="en-US" sz="2800" dirty="0" err="1">
                <a:latin typeface="Arial" pitchFamily="34" charset="0"/>
                <a:cs typeface="Arial" pitchFamily="34" charset="0"/>
              </a:rPr>
              <a:t>i</a:t>
            </a:r>
            <a:r>
              <a:rPr lang="en-GB" sz="2800" dirty="0">
                <a:latin typeface="Arial" pitchFamily="34" charset="0"/>
                <a:cs typeface="Arial" pitchFamily="34" charset="0"/>
              </a:rPr>
              <a:t> </a:t>
            </a:r>
            <a:r>
              <a:rPr lang="en-GB" sz="2800" dirty="0" err="1">
                <a:latin typeface="Arial" pitchFamily="34" charset="0"/>
                <a:cs typeface="Arial" pitchFamily="34" charset="0"/>
              </a:rPr>
              <a:t>brofi</a:t>
            </a:r>
            <a:r>
              <a:rPr lang="en-GB" sz="2800" dirty="0">
                <a:latin typeface="Arial" pitchFamily="34" charset="0"/>
                <a:cs typeface="Arial" pitchFamily="34" charset="0"/>
              </a:rPr>
              <a:t> </a:t>
            </a:r>
            <a:r>
              <a:rPr lang="en-US" sz="2800" dirty="0">
                <a:latin typeface="Arial" pitchFamily="34" charset="0"/>
                <a:cs typeface="Arial" pitchFamily="34" charset="0"/>
              </a:rPr>
              <a:t>a all </a:t>
            </a:r>
            <a:r>
              <a:rPr lang="en-US" sz="2800" dirty="0" err="1">
                <a:latin typeface="Arial" pitchFamily="34" charset="0"/>
                <a:cs typeface="Arial" pitchFamily="34" charset="0"/>
              </a:rPr>
              <a:t>rhai</a:t>
            </a:r>
            <a:r>
              <a:rPr lang="en-US" sz="2800" dirty="0">
                <a:latin typeface="Arial" pitchFamily="34" charset="0"/>
                <a:cs typeface="Arial" pitchFamily="34" charset="0"/>
              </a:rPr>
              <a:t> </a:t>
            </a:r>
            <a:r>
              <a:rPr lang="en-US" sz="2800" dirty="0" err="1">
                <a:latin typeface="Arial" pitchFamily="34" charset="0"/>
                <a:cs typeface="Arial" pitchFamily="34" charset="0"/>
              </a:rPr>
              <a:t>syniadau</a:t>
            </a:r>
            <a:r>
              <a:rPr lang="en-US" sz="2800" dirty="0">
                <a:latin typeface="Arial" pitchFamily="34" charset="0"/>
                <a:cs typeface="Arial" pitchFamily="34" charset="0"/>
              </a:rPr>
              <a:t> </a:t>
            </a:r>
            <a:r>
              <a:rPr lang="en-US" sz="2800" dirty="0" err="1">
                <a:latin typeface="Arial" pitchFamily="34" charset="0"/>
                <a:cs typeface="Arial" pitchFamily="34" charset="0"/>
              </a:rPr>
              <a:t>esbonio</a:t>
            </a:r>
            <a:r>
              <a:rPr lang="en-US" sz="2800" dirty="0">
                <a:latin typeface="Arial" pitchFamily="34" charset="0"/>
                <a:cs typeface="Arial" pitchFamily="34" charset="0"/>
              </a:rPr>
              <a:t> </a:t>
            </a:r>
            <a:r>
              <a:rPr lang="en-US" sz="2800" dirty="0" err="1">
                <a:latin typeface="Arial" pitchFamily="34" charset="0"/>
                <a:cs typeface="Arial" pitchFamily="34" charset="0"/>
              </a:rPr>
              <a:t>ffenomenau</a:t>
            </a:r>
            <a:r>
              <a:rPr lang="en-US" sz="2800" dirty="0">
                <a:latin typeface="Arial" pitchFamily="34" charset="0"/>
                <a:cs typeface="Arial" pitchFamily="34" charset="0"/>
              </a:rPr>
              <a:t> a </a:t>
            </a:r>
            <a:r>
              <a:rPr lang="en-US" sz="2800" dirty="0" err="1">
                <a:latin typeface="Arial" pitchFamily="34" charset="0"/>
                <a:cs typeface="Arial" pitchFamily="34" charset="0"/>
              </a:rPr>
              <a:t>digwyddiadau</a:t>
            </a:r>
            <a:r>
              <a:rPr lang="en-US" sz="2800" dirty="0">
                <a:latin typeface="Arial" pitchFamily="34" charset="0"/>
                <a:cs typeface="Arial" pitchFamily="34" charset="0"/>
              </a:rPr>
              <a:t> </a:t>
            </a:r>
            <a:r>
              <a:rPr lang="en-US" sz="2800" dirty="0" err="1">
                <a:latin typeface="Arial" pitchFamily="34" charset="0"/>
                <a:cs typeface="Arial" pitchFamily="34" charset="0"/>
              </a:rPr>
              <a:t>yn</a:t>
            </a:r>
            <a:r>
              <a:rPr lang="en-US" sz="2800" dirty="0">
                <a:latin typeface="Arial" pitchFamily="34" charset="0"/>
                <a:cs typeface="Arial" pitchFamily="34" charset="0"/>
              </a:rPr>
              <a:t> y </a:t>
            </a:r>
            <a:r>
              <a:rPr lang="en-US" sz="2800" dirty="0" err="1">
                <a:latin typeface="Arial" pitchFamily="34" charset="0"/>
                <a:cs typeface="Arial" pitchFamily="34" charset="0"/>
              </a:rPr>
              <a:t>byd</a:t>
            </a:r>
            <a:r>
              <a:rPr lang="en-US" sz="2800" dirty="0">
                <a:latin typeface="Arial" pitchFamily="34" charset="0"/>
                <a:cs typeface="Arial" pitchFamily="34" charset="0"/>
              </a:rPr>
              <a:t> </a:t>
            </a:r>
            <a:r>
              <a:rPr lang="en-US" sz="2800" dirty="0" err="1">
                <a:latin typeface="Arial" pitchFamily="34" charset="0"/>
                <a:cs typeface="Arial" pitchFamily="34" charset="0"/>
              </a:rPr>
              <a:t>o'n</a:t>
            </a:r>
            <a:r>
              <a:rPr lang="en-US" sz="2800" dirty="0">
                <a:latin typeface="Arial" pitchFamily="34" charset="0"/>
                <a:cs typeface="Arial" pitchFamily="34" charset="0"/>
              </a:rPr>
              <a:t> </a:t>
            </a:r>
            <a:r>
              <a:rPr lang="en-US" sz="2800" dirty="0" err="1">
                <a:latin typeface="Arial" pitchFamily="34" charset="0"/>
                <a:cs typeface="Arial" pitchFamily="34" charset="0"/>
              </a:rPr>
              <a:t>cwmpas</a:t>
            </a:r>
            <a:r>
              <a:rPr lang="en-GB" sz="2800" dirty="0">
                <a:latin typeface="Arial" pitchFamily="34" charset="0"/>
                <a:cs typeface="Arial" pitchFamily="34" charset="0"/>
              </a:rPr>
              <a:t>.</a:t>
            </a:r>
          </a:p>
          <a:p>
            <a:endParaRPr lang="en-GB" sz="2800" dirty="0">
              <a:latin typeface="Arial" pitchFamily="34" charset="0"/>
              <a:cs typeface="Arial" pitchFamily="34" charset="0"/>
            </a:endParaRPr>
          </a:p>
          <a:p>
            <a:r>
              <a:rPr lang="en-GB" sz="2800" dirty="0">
                <a:latin typeface="Arial" pitchFamily="34" charset="0"/>
                <a:cs typeface="Arial" pitchFamily="34" charset="0"/>
              </a:rPr>
              <a:t>Gweler: </a:t>
            </a:r>
            <a:r>
              <a:rPr lang="en-GB" sz="2800" dirty="0" err="1">
                <a:latin typeface="Arial" pitchFamily="34" charset="0"/>
                <a:cs typeface="Arial" pitchFamily="34" charset="0"/>
              </a:rPr>
              <a:t>Harlen</a:t>
            </a:r>
            <a:r>
              <a:rPr lang="en-GB" sz="2800" dirty="0">
                <a:latin typeface="Arial" pitchFamily="34" charset="0"/>
                <a:cs typeface="Arial" pitchFamily="34" charset="0"/>
              </a:rPr>
              <a:t>, W. (2009) “Enquiry and good science teaching”, </a:t>
            </a:r>
            <a:r>
              <a:rPr lang="en-GB" sz="2800" i="1" dirty="0">
                <a:latin typeface="Arial" pitchFamily="34" charset="0"/>
                <a:cs typeface="Arial" pitchFamily="34" charset="0"/>
              </a:rPr>
              <a:t>Primary Science</a:t>
            </a:r>
            <a:r>
              <a:rPr lang="en-GB" sz="2800" dirty="0">
                <a:latin typeface="Arial" pitchFamily="34" charset="0"/>
                <a:cs typeface="Arial" pitchFamily="34" charset="0"/>
              </a:rPr>
              <a:t>, 106, January, p5-8.</a:t>
            </a:r>
          </a:p>
          <a:p>
            <a:r>
              <a:rPr lang="en-US" dirty="0" smtClean="0"/>
              <a:t>(</a:t>
            </a:r>
            <a:r>
              <a:rPr lang="en-US" dirty="0" err="1" smtClean="0"/>
              <a:t>Ar</a:t>
            </a:r>
            <a:r>
              <a:rPr lang="en-US" dirty="0" smtClean="0"/>
              <a:t> Moodle) </a:t>
            </a:r>
            <a:endParaRPr lang="en-US" dirty="0"/>
          </a:p>
        </p:txBody>
      </p:sp>
      <p:sp>
        <p:nvSpPr>
          <p:cNvPr id="3" name="Title 2"/>
          <p:cNvSpPr>
            <a:spLocks noGrp="1"/>
          </p:cNvSpPr>
          <p:nvPr>
            <p:ph type="title"/>
          </p:nvPr>
        </p:nvSpPr>
        <p:spPr/>
        <p:txBody>
          <a:bodyPr>
            <a:normAutofit/>
          </a:bodyPr>
          <a:lstStyle/>
          <a:p>
            <a:r>
              <a:rPr lang="en-GB" dirty="0" err="1">
                <a:latin typeface="Arial" pitchFamily="34" charset="0"/>
                <a:cs typeface="Arial" pitchFamily="34" charset="0"/>
              </a:rPr>
              <a:t>Dysgu</a:t>
            </a:r>
            <a:r>
              <a:rPr lang="en-GB" dirty="0">
                <a:latin typeface="Arial" pitchFamily="34" charset="0"/>
                <a:cs typeface="Arial" pitchFamily="34" charset="0"/>
              </a:rPr>
              <a:t> </a:t>
            </a:r>
            <a:r>
              <a:rPr lang="en-GB" dirty="0" err="1">
                <a:effectLst/>
                <a:latin typeface="Arial" pitchFamily="34" charset="0"/>
                <a:cs typeface="Arial" pitchFamily="34" charset="0"/>
              </a:rPr>
              <a:t>drwy</a:t>
            </a:r>
            <a:r>
              <a:rPr lang="en-GB" dirty="0">
                <a:latin typeface="Arial" pitchFamily="34" charset="0"/>
                <a:cs typeface="Arial" pitchFamily="34" charset="0"/>
              </a:rPr>
              <a:t> </a:t>
            </a:r>
            <a:r>
              <a:rPr lang="en-GB" dirty="0" err="1">
                <a:latin typeface="Arial" pitchFamily="34" charset="0"/>
                <a:cs typeface="Arial" pitchFamily="34" charset="0"/>
              </a:rPr>
              <a:t>ymholiad</a:t>
            </a:r>
            <a:r>
              <a:rPr lang="en-GB" dirty="0">
                <a:latin typeface="Arial" pitchFamily="34" charset="0"/>
                <a:cs typeface="Arial" pitchFamily="34" charset="0"/>
              </a:rPr>
              <a:t> </a:t>
            </a:r>
            <a:r>
              <a:rPr lang="en-GB" dirty="0" err="1">
                <a:latin typeface="Arial" pitchFamily="34" charset="0"/>
                <a:cs typeface="Arial" pitchFamily="34" charset="0"/>
              </a:rPr>
              <a:t>gwyddonol</a:t>
            </a:r>
            <a:endParaRPr lang="en-US" dirty="0"/>
          </a:p>
        </p:txBody>
      </p:sp>
    </p:spTree>
    <p:extLst>
      <p:ext uri="{BB962C8B-B14F-4D97-AF65-F5344CB8AC3E}">
        <p14:creationId xmlns:p14="http://schemas.microsoft.com/office/powerpoint/2010/main" val="32018472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err="1">
                <a:latin typeface="Arial" pitchFamily="34" charset="0"/>
                <a:cs typeface="Arial" pitchFamily="34" charset="0"/>
              </a:rPr>
              <a:t>Rydym</a:t>
            </a:r>
            <a:r>
              <a:rPr lang="en-GB" dirty="0">
                <a:latin typeface="Arial" pitchFamily="34" charset="0"/>
                <a:cs typeface="Arial" pitchFamily="34" charset="0"/>
              </a:rPr>
              <a:t> </a:t>
            </a:r>
            <a:r>
              <a:rPr lang="en-GB" dirty="0" err="1">
                <a:latin typeface="Arial" pitchFamily="34" charset="0"/>
                <a:cs typeface="Arial" pitchFamily="34" charset="0"/>
              </a:rPr>
              <a:t>eisiau</a:t>
            </a:r>
            <a:r>
              <a:rPr lang="en-GB" dirty="0">
                <a:latin typeface="Arial" pitchFamily="34" charset="0"/>
                <a:cs typeface="Arial" pitchFamily="34" charset="0"/>
              </a:rPr>
              <a:t> </a:t>
            </a:r>
            <a:r>
              <a:rPr lang="en-GB" dirty="0" err="1">
                <a:latin typeface="Arial" pitchFamily="34" charset="0"/>
                <a:cs typeface="Arial" pitchFamily="34" charset="0"/>
              </a:rPr>
              <a:t>datblygu</a:t>
            </a:r>
            <a:r>
              <a:rPr lang="en-GB" dirty="0">
                <a:latin typeface="Arial" pitchFamily="34" charset="0"/>
                <a:cs typeface="Arial" pitchFamily="34" charset="0"/>
              </a:rPr>
              <a:t> </a:t>
            </a:r>
            <a:r>
              <a:rPr lang="en-GB" i="1" dirty="0" err="1">
                <a:latin typeface="Arial" pitchFamily="34" charset="0"/>
                <a:cs typeface="Arial" pitchFamily="34" charset="0"/>
              </a:rPr>
              <a:t>dealltwriaeth</a:t>
            </a:r>
            <a:r>
              <a:rPr lang="en-GB" dirty="0">
                <a:latin typeface="Arial" pitchFamily="34" charset="0"/>
                <a:cs typeface="Arial" pitchFamily="34" charset="0"/>
              </a:rPr>
              <a:t>, ac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hyn</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dibynnu</a:t>
            </a:r>
            <a:r>
              <a:rPr lang="en-GB" dirty="0">
                <a:latin typeface="Arial" pitchFamily="34" charset="0"/>
                <a:cs typeface="Arial" pitchFamily="34" charset="0"/>
              </a:rPr>
              <a:t> </a:t>
            </a:r>
            <a:r>
              <a:rPr lang="en-GB" dirty="0" err="1">
                <a:latin typeface="Arial" pitchFamily="34" charset="0"/>
                <a:cs typeface="Arial" pitchFamily="34" charset="0"/>
              </a:rPr>
              <a:t>ar</a:t>
            </a:r>
            <a:r>
              <a:rPr lang="en-GB" dirty="0">
                <a:latin typeface="Arial" pitchFamily="34" charset="0"/>
                <a:cs typeface="Arial" pitchFamily="34" charset="0"/>
              </a:rPr>
              <a:t> </a:t>
            </a:r>
            <a:r>
              <a:rPr lang="en-GB" dirty="0" err="1">
                <a:latin typeface="Arial" pitchFamily="34" charset="0"/>
                <a:cs typeface="Arial" pitchFamily="34" charset="0"/>
              </a:rPr>
              <a:t>ddysgwyr</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gweithio</a:t>
            </a:r>
            <a:r>
              <a:rPr lang="en-GB" dirty="0">
                <a:latin typeface="Arial" pitchFamily="34" charset="0"/>
                <a:cs typeface="Arial" pitchFamily="34" charset="0"/>
              </a:rPr>
              <a:t> </a:t>
            </a:r>
            <a:r>
              <a:rPr lang="en-GB" dirty="0" err="1">
                <a:latin typeface="Arial" pitchFamily="34" charset="0"/>
                <a:cs typeface="Arial" pitchFamily="34" charset="0"/>
              </a:rPr>
              <a:t>pethau</a:t>
            </a:r>
            <a:r>
              <a:rPr lang="en-GB" dirty="0">
                <a:latin typeface="Arial" pitchFamily="34" charset="0"/>
                <a:cs typeface="Arial" pitchFamily="34" charset="0"/>
              </a:rPr>
              <a:t> </a:t>
            </a:r>
            <a:r>
              <a:rPr lang="en-GB" dirty="0" err="1">
                <a:latin typeface="Arial" pitchFamily="34" charset="0"/>
                <a:cs typeface="Arial" pitchFamily="34" charset="0"/>
              </a:rPr>
              <a:t>allan</a:t>
            </a:r>
            <a:r>
              <a:rPr lang="en-GB" dirty="0">
                <a:latin typeface="Arial" pitchFamily="34" charset="0"/>
                <a:cs typeface="Arial" pitchFamily="34" charset="0"/>
              </a:rPr>
              <a:t> </a:t>
            </a:r>
            <a:r>
              <a:rPr lang="en-GB" dirty="0" err="1">
                <a:latin typeface="Arial" pitchFamily="34" charset="0"/>
                <a:cs typeface="Arial" pitchFamily="34" charset="0"/>
              </a:rPr>
              <a:t>eu</a:t>
            </a:r>
            <a:r>
              <a:rPr lang="en-GB" dirty="0">
                <a:latin typeface="Arial" pitchFamily="34" charset="0"/>
                <a:cs typeface="Arial" pitchFamily="34" charset="0"/>
              </a:rPr>
              <a:t> </a:t>
            </a:r>
            <a:r>
              <a:rPr lang="en-GB" dirty="0" err="1">
                <a:latin typeface="Arial" pitchFamily="34" charset="0"/>
                <a:cs typeface="Arial" pitchFamily="34" charset="0"/>
              </a:rPr>
              <a:t>hunain</a:t>
            </a:r>
            <a:r>
              <a:rPr lang="en-GB" dirty="0">
                <a:latin typeface="Arial" pitchFamily="34" charset="0"/>
                <a:cs typeface="Arial" pitchFamily="34" charset="0"/>
              </a:rPr>
              <a:t>.</a:t>
            </a:r>
          </a:p>
          <a:p>
            <a:pPr marL="109728" indent="0">
              <a:buNone/>
            </a:pPr>
            <a:endParaRPr lang="en-GB" dirty="0">
              <a:latin typeface="Arial" pitchFamily="34" charset="0"/>
              <a:cs typeface="Arial" pitchFamily="34" charset="0"/>
            </a:endParaRPr>
          </a:p>
          <a:p>
            <a:r>
              <a:rPr lang="en-GB" dirty="0" err="1">
                <a:latin typeface="Arial" pitchFamily="34" charset="0"/>
                <a:cs typeface="Arial" pitchFamily="34" charset="0"/>
              </a:rPr>
              <a:t>Mae’n</a:t>
            </a:r>
            <a:r>
              <a:rPr lang="en-GB" dirty="0">
                <a:latin typeface="Arial" pitchFamily="34" charset="0"/>
                <a:cs typeface="Arial" pitchFamily="34" charset="0"/>
              </a:rPr>
              <a:t> </a:t>
            </a:r>
            <a:r>
              <a:rPr lang="en-GB" dirty="0" err="1">
                <a:latin typeface="Arial" pitchFamily="34" charset="0"/>
                <a:cs typeface="Arial" pitchFamily="34" charset="0"/>
              </a:rPr>
              <a:t>adlewyrchu</a:t>
            </a:r>
            <a:r>
              <a:rPr lang="en-GB" dirty="0">
                <a:latin typeface="Arial" pitchFamily="34" charset="0"/>
                <a:cs typeface="Arial" pitchFamily="34" charset="0"/>
              </a:rPr>
              <a:t> y </a:t>
            </a:r>
            <a:r>
              <a:rPr lang="en-GB" dirty="0" err="1">
                <a:latin typeface="Arial" pitchFamily="34" charset="0"/>
                <a:cs typeface="Arial" pitchFamily="34" charset="0"/>
              </a:rPr>
              <a:t>ffordd</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gwyddonwyr</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gweithio</a:t>
            </a:r>
            <a:r>
              <a:rPr lang="en-GB" dirty="0">
                <a:latin typeface="Arial" pitchFamily="34" charset="0"/>
                <a:cs typeface="Arial" pitchFamily="34" charset="0"/>
              </a:rPr>
              <a:t>. </a:t>
            </a:r>
            <a:r>
              <a:rPr lang="en-GB" dirty="0" err="1">
                <a:latin typeface="Arial" pitchFamily="34" charset="0"/>
                <a:cs typeface="Arial" pitchFamily="34" charset="0"/>
              </a:rPr>
              <a:t>Maent</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defnyddio</a:t>
            </a:r>
            <a:r>
              <a:rPr lang="en-GB" dirty="0">
                <a:latin typeface="Arial" pitchFamily="34" charset="0"/>
                <a:cs typeface="Arial" pitchFamily="34" charset="0"/>
              </a:rPr>
              <a:t> </a:t>
            </a:r>
            <a:r>
              <a:rPr lang="en-GB" dirty="0" err="1">
                <a:latin typeface="Arial" pitchFamily="34" charset="0"/>
                <a:cs typeface="Arial" pitchFamily="34" charset="0"/>
              </a:rPr>
              <a:t>syniadau</a:t>
            </a:r>
            <a:r>
              <a:rPr lang="en-GB" dirty="0">
                <a:latin typeface="Arial" pitchFamily="34" charset="0"/>
                <a:cs typeface="Arial" pitchFamily="34" charset="0"/>
              </a:rPr>
              <a:t> </a:t>
            </a:r>
            <a:r>
              <a:rPr lang="en-GB" dirty="0" err="1" smtClean="0">
                <a:latin typeface="Arial" pitchFamily="34" charset="0"/>
                <a:cs typeface="Arial" pitchFamily="34" charset="0"/>
              </a:rPr>
              <a:t>gyntaf</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rhagfynegiadau</a:t>
            </a:r>
            <a:r>
              <a:rPr lang="en-GB" dirty="0">
                <a:latin typeface="Arial" pitchFamily="34" charset="0"/>
                <a:cs typeface="Arial" pitchFamily="34" charset="0"/>
              </a:rPr>
              <a:t> ac </a:t>
            </a:r>
            <a:r>
              <a:rPr lang="en-GB" dirty="0" err="1">
                <a:latin typeface="Arial" pitchFamily="34" charset="0"/>
                <a:cs typeface="Arial" pitchFamily="34" charset="0"/>
              </a:rPr>
              <a:t>yna’n</a:t>
            </a:r>
            <a:r>
              <a:rPr lang="en-GB" dirty="0">
                <a:latin typeface="Arial" pitchFamily="34" charset="0"/>
                <a:cs typeface="Arial" pitchFamily="34" charset="0"/>
              </a:rPr>
              <a:t>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arsylwadau</a:t>
            </a:r>
            <a:r>
              <a:rPr lang="en-GB" dirty="0">
                <a:latin typeface="Arial" pitchFamily="34" charset="0"/>
                <a:cs typeface="Arial" pitchFamily="34" charset="0"/>
              </a:rPr>
              <a:t> </a:t>
            </a:r>
            <a:r>
              <a:rPr lang="en-US" dirty="0" err="1">
                <a:latin typeface="Arial" pitchFamily="34" charset="0"/>
                <a:cs typeface="Arial" pitchFamily="34" charset="0"/>
              </a:rPr>
              <a:t>i</a:t>
            </a:r>
            <a:r>
              <a:rPr lang="en-GB" dirty="0">
                <a:latin typeface="Arial" pitchFamily="34" charset="0"/>
                <a:cs typeface="Arial" pitchFamily="34" charset="0"/>
              </a:rPr>
              <a:t> weld </a:t>
            </a:r>
            <a:r>
              <a:rPr lang="en-GB" dirty="0" err="1">
                <a:latin typeface="Arial" pitchFamily="34" charset="0"/>
                <a:cs typeface="Arial" pitchFamily="34" charset="0"/>
              </a:rPr>
              <a:t>os</a:t>
            </a:r>
            <a:r>
              <a:rPr lang="en-GB" dirty="0">
                <a:latin typeface="Arial" pitchFamily="34" charset="0"/>
                <a:cs typeface="Arial" pitchFamily="34" charset="0"/>
              </a:rPr>
              <a:t> </a:t>
            </a:r>
            <a:r>
              <a:rPr lang="en-GB" dirty="0" err="1">
                <a:latin typeface="Arial" pitchFamily="34" charset="0"/>
                <a:cs typeface="Arial" pitchFamily="34" charset="0"/>
              </a:rPr>
              <a:t>oedd</a:t>
            </a:r>
            <a:r>
              <a:rPr lang="en-GB" dirty="0">
                <a:latin typeface="Arial" pitchFamily="34" charset="0"/>
                <a:cs typeface="Arial" pitchFamily="34" charset="0"/>
              </a:rPr>
              <a:t> y </a:t>
            </a:r>
            <a:r>
              <a:rPr lang="en-GB" dirty="0" err="1">
                <a:latin typeface="Arial" pitchFamily="34" charset="0"/>
                <a:cs typeface="Arial" pitchFamily="34" charset="0"/>
              </a:rPr>
              <a:t>rhagfynegiadau</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cefnogi’r</a:t>
            </a:r>
            <a:r>
              <a:rPr lang="en-GB" dirty="0">
                <a:latin typeface="Arial" pitchFamily="34" charset="0"/>
                <a:cs typeface="Arial" pitchFamily="34" charset="0"/>
              </a:rPr>
              <a:t> </a:t>
            </a:r>
            <a:r>
              <a:rPr lang="en-GB" dirty="0" err="1">
                <a:latin typeface="Arial" pitchFamily="34" charset="0"/>
                <a:cs typeface="Arial" pitchFamily="34" charset="0"/>
              </a:rPr>
              <a:t>ffeithiau</a:t>
            </a:r>
            <a:r>
              <a:rPr lang="en-GB" dirty="0">
                <a:latin typeface="Arial" pitchFamily="34" charset="0"/>
                <a:cs typeface="Arial" pitchFamily="34" charset="0"/>
              </a:rPr>
              <a:t>.</a:t>
            </a:r>
          </a:p>
          <a:p>
            <a:pPr>
              <a:buNone/>
            </a:pPr>
            <a:endParaRPr lang="en-GB" dirty="0">
              <a:latin typeface="Arial" pitchFamily="34" charset="0"/>
              <a:cs typeface="Arial" pitchFamily="34" charset="0"/>
            </a:endParaRPr>
          </a:p>
          <a:p>
            <a:r>
              <a:rPr lang="en-GB" dirty="0" err="1">
                <a:latin typeface="Arial" pitchFamily="34" charset="0"/>
                <a:cs typeface="Arial" pitchFamily="34" charset="0"/>
              </a:rPr>
              <a:t>Mae’n</a:t>
            </a:r>
            <a:r>
              <a:rPr lang="en-GB" dirty="0">
                <a:latin typeface="Arial" pitchFamily="34" charset="0"/>
                <a:cs typeface="Arial" pitchFamily="34" charset="0"/>
              </a:rPr>
              <a:t> </a:t>
            </a:r>
            <a:r>
              <a:rPr lang="en-GB" dirty="0" err="1">
                <a:latin typeface="Arial" pitchFamily="34" charset="0"/>
                <a:cs typeface="Arial" pitchFamily="34" charset="0"/>
              </a:rPr>
              <a:t>unol</a:t>
            </a:r>
            <a:r>
              <a:rPr lang="en-GB" dirty="0">
                <a:latin typeface="Arial" pitchFamily="34" charset="0"/>
                <a:cs typeface="Arial" pitchFamily="34" charset="0"/>
              </a:rPr>
              <a:t> â </a:t>
            </a:r>
            <a:r>
              <a:rPr lang="en-GB" dirty="0" err="1">
                <a:latin typeface="Arial" pitchFamily="34" charset="0"/>
                <a:cs typeface="Arial" pitchFamily="34" charset="0"/>
              </a:rPr>
              <a:t>sut</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plant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dysgu</a:t>
            </a:r>
            <a:r>
              <a:rPr lang="en-GB" dirty="0">
                <a:latin typeface="Arial" pitchFamily="34" charset="0"/>
                <a:cs typeface="Arial" pitchFamily="34" charset="0"/>
              </a:rPr>
              <a:t>. </a:t>
            </a:r>
            <a:r>
              <a:rPr lang="en-GB" dirty="0" err="1">
                <a:latin typeface="Arial" pitchFamily="34" charset="0"/>
                <a:cs typeface="Arial" pitchFamily="34" charset="0"/>
              </a:rPr>
              <a:t>Ar</a:t>
            </a:r>
            <a:r>
              <a:rPr lang="en-GB" dirty="0">
                <a:latin typeface="Arial" pitchFamily="34" charset="0"/>
                <a:cs typeface="Arial" pitchFamily="34" charset="0"/>
              </a:rPr>
              <a:t> </a:t>
            </a:r>
            <a:r>
              <a:rPr lang="en-GB" dirty="0" err="1">
                <a:latin typeface="Arial" pitchFamily="34" charset="0"/>
                <a:cs typeface="Arial" pitchFamily="34" charset="0"/>
              </a:rPr>
              <a:t>lefel</a:t>
            </a:r>
            <a:r>
              <a:rPr lang="en-GB" dirty="0">
                <a:latin typeface="Arial" pitchFamily="34" charset="0"/>
                <a:cs typeface="Arial" pitchFamily="34" charset="0"/>
              </a:rPr>
              <a:t> </a:t>
            </a:r>
            <a:r>
              <a:rPr lang="en-GB" dirty="0" err="1">
                <a:latin typeface="Arial" pitchFamily="34" charset="0"/>
                <a:cs typeface="Arial" pitchFamily="34" charset="0"/>
              </a:rPr>
              <a:t>cynradd</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meddwl</a:t>
            </a:r>
            <a:r>
              <a:rPr lang="en-GB" dirty="0">
                <a:latin typeface="Arial" pitchFamily="34" charset="0"/>
                <a:cs typeface="Arial" pitchFamily="34" charset="0"/>
              </a:rPr>
              <a:t> a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wedi</a:t>
            </a:r>
            <a:r>
              <a:rPr lang="en-GB" dirty="0">
                <a:latin typeface="Arial" pitchFamily="34" charset="0"/>
                <a:cs typeface="Arial" pitchFamily="34" charset="0"/>
              </a:rPr>
              <a:t> </a:t>
            </a:r>
            <a:r>
              <a:rPr lang="en-GB" dirty="0" err="1">
                <a:latin typeface="Arial" pitchFamily="34" charset="0"/>
                <a:cs typeface="Arial" pitchFamily="34" charset="0"/>
              </a:rPr>
              <a:t>eu</a:t>
            </a:r>
            <a:r>
              <a:rPr lang="en-GB" dirty="0">
                <a:latin typeface="Arial" pitchFamily="34" charset="0"/>
                <a:cs typeface="Arial" pitchFamily="34" charset="0"/>
              </a:rPr>
              <a:t> </a:t>
            </a:r>
            <a:r>
              <a:rPr lang="en-GB" dirty="0" err="1">
                <a:latin typeface="Arial" pitchFamily="34" charset="0"/>
                <a:cs typeface="Arial" pitchFamily="34" charset="0"/>
              </a:rPr>
              <a:t>cysylltu’n</a:t>
            </a:r>
            <a:r>
              <a:rPr lang="en-GB" dirty="0">
                <a:latin typeface="Arial" pitchFamily="34" charset="0"/>
                <a:cs typeface="Arial" pitchFamily="34" charset="0"/>
              </a:rPr>
              <a:t> </a:t>
            </a:r>
            <a:r>
              <a:rPr lang="en-GB" dirty="0" err="1">
                <a:latin typeface="Arial" pitchFamily="34" charset="0"/>
                <a:cs typeface="Arial" pitchFamily="34" charset="0"/>
              </a:rPr>
              <a:t>agos</a:t>
            </a:r>
            <a:r>
              <a:rPr lang="en-GB" dirty="0">
                <a:latin typeface="Arial" pitchFamily="34" charset="0"/>
                <a:cs typeface="Arial" pitchFamily="34" charset="0"/>
              </a:rPr>
              <a:t> ac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dealltwriaeth</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dibynnu</a:t>
            </a:r>
            <a:r>
              <a:rPr lang="en-GB" dirty="0">
                <a:latin typeface="Arial" pitchFamily="34" charset="0"/>
                <a:cs typeface="Arial" pitchFamily="34" charset="0"/>
              </a:rPr>
              <a:t> </a:t>
            </a:r>
            <a:r>
              <a:rPr lang="en-GB" dirty="0" err="1">
                <a:latin typeface="Arial" pitchFamily="34" charset="0"/>
                <a:cs typeface="Arial" pitchFamily="34" charset="0"/>
              </a:rPr>
              <a:t>ar</a:t>
            </a:r>
            <a:r>
              <a:rPr lang="en-GB" dirty="0">
                <a:latin typeface="Arial" pitchFamily="34" charset="0"/>
                <a:cs typeface="Arial" pitchFamily="34" charset="0"/>
              </a:rPr>
              <a:t> </a:t>
            </a:r>
            <a:r>
              <a:rPr lang="en-GB" dirty="0" err="1">
                <a:latin typeface="Arial" pitchFamily="34" charset="0"/>
                <a:cs typeface="Arial" pitchFamily="34" charset="0"/>
              </a:rPr>
              <a:t>sut</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plant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gallu</a:t>
            </a:r>
            <a:r>
              <a:rPr lang="en-GB" dirty="0">
                <a:latin typeface="Arial" pitchFamily="34" charset="0"/>
                <a:cs typeface="Arial" pitchFamily="34" charset="0"/>
              </a:rPr>
              <a:t> </a:t>
            </a:r>
            <a:r>
              <a:rPr lang="en-GB" dirty="0" err="1">
                <a:latin typeface="Arial" pitchFamily="34" charset="0"/>
                <a:cs typeface="Arial" pitchFamily="34" charset="0"/>
              </a:rPr>
              <a:t>gweld</a:t>
            </a:r>
            <a:r>
              <a:rPr lang="en-GB" dirty="0">
                <a:latin typeface="Arial" pitchFamily="34" charset="0"/>
                <a:cs typeface="Arial" pitchFamily="34" charset="0"/>
              </a:rPr>
              <a:t> a </a:t>
            </a:r>
            <a:r>
              <a:rPr lang="en-GB" dirty="0" err="1">
                <a:latin typeface="Arial" pitchFamily="34" charset="0"/>
                <a:cs typeface="Arial" pitchFamily="34" charset="0"/>
              </a:rPr>
              <a:t>datrys</a:t>
            </a:r>
            <a:r>
              <a:rPr lang="en-GB" dirty="0">
                <a:latin typeface="Arial" pitchFamily="34" charset="0"/>
                <a:cs typeface="Arial" pitchFamily="34" charset="0"/>
              </a:rPr>
              <a:t> </a:t>
            </a:r>
            <a:r>
              <a:rPr lang="en-GB" dirty="0" err="1">
                <a:latin typeface="Arial" pitchFamily="34" charset="0"/>
                <a:cs typeface="Arial" pitchFamily="34" charset="0"/>
              </a:rPr>
              <a:t>pethau</a:t>
            </a:r>
            <a:r>
              <a:rPr lang="en-GB" dirty="0">
                <a:latin typeface="Arial" pitchFamily="34" charset="0"/>
                <a:cs typeface="Arial" pitchFamily="34" charset="0"/>
              </a:rPr>
              <a:t> </a:t>
            </a:r>
            <a:r>
              <a:rPr lang="en-GB" dirty="0" err="1">
                <a:latin typeface="Arial" pitchFamily="34" charset="0"/>
                <a:cs typeface="Arial" pitchFamily="34" charset="0"/>
              </a:rPr>
              <a:t>eu</a:t>
            </a:r>
            <a:r>
              <a:rPr lang="en-GB" dirty="0">
                <a:latin typeface="Arial" pitchFamily="34" charset="0"/>
                <a:cs typeface="Arial" pitchFamily="34" charset="0"/>
              </a:rPr>
              <a:t> </a:t>
            </a:r>
            <a:r>
              <a:rPr lang="en-GB" dirty="0" err="1">
                <a:latin typeface="Arial" pitchFamily="34" charset="0"/>
                <a:cs typeface="Arial" pitchFamily="34" charset="0"/>
              </a:rPr>
              <a:t>hunain</a:t>
            </a:r>
            <a:r>
              <a:rPr lang="en-GB" dirty="0">
                <a:latin typeface="Arial" pitchFamily="34" charset="0"/>
                <a:cs typeface="Arial" pitchFamily="34" charset="0"/>
              </a:rPr>
              <a:t>.</a:t>
            </a:r>
          </a:p>
          <a:p>
            <a:endParaRPr lang="en-US" dirty="0"/>
          </a:p>
        </p:txBody>
      </p:sp>
      <p:sp>
        <p:nvSpPr>
          <p:cNvPr id="3" name="Title 2"/>
          <p:cNvSpPr>
            <a:spLocks noGrp="1"/>
          </p:cNvSpPr>
          <p:nvPr>
            <p:ph type="title"/>
          </p:nvPr>
        </p:nvSpPr>
        <p:spPr>
          <a:xfrm>
            <a:off x="1097280" y="433953"/>
            <a:ext cx="10058400" cy="1016804"/>
          </a:xfrm>
        </p:spPr>
        <p:txBody>
          <a:bodyPr>
            <a:normAutofit/>
          </a:bodyPr>
          <a:lstStyle/>
          <a:p>
            <a:r>
              <a:rPr lang="en-GB" sz="4000" dirty="0">
                <a:effectLst/>
                <a:latin typeface="Arial" pitchFamily="34" charset="0"/>
                <a:cs typeface="Arial" pitchFamily="34" charset="0"/>
              </a:rPr>
              <a:t>Pam </a:t>
            </a:r>
            <a:r>
              <a:rPr lang="en-GB" sz="4000" dirty="0" smtClean="0">
                <a:effectLst/>
                <a:latin typeface="Arial" pitchFamily="34" charset="0"/>
                <a:cs typeface="Arial" pitchFamily="34" charset="0"/>
              </a:rPr>
              <a:t>bod </a:t>
            </a:r>
            <a:r>
              <a:rPr lang="en-GB" sz="4000" dirty="0">
                <a:effectLst/>
                <a:latin typeface="Arial" pitchFamily="34" charset="0"/>
                <a:cs typeface="Arial" pitchFamily="34" charset="0"/>
              </a:rPr>
              <a:t>y math </a:t>
            </a:r>
            <a:r>
              <a:rPr lang="en-GB" sz="4000" dirty="0" err="1" smtClean="0">
                <a:effectLst/>
                <a:latin typeface="Arial" pitchFamily="34" charset="0"/>
                <a:cs typeface="Arial" pitchFamily="34" charset="0"/>
              </a:rPr>
              <a:t>hwn</a:t>
            </a:r>
            <a:r>
              <a:rPr lang="en-GB" sz="4000" dirty="0" smtClean="0">
                <a:effectLst/>
                <a:latin typeface="Arial" pitchFamily="34" charset="0"/>
                <a:cs typeface="Arial" pitchFamily="34" charset="0"/>
              </a:rPr>
              <a:t> </a:t>
            </a:r>
            <a:r>
              <a:rPr lang="en-GB" sz="4000" dirty="0">
                <a:effectLst/>
                <a:latin typeface="Arial" pitchFamily="34" charset="0"/>
                <a:cs typeface="Arial" pitchFamily="34" charset="0"/>
              </a:rPr>
              <a:t>o </a:t>
            </a:r>
            <a:r>
              <a:rPr lang="en-GB" sz="4000" dirty="0" err="1">
                <a:effectLst/>
                <a:latin typeface="Arial" pitchFamily="34" charset="0"/>
                <a:cs typeface="Arial" pitchFamily="34" charset="0"/>
              </a:rPr>
              <a:t>ddysgu’n</a:t>
            </a:r>
            <a:r>
              <a:rPr lang="en-GB" sz="4000" dirty="0">
                <a:effectLst/>
                <a:latin typeface="Arial" pitchFamily="34" charset="0"/>
                <a:cs typeface="Arial" pitchFamily="34" charset="0"/>
              </a:rPr>
              <a:t> </a:t>
            </a:r>
            <a:r>
              <a:rPr lang="en-GB" sz="4000" dirty="0" err="1">
                <a:effectLst/>
                <a:latin typeface="Arial" pitchFamily="34" charset="0"/>
                <a:cs typeface="Arial" pitchFamily="34" charset="0"/>
              </a:rPr>
              <a:t>bwysig</a:t>
            </a:r>
            <a:r>
              <a:rPr lang="en-GB" sz="4000" dirty="0">
                <a:effectLst/>
                <a:latin typeface="Arial" pitchFamily="34" charset="0"/>
                <a:cs typeface="Arial" pitchFamily="34" charset="0"/>
              </a:rPr>
              <a:t>? </a:t>
            </a:r>
            <a:endParaRPr lang="en-US" sz="4000" dirty="0">
              <a:effectLst/>
            </a:endParaRPr>
          </a:p>
        </p:txBody>
      </p:sp>
    </p:spTree>
    <p:extLst>
      <p:ext uri="{BB962C8B-B14F-4D97-AF65-F5344CB8AC3E}">
        <p14:creationId xmlns:p14="http://schemas.microsoft.com/office/powerpoint/2010/main" val="19477339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z="2800" dirty="0" err="1" smtClean="0"/>
              <a:t>Mathau</a:t>
            </a:r>
            <a:r>
              <a:rPr lang="en-GB" altLang="en-US" sz="2800" dirty="0" smtClean="0"/>
              <a:t> o </a:t>
            </a:r>
            <a:r>
              <a:rPr lang="en-GB" altLang="en-US" sz="2800" dirty="0" err="1" smtClean="0"/>
              <a:t>ymholi</a:t>
            </a:r>
            <a:r>
              <a:rPr lang="en-GB" altLang="en-US" sz="2800" dirty="0" smtClean="0"/>
              <a:t> a </a:t>
            </a:r>
            <a:r>
              <a:rPr lang="en-GB" altLang="en-US" sz="2800" dirty="0" err="1" smtClean="0"/>
              <a:t>nodir</a:t>
            </a:r>
            <a:r>
              <a:rPr lang="en-GB" altLang="en-US" sz="2800" dirty="0" smtClean="0"/>
              <a:t> </a:t>
            </a:r>
            <a:r>
              <a:rPr lang="en-GB" altLang="en-US" sz="2800" dirty="0" err="1" smtClean="0"/>
              <a:t>yn</a:t>
            </a:r>
            <a:r>
              <a:rPr lang="en-GB" altLang="en-US" sz="2800" dirty="0" smtClean="0"/>
              <a:t> </a:t>
            </a:r>
            <a:r>
              <a:rPr lang="en-GB" altLang="en-US" sz="2800" dirty="0" err="1" smtClean="0"/>
              <a:t>ein</a:t>
            </a:r>
            <a:r>
              <a:rPr lang="en-GB" altLang="en-US" sz="2800" dirty="0" smtClean="0"/>
              <a:t> </a:t>
            </a:r>
            <a:r>
              <a:rPr lang="en-GB" altLang="en-US" sz="2800" dirty="0" err="1" smtClean="0"/>
              <a:t>cwricwlwm</a:t>
            </a:r>
            <a:r>
              <a:rPr lang="en-GB" altLang="en-US" sz="2800" dirty="0" smtClean="0"/>
              <a:t> (2008)</a:t>
            </a:r>
            <a:br>
              <a:rPr lang="en-GB" altLang="en-US" sz="2800" dirty="0" smtClean="0"/>
            </a:br>
            <a:endParaRPr lang="en-GB" altLang="en-US" sz="2800" dirty="0"/>
          </a:p>
        </p:txBody>
      </p:sp>
      <p:sp>
        <p:nvSpPr>
          <p:cNvPr id="3" name="Content Placeholder 2"/>
          <p:cNvSpPr>
            <a:spLocks noGrp="1"/>
          </p:cNvSpPr>
          <p:nvPr>
            <p:ph idx="1"/>
          </p:nvPr>
        </p:nvSpPr>
        <p:spPr/>
        <p:txBody>
          <a:bodyPr>
            <a:normAutofit fontScale="92500" lnSpcReduction="10000"/>
          </a:bodyPr>
          <a:lstStyle/>
          <a:p>
            <a:pPr marL="109728" indent="0">
              <a:spcAft>
                <a:spcPts val="0"/>
              </a:spcAft>
              <a:buNone/>
              <a:defRPr/>
            </a:pPr>
            <a:r>
              <a:rPr lang="en-GB" sz="2400" dirty="0" err="1" smtClean="0">
                <a:solidFill>
                  <a:schemeClr val="tx1"/>
                </a:solidFill>
              </a:rPr>
              <a:t>Chwilio</a:t>
            </a:r>
            <a:r>
              <a:rPr lang="en-GB" sz="2400" dirty="0" smtClean="0">
                <a:solidFill>
                  <a:schemeClr val="tx1"/>
                </a:solidFill>
              </a:rPr>
              <a:t> am </a:t>
            </a:r>
            <a:r>
              <a:rPr lang="en-GB" sz="2400" dirty="0" err="1" smtClean="0">
                <a:solidFill>
                  <a:schemeClr val="tx1"/>
                </a:solidFill>
              </a:rPr>
              <a:t>batrymau</a:t>
            </a:r>
            <a:r>
              <a:rPr lang="en-GB" sz="2400" dirty="0" smtClean="0">
                <a:solidFill>
                  <a:schemeClr val="tx1"/>
                </a:solidFill>
              </a:rPr>
              <a:t>; </a:t>
            </a:r>
            <a:r>
              <a:rPr lang="en-GB" sz="2400" dirty="0" err="1" smtClean="0">
                <a:solidFill>
                  <a:schemeClr val="tx1"/>
                </a:solidFill>
              </a:rPr>
              <a:t>Archwilio</a:t>
            </a:r>
            <a:r>
              <a:rPr lang="en-GB" sz="2400" dirty="0" smtClean="0">
                <a:solidFill>
                  <a:schemeClr val="tx1"/>
                </a:solidFill>
              </a:rPr>
              <a:t> (</a:t>
            </a:r>
            <a:r>
              <a:rPr lang="en-GB" sz="2400" dirty="0" err="1" smtClean="0">
                <a:solidFill>
                  <a:schemeClr val="tx1"/>
                </a:solidFill>
              </a:rPr>
              <a:t>e.e</a:t>
            </a:r>
            <a:r>
              <a:rPr lang="en-GB" sz="2400" dirty="0" smtClean="0">
                <a:solidFill>
                  <a:schemeClr val="tx1"/>
                </a:solidFill>
              </a:rPr>
              <a:t>. </a:t>
            </a:r>
            <a:r>
              <a:rPr lang="en-GB" sz="2400" dirty="0" err="1" smtClean="0">
                <a:solidFill>
                  <a:schemeClr val="tx1"/>
                </a:solidFill>
              </a:rPr>
              <a:t>dros</a:t>
            </a:r>
            <a:r>
              <a:rPr lang="en-GB" sz="2400" dirty="0" smtClean="0">
                <a:solidFill>
                  <a:schemeClr val="tx1"/>
                </a:solidFill>
              </a:rPr>
              <a:t> </a:t>
            </a:r>
            <a:r>
              <a:rPr lang="en-GB" sz="2400" dirty="0" err="1" smtClean="0">
                <a:solidFill>
                  <a:schemeClr val="tx1"/>
                </a:solidFill>
              </a:rPr>
              <a:t>gyfnod</a:t>
            </a:r>
            <a:r>
              <a:rPr lang="en-GB" sz="2400" dirty="0" smtClean="0">
                <a:solidFill>
                  <a:schemeClr val="tx1"/>
                </a:solidFill>
              </a:rPr>
              <a:t> o </a:t>
            </a:r>
            <a:r>
              <a:rPr lang="en-GB" sz="2400" dirty="0" err="1" smtClean="0">
                <a:solidFill>
                  <a:schemeClr val="tx1"/>
                </a:solidFill>
              </a:rPr>
              <a:t>amser</a:t>
            </a:r>
            <a:r>
              <a:rPr lang="en-GB" sz="2400" dirty="0" smtClean="0">
                <a:solidFill>
                  <a:schemeClr val="tx1"/>
                </a:solidFill>
              </a:rPr>
              <a:t>); </a:t>
            </a:r>
            <a:r>
              <a:rPr lang="en-GB" sz="2400" dirty="0" err="1" smtClean="0">
                <a:solidFill>
                  <a:schemeClr val="tx1"/>
                </a:solidFill>
              </a:rPr>
              <a:t>Dosbarthu</a:t>
            </a:r>
            <a:r>
              <a:rPr lang="en-GB" sz="2400" dirty="0" smtClean="0">
                <a:solidFill>
                  <a:schemeClr val="tx1"/>
                </a:solidFill>
              </a:rPr>
              <a:t> ac </a:t>
            </a:r>
            <a:r>
              <a:rPr lang="en-GB" sz="2400" dirty="0" err="1" smtClean="0">
                <a:solidFill>
                  <a:schemeClr val="tx1"/>
                </a:solidFill>
              </a:rPr>
              <a:t>adnabod</a:t>
            </a:r>
            <a:r>
              <a:rPr lang="en-GB" sz="2400" dirty="0" smtClean="0">
                <a:solidFill>
                  <a:schemeClr val="tx1"/>
                </a:solidFill>
              </a:rPr>
              <a:t>; </a:t>
            </a:r>
            <a:r>
              <a:rPr lang="en-GB" sz="2400" dirty="0" err="1" smtClean="0">
                <a:solidFill>
                  <a:schemeClr val="tx1"/>
                </a:solidFill>
              </a:rPr>
              <a:t>Gwneud</a:t>
            </a:r>
            <a:r>
              <a:rPr lang="en-GB" sz="2400" dirty="0" smtClean="0">
                <a:solidFill>
                  <a:schemeClr val="tx1"/>
                </a:solidFill>
              </a:rPr>
              <a:t> </a:t>
            </a:r>
            <a:r>
              <a:rPr lang="en-GB" sz="2400" dirty="0" err="1" smtClean="0">
                <a:solidFill>
                  <a:schemeClr val="tx1"/>
                </a:solidFill>
              </a:rPr>
              <a:t>pethau</a:t>
            </a:r>
            <a:r>
              <a:rPr lang="en-GB" sz="2400" dirty="0" smtClean="0">
                <a:solidFill>
                  <a:schemeClr val="tx1"/>
                </a:solidFill>
              </a:rPr>
              <a:t> (</a:t>
            </a:r>
            <a:r>
              <a:rPr lang="en-GB" sz="2400" dirty="0" err="1" smtClean="0">
                <a:solidFill>
                  <a:schemeClr val="tx1"/>
                </a:solidFill>
              </a:rPr>
              <a:t>neu</a:t>
            </a:r>
            <a:r>
              <a:rPr lang="en-GB" sz="2400" dirty="0" smtClean="0">
                <a:solidFill>
                  <a:schemeClr val="tx1"/>
                </a:solidFill>
              </a:rPr>
              <a:t> </a:t>
            </a:r>
            <a:r>
              <a:rPr lang="en-GB" sz="2400" dirty="0" err="1" smtClean="0">
                <a:solidFill>
                  <a:schemeClr val="tx1"/>
                </a:solidFill>
              </a:rPr>
              <a:t>ddatblygu</a:t>
            </a:r>
            <a:r>
              <a:rPr lang="en-GB" sz="2400" dirty="0" smtClean="0">
                <a:solidFill>
                  <a:schemeClr val="tx1"/>
                </a:solidFill>
              </a:rPr>
              <a:t> </a:t>
            </a:r>
            <a:r>
              <a:rPr lang="en-GB" sz="2400" dirty="0" err="1" smtClean="0">
                <a:solidFill>
                  <a:schemeClr val="tx1"/>
                </a:solidFill>
              </a:rPr>
              <a:t>systemau</a:t>
            </a:r>
            <a:r>
              <a:rPr lang="en-GB" sz="2400" dirty="0" smtClean="0">
                <a:solidFill>
                  <a:schemeClr val="tx1"/>
                </a:solidFill>
              </a:rPr>
              <a:t>); </a:t>
            </a:r>
            <a:r>
              <a:rPr lang="en-GB" sz="2400" dirty="0" err="1" smtClean="0">
                <a:solidFill>
                  <a:schemeClr val="tx1"/>
                </a:solidFill>
              </a:rPr>
              <a:t>Profi</a:t>
            </a:r>
            <a:r>
              <a:rPr lang="en-GB" sz="2400" dirty="0" smtClean="0">
                <a:solidFill>
                  <a:schemeClr val="tx1"/>
                </a:solidFill>
              </a:rPr>
              <a:t> </a:t>
            </a:r>
            <a:r>
              <a:rPr lang="en-GB" sz="2400" dirty="0" err="1" smtClean="0">
                <a:solidFill>
                  <a:schemeClr val="tx1"/>
                </a:solidFill>
              </a:rPr>
              <a:t>teg</a:t>
            </a:r>
            <a:r>
              <a:rPr lang="en-GB" sz="2400" dirty="0" smtClean="0">
                <a:solidFill>
                  <a:schemeClr val="tx1"/>
                </a:solidFill>
              </a:rPr>
              <a:t>; </a:t>
            </a:r>
            <a:r>
              <a:rPr lang="en-GB" sz="2400" dirty="0" err="1" smtClean="0">
                <a:solidFill>
                  <a:schemeClr val="tx1"/>
                </a:solidFill>
              </a:rPr>
              <a:t>Defnyddio</a:t>
            </a:r>
            <a:r>
              <a:rPr lang="en-GB" sz="2400" dirty="0" smtClean="0">
                <a:solidFill>
                  <a:schemeClr val="tx1"/>
                </a:solidFill>
              </a:rPr>
              <a:t> a </a:t>
            </a:r>
            <a:r>
              <a:rPr lang="en-GB" sz="2400" dirty="0" err="1" smtClean="0">
                <a:solidFill>
                  <a:schemeClr val="tx1"/>
                </a:solidFill>
              </a:rPr>
              <a:t>gweithredu</a:t>
            </a:r>
            <a:r>
              <a:rPr lang="en-GB" sz="2400" dirty="0" smtClean="0">
                <a:solidFill>
                  <a:schemeClr val="tx1"/>
                </a:solidFill>
              </a:rPr>
              <a:t> </a:t>
            </a:r>
            <a:r>
              <a:rPr lang="en-GB" sz="2400" dirty="0" err="1" smtClean="0">
                <a:solidFill>
                  <a:schemeClr val="tx1"/>
                </a:solidFill>
              </a:rPr>
              <a:t>modelau</a:t>
            </a:r>
            <a:r>
              <a:rPr lang="en-GB" sz="2400" dirty="0" smtClean="0">
                <a:solidFill>
                  <a:schemeClr val="tx1"/>
                </a:solidFill>
              </a:rPr>
              <a:t> </a:t>
            </a:r>
            <a:r>
              <a:rPr lang="en-GB" sz="2400" dirty="0" err="1" smtClean="0">
                <a:solidFill>
                  <a:schemeClr val="tx1"/>
                </a:solidFill>
              </a:rPr>
              <a:t>esboniadwy</a:t>
            </a:r>
            <a:r>
              <a:rPr lang="en-GB" sz="2400" dirty="0" smtClean="0">
                <a:solidFill>
                  <a:schemeClr val="tx1"/>
                </a:solidFill>
              </a:rPr>
              <a:t>;</a:t>
            </a:r>
            <a:endParaRPr lang="en-GB" sz="2400" b="1" i="1" dirty="0" smtClean="0"/>
          </a:p>
          <a:p>
            <a:pPr marL="109728" indent="0">
              <a:spcAft>
                <a:spcPts val="0"/>
              </a:spcAft>
              <a:buNone/>
              <a:defRPr/>
            </a:pPr>
            <a:endParaRPr lang="en-GB" sz="2400" b="1" i="1" dirty="0"/>
          </a:p>
          <a:p>
            <a:pPr marL="109728" indent="0">
              <a:spcAft>
                <a:spcPts val="0"/>
              </a:spcAft>
              <a:buNone/>
              <a:defRPr/>
            </a:pPr>
            <a:r>
              <a:rPr lang="en-GB" sz="2400" b="1" i="1" dirty="0" smtClean="0"/>
              <a:t>Turner</a:t>
            </a:r>
            <a:r>
              <a:rPr lang="en-GB" sz="2400" b="1" i="1" dirty="0"/>
              <a:t>, J. et al. (2011) “It’s not fair or is it</a:t>
            </a:r>
            <a:r>
              <a:rPr lang="en-GB" sz="2400" b="1" i="1" dirty="0" smtClean="0"/>
              <a:t>?” </a:t>
            </a:r>
            <a:r>
              <a:rPr lang="en-GB" sz="2400" b="1" i="1" dirty="0" err="1" smtClean="0"/>
              <a:t>Sandbach</a:t>
            </a:r>
            <a:r>
              <a:rPr lang="en-GB" sz="2400" b="1" i="1" dirty="0" smtClean="0"/>
              <a:t>: </a:t>
            </a:r>
            <a:r>
              <a:rPr lang="en-GB" sz="2400" b="1" i="1" dirty="0"/>
              <a:t>MHE</a:t>
            </a:r>
            <a:r>
              <a:rPr lang="en-GB" sz="2400" b="1" i="1" dirty="0" smtClean="0"/>
              <a:t>.</a:t>
            </a:r>
            <a:endParaRPr lang="en-GB" sz="2400" b="1" dirty="0" smtClean="0">
              <a:solidFill>
                <a:schemeClr val="tx1"/>
              </a:solidFill>
            </a:endParaRPr>
          </a:p>
          <a:p>
            <a:pPr>
              <a:buFont typeface="Wingdings" panose="05000000000000000000" pitchFamily="2" charset="2"/>
              <a:buChar char="Ø"/>
            </a:pPr>
            <a:r>
              <a:rPr lang="en-GB" sz="2400" b="1" dirty="0" smtClean="0"/>
              <a:t> Prawf </a:t>
            </a:r>
            <a:r>
              <a:rPr lang="en-GB" sz="2400" b="1" dirty="0" err="1" smtClean="0"/>
              <a:t>Teg</a:t>
            </a:r>
            <a:endParaRPr lang="en-GB" sz="2400" b="1" dirty="0"/>
          </a:p>
          <a:p>
            <a:pPr>
              <a:buFont typeface="Wingdings" panose="05000000000000000000" pitchFamily="2" charset="2"/>
              <a:buChar char="Ø"/>
            </a:pPr>
            <a:r>
              <a:rPr lang="en-GB" sz="2400" b="1" dirty="0"/>
              <a:t> </a:t>
            </a:r>
            <a:r>
              <a:rPr lang="en-GB" sz="2400" b="1" dirty="0" err="1"/>
              <a:t>Chwilio</a:t>
            </a:r>
            <a:r>
              <a:rPr lang="en-GB" sz="2400" b="1" dirty="0"/>
              <a:t> am </a:t>
            </a:r>
            <a:r>
              <a:rPr lang="en-GB" sz="2400" b="1" dirty="0" err="1"/>
              <a:t>batrymau</a:t>
            </a:r>
            <a:r>
              <a:rPr lang="en-GB" sz="2400" b="1" dirty="0"/>
              <a:t> / </a:t>
            </a:r>
            <a:r>
              <a:rPr lang="en-GB" sz="2400" b="1" dirty="0" err="1"/>
              <a:t>Cynnal</a:t>
            </a:r>
            <a:r>
              <a:rPr lang="en-GB" sz="2400" b="1" dirty="0"/>
              <a:t> </a:t>
            </a:r>
            <a:r>
              <a:rPr lang="en-GB" sz="2400" b="1" dirty="0" err="1" smtClean="0"/>
              <a:t>Arolwg</a:t>
            </a:r>
            <a:endParaRPr lang="en-GB" sz="2400" b="1" dirty="0"/>
          </a:p>
          <a:p>
            <a:pPr>
              <a:buFont typeface="Wingdings" panose="05000000000000000000" pitchFamily="2" charset="2"/>
              <a:buChar char="Ø"/>
            </a:pPr>
            <a:r>
              <a:rPr lang="en-GB" sz="2400" b="1" dirty="0"/>
              <a:t> </a:t>
            </a:r>
            <a:r>
              <a:rPr lang="en-GB" sz="2400" b="1" dirty="0" err="1"/>
              <a:t>Dosbarthu</a:t>
            </a:r>
            <a:r>
              <a:rPr lang="en-GB" sz="2400" b="1" dirty="0"/>
              <a:t> ac </a:t>
            </a:r>
            <a:r>
              <a:rPr lang="en-GB" sz="2400" b="1" dirty="0" err="1" smtClean="0"/>
              <a:t>adnabod</a:t>
            </a:r>
            <a:endParaRPr lang="en-GB" sz="2400" b="1" dirty="0"/>
          </a:p>
          <a:p>
            <a:pPr>
              <a:buFont typeface="Wingdings" panose="05000000000000000000" pitchFamily="2" charset="2"/>
              <a:buChar char="Ø"/>
            </a:pPr>
            <a:r>
              <a:rPr lang="en-GB" sz="2400" b="1" dirty="0"/>
              <a:t> </a:t>
            </a:r>
            <a:r>
              <a:rPr lang="en-GB" sz="2400" b="1" dirty="0" err="1"/>
              <a:t>Archwilio</a:t>
            </a:r>
            <a:r>
              <a:rPr lang="en-GB" sz="2400" b="1" dirty="0"/>
              <a:t> / </a:t>
            </a:r>
            <a:r>
              <a:rPr lang="en-GB" sz="2400" b="1" dirty="0" err="1"/>
              <a:t>Arsylwi</a:t>
            </a:r>
            <a:r>
              <a:rPr lang="en-GB" sz="2400" b="1" dirty="0"/>
              <a:t> </a:t>
            </a:r>
            <a:r>
              <a:rPr lang="en-GB" sz="2400" b="1" dirty="0" err="1"/>
              <a:t>neu</a:t>
            </a:r>
            <a:r>
              <a:rPr lang="en-GB" sz="2400" b="1" dirty="0"/>
              <a:t> </a:t>
            </a:r>
            <a:r>
              <a:rPr lang="en-GB" sz="2400" b="1" dirty="0" err="1"/>
              <a:t>Fesur</a:t>
            </a:r>
            <a:r>
              <a:rPr lang="en-GB" sz="2400" b="1" dirty="0"/>
              <a:t> </a:t>
            </a:r>
            <a:r>
              <a:rPr lang="en-GB" sz="2400" b="1" dirty="0" err="1"/>
              <a:t>dros</a:t>
            </a:r>
            <a:r>
              <a:rPr lang="en-GB" sz="2400" b="1" dirty="0"/>
              <a:t> </a:t>
            </a:r>
            <a:r>
              <a:rPr lang="en-GB" sz="2400" b="1" dirty="0" err="1"/>
              <a:t>gyfnod</a:t>
            </a:r>
            <a:r>
              <a:rPr lang="en-GB" sz="2400" b="1" dirty="0"/>
              <a:t> o </a:t>
            </a:r>
            <a:r>
              <a:rPr lang="en-GB" sz="2400" b="1" dirty="0" err="1" smtClean="0"/>
              <a:t>amser</a:t>
            </a:r>
            <a:endParaRPr lang="en-GB" sz="2400" b="1" dirty="0"/>
          </a:p>
          <a:p>
            <a:pPr>
              <a:buFont typeface="Wingdings" panose="05000000000000000000" pitchFamily="2" charset="2"/>
              <a:buChar char="Ø"/>
            </a:pPr>
            <a:r>
              <a:rPr lang="en-GB" sz="2400" b="1" dirty="0"/>
              <a:t> </a:t>
            </a:r>
            <a:r>
              <a:rPr lang="en-GB" sz="2400" b="1" dirty="0" err="1"/>
              <a:t>Cyfeiriad</a:t>
            </a:r>
            <a:r>
              <a:rPr lang="en-GB" sz="2400" b="1" dirty="0"/>
              <a:t> (Reference/research)</a:t>
            </a:r>
          </a:p>
          <a:p>
            <a:pPr marL="365760" indent="-256032">
              <a:spcAft>
                <a:spcPts val="0"/>
              </a:spcAft>
              <a:buFont typeface="Wingdings 3"/>
              <a:buChar char=""/>
              <a:defRPr/>
            </a:pPr>
            <a:endParaRPr lang="en-GB" sz="2400" b="1" dirty="0">
              <a:solidFill>
                <a:schemeClr val="tx1"/>
              </a:solidFill>
            </a:endParaRPr>
          </a:p>
        </p:txBody>
      </p:sp>
    </p:spTree>
    <p:extLst>
      <p:ext uri="{BB962C8B-B14F-4D97-AF65-F5344CB8AC3E}">
        <p14:creationId xmlns:p14="http://schemas.microsoft.com/office/powerpoint/2010/main" val="27442548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Profiadau</a:t>
            </a:r>
            <a:r>
              <a:rPr lang="en-GB" dirty="0" smtClean="0"/>
              <a:t> </a:t>
            </a:r>
            <a:r>
              <a:rPr lang="en-GB" dirty="0" err="1" smtClean="0"/>
              <a:t>yn</a:t>
            </a:r>
            <a:r>
              <a:rPr lang="en-GB" dirty="0" smtClean="0"/>
              <a:t> </a:t>
            </a:r>
            <a:r>
              <a:rPr lang="en-GB" dirty="0" err="1" smtClean="0"/>
              <a:t>yr</a:t>
            </a:r>
            <a:r>
              <a:rPr lang="en-GB" dirty="0" smtClean="0"/>
              <a:t> </a:t>
            </a:r>
            <a:r>
              <a:rPr lang="en-GB" dirty="0" err="1" smtClean="0"/>
              <a:t>ysgol</a:t>
            </a:r>
            <a:r>
              <a:rPr lang="en-GB" dirty="0" smtClean="0"/>
              <a:t>?</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sz="4000" dirty="0" err="1" smtClean="0"/>
              <a:t>Trafod</a:t>
            </a:r>
            <a:r>
              <a:rPr lang="en-GB" sz="4000" dirty="0" smtClean="0"/>
              <a:t> </a:t>
            </a:r>
            <a:r>
              <a:rPr lang="en-GB" sz="4000" dirty="0" err="1" smtClean="0"/>
              <a:t>mewn</a:t>
            </a:r>
            <a:r>
              <a:rPr lang="en-GB" sz="4000" dirty="0" smtClean="0"/>
              <a:t> </a:t>
            </a:r>
            <a:r>
              <a:rPr lang="en-GB" sz="4000" dirty="0" err="1" smtClean="0"/>
              <a:t>grŵp</a:t>
            </a:r>
            <a:r>
              <a:rPr lang="en-GB" sz="4000" dirty="0" smtClean="0"/>
              <a:t>: </a:t>
            </a:r>
            <a:r>
              <a:rPr lang="en-GB" sz="4000" dirty="0" err="1" smtClean="0"/>
              <a:t>Rhannu</a:t>
            </a:r>
            <a:r>
              <a:rPr lang="en-GB" sz="4000" dirty="0" smtClean="0"/>
              <a:t> </a:t>
            </a:r>
            <a:r>
              <a:rPr lang="en-GB" sz="4000" dirty="0" err="1" smtClean="0"/>
              <a:t>syniadau</a:t>
            </a:r>
            <a:endParaRPr lang="en-GB" sz="4000" dirty="0" smtClean="0"/>
          </a:p>
          <a:p>
            <a:pPr>
              <a:buFont typeface="Wingdings" panose="05000000000000000000" pitchFamily="2" charset="2"/>
              <a:buChar char="Ø"/>
            </a:pPr>
            <a:r>
              <a:rPr lang="en-GB" sz="4000" dirty="0" smtClean="0"/>
              <a:t> </a:t>
            </a:r>
            <a:r>
              <a:rPr lang="en-GB" sz="4000" dirty="0" err="1" smtClean="0"/>
              <a:t>Prawf</a:t>
            </a:r>
            <a:r>
              <a:rPr lang="en-GB" sz="4000" dirty="0" smtClean="0"/>
              <a:t> </a:t>
            </a:r>
            <a:r>
              <a:rPr lang="en-GB" sz="4000" dirty="0" err="1"/>
              <a:t>Teg</a:t>
            </a:r>
            <a:endParaRPr lang="en-GB" sz="4000" dirty="0"/>
          </a:p>
          <a:p>
            <a:pPr>
              <a:buFont typeface="Wingdings" panose="05000000000000000000" pitchFamily="2" charset="2"/>
              <a:buChar char="Ø"/>
            </a:pPr>
            <a:r>
              <a:rPr lang="en-GB" sz="4000" dirty="0"/>
              <a:t> </a:t>
            </a:r>
            <a:r>
              <a:rPr lang="en-GB" sz="4000" dirty="0" err="1"/>
              <a:t>Chwilio</a:t>
            </a:r>
            <a:r>
              <a:rPr lang="en-GB" sz="4000" dirty="0"/>
              <a:t> am </a:t>
            </a:r>
            <a:r>
              <a:rPr lang="en-GB" sz="4000" dirty="0" err="1"/>
              <a:t>batrymau</a:t>
            </a:r>
            <a:r>
              <a:rPr lang="en-GB" sz="4000" dirty="0"/>
              <a:t> / </a:t>
            </a:r>
            <a:r>
              <a:rPr lang="en-GB" sz="4000" dirty="0" err="1"/>
              <a:t>Cynnal</a:t>
            </a:r>
            <a:r>
              <a:rPr lang="en-GB" sz="4000" dirty="0"/>
              <a:t> </a:t>
            </a:r>
            <a:r>
              <a:rPr lang="en-GB" sz="4000" dirty="0" err="1"/>
              <a:t>Arolwg</a:t>
            </a:r>
            <a:endParaRPr lang="en-GB" sz="4000" dirty="0"/>
          </a:p>
          <a:p>
            <a:pPr>
              <a:buFont typeface="Wingdings" panose="05000000000000000000" pitchFamily="2" charset="2"/>
              <a:buChar char="Ø"/>
            </a:pPr>
            <a:r>
              <a:rPr lang="en-GB" sz="4000" dirty="0"/>
              <a:t> </a:t>
            </a:r>
            <a:r>
              <a:rPr lang="en-GB" sz="4000" dirty="0" err="1"/>
              <a:t>Dosbarthu</a:t>
            </a:r>
            <a:r>
              <a:rPr lang="en-GB" sz="4000" dirty="0"/>
              <a:t> ac </a:t>
            </a:r>
            <a:r>
              <a:rPr lang="en-GB" sz="4000" dirty="0" err="1"/>
              <a:t>adnabod</a:t>
            </a:r>
            <a:endParaRPr lang="en-GB" sz="4000" dirty="0"/>
          </a:p>
          <a:p>
            <a:pPr>
              <a:buFont typeface="Wingdings" panose="05000000000000000000" pitchFamily="2" charset="2"/>
              <a:buChar char="Ø"/>
            </a:pPr>
            <a:r>
              <a:rPr lang="en-GB" sz="4000" dirty="0"/>
              <a:t> </a:t>
            </a:r>
            <a:r>
              <a:rPr lang="en-GB" sz="4000" dirty="0" err="1"/>
              <a:t>Archwilio</a:t>
            </a:r>
            <a:r>
              <a:rPr lang="en-GB" sz="4000" dirty="0"/>
              <a:t> / </a:t>
            </a:r>
            <a:r>
              <a:rPr lang="en-GB" sz="4000" dirty="0" err="1"/>
              <a:t>Arsylwi</a:t>
            </a:r>
            <a:r>
              <a:rPr lang="en-GB" sz="4000" dirty="0"/>
              <a:t> </a:t>
            </a:r>
            <a:r>
              <a:rPr lang="en-GB" sz="4000" dirty="0" err="1"/>
              <a:t>neu</a:t>
            </a:r>
            <a:r>
              <a:rPr lang="en-GB" sz="4000" dirty="0"/>
              <a:t> </a:t>
            </a:r>
            <a:r>
              <a:rPr lang="en-GB" sz="4000" dirty="0" err="1"/>
              <a:t>Fesur</a:t>
            </a:r>
            <a:r>
              <a:rPr lang="en-GB" sz="4000" dirty="0"/>
              <a:t> </a:t>
            </a:r>
            <a:r>
              <a:rPr lang="en-GB" sz="4000" dirty="0" err="1"/>
              <a:t>dros</a:t>
            </a:r>
            <a:r>
              <a:rPr lang="en-GB" sz="4000" dirty="0"/>
              <a:t> </a:t>
            </a:r>
            <a:r>
              <a:rPr lang="en-GB" sz="4000" dirty="0" err="1"/>
              <a:t>gyfnod</a:t>
            </a:r>
            <a:r>
              <a:rPr lang="en-GB" sz="4000" dirty="0"/>
              <a:t> o </a:t>
            </a:r>
            <a:r>
              <a:rPr lang="en-GB" sz="4000" dirty="0" err="1"/>
              <a:t>amser</a:t>
            </a:r>
            <a:endParaRPr lang="en-GB" sz="4000" dirty="0"/>
          </a:p>
          <a:p>
            <a:pPr>
              <a:buFont typeface="Wingdings" panose="05000000000000000000" pitchFamily="2" charset="2"/>
              <a:buChar char="Ø"/>
            </a:pPr>
            <a:r>
              <a:rPr lang="en-GB" sz="4000" dirty="0"/>
              <a:t> </a:t>
            </a:r>
            <a:r>
              <a:rPr lang="en-GB" sz="4000" dirty="0" err="1"/>
              <a:t>Cyfeiriad</a:t>
            </a:r>
            <a:r>
              <a:rPr lang="en-GB" sz="4000" dirty="0"/>
              <a:t> (Reference/research)</a:t>
            </a:r>
          </a:p>
          <a:p>
            <a:pPr>
              <a:buFont typeface="Wingdings" panose="05000000000000000000" pitchFamily="2" charset="2"/>
              <a:buChar char="Ø"/>
            </a:pPr>
            <a:r>
              <a:rPr lang="en-GB" sz="4000" dirty="0" smtClean="0">
                <a:solidFill>
                  <a:schemeClr val="tx1"/>
                </a:solidFill>
              </a:rPr>
              <a:t> </a:t>
            </a:r>
            <a:r>
              <a:rPr lang="en-GB" sz="4000" b="1" dirty="0" err="1" smtClean="0">
                <a:solidFill>
                  <a:schemeClr val="tx1"/>
                </a:solidFill>
              </a:rPr>
              <a:t>Gwneud</a:t>
            </a:r>
            <a:r>
              <a:rPr lang="en-GB" sz="4000" b="1" dirty="0" smtClean="0">
                <a:solidFill>
                  <a:schemeClr val="tx1"/>
                </a:solidFill>
              </a:rPr>
              <a:t> </a:t>
            </a:r>
            <a:r>
              <a:rPr lang="en-GB" sz="4000" b="1" dirty="0" err="1" smtClean="0">
                <a:solidFill>
                  <a:schemeClr val="tx1"/>
                </a:solidFill>
              </a:rPr>
              <a:t>pethau</a:t>
            </a:r>
            <a:r>
              <a:rPr lang="en-GB" sz="4000" b="1" dirty="0" smtClean="0">
                <a:solidFill>
                  <a:schemeClr val="tx1"/>
                </a:solidFill>
              </a:rPr>
              <a:t>?</a:t>
            </a:r>
            <a:endParaRPr lang="en-GB" sz="4000" b="1" dirty="0"/>
          </a:p>
          <a:p>
            <a:endParaRPr lang="en-GB" sz="4000" dirty="0"/>
          </a:p>
        </p:txBody>
      </p:sp>
    </p:spTree>
    <p:extLst>
      <p:ext uri="{BB962C8B-B14F-4D97-AF65-F5344CB8AC3E}">
        <p14:creationId xmlns:p14="http://schemas.microsoft.com/office/powerpoint/2010/main" val="29837502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endParaRPr lang="en-GB" dirty="0"/>
          </a:p>
        </p:txBody>
      </p:sp>
      <p:sp>
        <p:nvSpPr>
          <p:cNvPr id="3" name="Content Placeholder 2"/>
          <p:cNvSpPr>
            <a:spLocks noGrp="1"/>
          </p:cNvSpPr>
          <p:nvPr>
            <p:ph idx="1"/>
          </p:nvPr>
        </p:nvSpPr>
        <p:spPr/>
        <p:txBody>
          <a:bodyPr>
            <a:noAutofit/>
          </a:bodyPr>
          <a:lstStyle/>
          <a:p>
            <a:r>
              <a:rPr lang="en-GB" sz="2800" b="1" dirty="0" err="1">
                <a:solidFill>
                  <a:schemeClr val="tx1"/>
                </a:solidFill>
              </a:rPr>
              <a:t>Pwysigrwydd</a:t>
            </a:r>
            <a:r>
              <a:rPr lang="en-GB" sz="2800" b="1" dirty="0">
                <a:solidFill>
                  <a:schemeClr val="tx1"/>
                </a:solidFill>
              </a:rPr>
              <a:t> </a:t>
            </a:r>
            <a:r>
              <a:rPr lang="en-GB" sz="2800" b="1" dirty="0" err="1">
                <a:solidFill>
                  <a:schemeClr val="tx1"/>
                </a:solidFill>
              </a:rPr>
              <a:t>dilyniant</a:t>
            </a:r>
            <a:r>
              <a:rPr lang="en-GB" sz="2800" b="1" dirty="0">
                <a:solidFill>
                  <a:schemeClr val="tx1"/>
                </a:solidFill>
              </a:rPr>
              <a:t>: </a:t>
            </a:r>
          </a:p>
          <a:p>
            <a:r>
              <a:rPr lang="en-GB" sz="2800" dirty="0">
                <a:solidFill>
                  <a:schemeClr val="tx1"/>
                </a:solidFill>
              </a:rPr>
              <a:t>“The science enquiry process is essentially the same whatever the age and maturity of the children, but the skills that they use when doing science enquiry should develop as they move through school.”</a:t>
            </a:r>
          </a:p>
          <a:p>
            <a:r>
              <a:rPr lang="en-GB" sz="2800" b="1" dirty="0" err="1">
                <a:solidFill>
                  <a:schemeClr val="tx1"/>
                </a:solidFill>
              </a:rPr>
              <a:t>Sut</a:t>
            </a:r>
            <a:r>
              <a:rPr lang="en-GB" sz="2800" b="1" dirty="0">
                <a:solidFill>
                  <a:schemeClr val="tx1"/>
                </a:solidFill>
              </a:rPr>
              <a:t> y </a:t>
            </a:r>
            <a:r>
              <a:rPr lang="en-GB" sz="2800" b="1" dirty="0" err="1">
                <a:solidFill>
                  <a:schemeClr val="tx1"/>
                </a:solidFill>
              </a:rPr>
              <a:t>byddwch</a:t>
            </a:r>
            <a:r>
              <a:rPr lang="en-GB" sz="2800" b="1" dirty="0">
                <a:solidFill>
                  <a:schemeClr val="tx1"/>
                </a:solidFill>
              </a:rPr>
              <a:t> </a:t>
            </a:r>
            <a:r>
              <a:rPr lang="en-GB" sz="2800" b="1" dirty="0" err="1">
                <a:solidFill>
                  <a:schemeClr val="tx1"/>
                </a:solidFill>
              </a:rPr>
              <a:t>yn</a:t>
            </a:r>
            <a:r>
              <a:rPr lang="en-GB" sz="2800" b="1" dirty="0">
                <a:solidFill>
                  <a:schemeClr val="tx1"/>
                </a:solidFill>
              </a:rPr>
              <a:t> </a:t>
            </a:r>
            <a:r>
              <a:rPr lang="en-GB" sz="2800" b="1" dirty="0" err="1">
                <a:solidFill>
                  <a:schemeClr val="tx1"/>
                </a:solidFill>
              </a:rPr>
              <a:t>dewis</a:t>
            </a:r>
            <a:r>
              <a:rPr lang="en-GB" sz="2800" b="1" dirty="0">
                <a:solidFill>
                  <a:schemeClr val="tx1"/>
                </a:solidFill>
              </a:rPr>
              <a:t> pa </a:t>
            </a:r>
            <a:r>
              <a:rPr lang="en-GB" sz="2800" b="1" dirty="0" err="1">
                <a:solidFill>
                  <a:schemeClr val="tx1"/>
                </a:solidFill>
              </a:rPr>
              <a:t>fath</a:t>
            </a:r>
            <a:r>
              <a:rPr lang="en-GB" sz="2800" b="1" dirty="0">
                <a:solidFill>
                  <a:schemeClr val="tx1"/>
                </a:solidFill>
              </a:rPr>
              <a:t> o </a:t>
            </a:r>
            <a:r>
              <a:rPr lang="en-GB" sz="2800" b="1" dirty="0" err="1">
                <a:solidFill>
                  <a:schemeClr val="tx1"/>
                </a:solidFill>
              </a:rPr>
              <a:t>ymholiad</a:t>
            </a:r>
            <a:r>
              <a:rPr lang="en-GB" sz="2800" b="1" dirty="0">
                <a:solidFill>
                  <a:schemeClr val="tx1"/>
                </a:solidFill>
              </a:rPr>
              <a:t> </a:t>
            </a:r>
            <a:r>
              <a:rPr lang="en-GB" sz="2800" b="1" dirty="0" err="1">
                <a:solidFill>
                  <a:schemeClr val="tx1"/>
                </a:solidFill>
              </a:rPr>
              <a:t>fydd</a:t>
            </a:r>
            <a:r>
              <a:rPr lang="en-GB" sz="2800" b="1" dirty="0">
                <a:solidFill>
                  <a:schemeClr val="tx1"/>
                </a:solidFill>
              </a:rPr>
              <a:t> y plant </a:t>
            </a:r>
            <a:r>
              <a:rPr lang="en-GB" sz="2800" b="1" dirty="0" err="1">
                <a:solidFill>
                  <a:schemeClr val="tx1"/>
                </a:solidFill>
              </a:rPr>
              <a:t>yn</a:t>
            </a:r>
            <a:r>
              <a:rPr lang="en-GB" sz="2800" b="1" dirty="0">
                <a:solidFill>
                  <a:schemeClr val="tx1"/>
                </a:solidFill>
              </a:rPr>
              <a:t> </a:t>
            </a:r>
            <a:r>
              <a:rPr lang="en-GB" sz="2800" b="1" dirty="0" err="1">
                <a:solidFill>
                  <a:schemeClr val="tx1"/>
                </a:solidFill>
              </a:rPr>
              <a:t>ei</a:t>
            </a:r>
            <a:r>
              <a:rPr lang="en-GB" sz="2800" b="1" dirty="0">
                <a:solidFill>
                  <a:schemeClr val="tx1"/>
                </a:solidFill>
              </a:rPr>
              <a:t> </a:t>
            </a:r>
            <a:r>
              <a:rPr lang="en-GB" sz="2800" b="1" dirty="0" err="1">
                <a:solidFill>
                  <a:schemeClr val="tx1"/>
                </a:solidFill>
              </a:rPr>
              <a:t>wneud</a:t>
            </a:r>
            <a:r>
              <a:rPr lang="en-GB" sz="2800" b="1" dirty="0">
                <a:solidFill>
                  <a:schemeClr val="tx1"/>
                </a:solidFill>
              </a:rPr>
              <a:t>? </a:t>
            </a:r>
          </a:p>
          <a:p>
            <a:r>
              <a:rPr lang="en-GB" sz="2800" dirty="0">
                <a:solidFill>
                  <a:schemeClr val="tx1"/>
                </a:solidFill>
              </a:rPr>
              <a:t>“If you know about the different types of enquiry, then you can build this into your planning. If children know about the different types of enquiry, then they can make decisions about which will be best in different situations.”</a:t>
            </a:r>
          </a:p>
          <a:p>
            <a:pPr marL="0" indent="0">
              <a:buNone/>
            </a:pPr>
            <a:endParaRPr lang="en-GB" sz="2800" dirty="0" smtClean="0"/>
          </a:p>
        </p:txBody>
      </p:sp>
    </p:spTree>
    <p:extLst>
      <p:ext uri="{BB962C8B-B14F-4D97-AF65-F5344CB8AC3E}">
        <p14:creationId xmlns:p14="http://schemas.microsoft.com/office/powerpoint/2010/main" val="3392682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Goblygiadau</a:t>
            </a:r>
            <a:r>
              <a:rPr lang="en-GB" dirty="0" smtClean="0"/>
              <a:t> Adroddiad Donaldson (2015) </a:t>
            </a:r>
            <a:r>
              <a:rPr lang="en-GB" dirty="0" err="1"/>
              <a:t>i</a:t>
            </a:r>
            <a:r>
              <a:rPr lang="en-GB" dirty="0" err="1" smtClean="0"/>
              <a:t>’r</a:t>
            </a:r>
            <a:r>
              <a:rPr lang="en-GB" dirty="0" smtClean="0"/>
              <a:t> </a:t>
            </a:r>
            <a:r>
              <a:rPr lang="en-GB" dirty="0" err="1" smtClean="0"/>
              <a:t>dyfodol</a:t>
            </a:r>
            <a:endParaRPr lang="en-GB" dirty="0"/>
          </a:p>
        </p:txBody>
      </p:sp>
      <p:sp>
        <p:nvSpPr>
          <p:cNvPr id="3" name="Content Placeholder 2"/>
          <p:cNvSpPr>
            <a:spLocks noGrp="1"/>
          </p:cNvSpPr>
          <p:nvPr>
            <p:ph idx="1"/>
          </p:nvPr>
        </p:nvSpPr>
        <p:spPr/>
        <p:txBody>
          <a:bodyPr>
            <a:normAutofit/>
          </a:bodyPr>
          <a:lstStyle/>
          <a:p>
            <a:r>
              <a:rPr lang="en-GB" sz="2400" b="1" dirty="0"/>
              <a:t>Sail </a:t>
            </a:r>
            <a:r>
              <a:rPr lang="en-GB" sz="2400" b="1" dirty="0" err="1"/>
              <a:t>Resymegol</a:t>
            </a:r>
            <a:r>
              <a:rPr lang="en-GB" sz="2400" b="1" dirty="0"/>
              <a:t> </a:t>
            </a:r>
            <a:endParaRPr lang="en-GB" sz="2400" dirty="0"/>
          </a:p>
          <a:p>
            <a:r>
              <a:rPr lang="en-GB" sz="2400" dirty="0"/>
              <a:t>Mae </a:t>
            </a:r>
            <a:r>
              <a:rPr lang="en-GB" sz="2400" dirty="0" err="1"/>
              <a:t>cysylltiad</a:t>
            </a:r>
            <a:r>
              <a:rPr lang="en-GB" sz="2400" dirty="0"/>
              <a:t> </a:t>
            </a:r>
            <a:r>
              <a:rPr lang="en-GB" sz="2400" dirty="0" err="1"/>
              <a:t>agos</a:t>
            </a:r>
            <a:r>
              <a:rPr lang="en-GB" sz="2400" dirty="0"/>
              <a:t> </a:t>
            </a:r>
            <a:r>
              <a:rPr lang="en-GB" sz="2400" dirty="0" err="1"/>
              <a:t>rhwng</a:t>
            </a:r>
            <a:r>
              <a:rPr lang="en-GB" sz="2400" dirty="0"/>
              <a:t> </a:t>
            </a:r>
            <a:r>
              <a:rPr lang="en-GB" sz="2400" dirty="0" err="1"/>
              <a:t>gwyddoniaeth</a:t>
            </a:r>
            <a:r>
              <a:rPr lang="en-GB" sz="2400" dirty="0"/>
              <a:t> a </a:t>
            </a:r>
            <a:r>
              <a:rPr lang="en-GB" sz="2400" dirty="0" err="1"/>
              <a:t>thechnoleg</a:t>
            </a:r>
            <a:r>
              <a:rPr lang="en-GB" sz="2400" dirty="0"/>
              <a:t>, ac </a:t>
            </a:r>
            <a:r>
              <a:rPr lang="en-GB" sz="2400" dirty="0" err="1"/>
              <a:t>mae’r</a:t>
            </a:r>
            <a:r>
              <a:rPr lang="en-GB" sz="2400" dirty="0"/>
              <a:t> </a:t>
            </a:r>
            <a:r>
              <a:rPr lang="en-GB" sz="2400" dirty="0" err="1"/>
              <a:t>ddwy’n</a:t>
            </a:r>
            <a:r>
              <a:rPr lang="en-GB" sz="2400" dirty="0"/>
              <a:t> </a:t>
            </a:r>
            <a:r>
              <a:rPr lang="en-GB" sz="2400" dirty="0" err="1"/>
              <a:t>dibynnu</a:t>
            </a:r>
            <a:r>
              <a:rPr lang="en-GB" sz="2400" dirty="0"/>
              <a:t> </a:t>
            </a:r>
            <a:r>
              <a:rPr lang="en-GB" sz="2400" dirty="0" err="1"/>
              <a:t>ar</a:t>
            </a:r>
            <a:r>
              <a:rPr lang="en-GB" sz="2400" dirty="0"/>
              <a:t> </a:t>
            </a:r>
            <a:r>
              <a:rPr lang="en-GB" sz="2400" dirty="0" err="1"/>
              <a:t>ei</a:t>
            </a:r>
            <a:r>
              <a:rPr lang="en-GB" sz="2400" dirty="0"/>
              <a:t> </a:t>
            </a:r>
            <a:r>
              <a:rPr lang="en-GB" sz="2400" dirty="0" err="1"/>
              <a:t>gilydd</a:t>
            </a:r>
            <a:r>
              <a:rPr lang="en-GB" sz="2400" dirty="0"/>
              <a:t>. Mae </a:t>
            </a:r>
            <a:r>
              <a:rPr lang="en-GB" sz="2400" dirty="0" err="1"/>
              <a:t>gwyddoniaeth</a:t>
            </a:r>
            <a:r>
              <a:rPr lang="en-GB" sz="2400" dirty="0"/>
              <a:t> </a:t>
            </a:r>
            <a:r>
              <a:rPr lang="en-GB" sz="2400" dirty="0" err="1"/>
              <a:t>yn</a:t>
            </a:r>
            <a:r>
              <a:rPr lang="en-GB" sz="2400" dirty="0"/>
              <a:t> </a:t>
            </a:r>
            <a:r>
              <a:rPr lang="en-GB" sz="2400" dirty="0" err="1"/>
              <a:t>golygu</a:t>
            </a:r>
            <a:r>
              <a:rPr lang="en-GB" sz="2400" dirty="0"/>
              <a:t> </a:t>
            </a:r>
            <a:r>
              <a:rPr lang="en-GB" sz="2400" dirty="0" err="1"/>
              <a:t>cael</a:t>
            </a:r>
            <a:r>
              <a:rPr lang="en-GB" sz="2400" dirty="0"/>
              <a:t> </a:t>
            </a:r>
            <a:r>
              <a:rPr lang="en-GB" sz="2400" dirty="0" err="1"/>
              <a:t>gwybodaeth</a:t>
            </a:r>
            <a:r>
              <a:rPr lang="en-GB" sz="2400" dirty="0"/>
              <a:t> </a:t>
            </a:r>
            <a:r>
              <a:rPr lang="en-GB" sz="2400" dirty="0" err="1"/>
              <a:t>drwy</a:t>
            </a:r>
            <a:r>
              <a:rPr lang="en-GB" sz="2400" dirty="0"/>
              <a:t> </a:t>
            </a:r>
            <a:r>
              <a:rPr lang="en-GB" sz="2400" dirty="0" err="1"/>
              <a:t>arsylwi</a:t>
            </a:r>
            <a:r>
              <a:rPr lang="en-GB" sz="2400" dirty="0"/>
              <a:t> ac </a:t>
            </a:r>
            <a:r>
              <a:rPr lang="en-GB" sz="2400" dirty="0" err="1"/>
              <a:t>arbrofi</a:t>
            </a:r>
            <a:r>
              <a:rPr lang="en-GB" sz="2400" dirty="0"/>
              <a:t>, ac </a:t>
            </a:r>
            <a:r>
              <a:rPr lang="en-GB" sz="2400" dirty="0" err="1"/>
              <a:t>mae</a:t>
            </a:r>
            <a:r>
              <a:rPr lang="en-GB" sz="2400" dirty="0"/>
              <a:t> </a:t>
            </a:r>
            <a:r>
              <a:rPr lang="en-GB" sz="2400" dirty="0" err="1"/>
              <a:t>technoleg</a:t>
            </a:r>
            <a:r>
              <a:rPr lang="en-GB" sz="2400" dirty="0"/>
              <a:t> </a:t>
            </a:r>
            <a:r>
              <a:rPr lang="en-GB" sz="2400" dirty="0" err="1"/>
              <a:t>yn</a:t>
            </a:r>
            <a:r>
              <a:rPr lang="en-GB" sz="2400" dirty="0"/>
              <a:t> </a:t>
            </a:r>
            <a:r>
              <a:rPr lang="en-GB" sz="2400" dirty="0" err="1"/>
              <a:t>cymhwyso</a:t>
            </a:r>
            <a:r>
              <a:rPr lang="en-GB" sz="2400" dirty="0"/>
              <a:t> </a:t>
            </a:r>
            <a:r>
              <a:rPr lang="en-GB" sz="2400" dirty="0" err="1"/>
              <a:t>gwybodaeth</a:t>
            </a:r>
            <a:r>
              <a:rPr lang="en-GB" sz="2400" dirty="0"/>
              <a:t> </a:t>
            </a:r>
            <a:r>
              <a:rPr lang="en-GB" sz="2400" dirty="0" err="1"/>
              <a:t>wyddonol</a:t>
            </a:r>
            <a:r>
              <a:rPr lang="en-GB" sz="2400" dirty="0"/>
              <a:t> </a:t>
            </a:r>
            <a:r>
              <a:rPr lang="en-GB" sz="2400" dirty="0" err="1"/>
              <a:t>mewn</a:t>
            </a:r>
            <a:r>
              <a:rPr lang="en-GB" sz="2400" dirty="0"/>
              <a:t> </a:t>
            </a:r>
            <a:r>
              <a:rPr lang="en-GB" sz="2400" dirty="0" err="1"/>
              <a:t>ffyrdd</a:t>
            </a:r>
            <a:r>
              <a:rPr lang="en-GB" sz="2400" dirty="0"/>
              <a:t> </a:t>
            </a:r>
            <a:r>
              <a:rPr lang="en-GB" sz="2400" dirty="0" err="1"/>
              <a:t>ymarferol</a:t>
            </a:r>
            <a:r>
              <a:rPr lang="en-GB" sz="2400" dirty="0"/>
              <a:t>. </a:t>
            </a:r>
            <a:r>
              <a:rPr lang="en-GB" sz="2400" b="1" dirty="0" err="1"/>
              <a:t>Mae’r</a:t>
            </a:r>
            <a:r>
              <a:rPr lang="en-GB" sz="2400" b="1" dirty="0"/>
              <a:t> </a:t>
            </a:r>
            <a:r>
              <a:rPr lang="en-GB" sz="2400" b="1" dirty="0" err="1"/>
              <a:t>Maes</a:t>
            </a:r>
            <a:r>
              <a:rPr lang="en-GB" sz="2400" b="1" dirty="0"/>
              <a:t> </a:t>
            </a:r>
            <a:r>
              <a:rPr lang="en-GB" sz="2400" b="1" dirty="0" err="1"/>
              <a:t>Dysgu</a:t>
            </a:r>
            <a:r>
              <a:rPr lang="en-GB" sz="2400" b="1" dirty="0"/>
              <a:t> a </a:t>
            </a:r>
            <a:r>
              <a:rPr lang="en-GB" sz="2400" b="1" dirty="0" err="1"/>
              <a:t>Phrofiad</a:t>
            </a:r>
            <a:r>
              <a:rPr lang="en-GB" sz="2400" b="1" dirty="0"/>
              <a:t> </a:t>
            </a:r>
            <a:r>
              <a:rPr lang="en-GB" sz="2400" b="1" dirty="0" err="1"/>
              <a:t>hwn</a:t>
            </a:r>
            <a:r>
              <a:rPr lang="en-GB" sz="2400" b="1" dirty="0"/>
              <a:t> </a:t>
            </a:r>
            <a:r>
              <a:rPr lang="en-GB" sz="2400" b="1" dirty="0" err="1"/>
              <a:t>yn</a:t>
            </a:r>
            <a:r>
              <a:rPr lang="en-GB" sz="2400" b="1" dirty="0"/>
              <a:t> </a:t>
            </a:r>
            <a:r>
              <a:rPr lang="en-GB" sz="2400" b="1" dirty="0" err="1"/>
              <a:t>elwa</a:t>
            </a:r>
            <a:r>
              <a:rPr lang="en-GB" sz="2400" b="1" dirty="0"/>
              <a:t> </a:t>
            </a:r>
            <a:r>
              <a:rPr lang="en-GB" sz="2400" b="1" dirty="0" err="1"/>
              <a:t>ar</a:t>
            </a:r>
            <a:r>
              <a:rPr lang="en-GB" sz="2400" b="1" dirty="0"/>
              <a:t> </a:t>
            </a:r>
            <a:r>
              <a:rPr lang="en-GB" sz="2400" b="1" dirty="0" err="1"/>
              <a:t>chwilfrydedd</a:t>
            </a:r>
            <a:r>
              <a:rPr lang="en-GB" sz="2400" b="1" dirty="0"/>
              <a:t> plant a </a:t>
            </a:r>
            <a:r>
              <a:rPr lang="en-GB" sz="2400" b="1" dirty="0" err="1"/>
              <a:t>phobl</a:t>
            </a:r>
            <a:r>
              <a:rPr lang="en-GB" sz="2400" b="1" dirty="0"/>
              <a:t> </a:t>
            </a:r>
            <a:r>
              <a:rPr lang="en-GB" sz="2400" b="1" dirty="0" err="1"/>
              <a:t>ifanc</a:t>
            </a:r>
            <a:r>
              <a:rPr lang="en-GB" sz="2400" b="1" dirty="0"/>
              <a:t> </a:t>
            </a:r>
            <a:r>
              <a:rPr lang="en-GB" sz="2400" b="1" dirty="0" err="1"/>
              <a:t>ynghylch</a:t>
            </a:r>
            <a:r>
              <a:rPr lang="en-GB" sz="2400" b="1" dirty="0"/>
              <a:t> </a:t>
            </a:r>
            <a:r>
              <a:rPr lang="en-GB" sz="2400" b="1" dirty="0" err="1"/>
              <a:t>ein</a:t>
            </a:r>
            <a:r>
              <a:rPr lang="en-GB" sz="2400" b="1" dirty="0"/>
              <a:t> </a:t>
            </a:r>
            <a:r>
              <a:rPr lang="en-GB" sz="2400" b="1" dirty="0" err="1"/>
              <a:t>byd</a:t>
            </a:r>
            <a:r>
              <a:rPr lang="en-GB" sz="2400" b="1" dirty="0"/>
              <a:t> </a:t>
            </a:r>
            <a:r>
              <a:rPr lang="en-GB" sz="2400" b="1" dirty="0" err="1"/>
              <a:t>a’n</a:t>
            </a:r>
            <a:r>
              <a:rPr lang="en-GB" sz="2400" b="1" dirty="0"/>
              <a:t> </a:t>
            </a:r>
            <a:r>
              <a:rPr lang="en-GB" sz="2400" b="1" dirty="0" err="1"/>
              <a:t>bydysawd</a:t>
            </a:r>
            <a:r>
              <a:rPr lang="en-GB" sz="2400" b="1" dirty="0"/>
              <a:t> </a:t>
            </a:r>
            <a:r>
              <a:rPr lang="en-GB" sz="2400" b="1" dirty="0" err="1"/>
              <a:t>ffisegol</a:t>
            </a:r>
            <a:r>
              <a:rPr lang="en-GB" sz="2400" b="1" dirty="0"/>
              <a:t>, </a:t>
            </a:r>
            <a:r>
              <a:rPr lang="en-GB" sz="2400" b="1" dirty="0" err="1"/>
              <a:t>naturiol</a:t>
            </a:r>
            <a:r>
              <a:rPr lang="en-GB" sz="2400" b="1" dirty="0"/>
              <a:t> </a:t>
            </a:r>
            <a:r>
              <a:rPr lang="en-GB" sz="2400" b="1" dirty="0" err="1"/>
              <a:t>drwy</a:t>
            </a:r>
            <a:r>
              <a:rPr lang="en-GB" sz="2400" b="1" dirty="0"/>
              <a:t> </a:t>
            </a:r>
            <a:r>
              <a:rPr lang="en-GB" sz="2400" b="1" dirty="0" err="1"/>
              <a:t>ymchwilio</a:t>
            </a:r>
            <a:r>
              <a:rPr lang="en-GB" sz="2400" b="1" dirty="0"/>
              <a:t>, </a:t>
            </a:r>
            <a:r>
              <a:rPr lang="en-GB" sz="2400" b="1" dirty="0" err="1"/>
              <a:t>deall</a:t>
            </a:r>
            <a:r>
              <a:rPr lang="en-GB" sz="2400" b="1" dirty="0"/>
              <a:t> ac </a:t>
            </a:r>
            <a:r>
              <a:rPr lang="en-GB" sz="2400" b="1" dirty="0" err="1"/>
              <a:t>egluro</a:t>
            </a:r>
            <a:r>
              <a:rPr lang="en-GB" sz="2400" b="1" dirty="0"/>
              <a:t>. </a:t>
            </a:r>
            <a:r>
              <a:rPr lang="en-GB" sz="2400" b="1" dirty="0" err="1"/>
              <a:t>Byddant</a:t>
            </a:r>
            <a:r>
              <a:rPr lang="en-GB" sz="2400" b="1" dirty="0"/>
              <a:t> </a:t>
            </a:r>
            <a:r>
              <a:rPr lang="en-GB" sz="2400" b="1" dirty="0" err="1"/>
              <a:t>yn</a:t>
            </a:r>
            <a:r>
              <a:rPr lang="en-GB" sz="2400" b="1" dirty="0"/>
              <a:t> </a:t>
            </a:r>
            <a:r>
              <a:rPr lang="en-GB" sz="2400" b="1" dirty="0" err="1"/>
              <a:t>dysgu</a:t>
            </a:r>
            <a:r>
              <a:rPr lang="en-GB" sz="2400" b="1" dirty="0"/>
              <a:t> </a:t>
            </a:r>
            <a:r>
              <a:rPr lang="en-GB" sz="2400" b="1" dirty="0" err="1"/>
              <a:t>i</a:t>
            </a:r>
            <a:r>
              <a:rPr lang="en-GB" sz="2400" b="1" dirty="0"/>
              <a:t> </a:t>
            </a:r>
            <a:r>
              <a:rPr lang="en-GB" sz="2400" b="1" dirty="0" err="1"/>
              <a:t>gynhyrchu</a:t>
            </a:r>
            <a:r>
              <a:rPr lang="en-GB" sz="2400" b="1" dirty="0"/>
              <a:t> </a:t>
            </a:r>
            <a:r>
              <a:rPr lang="en-GB" sz="2400" b="1" dirty="0" err="1"/>
              <a:t>syniadau</a:t>
            </a:r>
            <a:r>
              <a:rPr lang="en-GB" sz="2400" b="1" dirty="0"/>
              <a:t> a </a:t>
            </a:r>
            <a:r>
              <a:rPr lang="en-GB" sz="2400" b="1" dirty="0" err="1"/>
              <a:t>rhoi</a:t>
            </a:r>
            <a:r>
              <a:rPr lang="en-GB" sz="2400" b="1" dirty="0"/>
              <a:t> </a:t>
            </a:r>
            <a:r>
              <a:rPr lang="en-GB" sz="2400" b="1" dirty="0" err="1"/>
              <a:t>prawf</a:t>
            </a:r>
            <a:r>
              <a:rPr lang="en-GB" sz="2400" b="1" dirty="0"/>
              <a:t> </a:t>
            </a:r>
            <a:r>
              <a:rPr lang="en-GB" sz="2400" b="1" dirty="0" err="1"/>
              <a:t>arnynt</a:t>
            </a:r>
            <a:r>
              <a:rPr lang="en-GB" sz="2400" b="1" dirty="0"/>
              <a:t>, </a:t>
            </a:r>
            <a:r>
              <a:rPr lang="en-GB" sz="2400" b="1" dirty="0" err="1"/>
              <a:t>casglu</a:t>
            </a:r>
            <a:r>
              <a:rPr lang="en-GB" sz="2400" b="1" dirty="0"/>
              <a:t> </a:t>
            </a:r>
            <a:r>
              <a:rPr lang="en-GB" sz="2400" b="1" dirty="0" err="1"/>
              <a:t>tystiolaeth</a:t>
            </a:r>
            <a:r>
              <a:rPr lang="en-GB" sz="2400" b="1" dirty="0"/>
              <a:t>, </a:t>
            </a:r>
            <a:r>
              <a:rPr lang="en-GB" sz="2400" b="1" dirty="0" err="1"/>
              <a:t>arsylwi</a:t>
            </a:r>
            <a:r>
              <a:rPr lang="en-GB" sz="2400" b="1" dirty="0"/>
              <a:t>, </a:t>
            </a:r>
            <a:r>
              <a:rPr lang="en-GB" sz="2400" b="1" dirty="0" err="1"/>
              <a:t>ymchwilio’n</a:t>
            </a:r>
            <a:r>
              <a:rPr lang="en-GB" sz="2400" b="1" dirty="0"/>
              <a:t> </a:t>
            </a:r>
            <a:r>
              <a:rPr lang="en-GB" sz="2400" b="1" dirty="0" err="1"/>
              <a:t>ymarferol</a:t>
            </a:r>
            <a:r>
              <a:rPr lang="en-GB" sz="2400" b="1" dirty="0"/>
              <a:t>, a </a:t>
            </a:r>
            <a:r>
              <a:rPr lang="en-GB" sz="2400" b="1" dirty="0" err="1"/>
              <a:t>chyfathrebu</a:t>
            </a:r>
            <a:r>
              <a:rPr lang="en-GB" sz="2400" b="1" dirty="0"/>
              <a:t> ag </a:t>
            </a:r>
            <a:r>
              <a:rPr lang="en-GB" sz="2400" b="1" dirty="0" err="1"/>
              <a:t>eraill</a:t>
            </a:r>
            <a:r>
              <a:rPr lang="en-GB" sz="2400" b="1" dirty="0"/>
              <a:t>. </a:t>
            </a:r>
            <a:r>
              <a:rPr lang="en-GB" sz="2400" dirty="0" err="1"/>
              <a:t>Byddant</a:t>
            </a:r>
            <a:r>
              <a:rPr lang="en-GB" sz="2400" dirty="0"/>
              <a:t> </a:t>
            </a:r>
            <a:r>
              <a:rPr lang="en-GB" sz="2400" dirty="0" err="1"/>
              <a:t>hefyd</a:t>
            </a:r>
            <a:r>
              <a:rPr lang="en-GB" sz="2400" dirty="0"/>
              <a:t> </a:t>
            </a:r>
            <a:r>
              <a:rPr lang="en-GB" sz="2400" dirty="0" err="1"/>
              <a:t>yn</a:t>
            </a:r>
            <a:r>
              <a:rPr lang="en-GB" sz="2400" dirty="0"/>
              <a:t> </a:t>
            </a:r>
            <a:r>
              <a:rPr lang="en-GB" sz="2400" dirty="0" err="1"/>
              <a:t>dysgu</a:t>
            </a:r>
            <a:r>
              <a:rPr lang="en-GB" sz="2400" dirty="0"/>
              <a:t> </a:t>
            </a:r>
            <a:r>
              <a:rPr lang="en-GB" sz="2400" dirty="0" err="1"/>
              <a:t>drwy</a:t>
            </a:r>
            <a:r>
              <a:rPr lang="en-GB" sz="2400" dirty="0"/>
              <a:t> </a:t>
            </a:r>
            <a:r>
              <a:rPr lang="en-GB" sz="2400" dirty="0" err="1"/>
              <a:t>gyfrifiadureg</a:t>
            </a:r>
            <a:r>
              <a:rPr lang="en-GB" sz="2400" dirty="0"/>
              <a:t> </a:t>
            </a:r>
            <a:r>
              <a:rPr lang="en-GB" sz="2400" dirty="0" err="1"/>
              <a:t>i</a:t>
            </a:r>
            <a:r>
              <a:rPr lang="en-GB" sz="2400" dirty="0"/>
              <a:t> </a:t>
            </a:r>
            <a:r>
              <a:rPr lang="en-GB" sz="2400" dirty="0" err="1"/>
              <a:t>ymestyn</a:t>
            </a:r>
            <a:r>
              <a:rPr lang="en-GB" sz="2400" dirty="0"/>
              <a:t> </a:t>
            </a:r>
            <a:r>
              <a:rPr lang="en-GB" sz="2400" dirty="0" err="1"/>
              <a:t>ein</a:t>
            </a:r>
            <a:r>
              <a:rPr lang="en-GB" sz="2400" dirty="0"/>
              <a:t> </a:t>
            </a:r>
            <a:r>
              <a:rPr lang="en-GB" sz="2400" dirty="0" err="1"/>
              <a:t>syniadau</a:t>
            </a:r>
            <a:r>
              <a:rPr lang="en-GB" sz="2400" dirty="0"/>
              <a:t> </a:t>
            </a:r>
            <a:r>
              <a:rPr lang="en-GB" sz="2400" dirty="0" err="1"/>
              <a:t>ynghylch</a:t>
            </a:r>
            <a:r>
              <a:rPr lang="en-GB" sz="2400" dirty="0"/>
              <a:t> </a:t>
            </a:r>
            <a:r>
              <a:rPr lang="en-GB" sz="2400" dirty="0" err="1"/>
              <a:t>yr</a:t>
            </a:r>
            <a:r>
              <a:rPr lang="en-GB" sz="2400" dirty="0"/>
              <a:t> </a:t>
            </a:r>
            <a:r>
              <a:rPr lang="en-GB" sz="2400" dirty="0" err="1"/>
              <a:t>hyn</a:t>
            </a:r>
            <a:r>
              <a:rPr lang="en-GB" sz="2400" dirty="0"/>
              <a:t> </a:t>
            </a:r>
            <a:r>
              <a:rPr lang="en-GB" sz="2400" dirty="0" err="1"/>
              <a:t>sy’n</a:t>
            </a:r>
            <a:r>
              <a:rPr lang="en-GB" sz="2400" dirty="0"/>
              <a:t> </a:t>
            </a:r>
            <a:r>
              <a:rPr lang="en-GB" sz="2400" dirty="0" err="1"/>
              <a:t>bosibl</a:t>
            </a:r>
            <a:r>
              <a:rPr lang="en-GB" sz="2400" dirty="0"/>
              <a:t>. </a:t>
            </a:r>
          </a:p>
        </p:txBody>
      </p:sp>
    </p:spTree>
    <p:extLst>
      <p:ext uri="{BB962C8B-B14F-4D97-AF65-F5344CB8AC3E}">
        <p14:creationId xmlns:p14="http://schemas.microsoft.com/office/powerpoint/2010/main" val="1733774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chemeClr val="tx1"/>
                </a:solidFill>
              </a:rPr>
              <a:t>Lakin</a:t>
            </a:r>
            <a:r>
              <a:rPr lang="en-GB" b="1" dirty="0">
                <a:solidFill>
                  <a:schemeClr val="tx1"/>
                </a:solidFill>
              </a:rPr>
              <a:t>, L. (2013) </a:t>
            </a:r>
            <a:r>
              <a:rPr lang="en-GB" b="1" i="1" dirty="0">
                <a:solidFill>
                  <a:schemeClr val="tx1"/>
                </a:solidFill>
              </a:rPr>
              <a:t>Developing Independent Learning in Science</a:t>
            </a:r>
            <a:r>
              <a:rPr lang="en-GB" b="1" dirty="0">
                <a:solidFill>
                  <a:schemeClr val="tx1"/>
                </a:solidFill>
              </a:rPr>
              <a:t>. Maidenhead: OU Press.</a:t>
            </a:r>
            <a:endParaRPr lang="en-GB" dirty="0"/>
          </a:p>
        </p:txBody>
      </p:sp>
      <p:sp>
        <p:nvSpPr>
          <p:cNvPr id="3" name="Content Placeholder 2"/>
          <p:cNvSpPr>
            <a:spLocks noGrp="1"/>
          </p:cNvSpPr>
          <p:nvPr>
            <p:ph idx="1"/>
          </p:nvPr>
        </p:nvSpPr>
        <p:spPr/>
        <p:txBody>
          <a:bodyPr>
            <a:normAutofit lnSpcReduction="10000"/>
          </a:bodyPr>
          <a:lstStyle/>
          <a:p>
            <a:r>
              <a:rPr lang="cy-GB" sz="2400" dirty="0" smtClean="0"/>
              <a:t>“Er </a:t>
            </a:r>
            <a:r>
              <a:rPr lang="cy-GB" sz="2400" dirty="0"/>
              <a:t>mwyn i’r broses ddysgu fod yn gynhyrchiol </a:t>
            </a:r>
            <a:r>
              <a:rPr lang="cy-GB" sz="2400" b="1" dirty="0"/>
              <a:t>rhaid i’r dysgwr yn gyntaf gymryd perchnogaeth o’r syniadau</a:t>
            </a:r>
            <a:r>
              <a:rPr lang="cy-GB" sz="2400" dirty="0"/>
              <a:t>. Tan i hynny ddigwydd, mae ymgysylltiad y dysgwr yn parhau i fod yn arwynebol, ac mae “dysgu dwfn”, sef y math o ddysgu sy’n barhaus, y gellir ei gymhwyso i sefyllfaoedd newydd a’i ddatblygu ymhellach, yn parhau i fod y tu hwnt i’w </a:t>
            </a:r>
            <a:r>
              <a:rPr lang="cy-GB" sz="2400" dirty="0" smtClean="0"/>
              <a:t>afael”. </a:t>
            </a:r>
            <a:r>
              <a:rPr lang="cy-GB" sz="2400" dirty="0"/>
              <a:t>(Lakin, 2013)</a:t>
            </a:r>
            <a:endParaRPr lang="en-GB" sz="2400" dirty="0"/>
          </a:p>
          <a:p>
            <a:r>
              <a:rPr lang="cy-GB" sz="2400" b="1" dirty="0"/>
              <a:t>Daw’r ysgogiad mewnol a’r cymhelliad o du’r dysgwr – rhaid i’r wybodaeth fod yn berthnasol ac yn hygyrch – yn bwysicaf oll mae’n rhaid bod y dysgwr eisiau ei dysgu.</a:t>
            </a:r>
            <a:endParaRPr lang="en-GB" sz="2400" b="1" dirty="0"/>
          </a:p>
          <a:p>
            <a:r>
              <a:rPr lang="cy-GB" sz="2400" dirty="0" smtClean="0"/>
              <a:t>“Heb </a:t>
            </a:r>
            <a:r>
              <a:rPr lang="cy-GB" sz="2400" dirty="0"/>
              <a:t>y cymhelliad, yr ysgogiad mewnol, daw dysgu yn weithred ddibwys, ddiystyr sy’n addas yn unig ar gyfer proses asesu sy’n cael ei gyrru gan </a:t>
            </a:r>
            <a:r>
              <a:rPr lang="cy-GB" sz="2400" dirty="0" smtClean="0"/>
              <a:t>amcanion.” </a:t>
            </a:r>
            <a:r>
              <a:rPr lang="cy-GB" sz="2400" dirty="0"/>
              <a:t>(Lakin, 2013)</a:t>
            </a:r>
            <a:endParaRPr lang="en-GB" sz="2400" dirty="0"/>
          </a:p>
          <a:p>
            <a:endParaRPr lang="en-GB" dirty="0"/>
          </a:p>
        </p:txBody>
      </p:sp>
    </p:spTree>
    <p:extLst>
      <p:ext uri="{BB962C8B-B14F-4D97-AF65-F5344CB8AC3E}">
        <p14:creationId xmlns:p14="http://schemas.microsoft.com/office/powerpoint/2010/main" val="20485845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Profiadau</a:t>
            </a:r>
            <a:r>
              <a:rPr lang="en-GB" dirty="0" smtClean="0"/>
              <a:t> </a:t>
            </a:r>
            <a:r>
              <a:rPr lang="en-GB" dirty="0" err="1" smtClean="0"/>
              <a:t>ysgol</a:t>
            </a:r>
            <a:r>
              <a:rPr lang="en-GB" dirty="0" smtClean="0"/>
              <a:t>?</a:t>
            </a:r>
            <a:endParaRPr lang="en-GB" dirty="0"/>
          </a:p>
        </p:txBody>
      </p:sp>
      <p:sp>
        <p:nvSpPr>
          <p:cNvPr id="3" name="Content Placeholder 2"/>
          <p:cNvSpPr>
            <a:spLocks noGrp="1"/>
          </p:cNvSpPr>
          <p:nvPr>
            <p:ph idx="1"/>
          </p:nvPr>
        </p:nvSpPr>
        <p:spPr/>
        <p:txBody>
          <a:bodyPr>
            <a:normAutofit/>
          </a:bodyPr>
          <a:lstStyle/>
          <a:p>
            <a:endParaRPr lang="en-GB" dirty="0" smtClean="0"/>
          </a:p>
          <a:p>
            <a:r>
              <a:rPr lang="en-GB" sz="3600" dirty="0" err="1" smtClean="0"/>
              <a:t>Trafodaeth</a:t>
            </a:r>
            <a:r>
              <a:rPr lang="en-GB" sz="3600" dirty="0" smtClean="0"/>
              <a:t> </a:t>
            </a:r>
            <a:r>
              <a:rPr lang="en-GB" sz="3600" dirty="0" err="1" smtClean="0"/>
              <a:t>grŵp</a:t>
            </a:r>
            <a:r>
              <a:rPr lang="en-GB" sz="3600" dirty="0" smtClean="0"/>
              <a:t>: </a:t>
            </a:r>
            <a:r>
              <a:rPr lang="en-GB" sz="3600" dirty="0" err="1" smtClean="0"/>
              <a:t>Rhannu</a:t>
            </a:r>
            <a:r>
              <a:rPr lang="en-GB" sz="3600" dirty="0" smtClean="0"/>
              <a:t> </a:t>
            </a:r>
            <a:r>
              <a:rPr lang="en-GB" sz="3600" dirty="0" err="1" smtClean="0"/>
              <a:t>syniadau</a:t>
            </a:r>
            <a:endParaRPr lang="en-GB" sz="3600" dirty="0" smtClean="0"/>
          </a:p>
          <a:p>
            <a:r>
              <a:rPr lang="en-GB" sz="3600" dirty="0" err="1" smtClean="0"/>
              <a:t>Sut</a:t>
            </a:r>
            <a:r>
              <a:rPr lang="en-GB" sz="3600" dirty="0" smtClean="0"/>
              <a:t> </a:t>
            </a:r>
            <a:r>
              <a:rPr lang="en-GB" sz="3600" dirty="0" err="1" smtClean="0"/>
              <a:t>aethoch</a:t>
            </a:r>
            <a:r>
              <a:rPr lang="en-GB" sz="3600" dirty="0" smtClean="0"/>
              <a:t> </a:t>
            </a:r>
            <a:r>
              <a:rPr lang="en-GB" sz="3600" dirty="0" err="1" smtClean="0"/>
              <a:t>ati</a:t>
            </a:r>
            <a:r>
              <a:rPr lang="en-GB" sz="3600" dirty="0" smtClean="0"/>
              <a:t> </a:t>
            </a:r>
            <a:r>
              <a:rPr lang="en-GB" sz="3600" dirty="0" err="1" smtClean="0"/>
              <a:t>i</a:t>
            </a:r>
            <a:r>
              <a:rPr lang="en-GB" sz="3600" dirty="0" smtClean="0"/>
              <a:t> “</a:t>
            </a:r>
            <a:r>
              <a:rPr lang="en-GB" sz="3600" dirty="0" err="1" smtClean="0"/>
              <a:t>fachu</a:t>
            </a:r>
            <a:r>
              <a:rPr lang="en-GB" sz="3600" dirty="0" smtClean="0"/>
              <a:t>” </a:t>
            </a:r>
            <a:r>
              <a:rPr lang="en-GB" sz="3600" dirty="0" err="1" smtClean="0"/>
              <a:t>diddordeb</a:t>
            </a:r>
            <a:r>
              <a:rPr lang="en-GB" sz="3600" dirty="0" smtClean="0"/>
              <a:t> y plant </a:t>
            </a:r>
            <a:r>
              <a:rPr lang="en-GB" sz="3600" dirty="0" err="1" smtClean="0"/>
              <a:t>er</a:t>
            </a:r>
            <a:r>
              <a:rPr lang="en-GB" sz="3600" dirty="0" smtClean="0"/>
              <a:t> </a:t>
            </a:r>
            <a:r>
              <a:rPr lang="en-GB" sz="3600" dirty="0" err="1" smtClean="0"/>
              <a:t>mwyn</a:t>
            </a:r>
            <a:r>
              <a:rPr lang="en-GB" sz="3600" dirty="0" smtClean="0"/>
              <a:t> </a:t>
            </a:r>
            <a:r>
              <a:rPr lang="en-GB" sz="3600" dirty="0" err="1" smtClean="0"/>
              <a:t>eu</a:t>
            </a:r>
            <a:r>
              <a:rPr lang="en-GB" sz="3600" dirty="0" smtClean="0"/>
              <a:t> </a:t>
            </a:r>
            <a:r>
              <a:rPr lang="en-GB" sz="3600" dirty="0" err="1" smtClean="0"/>
              <a:t>hannog</a:t>
            </a:r>
            <a:r>
              <a:rPr lang="en-GB" sz="3600" dirty="0" smtClean="0"/>
              <a:t> </a:t>
            </a:r>
            <a:r>
              <a:rPr lang="en-GB" sz="3600" dirty="0" err="1" smtClean="0"/>
              <a:t>i</a:t>
            </a:r>
            <a:r>
              <a:rPr lang="en-GB" sz="3600" dirty="0" smtClean="0"/>
              <a:t> </a:t>
            </a:r>
            <a:r>
              <a:rPr lang="en-GB" sz="3600" dirty="0" err="1" smtClean="0"/>
              <a:t>siarad</a:t>
            </a:r>
            <a:r>
              <a:rPr lang="en-GB" sz="3600" dirty="0" smtClean="0"/>
              <a:t> am </a:t>
            </a:r>
            <a:r>
              <a:rPr lang="en-GB" sz="3600" dirty="0" err="1" smtClean="0"/>
              <a:t>rywbeth</a:t>
            </a:r>
            <a:r>
              <a:rPr lang="en-GB" sz="3600" dirty="0" smtClean="0"/>
              <a:t> </a:t>
            </a:r>
            <a:r>
              <a:rPr lang="en-GB" sz="3600" dirty="0" err="1" smtClean="0"/>
              <a:t>yr</a:t>
            </a:r>
            <a:r>
              <a:rPr lang="en-GB" sz="3600" dirty="0" smtClean="0"/>
              <a:t> </a:t>
            </a:r>
            <a:r>
              <a:rPr lang="en-GB" sz="3600" dirty="0" err="1" smtClean="0"/>
              <a:t>oeddech</a:t>
            </a:r>
            <a:r>
              <a:rPr lang="en-GB" sz="3600" dirty="0" smtClean="0"/>
              <a:t> chi am </a:t>
            </a:r>
            <a:r>
              <a:rPr lang="en-GB" sz="3600" dirty="0" err="1" smtClean="0"/>
              <a:t>iddynt</a:t>
            </a:r>
            <a:r>
              <a:rPr lang="en-GB" sz="3600" dirty="0" smtClean="0"/>
              <a:t> </a:t>
            </a:r>
            <a:r>
              <a:rPr lang="en-GB" sz="3600" dirty="0" err="1" smtClean="0"/>
              <a:t>ei</a:t>
            </a:r>
            <a:r>
              <a:rPr lang="en-GB" sz="3600" dirty="0" smtClean="0"/>
              <a:t> </a:t>
            </a:r>
            <a:r>
              <a:rPr lang="en-GB" sz="3600" dirty="0" err="1" smtClean="0"/>
              <a:t>ddatblygu</a:t>
            </a:r>
            <a:r>
              <a:rPr lang="en-GB" sz="3600" dirty="0" smtClean="0"/>
              <a:t> </a:t>
            </a:r>
            <a:r>
              <a:rPr lang="en-GB" sz="3600" dirty="0" err="1" smtClean="0"/>
              <a:t>gyda</a:t>
            </a:r>
            <a:r>
              <a:rPr lang="en-GB" sz="3600" dirty="0" smtClean="0"/>
              <a:t> chi </a:t>
            </a:r>
            <a:r>
              <a:rPr lang="en-GB" sz="3600" dirty="0" err="1" smtClean="0"/>
              <a:t>mewn</a:t>
            </a:r>
            <a:r>
              <a:rPr lang="en-GB" sz="3600" dirty="0" smtClean="0"/>
              <a:t> </a:t>
            </a:r>
            <a:r>
              <a:rPr lang="en-GB" sz="3600" dirty="0" err="1" smtClean="0"/>
              <a:t>gwyddoniaeth</a:t>
            </a:r>
            <a:r>
              <a:rPr lang="en-GB" sz="3600" dirty="0" smtClean="0"/>
              <a:t>?</a:t>
            </a:r>
          </a:p>
        </p:txBody>
      </p:sp>
    </p:spTree>
    <p:extLst>
      <p:ext uri="{BB962C8B-B14F-4D97-AF65-F5344CB8AC3E}">
        <p14:creationId xmlns:p14="http://schemas.microsoft.com/office/powerpoint/2010/main" val="3964051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tx1"/>
                </a:solidFill>
              </a:rPr>
              <a:t>Theorïau</a:t>
            </a:r>
            <a:r>
              <a:rPr lang="en-GB" dirty="0" smtClean="0">
                <a:solidFill>
                  <a:schemeClr val="tx1"/>
                </a:solidFill>
              </a:rPr>
              <a:t> am </a:t>
            </a:r>
            <a:r>
              <a:rPr lang="en-GB" dirty="0" err="1" smtClean="0">
                <a:solidFill>
                  <a:schemeClr val="tx1"/>
                </a:solidFill>
              </a:rPr>
              <a:t>ddysgu</a:t>
            </a:r>
            <a:r>
              <a:rPr lang="en-GB" dirty="0" smtClean="0">
                <a:solidFill>
                  <a:schemeClr val="tx1"/>
                </a:solidFill>
              </a:rPr>
              <a:t> plant </a:t>
            </a:r>
            <a:endParaRPr lang="en-GB" dirty="0">
              <a:solidFill>
                <a:schemeClr val="tx1"/>
              </a:solidFill>
            </a:endParaRPr>
          </a:p>
        </p:txBody>
      </p:sp>
      <p:sp>
        <p:nvSpPr>
          <p:cNvPr id="3" name="Content Placeholder 2"/>
          <p:cNvSpPr>
            <a:spLocks noGrp="1"/>
          </p:cNvSpPr>
          <p:nvPr>
            <p:ph idx="1"/>
          </p:nvPr>
        </p:nvSpPr>
        <p:spPr/>
        <p:txBody>
          <a:bodyPr>
            <a:normAutofit/>
          </a:bodyPr>
          <a:lstStyle/>
          <a:p>
            <a:pPr lvl="0"/>
            <a:r>
              <a:rPr lang="en-GB" sz="2400" dirty="0" err="1"/>
              <a:t>Theorïau</a:t>
            </a:r>
            <a:r>
              <a:rPr lang="en-GB" sz="2400" dirty="0"/>
              <a:t> </a:t>
            </a:r>
            <a:r>
              <a:rPr lang="en-GB" sz="2400" dirty="0" err="1"/>
              <a:t>datblygu</a:t>
            </a:r>
            <a:r>
              <a:rPr lang="en-GB" sz="2400" dirty="0"/>
              <a:t> Piaget a </a:t>
            </a:r>
            <a:r>
              <a:rPr lang="en-GB" sz="2400" dirty="0" err="1"/>
              <a:t>sut</a:t>
            </a:r>
            <a:r>
              <a:rPr lang="en-GB" sz="2400" dirty="0"/>
              <a:t> y </a:t>
            </a:r>
            <a:r>
              <a:rPr lang="en-GB" sz="2400" dirty="0" err="1"/>
              <a:t>mae</a:t>
            </a:r>
            <a:r>
              <a:rPr lang="en-GB" sz="2400" dirty="0"/>
              <a:t> plant </a:t>
            </a:r>
            <a:r>
              <a:rPr lang="en-GB" sz="2400" dirty="0" err="1"/>
              <a:t>yn</a:t>
            </a:r>
            <a:r>
              <a:rPr lang="en-GB" sz="2400" dirty="0"/>
              <a:t> </a:t>
            </a:r>
            <a:r>
              <a:rPr lang="en-GB" sz="2400" dirty="0" err="1"/>
              <a:t>ffurfio</a:t>
            </a:r>
            <a:r>
              <a:rPr lang="en-GB" sz="2400" dirty="0"/>
              <a:t> </a:t>
            </a:r>
            <a:r>
              <a:rPr lang="en-GB" sz="2400" dirty="0" err="1"/>
              <a:t>dealltwriaeth</a:t>
            </a:r>
            <a:r>
              <a:rPr lang="en-GB" sz="2400" dirty="0"/>
              <a:t> </a:t>
            </a:r>
            <a:r>
              <a:rPr lang="en-GB" sz="2400" dirty="0" err="1"/>
              <a:t>wrth</a:t>
            </a:r>
            <a:r>
              <a:rPr lang="en-GB" sz="2400" dirty="0"/>
              <a:t> </a:t>
            </a:r>
            <a:r>
              <a:rPr lang="en-GB" sz="2400" dirty="0" err="1"/>
              <a:t>iddynt</a:t>
            </a:r>
            <a:r>
              <a:rPr lang="en-GB" sz="2400" dirty="0"/>
              <a:t> </a:t>
            </a:r>
            <a:r>
              <a:rPr lang="en-GB" sz="2400" dirty="0" err="1"/>
              <a:t>ryngweithio</a:t>
            </a:r>
            <a:r>
              <a:rPr lang="en-GB" sz="2400" dirty="0"/>
              <a:t> </a:t>
            </a:r>
            <a:r>
              <a:rPr lang="en-GB" sz="2400" dirty="0" err="1"/>
              <a:t>â’r</a:t>
            </a:r>
            <a:r>
              <a:rPr lang="en-GB" sz="2400" dirty="0"/>
              <a:t> </a:t>
            </a:r>
            <a:r>
              <a:rPr lang="en-GB" sz="2400" dirty="0" err="1"/>
              <a:t>byd</a:t>
            </a:r>
            <a:r>
              <a:rPr lang="en-GB" sz="2400" dirty="0"/>
              <a:t> - </a:t>
            </a:r>
            <a:r>
              <a:rPr lang="en-GB" sz="2400" dirty="0" err="1"/>
              <a:t>dylanwad</a:t>
            </a:r>
            <a:r>
              <a:rPr lang="en-GB" sz="2400" dirty="0"/>
              <a:t> </a:t>
            </a:r>
            <a:r>
              <a:rPr lang="en-GB" sz="2400" dirty="0" err="1"/>
              <a:t>cynnar</a:t>
            </a:r>
            <a:r>
              <a:rPr lang="en-GB" sz="2400" dirty="0"/>
              <a:t> </a:t>
            </a:r>
            <a:r>
              <a:rPr lang="en-GB" sz="2400" dirty="0" err="1"/>
              <a:t>ar</a:t>
            </a:r>
            <a:r>
              <a:rPr lang="en-GB" sz="2400" dirty="0"/>
              <a:t> </a:t>
            </a:r>
            <a:r>
              <a:rPr lang="en-GB" sz="2400" dirty="0" err="1"/>
              <a:t>addysg</a:t>
            </a:r>
            <a:r>
              <a:rPr lang="en-GB" sz="2400" dirty="0"/>
              <a:t> </a:t>
            </a:r>
            <a:r>
              <a:rPr lang="en-GB" sz="2400" dirty="0" err="1"/>
              <a:t>gynradd</a:t>
            </a:r>
            <a:r>
              <a:rPr lang="en-GB" sz="2400" dirty="0"/>
              <a:t>.</a:t>
            </a:r>
          </a:p>
          <a:p>
            <a:pPr lvl="0"/>
            <a:r>
              <a:rPr lang="en-GB" sz="2400" dirty="0" err="1"/>
              <a:t>Pwysigrwydd</a:t>
            </a:r>
            <a:r>
              <a:rPr lang="en-GB" sz="2400" dirty="0"/>
              <a:t> </a:t>
            </a:r>
            <a:r>
              <a:rPr lang="en-GB" sz="2400" dirty="0" err="1"/>
              <a:t>iaith</a:t>
            </a:r>
            <a:r>
              <a:rPr lang="en-GB" sz="2400" dirty="0"/>
              <a:t> a </a:t>
            </a:r>
            <a:r>
              <a:rPr lang="en-GB" sz="2400" dirty="0" err="1"/>
              <a:t>rhyngweithio</a:t>
            </a:r>
            <a:r>
              <a:rPr lang="en-GB" sz="2400" dirty="0"/>
              <a:t> </a:t>
            </a:r>
            <a:r>
              <a:rPr lang="en-GB" sz="2400" dirty="0" err="1"/>
              <a:t>cymdeithasol</a:t>
            </a:r>
            <a:r>
              <a:rPr lang="en-GB" sz="2400" dirty="0"/>
              <a:t> </a:t>
            </a:r>
            <a:r>
              <a:rPr lang="en-GB" sz="2400" dirty="0" err="1"/>
              <a:t>wedyn</a:t>
            </a:r>
            <a:r>
              <a:rPr lang="en-GB" sz="2400" dirty="0"/>
              <a: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cydnabod</a:t>
            </a:r>
            <a:r>
              <a:rPr lang="en-GB" sz="2400" dirty="0"/>
              <a:t> - Vygotsky </a:t>
            </a:r>
            <a:r>
              <a:rPr lang="en-GB" sz="2400" dirty="0" err="1"/>
              <a:t>yn</a:t>
            </a:r>
            <a:r>
              <a:rPr lang="en-GB" sz="2400" dirty="0"/>
              <a:t> </a:t>
            </a:r>
            <a:r>
              <a:rPr lang="en-GB" sz="2400" dirty="0" err="1"/>
              <a:t>ddylanwadol</a:t>
            </a:r>
            <a:r>
              <a:rPr lang="en-GB" sz="2400" dirty="0"/>
              <a:t> </a:t>
            </a:r>
            <a:r>
              <a:rPr lang="en-GB" sz="2400" dirty="0" err="1"/>
              <a:t>yma</a:t>
            </a:r>
            <a:r>
              <a:rPr lang="en-GB" sz="2400" dirty="0"/>
              <a:t>. </a:t>
            </a:r>
          </a:p>
          <a:p>
            <a:pPr lvl="0"/>
            <a:r>
              <a:rPr lang="en-GB" sz="2400" dirty="0"/>
              <a:t>Mae </a:t>
            </a:r>
            <a:r>
              <a:rPr lang="en-GB" sz="2400" dirty="0" err="1"/>
              <a:t>nifer</a:t>
            </a:r>
            <a:r>
              <a:rPr lang="en-GB" sz="2400" dirty="0"/>
              <a:t> o </a:t>
            </a:r>
            <a:r>
              <a:rPr lang="en-GB" sz="2400" dirty="0" err="1"/>
              <a:t>ddatblygiadau</a:t>
            </a:r>
            <a:r>
              <a:rPr lang="en-GB" sz="2400" dirty="0"/>
              <a:t> </a:t>
            </a:r>
            <a:r>
              <a:rPr lang="en-GB" sz="2400" dirty="0" err="1"/>
              <a:t>mewn</a:t>
            </a:r>
            <a:r>
              <a:rPr lang="en-GB" sz="2400" dirty="0"/>
              <a:t> </a:t>
            </a:r>
            <a:r>
              <a:rPr lang="en-GB" sz="2400" dirty="0" err="1"/>
              <a:t>addysg</a:t>
            </a:r>
            <a:r>
              <a:rPr lang="en-GB" sz="2400" dirty="0"/>
              <a:t> </a:t>
            </a:r>
            <a:r>
              <a:rPr lang="en-GB" sz="2400" dirty="0" err="1"/>
              <a:t>gwyddoniaeth</a:t>
            </a:r>
            <a:r>
              <a:rPr lang="en-GB" sz="2400" dirty="0"/>
              <a:t> </a:t>
            </a:r>
            <a:r>
              <a:rPr lang="en-GB" sz="2400" dirty="0" err="1"/>
              <a:t>yn</a:t>
            </a:r>
            <a:r>
              <a:rPr lang="en-GB" sz="2400" dirty="0"/>
              <a:t> y 40 </a:t>
            </a:r>
            <a:r>
              <a:rPr lang="en-GB" sz="2400" dirty="0" err="1"/>
              <a:t>mlynedd</a:t>
            </a:r>
            <a:r>
              <a:rPr lang="en-GB" sz="2400" dirty="0"/>
              <a:t> </a:t>
            </a:r>
            <a:r>
              <a:rPr lang="en-GB" sz="2400" dirty="0" err="1"/>
              <a:t>diwethaf</a:t>
            </a:r>
            <a:r>
              <a:rPr lang="en-GB" sz="2400" dirty="0"/>
              <a:t> </a:t>
            </a:r>
            <a:r>
              <a:rPr lang="en-GB" sz="2400" dirty="0" err="1"/>
              <a:t>wedi</a:t>
            </a:r>
            <a:r>
              <a:rPr lang="en-GB" sz="2400" dirty="0"/>
              <a:t> </a:t>
            </a:r>
            <a:r>
              <a:rPr lang="en-GB" sz="2400" dirty="0" err="1"/>
              <a:t>eu</a:t>
            </a:r>
            <a:r>
              <a:rPr lang="en-GB" sz="2400" dirty="0"/>
              <a:t> </a:t>
            </a:r>
            <a:r>
              <a:rPr lang="en-GB" sz="2400" dirty="0" err="1"/>
              <a:t>dylanwadu</a:t>
            </a:r>
            <a:r>
              <a:rPr lang="en-GB" sz="2400" dirty="0"/>
              <a:t> </a:t>
            </a:r>
            <a:r>
              <a:rPr lang="en-GB" sz="2400" dirty="0" err="1"/>
              <a:t>gan</a:t>
            </a:r>
            <a:r>
              <a:rPr lang="en-GB" sz="2400" dirty="0"/>
              <a:t> </a:t>
            </a:r>
            <a:r>
              <a:rPr lang="en-GB" sz="2400" dirty="0" err="1"/>
              <a:t>theorïau</a:t>
            </a:r>
            <a:r>
              <a:rPr lang="en-GB" sz="2400" dirty="0"/>
              <a:t> </a:t>
            </a:r>
            <a:r>
              <a:rPr lang="en-GB" sz="2400" dirty="0" err="1"/>
              <a:t>dysgu</a:t>
            </a:r>
            <a:r>
              <a:rPr lang="en-GB" sz="2400" dirty="0"/>
              <a:t> </a:t>
            </a:r>
            <a:r>
              <a:rPr lang="en-GB" sz="2400" dirty="0" err="1"/>
              <a:t>adeileddol</a:t>
            </a:r>
            <a:r>
              <a:rPr lang="en-GB" sz="2400" dirty="0"/>
              <a:t> a </a:t>
            </a:r>
            <a:r>
              <a:rPr lang="en-GB" sz="2400" dirty="0" err="1" smtClean="0"/>
              <a:t>sosio</a:t>
            </a:r>
            <a:r>
              <a:rPr lang="en-GB" sz="2400" dirty="0" smtClean="0"/>
              <a:t> </a:t>
            </a:r>
            <a:r>
              <a:rPr lang="en-GB" sz="2400" dirty="0" err="1"/>
              <a:t>adeileddol</a:t>
            </a:r>
            <a:r>
              <a:rPr lang="en-GB" sz="2400" dirty="0"/>
              <a:t>.</a:t>
            </a:r>
          </a:p>
          <a:p>
            <a:pPr lvl="0"/>
            <a:r>
              <a:rPr lang="en-GB" sz="2400" dirty="0"/>
              <a:t>Mae </a:t>
            </a:r>
            <a:r>
              <a:rPr lang="en-GB" sz="2400" dirty="0" err="1"/>
              <a:t>dysgu</a:t>
            </a:r>
            <a:r>
              <a:rPr lang="en-GB" sz="2400" dirty="0"/>
              <a:t> </a:t>
            </a:r>
            <a:r>
              <a:rPr lang="en-GB" sz="2400" dirty="0" err="1"/>
              <a:t>yn</a:t>
            </a:r>
            <a:r>
              <a:rPr lang="en-GB" sz="2400" dirty="0"/>
              <a:t> </a:t>
            </a:r>
            <a:r>
              <a:rPr lang="en-GB" sz="2400" dirty="0" err="1"/>
              <a:t>cynnwys</a:t>
            </a:r>
            <a:r>
              <a:rPr lang="en-GB" sz="2400" dirty="0"/>
              <a:t> proses </a:t>
            </a:r>
            <a:r>
              <a:rPr lang="en-GB" sz="2400" dirty="0" err="1"/>
              <a:t>byw</a:t>
            </a:r>
            <a:r>
              <a:rPr lang="en-GB" sz="2400" dirty="0"/>
              <a:t> </a:t>
            </a:r>
            <a:r>
              <a:rPr lang="en-GB" sz="2400" dirty="0" err="1"/>
              <a:t>lle</a:t>
            </a:r>
            <a:r>
              <a:rPr lang="en-GB" sz="2400" dirty="0"/>
              <a:t> y </a:t>
            </a:r>
            <a:r>
              <a:rPr lang="en-GB" sz="2400" dirty="0" err="1"/>
              <a:t>mae</a:t>
            </a:r>
            <a:r>
              <a:rPr lang="en-GB" sz="2400" dirty="0"/>
              <a:t> </a:t>
            </a:r>
            <a:r>
              <a:rPr lang="en-GB" sz="2400" dirty="0" err="1"/>
              <a:t>pob</a:t>
            </a:r>
            <a:r>
              <a:rPr lang="en-GB" sz="2400" dirty="0"/>
              <a:t> </a:t>
            </a:r>
            <a:r>
              <a:rPr lang="en-GB" sz="2400" dirty="0" err="1"/>
              <a:t>dysgwr</a:t>
            </a:r>
            <a:r>
              <a:rPr lang="en-GB" sz="2400" dirty="0"/>
              <a:t> </a:t>
            </a:r>
            <a:r>
              <a:rPr lang="en-GB" sz="2400" dirty="0" err="1"/>
              <a:t>yn</a:t>
            </a:r>
            <a:r>
              <a:rPr lang="en-GB" sz="2400" dirty="0"/>
              <a:t> </a:t>
            </a:r>
            <a:r>
              <a:rPr lang="en-GB" sz="2400" dirty="0" err="1"/>
              <a:t>rhan</a:t>
            </a:r>
            <a:r>
              <a:rPr lang="en-GB" sz="2400" dirty="0"/>
              <a:t> o </a:t>
            </a:r>
            <a:r>
              <a:rPr lang="en-GB" sz="2400" dirty="0" err="1"/>
              <a:t>ffurfio</a:t>
            </a:r>
            <a:r>
              <a:rPr lang="en-GB" sz="2400" dirty="0"/>
              <a:t> </a:t>
            </a:r>
            <a:r>
              <a:rPr lang="en-GB" sz="2400" dirty="0" err="1"/>
              <a:t>ystyron</a:t>
            </a:r>
            <a:r>
              <a:rPr lang="en-GB" sz="2400" dirty="0"/>
              <a:t> o </a:t>
            </a:r>
            <a:r>
              <a:rPr lang="en-GB" sz="2400" dirty="0" err="1"/>
              <a:t>brofiadau</a:t>
            </a:r>
            <a:r>
              <a:rPr lang="en-GB" sz="2400" dirty="0"/>
              <a:t> </a:t>
            </a:r>
            <a:r>
              <a:rPr lang="en-GB" sz="2400" dirty="0" err="1"/>
              <a:t>corfforol</a:t>
            </a:r>
            <a:r>
              <a:rPr lang="en-GB" sz="2400" dirty="0"/>
              <a:t>, </a:t>
            </a:r>
            <a:r>
              <a:rPr lang="en-GB" sz="2400" dirty="0" err="1"/>
              <a:t>deialog</a:t>
            </a:r>
            <a:r>
              <a:rPr lang="en-GB" sz="2400" dirty="0"/>
              <a:t> </a:t>
            </a:r>
            <a:r>
              <a:rPr lang="en-GB" sz="2400" dirty="0" err="1"/>
              <a:t>neu</a:t>
            </a:r>
            <a:r>
              <a:rPr lang="en-GB" sz="2400" dirty="0"/>
              <a:t> </a:t>
            </a:r>
            <a:r>
              <a:rPr lang="en-GB" sz="2400" dirty="0" err="1"/>
              <a:t>destunnau</a:t>
            </a:r>
            <a:r>
              <a:rPr lang="en-GB" sz="2400" dirty="0"/>
              <a:t>.</a:t>
            </a:r>
          </a:p>
        </p:txBody>
      </p:sp>
    </p:spTree>
    <p:extLst>
      <p:ext uri="{BB962C8B-B14F-4D97-AF65-F5344CB8AC3E}">
        <p14:creationId xmlns:p14="http://schemas.microsoft.com/office/powerpoint/2010/main" val="14424709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t>
            </a:r>
            <a:r>
              <a:rPr lang="en-GB" dirty="0" smtClean="0"/>
              <a:t>:</a:t>
            </a:r>
            <a:endParaRPr lang="en-GB" dirty="0"/>
          </a:p>
        </p:txBody>
      </p:sp>
      <p:sp>
        <p:nvSpPr>
          <p:cNvPr id="3" name="Content Placeholder 2"/>
          <p:cNvSpPr>
            <a:spLocks noGrp="1"/>
          </p:cNvSpPr>
          <p:nvPr>
            <p:ph idx="1"/>
          </p:nvPr>
        </p:nvSpPr>
        <p:spPr/>
        <p:txBody>
          <a:bodyPr/>
          <a:lstStyle/>
          <a:p>
            <a:endParaRPr lang="en-GB" b="1" dirty="0" smtClean="0"/>
          </a:p>
          <a:p>
            <a:r>
              <a:rPr lang="en-GB" sz="2800" dirty="0" err="1" smtClean="0">
                <a:solidFill>
                  <a:schemeClr val="tx1"/>
                </a:solidFill>
              </a:rPr>
              <a:t>Edrychwch</a:t>
            </a:r>
            <a:r>
              <a:rPr lang="en-GB" sz="2800" dirty="0" smtClean="0">
                <a:solidFill>
                  <a:schemeClr val="tx1"/>
                </a:solidFill>
              </a:rPr>
              <a:t> </a:t>
            </a:r>
            <a:r>
              <a:rPr lang="en-GB" sz="2800" dirty="0" err="1" smtClean="0">
                <a:solidFill>
                  <a:schemeClr val="tx1"/>
                </a:solidFill>
              </a:rPr>
              <a:t>ar</a:t>
            </a:r>
            <a:r>
              <a:rPr lang="en-GB" sz="2800" dirty="0" smtClean="0">
                <a:solidFill>
                  <a:schemeClr val="tx1"/>
                </a:solidFill>
              </a:rPr>
              <a:t> y </a:t>
            </a:r>
            <a:r>
              <a:rPr lang="en-GB" sz="2800" dirty="0" err="1" smtClean="0">
                <a:solidFill>
                  <a:schemeClr val="tx1"/>
                </a:solidFill>
              </a:rPr>
              <a:t>theorïau</a:t>
            </a:r>
            <a:r>
              <a:rPr lang="en-GB" sz="2800" dirty="0" smtClean="0">
                <a:solidFill>
                  <a:schemeClr val="tx1"/>
                </a:solidFill>
              </a:rPr>
              <a:t> a </a:t>
            </a:r>
            <a:r>
              <a:rPr lang="en-GB" sz="2800" dirty="0" err="1" smtClean="0">
                <a:solidFill>
                  <a:schemeClr val="tx1"/>
                </a:solidFill>
              </a:rPr>
              <a:t>dulliau</a:t>
            </a:r>
            <a:r>
              <a:rPr lang="en-GB" sz="2800" dirty="0" smtClean="0">
                <a:solidFill>
                  <a:schemeClr val="tx1"/>
                </a:solidFill>
              </a:rPr>
              <a:t> </a:t>
            </a:r>
            <a:r>
              <a:rPr lang="en-GB" sz="2800" dirty="0" err="1" smtClean="0">
                <a:solidFill>
                  <a:schemeClr val="tx1"/>
                </a:solidFill>
              </a:rPr>
              <a:t>dysgu</a:t>
            </a:r>
            <a:r>
              <a:rPr lang="en-GB" sz="2800" dirty="0" smtClean="0">
                <a:solidFill>
                  <a:schemeClr val="tx1"/>
                </a:solidFill>
              </a:rPr>
              <a:t> ac </a:t>
            </a:r>
            <a:r>
              <a:rPr lang="en-GB" sz="2800" dirty="0" err="1" smtClean="0">
                <a:solidFill>
                  <a:schemeClr val="tx1"/>
                </a:solidFill>
              </a:rPr>
              <a:t>addysgu</a:t>
            </a:r>
            <a:r>
              <a:rPr lang="en-GB" sz="2800" dirty="0" smtClean="0">
                <a:solidFill>
                  <a:schemeClr val="tx1"/>
                </a:solidFill>
              </a:rPr>
              <a:t> </a:t>
            </a:r>
            <a:r>
              <a:rPr lang="en-GB" sz="2800" dirty="0" err="1" smtClean="0">
                <a:solidFill>
                  <a:schemeClr val="tx1"/>
                </a:solidFill>
              </a:rPr>
              <a:t>canlynol</a:t>
            </a:r>
            <a:r>
              <a:rPr lang="en-GB" sz="2800" dirty="0" smtClean="0">
                <a:solidFill>
                  <a:schemeClr val="tx1"/>
                </a:solidFill>
              </a:rPr>
              <a:t>.  </a:t>
            </a:r>
            <a:r>
              <a:rPr lang="en-GB" sz="2800" dirty="0" err="1" smtClean="0">
                <a:solidFill>
                  <a:schemeClr val="tx1"/>
                </a:solidFill>
              </a:rPr>
              <a:t>Mae’r</a:t>
            </a:r>
            <a:r>
              <a:rPr lang="en-GB" sz="2800" dirty="0" smtClean="0">
                <a:solidFill>
                  <a:schemeClr val="tx1"/>
                </a:solidFill>
              </a:rPr>
              <a:t> </a:t>
            </a:r>
            <a:r>
              <a:rPr lang="en-GB" sz="2800" dirty="0" err="1" smtClean="0">
                <a:solidFill>
                  <a:schemeClr val="tx1"/>
                </a:solidFill>
              </a:rPr>
              <a:t>diffiniadau</a:t>
            </a:r>
            <a:r>
              <a:rPr lang="en-GB" sz="2800" dirty="0" smtClean="0">
                <a:solidFill>
                  <a:schemeClr val="tx1"/>
                </a:solidFill>
              </a:rPr>
              <a:t> </a:t>
            </a:r>
            <a:r>
              <a:rPr lang="en-GB" sz="2800" dirty="0" err="1" smtClean="0">
                <a:solidFill>
                  <a:schemeClr val="tx1"/>
                </a:solidFill>
              </a:rPr>
              <a:t>ohonynt</a:t>
            </a:r>
            <a:r>
              <a:rPr lang="en-GB" sz="2800" dirty="0" smtClean="0">
                <a:solidFill>
                  <a:schemeClr val="tx1"/>
                </a:solidFill>
              </a:rPr>
              <a:t> </a:t>
            </a:r>
            <a:r>
              <a:rPr lang="en-GB" sz="2800" dirty="0" err="1" smtClean="0">
                <a:solidFill>
                  <a:schemeClr val="tx1"/>
                </a:solidFill>
              </a:rPr>
              <a:t>wedi</a:t>
            </a:r>
            <a:r>
              <a:rPr lang="en-GB" sz="2800" dirty="0" smtClean="0">
                <a:solidFill>
                  <a:schemeClr val="tx1"/>
                </a:solidFill>
              </a:rPr>
              <a:t> </a:t>
            </a:r>
            <a:r>
              <a:rPr lang="en-GB" sz="2800" dirty="0" err="1" smtClean="0">
                <a:solidFill>
                  <a:schemeClr val="tx1"/>
                </a:solidFill>
              </a:rPr>
              <a:t>eu</a:t>
            </a:r>
            <a:r>
              <a:rPr lang="en-GB" sz="2800" dirty="0" smtClean="0">
                <a:solidFill>
                  <a:schemeClr val="tx1"/>
                </a:solidFill>
              </a:rPr>
              <a:t> </a:t>
            </a:r>
            <a:r>
              <a:rPr lang="en-GB" sz="2800" dirty="0" err="1" smtClean="0">
                <a:solidFill>
                  <a:schemeClr val="tx1"/>
                </a:solidFill>
              </a:rPr>
              <a:t>cymysgu</a:t>
            </a:r>
            <a:r>
              <a:rPr lang="en-GB" sz="2800" dirty="0" smtClean="0">
                <a:solidFill>
                  <a:schemeClr val="tx1"/>
                </a:solidFill>
              </a:rPr>
              <a:t>.  </a:t>
            </a:r>
            <a:r>
              <a:rPr lang="en-GB" sz="2800" dirty="0" err="1" smtClean="0">
                <a:solidFill>
                  <a:schemeClr val="tx1"/>
                </a:solidFill>
              </a:rPr>
              <a:t>Unwch</a:t>
            </a:r>
            <a:r>
              <a:rPr lang="en-GB" sz="2800" dirty="0" smtClean="0">
                <a:solidFill>
                  <a:schemeClr val="tx1"/>
                </a:solidFill>
              </a:rPr>
              <a:t> y </a:t>
            </a:r>
            <a:r>
              <a:rPr lang="en-GB" sz="2800" dirty="0" err="1" smtClean="0">
                <a:solidFill>
                  <a:schemeClr val="tx1"/>
                </a:solidFill>
              </a:rPr>
              <a:t>theori</a:t>
            </a:r>
            <a:r>
              <a:rPr lang="en-GB" sz="2800" dirty="0" smtClean="0">
                <a:solidFill>
                  <a:schemeClr val="tx1"/>
                </a:solidFill>
              </a:rPr>
              <a:t>/dull </a:t>
            </a:r>
            <a:r>
              <a:rPr lang="en-GB" sz="2800" dirty="0" err="1" smtClean="0">
                <a:solidFill>
                  <a:schemeClr val="tx1"/>
                </a:solidFill>
              </a:rPr>
              <a:t>â’r</a:t>
            </a:r>
            <a:r>
              <a:rPr lang="en-GB" sz="2800" dirty="0" smtClean="0">
                <a:solidFill>
                  <a:schemeClr val="tx1"/>
                </a:solidFill>
              </a:rPr>
              <a:t> </a:t>
            </a:r>
            <a:r>
              <a:rPr lang="en-GB" sz="2800" dirty="0" err="1" smtClean="0">
                <a:solidFill>
                  <a:schemeClr val="tx1"/>
                </a:solidFill>
              </a:rPr>
              <a:t>diffiniad</a:t>
            </a:r>
            <a:r>
              <a:rPr lang="en-GB" sz="2800" dirty="0" smtClean="0">
                <a:solidFill>
                  <a:schemeClr val="tx1"/>
                </a:solidFill>
              </a:rPr>
              <a:t> </a:t>
            </a:r>
            <a:r>
              <a:rPr lang="en-GB" sz="2800" dirty="0" err="1" smtClean="0">
                <a:solidFill>
                  <a:schemeClr val="tx1"/>
                </a:solidFill>
              </a:rPr>
              <a:t>ohono</a:t>
            </a:r>
            <a:r>
              <a:rPr lang="en-GB" sz="2800" dirty="0" smtClean="0">
                <a:solidFill>
                  <a:schemeClr val="tx1"/>
                </a:solidFill>
              </a:rPr>
              <a:t>. (</a:t>
            </a:r>
            <a:r>
              <a:rPr lang="en-GB" sz="2800" dirty="0" err="1" smtClean="0">
                <a:solidFill>
                  <a:schemeClr val="tx1"/>
                </a:solidFill>
              </a:rPr>
              <a:t>sortio</a:t>
            </a:r>
            <a:r>
              <a:rPr lang="en-GB" sz="2800" dirty="0" smtClean="0">
                <a:solidFill>
                  <a:schemeClr val="tx1"/>
                </a:solidFill>
              </a:rPr>
              <a:t> </a:t>
            </a:r>
            <a:r>
              <a:rPr lang="en-GB" sz="2800" dirty="0" err="1" smtClean="0">
                <a:solidFill>
                  <a:schemeClr val="tx1"/>
                </a:solidFill>
              </a:rPr>
              <a:t>cardiau</a:t>
            </a:r>
            <a:r>
              <a:rPr lang="en-GB" sz="2800" dirty="0" smtClean="0">
                <a:solidFill>
                  <a:schemeClr val="tx1"/>
                </a:solidFill>
              </a:rPr>
              <a:t>)</a:t>
            </a:r>
          </a:p>
          <a:p>
            <a:endParaRPr lang="en-GB" dirty="0"/>
          </a:p>
        </p:txBody>
      </p:sp>
    </p:spTree>
    <p:extLst>
      <p:ext uri="{BB962C8B-B14F-4D97-AF65-F5344CB8AC3E}">
        <p14:creationId xmlns:p14="http://schemas.microsoft.com/office/powerpoint/2010/main" val="17960380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Adfyfyrio</a:t>
            </a:r>
            <a:endParaRPr lang="en-GB" dirty="0"/>
          </a:p>
        </p:txBody>
      </p:sp>
      <p:sp>
        <p:nvSpPr>
          <p:cNvPr id="3" name="Content Placeholder 2"/>
          <p:cNvSpPr>
            <a:spLocks noGrp="1"/>
          </p:cNvSpPr>
          <p:nvPr>
            <p:ph idx="1"/>
          </p:nvPr>
        </p:nvSpPr>
        <p:spPr/>
        <p:txBody>
          <a:bodyPr/>
          <a:lstStyle/>
          <a:p>
            <a:r>
              <a:rPr lang="cy-GB" sz="2400" dirty="0"/>
              <a:t>Dengys y gweithgarwch hwn fod nifer o ddulliau o ddysgu ac addysgu a hefyd nad oes unrhyw un ffordd ddiffiniol o ddysgu neu addysgu.</a:t>
            </a:r>
            <a:endParaRPr lang="en-GB" sz="2400" dirty="0"/>
          </a:p>
          <a:p>
            <a:r>
              <a:rPr lang="en-GB" sz="2400" dirty="0"/>
              <a:t> </a:t>
            </a:r>
          </a:p>
          <a:p>
            <a:r>
              <a:rPr lang="cy-GB" sz="2400" dirty="0"/>
              <a:t>Fodd bynnag, dros y 30 mlynedd diwethaf, mae adeileddiaeth addysgegol wedi derbyn statws “uwch ddamcaniaeth</a:t>
            </a:r>
            <a:r>
              <a:rPr lang="cy-GB" sz="2400" dirty="0" smtClean="0"/>
              <a:t>” (</a:t>
            </a:r>
            <a:r>
              <a:rPr lang="en-GB" sz="2400" dirty="0"/>
              <a:t>“super theory</a:t>
            </a:r>
            <a:r>
              <a:rPr lang="en-GB" sz="2400" dirty="0" smtClean="0"/>
              <a:t>”)</a:t>
            </a:r>
            <a:r>
              <a:rPr lang="cy-GB" sz="2400" dirty="0" smtClean="0"/>
              <a:t>, </a:t>
            </a:r>
            <a:r>
              <a:rPr lang="cy-GB" sz="2400" dirty="0"/>
              <a:t>gan fod yn sail, gellir dadlau, i’r ffordd yr addysgir addysg gwyddoniaeth mewn ysgolion.</a:t>
            </a:r>
            <a:endParaRPr lang="en-GB" sz="2400" dirty="0"/>
          </a:p>
          <a:p>
            <a:r>
              <a:rPr lang="cy-GB" sz="2400" dirty="0"/>
              <a:t>Mae’r dull hwn yn annog y defnydd o strategaethau “dysgu gweithredol” ac yn dibynnu ar sgaffaldio arbenigol gan yr athro.</a:t>
            </a:r>
            <a:endParaRPr lang="en-GB" sz="2400" dirty="0"/>
          </a:p>
          <a:p>
            <a:endParaRPr lang="en-GB" dirty="0"/>
          </a:p>
        </p:txBody>
      </p:sp>
    </p:spTree>
    <p:extLst>
      <p:ext uri="{BB962C8B-B14F-4D97-AF65-F5344CB8AC3E}">
        <p14:creationId xmlns:p14="http://schemas.microsoft.com/office/powerpoint/2010/main" val="90213667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DYSGU GWEITHREDOL / ACTIVE </a:t>
            </a:r>
            <a:r>
              <a:rPr lang="en-GB" dirty="0"/>
              <a:t>LEARNING</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pPr lvl="0"/>
            <a:r>
              <a:rPr lang="en-GB" sz="2800" b="1" dirty="0" err="1"/>
              <a:t>Gweithgareddau</a:t>
            </a:r>
            <a:r>
              <a:rPr lang="en-GB" sz="2800" b="1" dirty="0"/>
              <a:t> a </a:t>
            </a:r>
            <a:r>
              <a:rPr lang="en-GB" sz="2800" b="1" dirty="0" err="1"/>
              <a:t>strategaethau</a:t>
            </a:r>
            <a:r>
              <a:rPr lang="en-GB" sz="2800" b="1" dirty="0"/>
              <a:t> </a:t>
            </a:r>
            <a:r>
              <a:rPr lang="en-GB" sz="2800" b="1" dirty="0" err="1"/>
              <a:t>sy’n</a:t>
            </a:r>
            <a:r>
              <a:rPr lang="en-GB" sz="2800" b="1" dirty="0"/>
              <a:t> </a:t>
            </a:r>
            <a:r>
              <a:rPr lang="en-GB" sz="2800" b="1" dirty="0" err="1"/>
              <a:t>annog</a:t>
            </a:r>
            <a:r>
              <a:rPr lang="en-GB" sz="2800" b="1" dirty="0"/>
              <a:t> </a:t>
            </a:r>
            <a:r>
              <a:rPr lang="en-GB" sz="2800" b="1" dirty="0" err="1"/>
              <a:t>dysgwyr</a:t>
            </a:r>
            <a:r>
              <a:rPr lang="en-GB" sz="2800" b="1" dirty="0"/>
              <a:t> </a:t>
            </a:r>
            <a:r>
              <a:rPr lang="en-GB" sz="2800" b="1" dirty="0" err="1"/>
              <a:t>i</a:t>
            </a:r>
            <a:r>
              <a:rPr lang="en-GB" sz="2800" b="1" dirty="0"/>
              <a:t> </a:t>
            </a:r>
            <a:r>
              <a:rPr lang="en-GB" sz="2800" b="1" dirty="0" err="1"/>
              <a:t>drafod</a:t>
            </a:r>
            <a:r>
              <a:rPr lang="en-GB" sz="2800" b="1" dirty="0"/>
              <a:t> </a:t>
            </a:r>
            <a:r>
              <a:rPr lang="en-GB" sz="2800" b="1" dirty="0" err="1"/>
              <a:t>tystiolaeth</a:t>
            </a:r>
            <a:r>
              <a:rPr lang="en-GB" sz="2800" b="1" dirty="0"/>
              <a:t>, </a:t>
            </a:r>
            <a:r>
              <a:rPr lang="en-GB" sz="2800" b="1" dirty="0" err="1"/>
              <a:t>gwneud</a:t>
            </a:r>
            <a:r>
              <a:rPr lang="en-GB" sz="2800" b="1" dirty="0"/>
              <a:t> </a:t>
            </a:r>
            <a:r>
              <a:rPr lang="en-GB" sz="2800" b="1" dirty="0" err="1"/>
              <a:t>penderfyniadau</a:t>
            </a:r>
            <a:r>
              <a:rPr lang="en-GB" sz="2800" b="1" dirty="0"/>
              <a:t>, </a:t>
            </a:r>
            <a:r>
              <a:rPr lang="en-GB" sz="2800" b="1" dirty="0" err="1"/>
              <a:t>datrys</a:t>
            </a:r>
            <a:r>
              <a:rPr lang="en-GB" sz="2800" b="1" dirty="0"/>
              <a:t> </a:t>
            </a:r>
            <a:r>
              <a:rPr lang="en-GB" sz="2800" b="1" dirty="0" err="1"/>
              <a:t>problemau</a:t>
            </a:r>
            <a:r>
              <a:rPr lang="en-GB" sz="2800" b="1" dirty="0"/>
              <a:t> a </a:t>
            </a:r>
            <a:r>
              <a:rPr lang="en-GB" sz="2800" b="1" dirty="0" err="1"/>
              <a:t>gweithio</a:t>
            </a:r>
            <a:r>
              <a:rPr lang="en-GB" sz="2800" b="1" dirty="0"/>
              <a:t> </a:t>
            </a:r>
            <a:r>
              <a:rPr lang="en-GB" sz="2800" b="1" dirty="0" err="1"/>
              <a:t>yn</a:t>
            </a:r>
            <a:r>
              <a:rPr lang="en-GB" sz="2800" b="1" dirty="0"/>
              <a:t> </a:t>
            </a:r>
            <a:r>
              <a:rPr lang="en-GB" sz="2800" b="1" dirty="0" err="1"/>
              <a:t>annibynnol</a:t>
            </a:r>
            <a:r>
              <a:rPr lang="en-GB" sz="2800" b="1" dirty="0"/>
              <a:t> ac </a:t>
            </a:r>
            <a:r>
              <a:rPr lang="en-GB" sz="2800" b="1" dirty="0" err="1"/>
              <a:t>mewn</a:t>
            </a:r>
            <a:r>
              <a:rPr lang="en-GB" sz="2800" b="1" dirty="0"/>
              <a:t> </a:t>
            </a:r>
            <a:r>
              <a:rPr lang="en-GB" sz="2800" b="1" dirty="0" err="1"/>
              <a:t>grwpiau</a:t>
            </a:r>
            <a:r>
              <a:rPr lang="en-GB" sz="2800" b="1" dirty="0"/>
              <a:t> a </a:t>
            </a:r>
            <a:r>
              <a:rPr lang="en-GB" sz="2800" b="1" dirty="0" err="1"/>
              <a:t>dysgu</a:t>
            </a:r>
            <a:r>
              <a:rPr lang="en-GB" sz="2800" b="1" dirty="0"/>
              <a:t> </a:t>
            </a:r>
            <a:r>
              <a:rPr lang="en-GB" sz="2800" b="1" dirty="0" err="1"/>
              <a:t>trwy</a:t>
            </a:r>
            <a:r>
              <a:rPr lang="en-GB" sz="2800" b="1" dirty="0"/>
              <a:t> </a:t>
            </a:r>
            <a:r>
              <a:rPr lang="en-GB" sz="2800" b="1" dirty="0" err="1" smtClean="0"/>
              <a:t>gyfathrebu</a:t>
            </a:r>
            <a:r>
              <a:rPr lang="en-GB" sz="2800" b="1" dirty="0" smtClean="0"/>
              <a:t> </a:t>
            </a:r>
            <a:r>
              <a:rPr lang="en-GB" sz="2800" b="1" dirty="0" err="1"/>
              <a:t>gyda’i</a:t>
            </a:r>
            <a:r>
              <a:rPr lang="en-GB" sz="2800" b="1" dirty="0"/>
              <a:t> </a:t>
            </a:r>
            <a:r>
              <a:rPr lang="en-GB" sz="2800" b="1" dirty="0" err="1"/>
              <a:t>gilydd</a:t>
            </a:r>
            <a:endParaRPr lang="en-GB" sz="2800" dirty="0"/>
          </a:p>
          <a:p>
            <a:pPr>
              <a:buFont typeface="Wingdings" panose="05000000000000000000" pitchFamily="2" charset="2"/>
              <a:buChar char="§"/>
            </a:pPr>
            <a:r>
              <a:rPr lang="en-GB" sz="2800" b="1" dirty="0" smtClean="0">
                <a:solidFill>
                  <a:schemeClr val="tx1"/>
                </a:solidFill>
              </a:rPr>
              <a:t> </a:t>
            </a:r>
            <a:r>
              <a:rPr lang="en-GB" sz="3000" dirty="0" err="1" smtClean="0">
                <a:solidFill>
                  <a:schemeClr val="tx1"/>
                </a:solidFill>
              </a:rPr>
              <a:t>Yn</a:t>
            </a:r>
            <a:r>
              <a:rPr lang="en-GB" sz="3000" dirty="0" smtClean="0">
                <a:solidFill>
                  <a:schemeClr val="tx1"/>
                </a:solidFill>
              </a:rPr>
              <a:t> </a:t>
            </a:r>
            <a:r>
              <a:rPr lang="en-GB" sz="3200" dirty="0" err="1" smtClean="0"/>
              <a:t>hyrwyddo</a:t>
            </a:r>
            <a:r>
              <a:rPr lang="en-GB" sz="3200" dirty="0" smtClean="0"/>
              <a:t> </a:t>
            </a:r>
            <a:r>
              <a:rPr lang="en-GB" sz="3200" dirty="0" err="1" smtClean="0"/>
              <a:t>asesu</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dysgu</a:t>
            </a:r>
            <a:endParaRPr lang="en-GB" sz="3200" dirty="0" smtClean="0"/>
          </a:p>
          <a:p>
            <a:pPr>
              <a:buFont typeface="Wingdings" panose="05000000000000000000" pitchFamily="2" charset="2"/>
              <a:buChar char="§"/>
            </a:pPr>
            <a:r>
              <a:rPr lang="en-GB" sz="3200" dirty="0" smtClean="0"/>
              <a:t> </a:t>
            </a:r>
            <a:r>
              <a:rPr lang="en-GB" sz="3200" dirty="0" err="1" smtClean="0"/>
              <a:t>Yn</a:t>
            </a:r>
            <a:r>
              <a:rPr lang="en-GB" sz="3200" dirty="0" smtClean="0"/>
              <a:t> </a:t>
            </a:r>
            <a:r>
              <a:rPr lang="en-GB" sz="3200" dirty="0" err="1" smtClean="0"/>
              <a:t>annog</a:t>
            </a:r>
            <a:r>
              <a:rPr lang="en-GB" sz="3200" dirty="0" smtClean="0"/>
              <a:t> plant </a:t>
            </a:r>
            <a:r>
              <a:rPr lang="en-GB" sz="3200" dirty="0" err="1" smtClean="0"/>
              <a:t>i</a:t>
            </a:r>
            <a:r>
              <a:rPr lang="en-GB" sz="3200" dirty="0" smtClean="0"/>
              <a:t> </a:t>
            </a:r>
            <a:r>
              <a:rPr lang="en-GB" sz="3200" dirty="0" err="1" smtClean="0"/>
              <a:t>fynegi</a:t>
            </a:r>
            <a:r>
              <a:rPr lang="en-GB" sz="3200" dirty="0" smtClean="0"/>
              <a:t> </a:t>
            </a:r>
            <a:r>
              <a:rPr lang="en-GB" sz="3200" dirty="0" err="1" smtClean="0"/>
              <a:t>syniadau</a:t>
            </a:r>
            <a:r>
              <a:rPr lang="en-GB" sz="3200" dirty="0" smtClean="0"/>
              <a:t> </a:t>
            </a:r>
            <a:r>
              <a:rPr lang="en-GB" sz="3200" dirty="0" err="1" smtClean="0"/>
              <a:t>cychwynnol</a:t>
            </a:r>
            <a:r>
              <a:rPr lang="en-GB" sz="3200" dirty="0" smtClean="0"/>
              <a:t> </a:t>
            </a:r>
            <a:r>
              <a:rPr lang="en-GB" sz="3200" dirty="0" err="1" smtClean="0"/>
              <a:t>eu</a:t>
            </a:r>
            <a:r>
              <a:rPr lang="en-GB" sz="3200" dirty="0" smtClean="0"/>
              <a:t> </a:t>
            </a:r>
            <a:r>
              <a:rPr lang="en-GB" sz="3200" dirty="0" err="1" smtClean="0"/>
              <a:t>hunan</a:t>
            </a:r>
            <a:endParaRPr lang="en-GB" sz="3200" dirty="0" smtClean="0"/>
          </a:p>
          <a:p>
            <a:pPr>
              <a:buFont typeface="Wingdings" panose="05000000000000000000" pitchFamily="2" charset="2"/>
              <a:buChar char="§"/>
            </a:pPr>
            <a:r>
              <a:rPr lang="en-GB" sz="3200" dirty="0" smtClean="0"/>
              <a:t> </a:t>
            </a:r>
            <a:r>
              <a:rPr lang="en-GB" sz="3200" dirty="0" err="1" smtClean="0"/>
              <a:t>Yn</a:t>
            </a:r>
            <a:r>
              <a:rPr lang="en-GB" sz="3200" dirty="0" smtClean="0"/>
              <a:t> </a:t>
            </a:r>
            <a:r>
              <a:rPr lang="en-GB" sz="3200" dirty="0" err="1" smtClean="0"/>
              <a:t>annog</a:t>
            </a:r>
            <a:r>
              <a:rPr lang="en-GB" sz="3200" dirty="0" smtClean="0"/>
              <a:t> </a:t>
            </a:r>
            <a:r>
              <a:rPr lang="en-GB" sz="3200" dirty="0" err="1" smtClean="0"/>
              <a:t>asesu</a:t>
            </a:r>
            <a:r>
              <a:rPr lang="en-GB" sz="3200" dirty="0" smtClean="0"/>
              <a:t> </a:t>
            </a:r>
            <a:r>
              <a:rPr lang="en-GB" sz="3200" dirty="0" err="1" smtClean="0"/>
              <a:t>cyfoedion</a:t>
            </a:r>
            <a:r>
              <a:rPr lang="en-GB" sz="3200" dirty="0" smtClean="0"/>
              <a:t> a </a:t>
            </a:r>
            <a:r>
              <a:rPr lang="en-GB" sz="3200" dirty="0" err="1" smtClean="0"/>
              <a:t>hunan</a:t>
            </a:r>
            <a:r>
              <a:rPr lang="en-GB" sz="3200" dirty="0" smtClean="0"/>
              <a:t> </a:t>
            </a:r>
            <a:r>
              <a:rPr lang="en-GB" sz="3200" dirty="0" err="1" smtClean="0"/>
              <a:t>asesiad</a:t>
            </a:r>
            <a:endParaRPr lang="en-GB" sz="3200" dirty="0" smtClean="0"/>
          </a:p>
          <a:p>
            <a:pPr>
              <a:buFont typeface="Wingdings" panose="05000000000000000000" pitchFamily="2" charset="2"/>
              <a:buChar char="§"/>
            </a:pPr>
            <a:r>
              <a:rPr lang="en-GB" sz="3200" dirty="0" smtClean="0"/>
              <a:t> </a:t>
            </a:r>
            <a:r>
              <a:rPr lang="en-GB" sz="3200" dirty="0" err="1" smtClean="0"/>
              <a:t>Yn</a:t>
            </a:r>
            <a:r>
              <a:rPr lang="en-GB" sz="3200" dirty="0" smtClean="0"/>
              <a:t> </a:t>
            </a:r>
            <a:r>
              <a:rPr lang="en-GB" sz="3200" dirty="0" err="1" smtClean="0"/>
              <a:t>annog</a:t>
            </a:r>
            <a:r>
              <a:rPr lang="en-GB" sz="3200" dirty="0" smtClean="0"/>
              <a:t> </a:t>
            </a:r>
            <a:r>
              <a:rPr lang="en-GB" sz="3200" dirty="0" err="1" smtClean="0"/>
              <a:t>cydweithio</a:t>
            </a:r>
            <a:endParaRPr lang="en-GB" sz="3200" dirty="0" smtClean="0"/>
          </a:p>
          <a:p>
            <a:pPr>
              <a:buFont typeface="Wingdings" panose="05000000000000000000" pitchFamily="2" charset="2"/>
              <a:buChar char="§"/>
            </a:pPr>
            <a:r>
              <a:rPr lang="en-GB" sz="3200" dirty="0" smtClean="0"/>
              <a:t> </a:t>
            </a:r>
            <a:r>
              <a:rPr lang="en-GB" sz="3200" dirty="0" err="1" smtClean="0"/>
              <a:t>Yn</a:t>
            </a:r>
            <a:r>
              <a:rPr lang="en-GB" sz="3200" dirty="0" smtClean="0"/>
              <a:t> </a:t>
            </a:r>
            <a:r>
              <a:rPr lang="en-GB" sz="3200" dirty="0" err="1" smtClean="0"/>
              <a:t>annog</a:t>
            </a:r>
            <a:r>
              <a:rPr lang="en-GB" sz="3200" dirty="0" smtClean="0"/>
              <a:t> </a:t>
            </a:r>
            <a:r>
              <a:rPr lang="en-GB" sz="3200" dirty="0" err="1" smtClean="0"/>
              <a:t>cwestiynau</a:t>
            </a:r>
            <a:r>
              <a:rPr lang="en-GB" sz="3200" dirty="0" smtClean="0"/>
              <a:t> </a:t>
            </a:r>
            <a:r>
              <a:rPr lang="en-GB" sz="3200" dirty="0" err="1" smtClean="0"/>
              <a:t>penagored</a:t>
            </a:r>
            <a:endParaRPr lang="en-GB" sz="3200" dirty="0" smtClean="0"/>
          </a:p>
          <a:p>
            <a:pPr>
              <a:buFont typeface="Wingdings" panose="05000000000000000000" pitchFamily="2" charset="2"/>
              <a:buChar char="§"/>
            </a:pPr>
            <a:endParaRPr lang="en-GB" sz="3200" dirty="0" smtClean="0"/>
          </a:p>
        </p:txBody>
      </p:sp>
    </p:spTree>
    <p:extLst>
      <p:ext uri="{BB962C8B-B14F-4D97-AF65-F5344CB8AC3E}">
        <p14:creationId xmlns:p14="http://schemas.microsoft.com/office/powerpoint/2010/main" val="40155404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390651" y="301625"/>
            <a:ext cx="10187516" cy="1143000"/>
          </a:xfrm>
        </p:spPr>
        <p:txBody>
          <a:bodyPr>
            <a:normAutofit/>
          </a:bodyPr>
          <a:lstStyle/>
          <a:p>
            <a:r>
              <a:rPr lang="en-GB" altLang="en-US" sz="3200" b="1" dirty="0" err="1" smtClean="0">
                <a:ea typeface="ＭＳ Ｐゴシック" pitchFamily="34" charset="-128"/>
              </a:rPr>
              <a:t>Ymgorffori</a:t>
            </a:r>
            <a:r>
              <a:rPr lang="en-GB" altLang="en-US" sz="3200" b="1" dirty="0" smtClean="0">
                <a:ea typeface="ＭＳ Ｐゴシック" pitchFamily="34" charset="-128"/>
              </a:rPr>
              <a:t> </a:t>
            </a:r>
            <a:r>
              <a:rPr lang="en-GB" altLang="en-US" sz="3200" b="1" dirty="0" err="1" smtClean="0">
                <a:ea typeface="ＭＳ Ｐゴシック" pitchFamily="34" charset="-128"/>
              </a:rPr>
              <a:t>nodweddion</a:t>
            </a:r>
            <a:r>
              <a:rPr lang="en-GB" altLang="en-US" sz="3200" b="1" dirty="0" smtClean="0">
                <a:ea typeface="ＭＳ Ｐゴシック" pitchFamily="34" charset="-128"/>
              </a:rPr>
              <a:t> </a:t>
            </a:r>
            <a:r>
              <a:rPr lang="en-GB" altLang="en-US" sz="3200" b="1" dirty="0" err="1" smtClean="0">
                <a:ea typeface="ＭＳ Ｐゴシック" pitchFamily="34" charset="-128"/>
              </a:rPr>
              <a:t>dysgu</a:t>
            </a:r>
            <a:r>
              <a:rPr lang="en-GB" altLang="en-US" sz="3200" b="1" dirty="0" smtClean="0">
                <a:ea typeface="ＭＳ Ｐゴシック" pitchFamily="34" charset="-128"/>
              </a:rPr>
              <a:t> </a:t>
            </a:r>
            <a:r>
              <a:rPr lang="en-GB" altLang="en-US" sz="3200" b="1" dirty="0" err="1" smtClean="0">
                <a:ea typeface="ＭＳ Ｐゴシック" pitchFamily="34" charset="-128"/>
              </a:rPr>
              <a:t>gweithredol</a:t>
            </a:r>
            <a:r>
              <a:rPr lang="en-GB" altLang="en-US" sz="3200" b="1" dirty="0" smtClean="0">
                <a:ea typeface="ＭＳ Ｐゴシック" pitchFamily="34" charset="-128"/>
              </a:rPr>
              <a:t> </a:t>
            </a:r>
            <a:r>
              <a:rPr lang="en-GB" altLang="en-US" sz="3200" b="1" dirty="0" err="1" smtClean="0">
                <a:ea typeface="ＭＳ Ｐゴシック" pitchFamily="34" charset="-128"/>
              </a:rPr>
              <a:t>i</a:t>
            </a:r>
            <a:r>
              <a:rPr lang="en-GB" altLang="en-US" sz="3200" b="1" dirty="0" smtClean="0">
                <a:ea typeface="ＭＳ Ｐゴシック" pitchFamily="34" charset="-128"/>
              </a:rPr>
              <a:t> </a:t>
            </a:r>
            <a:r>
              <a:rPr lang="en-GB" altLang="en-US" sz="3200" b="1" dirty="0" err="1" smtClean="0">
                <a:ea typeface="ＭＳ Ｐゴシック" pitchFamily="34" charset="-128"/>
              </a:rPr>
              <a:t>mewn</a:t>
            </a:r>
            <a:r>
              <a:rPr lang="en-GB" altLang="en-US" sz="3200" b="1" dirty="0" smtClean="0">
                <a:ea typeface="ＭＳ Ｐゴシック" pitchFamily="34" charset="-128"/>
              </a:rPr>
              <a:t> </a:t>
            </a:r>
            <a:r>
              <a:rPr lang="en-GB" altLang="en-US" sz="3200" b="1" dirty="0" err="1" smtClean="0">
                <a:ea typeface="ＭＳ Ｐゴシック" pitchFamily="34" charset="-128"/>
              </a:rPr>
              <a:t>i</a:t>
            </a:r>
            <a:r>
              <a:rPr lang="en-GB" altLang="en-US" sz="3200" b="1" dirty="0" smtClean="0">
                <a:ea typeface="ＭＳ Ｐゴシック" pitchFamily="34" charset="-128"/>
              </a:rPr>
              <a:t> </a:t>
            </a:r>
            <a:r>
              <a:rPr lang="en-GB" altLang="en-US" sz="3200" b="1" dirty="0" err="1" smtClean="0">
                <a:ea typeface="ＭＳ Ｐゴシック" pitchFamily="34" charset="-128"/>
              </a:rPr>
              <a:t>gamau</a:t>
            </a:r>
            <a:r>
              <a:rPr lang="en-GB" altLang="en-US" sz="3200" b="1" dirty="0" smtClean="0">
                <a:ea typeface="ＭＳ Ｐゴシック" pitchFamily="34" charset="-128"/>
              </a:rPr>
              <a:t> </a:t>
            </a:r>
            <a:r>
              <a:rPr lang="en-GB" altLang="en-US" sz="3200" b="1" dirty="0" err="1" smtClean="0">
                <a:ea typeface="ＭＳ Ｐゴシック" pitchFamily="34" charset="-128"/>
              </a:rPr>
              <a:t>cynllunio</a:t>
            </a:r>
            <a:r>
              <a:rPr lang="en-GB" altLang="en-US" sz="3200" b="1" dirty="0" smtClean="0">
                <a:ea typeface="ＭＳ Ｐゴシック" pitchFamily="34" charset="-128"/>
              </a:rPr>
              <a:t>, </a:t>
            </a:r>
            <a:r>
              <a:rPr lang="en-GB" altLang="en-US" sz="3200" b="1" dirty="0" err="1" smtClean="0">
                <a:ea typeface="ＭＳ Ｐゴシック" pitchFamily="34" charset="-128"/>
              </a:rPr>
              <a:t>datblygu</a:t>
            </a:r>
            <a:r>
              <a:rPr lang="en-GB" altLang="en-US" sz="3200" b="1" dirty="0" smtClean="0">
                <a:ea typeface="ＭＳ Ｐゴシック" pitchFamily="34" charset="-128"/>
              </a:rPr>
              <a:t> ac </a:t>
            </a:r>
            <a:r>
              <a:rPr lang="en-GB" altLang="en-US" sz="3200" b="1" dirty="0" err="1" smtClean="0">
                <a:ea typeface="ＭＳ Ｐゴシック" pitchFamily="34" charset="-128"/>
              </a:rPr>
              <a:t>adfyfyrio</a:t>
            </a:r>
            <a:r>
              <a:rPr lang="en-GB" altLang="en-US" sz="3200" b="1" dirty="0" smtClean="0">
                <a:ea typeface="ＭＳ Ｐゴシック" pitchFamily="34" charset="-128"/>
              </a:rPr>
              <a:t> </a:t>
            </a:r>
            <a:r>
              <a:rPr lang="en-GB" altLang="en-US" sz="3200" b="1" dirty="0" err="1" smtClean="0">
                <a:ea typeface="ＭＳ Ｐゴシック" pitchFamily="34" charset="-128"/>
              </a:rPr>
              <a:t>ymholiadau</a:t>
            </a:r>
            <a:r>
              <a:rPr lang="en-GB" altLang="en-US" sz="3200" b="1" dirty="0" smtClean="0">
                <a:ea typeface="ＭＳ Ｐゴシック" pitchFamily="34" charset="-128"/>
              </a:rPr>
              <a:t>:</a:t>
            </a:r>
            <a:endParaRPr lang="en-US" altLang="en-US" sz="3200" b="1" dirty="0" smtClean="0">
              <a:ea typeface="ＭＳ Ｐゴシック" pitchFamily="34" charset="-128"/>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89450333"/>
              </p:ext>
            </p:extLst>
          </p:nvPr>
        </p:nvGraphicFramePr>
        <p:xfrm>
          <a:off x="1826684" y="1827215"/>
          <a:ext cx="9751483" cy="4010878"/>
        </p:xfrm>
        <a:graphic>
          <a:graphicData uri="http://schemas.openxmlformats.org/drawingml/2006/table">
            <a:tbl>
              <a:tblPr/>
              <a:tblGrid>
                <a:gridCol w="3693252">
                  <a:extLst>
                    <a:ext uri="{9D8B030D-6E8A-4147-A177-3AD203B41FA5}">
                      <a16:colId xmlns:a16="http://schemas.microsoft.com/office/drawing/2014/main" xmlns="" val="20000"/>
                    </a:ext>
                  </a:extLst>
                </a:gridCol>
                <a:gridCol w="6058231">
                  <a:extLst>
                    <a:ext uri="{9D8B030D-6E8A-4147-A177-3AD203B41FA5}">
                      <a16:colId xmlns:a16="http://schemas.microsoft.com/office/drawing/2014/main" xmlns="" val="20001"/>
                    </a:ext>
                  </a:extLst>
                </a:gridCol>
              </a:tblGrid>
              <a:tr h="1057267">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Archwilio</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endParaRPr kumimoji="0" lang="en-US" altLang="en-US" sz="1800" b="1" i="0" u="none" strike="noStrike" cap="none" normalizeH="0" baseline="0" dirty="0" smtClean="0">
                        <a:ln>
                          <a:noFill/>
                        </a:ln>
                        <a:solidFill>
                          <a:srgbClr val="FFFFFF"/>
                        </a:solidFill>
                        <a:effectLst/>
                        <a:latin typeface="Arial" pitchFamily="34" charset="0"/>
                        <a:ea typeface="ＭＳ Ｐゴシック" pitchFamily="34" charset="-128"/>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dirty="0" smtClean="0">
                        <a:ln>
                          <a:noFill/>
                        </a:ln>
                        <a:solidFill>
                          <a:srgbClr val="FFFFFF"/>
                        </a:solidFill>
                        <a:effectLst/>
                        <a:latin typeface="Verdana"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Plant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yn</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archwilio</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cwestiwn</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datganiad</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problem,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syniad</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arteffact</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peth</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byw</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neu</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ddigwyddiad</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fel</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pwynt</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cychwyn</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ymchwiliad</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endParaRPr kumimoji="0" lang="en-US" altLang="en-US" sz="1800" b="1" i="0" u="none" strike="noStrike" cap="none" normalizeH="0" baseline="0" dirty="0" smtClean="0">
                        <a:ln>
                          <a:noFill/>
                        </a:ln>
                        <a:solidFill>
                          <a:srgbClr val="FFFFFF"/>
                        </a:solidFill>
                        <a:effectLst/>
                        <a:latin typeface="Arial"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xmlns="" val="10000"/>
                  </a:ext>
                </a:extLst>
              </a:tr>
              <a:tr h="1408377">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Casglu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dadansoddi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tystiolaeth</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endParaRPr kumimoji="0" lang="en-US" altLang="en-US" sz="1800" b="0" i="0" u="none" strike="noStrike" cap="none" normalizeH="0" baseline="0" dirty="0" smtClean="0">
                        <a:ln>
                          <a:noFill/>
                        </a:ln>
                        <a:solidFill>
                          <a:srgbClr val="000000"/>
                        </a:solidFill>
                        <a:effectLst/>
                        <a:latin typeface="Verdana"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Plant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arsylwi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dros</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amser</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chwilio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am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batrymau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adnabod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ac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dosbarthu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ymchwilio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drwy</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ddefnyddio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ffynonellau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eilaidd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neu’n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gwneud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prawf</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teg</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ac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cofnodi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dadansoddi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eu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canfyddiadau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a:t>
                      </a:r>
                      <a:endParaRPr kumimoji="0" lang="en-US" altLang="en-US" sz="1800" b="0" i="0" u="none" strike="noStrike" cap="none" normalizeH="0" baseline="0" dirty="0" smtClean="0">
                        <a:ln>
                          <a:noFill/>
                        </a:ln>
                        <a:solidFill>
                          <a:srgbClr val="000000"/>
                        </a:solidFill>
                        <a:effectLst/>
                        <a:latin typeface="Arial"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xmlns="" val="10001"/>
                  </a:ext>
                </a:extLst>
              </a:tr>
              <a:tr h="1545234">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Dod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ganlyniad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addas</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boddhaol</a:t>
                      </a:r>
                      <a:endParaRPr kumimoji="0" lang="en-US" altLang="en-US" sz="1800" b="0" i="0" u="none" strike="noStrike" cap="none" normalizeH="0" baseline="0" dirty="0" smtClean="0">
                        <a:ln>
                          <a:noFill/>
                        </a:ln>
                        <a:solidFill>
                          <a:srgbClr val="000000"/>
                        </a:solidFill>
                        <a:effectLst/>
                        <a:latin typeface="Verdana"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Plant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datrys</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problem,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ateb</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cwestiwn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datblygu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esboniad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gwneud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gwerthuso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arteffact</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neu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system,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darparu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tystiolaeth</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gyfiawnhau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pam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fod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y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canlyniad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addas</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neu’n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codi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mwy</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o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gwestiynau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ymchwilio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iddynt</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a:t>
                      </a:r>
                      <a:endParaRPr kumimoji="0" lang="en-US" altLang="en-US" sz="1800" b="0" i="0" u="none" strike="noStrike" cap="none" normalizeH="0" baseline="0" dirty="0" smtClean="0">
                        <a:ln>
                          <a:noFill/>
                        </a:ln>
                        <a:solidFill>
                          <a:srgbClr val="000000"/>
                        </a:solidFill>
                        <a:effectLst/>
                        <a:latin typeface="Arial"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36149172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
            </a:r>
            <a:br>
              <a:rPr lang="cy-GB" dirty="0" smtClean="0"/>
            </a:br>
            <a:r>
              <a:rPr lang="cy-GB" dirty="0" smtClean="0"/>
              <a:t>SGAFFALDIO</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cy-GB" sz="2400" dirty="0" smtClean="0"/>
              <a:t>Mae </a:t>
            </a:r>
            <a:r>
              <a:rPr lang="cy-GB" sz="2400" dirty="0"/>
              <a:t>rôl yr athro o ran datblygu cysyniadau newydd yn cyd-fynd â darparu cyfleoedd trwy weithgareddau, problemau a modelau i ysgogi rhyngweithio a datblygu profiadau priodol.</a:t>
            </a:r>
            <a:endParaRPr lang="en-GB" sz="2400" dirty="0"/>
          </a:p>
          <a:p>
            <a:r>
              <a:rPr lang="cy-GB" sz="2400" dirty="0"/>
              <a:t>Defnyddiwn iaith a symbyliadau eraill i gynorthwyo disgyblion i lunio datrysiadau i’r problemau a osodwyd.</a:t>
            </a:r>
            <a:endParaRPr lang="en-GB" sz="2400" dirty="0"/>
          </a:p>
          <a:p>
            <a:r>
              <a:rPr lang="cy-GB" sz="2400" dirty="0"/>
              <a:t>Y nod yn y tymor hir yw eu galluogi i wneud hyn heb gymorth.</a:t>
            </a:r>
            <a:endParaRPr lang="en-GB" sz="2400" dirty="0"/>
          </a:p>
          <a:p>
            <a:r>
              <a:rPr lang="cy-GB" sz="2400" dirty="0"/>
              <a:t>Dylai graddfa'r gefnogaeth amrywio yn ôl anghenion y </a:t>
            </a:r>
            <a:r>
              <a:rPr lang="cy-GB" sz="2400" dirty="0" smtClean="0"/>
              <a:t>dysgwr.</a:t>
            </a:r>
          </a:p>
          <a:p>
            <a:endParaRPr lang="en-GB" sz="2400" dirty="0"/>
          </a:p>
          <a:p>
            <a:endParaRPr lang="en-GB" dirty="0"/>
          </a:p>
        </p:txBody>
      </p:sp>
    </p:spTree>
    <p:extLst>
      <p:ext uri="{BB962C8B-B14F-4D97-AF65-F5344CB8AC3E}">
        <p14:creationId xmlns:p14="http://schemas.microsoft.com/office/powerpoint/2010/main" val="37012703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t>
            </a:r>
            <a:endParaRPr lang="en-GB" dirty="0"/>
          </a:p>
        </p:txBody>
      </p:sp>
      <p:sp>
        <p:nvSpPr>
          <p:cNvPr id="3" name="Content Placeholder 2"/>
          <p:cNvSpPr>
            <a:spLocks noGrp="1"/>
          </p:cNvSpPr>
          <p:nvPr>
            <p:ph idx="1"/>
          </p:nvPr>
        </p:nvSpPr>
        <p:spPr/>
        <p:txBody>
          <a:bodyPr>
            <a:normAutofit/>
          </a:bodyPr>
          <a:lstStyle/>
          <a:p>
            <a:r>
              <a:rPr lang="en-GB" sz="2200" b="1" dirty="0" smtClean="0">
                <a:solidFill>
                  <a:schemeClr val="tx1"/>
                </a:solidFill>
              </a:rPr>
              <a:t>Beth </a:t>
            </a:r>
            <a:r>
              <a:rPr lang="en-GB" sz="2200" b="1" dirty="0" err="1" smtClean="0">
                <a:solidFill>
                  <a:schemeClr val="tx1"/>
                </a:solidFill>
              </a:rPr>
              <a:t>ydych</a:t>
            </a:r>
            <a:r>
              <a:rPr lang="en-GB" sz="2200" b="1" dirty="0" smtClean="0">
                <a:solidFill>
                  <a:schemeClr val="tx1"/>
                </a:solidFill>
              </a:rPr>
              <a:t> chi </a:t>
            </a:r>
            <a:r>
              <a:rPr lang="en-GB" sz="2200" b="1" dirty="0" err="1" smtClean="0">
                <a:solidFill>
                  <a:schemeClr val="tx1"/>
                </a:solidFill>
              </a:rPr>
              <a:t>wedi</a:t>
            </a:r>
            <a:r>
              <a:rPr lang="en-GB" sz="2200" b="1" dirty="0" smtClean="0">
                <a:solidFill>
                  <a:schemeClr val="tx1"/>
                </a:solidFill>
              </a:rPr>
              <a:t> </a:t>
            </a:r>
            <a:r>
              <a:rPr lang="en-GB" sz="2200" b="1" dirty="0" err="1" smtClean="0">
                <a:solidFill>
                  <a:schemeClr val="tx1"/>
                </a:solidFill>
              </a:rPr>
              <a:t>ei</a:t>
            </a:r>
            <a:r>
              <a:rPr lang="en-GB" sz="2200" b="1" dirty="0" smtClean="0">
                <a:solidFill>
                  <a:schemeClr val="tx1"/>
                </a:solidFill>
              </a:rPr>
              <a:t> </a:t>
            </a:r>
            <a:r>
              <a:rPr lang="en-GB" sz="2200" b="1" dirty="0" err="1" smtClean="0">
                <a:solidFill>
                  <a:schemeClr val="tx1"/>
                </a:solidFill>
              </a:rPr>
              <a:t>hoffi</a:t>
            </a:r>
            <a:r>
              <a:rPr lang="en-GB" sz="2200" b="1" dirty="0" smtClean="0">
                <a:solidFill>
                  <a:schemeClr val="tx1"/>
                </a:solidFill>
              </a:rPr>
              <a:t> </a:t>
            </a:r>
            <a:r>
              <a:rPr lang="en-GB" sz="2200" b="1" dirty="0" err="1" smtClean="0">
                <a:solidFill>
                  <a:schemeClr val="tx1"/>
                </a:solidFill>
              </a:rPr>
              <a:t>orau</a:t>
            </a:r>
            <a:r>
              <a:rPr lang="en-GB" sz="2200" b="1" dirty="0" smtClean="0">
                <a:solidFill>
                  <a:schemeClr val="tx1"/>
                </a:solidFill>
              </a:rPr>
              <a:t> am </a:t>
            </a:r>
            <a:r>
              <a:rPr lang="en-GB" sz="2200" b="1" dirty="0" err="1" smtClean="0">
                <a:solidFill>
                  <a:schemeClr val="tx1"/>
                </a:solidFill>
              </a:rPr>
              <a:t>ddysgu</a:t>
            </a:r>
            <a:r>
              <a:rPr lang="en-GB" sz="2200" b="1" dirty="0" smtClean="0">
                <a:solidFill>
                  <a:schemeClr val="tx1"/>
                </a:solidFill>
              </a:rPr>
              <a:t> </a:t>
            </a:r>
            <a:r>
              <a:rPr lang="en-GB" sz="2200" b="1" dirty="0" err="1" smtClean="0">
                <a:solidFill>
                  <a:schemeClr val="tx1"/>
                </a:solidFill>
              </a:rPr>
              <a:t>mewn</a:t>
            </a:r>
            <a:r>
              <a:rPr lang="en-GB" sz="2200" b="1" dirty="0" smtClean="0">
                <a:solidFill>
                  <a:schemeClr val="tx1"/>
                </a:solidFill>
              </a:rPr>
              <a:t> </a:t>
            </a:r>
            <a:r>
              <a:rPr lang="en-GB" sz="2200" b="1" dirty="0" err="1" smtClean="0">
                <a:solidFill>
                  <a:schemeClr val="tx1"/>
                </a:solidFill>
              </a:rPr>
              <a:t>gwyddoniaeth</a:t>
            </a:r>
            <a:r>
              <a:rPr lang="en-GB" sz="2200" b="1" dirty="0" smtClean="0">
                <a:solidFill>
                  <a:schemeClr val="tx1"/>
                </a:solidFill>
              </a:rPr>
              <a:t>?</a:t>
            </a:r>
          </a:p>
          <a:p>
            <a:pPr lvl="0"/>
            <a:r>
              <a:rPr lang="en-GB" sz="2200" b="1" dirty="0" err="1" smtClean="0">
                <a:solidFill>
                  <a:schemeClr val="tx1"/>
                </a:solidFill>
              </a:rPr>
              <a:t>Sut</a:t>
            </a:r>
            <a:r>
              <a:rPr lang="en-GB" sz="2200" b="1" dirty="0" smtClean="0">
                <a:solidFill>
                  <a:schemeClr val="tx1"/>
                </a:solidFill>
              </a:rPr>
              <a:t> </a:t>
            </a:r>
            <a:r>
              <a:rPr lang="en-GB" sz="2200" b="1" dirty="0" err="1" smtClean="0">
                <a:solidFill>
                  <a:schemeClr val="tx1"/>
                </a:solidFill>
              </a:rPr>
              <a:t>ydych</a:t>
            </a:r>
            <a:r>
              <a:rPr lang="en-GB" sz="2200" b="1" dirty="0" smtClean="0">
                <a:solidFill>
                  <a:schemeClr val="tx1"/>
                </a:solidFill>
              </a:rPr>
              <a:t> chi </a:t>
            </a:r>
            <a:r>
              <a:rPr lang="en-GB" sz="2200" b="1" dirty="0" err="1" smtClean="0">
                <a:solidFill>
                  <a:schemeClr val="tx1"/>
                </a:solidFill>
              </a:rPr>
              <a:t>yn</a:t>
            </a:r>
            <a:r>
              <a:rPr lang="en-GB" sz="2200" b="1" dirty="0" smtClean="0">
                <a:solidFill>
                  <a:schemeClr val="tx1"/>
                </a:solidFill>
              </a:rPr>
              <a:t> </a:t>
            </a:r>
            <a:r>
              <a:rPr lang="en-GB" sz="2200" b="1" dirty="0" err="1" smtClean="0">
                <a:solidFill>
                  <a:schemeClr val="tx1"/>
                </a:solidFill>
              </a:rPr>
              <a:t>dysgu</a:t>
            </a:r>
            <a:r>
              <a:rPr lang="en-GB" sz="2200" b="1" dirty="0" smtClean="0">
                <a:solidFill>
                  <a:schemeClr val="tx1"/>
                </a:solidFill>
              </a:rPr>
              <a:t> </a:t>
            </a:r>
            <a:r>
              <a:rPr lang="en-GB" sz="2200" b="1" dirty="0" err="1" smtClean="0">
                <a:solidFill>
                  <a:schemeClr val="tx1"/>
                </a:solidFill>
              </a:rPr>
              <a:t>orau</a:t>
            </a:r>
            <a:r>
              <a:rPr lang="en-GB" sz="2200" b="1" dirty="0" smtClean="0">
                <a:solidFill>
                  <a:schemeClr val="tx1"/>
                </a:solidFill>
              </a:rPr>
              <a:t>?</a:t>
            </a:r>
            <a:endParaRPr lang="en-GB" sz="2200" dirty="0">
              <a:solidFill>
                <a:schemeClr val="tx1"/>
              </a:solidFill>
            </a:endParaRPr>
          </a:p>
          <a:p>
            <a:pPr lvl="0"/>
            <a:r>
              <a:rPr lang="en-GB" sz="2200" b="1" dirty="0" smtClean="0">
                <a:solidFill>
                  <a:schemeClr val="tx1"/>
                </a:solidFill>
              </a:rPr>
              <a:t>Pa </a:t>
            </a:r>
            <a:r>
              <a:rPr lang="en-GB" sz="2200" b="1" dirty="0" err="1" smtClean="0">
                <a:solidFill>
                  <a:schemeClr val="tx1"/>
                </a:solidFill>
              </a:rPr>
              <a:t>ffactorau</a:t>
            </a:r>
            <a:r>
              <a:rPr lang="en-GB" sz="2200" b="1" dirty="0" smtClean="0">
                <a:solidFill>
                  <a:schemeClr val="tx1"/>
                </a:solidFill>
              </a:rPr>
              <a:t> </a:t>
            </a:r>
            <a:r>
              <a:rPr lang="en-GB" sz="2200" b="1" dirty="0" err="1" smtClean="0">
                <a:solidFill>
                  <a:schemeClr val="tx1"/>
                </a:solidFill>
              </a:rPr>
              <a:t>sy’n</a:t>
            </a:r>
            <a:r>
              <a:rPr lang="en-GB" sz="2200" b="1" dirty="0" smtClean="0">
                <a:solidFill>
                  <a:schemeClr val="tx1"/>
                </a:solidFill>
              </a:rPr>
              <a:t> </a:t>
            </a:r>
            <a:r>
              <a:rPr lang="en-GB" sz="2200" b="1" dirty="0" err="1" smtClean="0">
                <a:solidFill>
                  <a:schemeClr val="tx1"/>
                </a:solidFill>
              </a:rPr>
              <a:t>effeithio</a:t>
            </a:r>
            <a:r>
              <a:rPr lang="en-GB" sz="2200" b="1" dirty="0" smtClean="0">
                <a:solidFill>
                  <a:schemeClr val="tx1"/>
                </a:solidFill>
              </a:rPr>
              <a:t> </a:t>
            </a:r>
            <a:r>
              <a:rPr lang="en-GB" sz="2200" b="1" dirty="0" err="1" smtClean="0">
                <a:solidFill>
                  <a:schemeClr val="tx1"/>
                </a:solidFill>
              </a:rPr>
              <a:t>ar</a:t>
            </a:r>
            <a:r>
              <a:rPr lang="en-GB" sz="2200" b="1" dirty="0" smtClean="0">
                <a:solidFill>
                  <a:schemeClr val="tx1"/>
                </a:solidFill>
              </a:rPr>
              <a:t> </a:t>
            </a:r>
            <a:r>
              <a:rPr lang="en-GB" sz="2200" b="1" dirty="0" err="1" smtClean="0">
                <a:solidFill>
                  <a:schemeClr val="tx1"/>
                </a:solidFill>
              </a:rPr>
              <a:t>eich</a:t>
            </a:r>
            <a:r>
              <a:rPr lang="en-GB" sz="2200" b="1" dirty="0" smtClean="0">
                <a:solidFill>
                  <a:schemeClr val="tx1"/>
                </a:solidFill>
              </a:rPr>
              <a:t> proses o </a:t>
            </a:r>
            <a:r>
              <a:rPr lang="en-GB" sz="2200" b="1" dirty="0" err="1" smtClean="0">
                <a:solidFill>
                  <a:schemeClr val="tx1"/>
                </a:solidFill>
              </a:rPr>
              <a:t>ddysgu</a:t>
            </a:r>
            <a:r>
              <a:rPr lang="en-GB" sz="2200" b="1" dirty="0" smtClean="0">
                <a:solidFill>
                  <a:schemeClr val="tx1"/>
                </a:solidFill>
              </a:rPr>
              <a:t>?</a:t>
            </a:r>
          </a:p>
          <a:p>
            <a:pPr lvl="0"/>
            <a:r>
              <a:rPr lang="en-GB" sz="2200" b="1" dirty="0" err="1" smtClean="0">
                <a:solidFill>
                  <a:schemeClr val="tx1"/>
                </a:solidFill>
              </a:rPr>
              <a:t>Sut</a:t>
            </a:r>
            <a:r>
              <a:rPr lang="en-GB" sz="2200" b="1" dirty="0" smtClean="0">
                <a:solidFill>
                  <a:schemeClr val="tx1"/>
                </a:solidFill>
              </a:rPr>
              <a:t> </a:t>
            </a:r>
            <a:r>
              <a:rPr lang="en-GB" sz="2200" b="1" dirty="0" err="1" smtClean="0">
                <a:solidFill>
                  <a:schemeClr val="tx1"/>
                </a:solidFill>
              </a:rPr>
              <a:t>allwch</a:t>
            </a:r>
            <a:r>
              <a:rPr lang="en-GB" sz="2200" b="1" dirty="0" smtClean="0">
                <a:solidFill>
                  <a:schemeClr val="tx1"/>
                </a:solidFill>
              </a:rPr>
              <a:t> chi </a:t>
            </a:r>
            <a:r>
              <a:rPr lang="en-GB" sz="2200" b="1" dirty="0" err="1" smtClean="0">
                <a:solidFill>
                  <a:schemeClr val="tx1"/>
                </a:solidFill>
              </a:rPr>
              <a:t>ddefnyddio</a:t>
            </a:r>
            <a:r>
              <a:rPr lang="en-GB" sz="2200" b="1" dirty="0" smtClean="0">
                <a:solidFill>
                  <a:schemeClr val="tx1"/>
                </a:solidFill>
              </a:rPr>
              <a:t> </a:t>
            </a:r>
            <a:r>
              <a:rPr lang="en-GB" sz="2200" b="1" dirty="0" err="1" smtClean="0">
                <a:solidFill>
                  <a:schemeClr val="tx1"/>
                </a:solidFill>
              </a:rPr>
              <a:t>hyn</a:t>
            </a:r>
            <a:r>
              <a:rPr lang="en-GB" sz="2200" b="1" dirty="0" smtClean="0">
                <a:solidFill>
                  <a:schemeClr val="tx1"/>
                </a:solidFill>
              </a:rPr>
              <a:t> </a:t>
            </a:r>
            <a:r>
              <a:rPr lang="en-GB" sz="2200" b="1" dirty="0" err="1" smtClean="0">
                <a:solidFill>
                  <a:schemeClr val="tx1"/>
                </a:solidFill>
              </a:rPr>
              <a:t>i</a:t>
            </a:r>
            <a:r>
              <a:rPr lang="en-GB" sz="2200" b="1" dirty="0" smtClean="0">
                <a:solidFill>
                  <a:schemeClr val="tx1"/>
                </a:solidFill>
              </a:rPr>
              <a:t> </a:t>
            </a:r>
            <a:r>
              <a:rPr lang="en-GB" sz="2200" b="1" dirty="0" err="1" smtClean="0">
                <a:solidFill>
                  <a:schemeClr val="tx1"/>
                </a:solidFill>
              </a:rPr>
              <a:t>ddylanwadu</a:t>
            </a:r>
            <a:r>
              <a:rPr lang="en-GB" sz="2200" b="1" dirty="0" smtClean="0">
                <a:solidFill>
                  <a:schemeClr val="tx1"/>
                </a:solidFill>
              </a:rPr>
              <a:t> </a:t>
            </a:r>
            <a:r>
              <a:rPr lang="en-GB" sz="2200" b="1" dirty="0" err="1" smtClean="0">
                <a:solidFill>
                  <a:schemeClr val="tx1"/>
                </a:solidFill>
              </a:rPr>
              <a:t>ar</a:t>
            </a:r>
            <a:r>
              <a:rPr lang="en-GB" sz="2200" b="1" dirty="0" smtClean="0">
                <a:solidFill>
                  <a:schemeClr val="tx1"/>
                </a:solidFill>
              </a:rPr>
              <a:t> </a:t>
            </a:r>
            <a:r>
              <a:rPr lang="en-GB" sz="2200" b="1" dirty="0" err="1" smtClean="0">
                <a:solidFill>
                  <a:schemeClr val="tx1"/>
                </a:solidFill>
              </a:rPr>
              <a:t>eich</a:t>
            </a:r>
            <a:r>
              <a:rPr lang="en-GB" sz="2200" b="1" dirty="0" smtClean="0">
                <a:solidFill>
                  <a:schemeClr val="tx1"/>
                </a:solidFill>
              </a:rPr>
              <a:t> </a:t>
            </a:r>
            <a:r>
              <a:rPr lang="en-GB" sz="2200" b="1" dirty="0" err="1" smtClean="0">
                <a:solidFill>
                  <a:schemeClr val="tx1"/>
                </a:solidFill>
              </a:rPr>
              <a:t>addysgu</a:t>
            </a:r>
            <a:r>
              <a:rPr lang="en-GB" sz="2200" b="1" dirty="0" smtClean="0">
                <a:solidFill>
                  <a:schemeClr val="tx1"/>
                </a:solidFill>
              </a:rPr>
              <a:t>?</a:t>
            </a:r>
          </a:p>
          <a:p>
            <a:pPr lvl="0"/>
            <a:endParaRPr lang="en-GB" b="1" dirty="0" smtClean="0"/>
          </a:p>
          <a:p>
            <a:pPr lvl="0"/>
            <a:r>
              <a:rPr lang="en-GB" b="1" i="1" dirty="0" err="1" smtClean="0"/>
              <a:t>Dosbarthu</a:t>
            </a:r>
            <a:r>
              <a:rPr lang="en-GB" b="1" i="1" dirty="0" smtClean="0"/>
              <a:t>: Teacher’s views &amp; advantages of EBL / Independent learning (</a:t>
            </a:r>
            <a:r>
              <a:rPr lang="en-GB" b="1" i="1" dirty="0" err="1" smtClean="0"/>
              <a:t>Lakin</a:t>
            </a:r>
            <a:r>
              <a:rPr lang="en-GB" b="1" i="1" dirty="0" smtClean="0"/>
              <a:t>, 2013)</a:t>
            </a:r>
            <a:endParaRPr lang="en-GB" i="1" dirty="0"/>
          </a:p>
          <a:p>
            <a:endParaRPr lang="en-GB" dirty="0"/>
          </a:p>
        </p:txBody>
      </p:sp>
    </p:spTree>
    <p:extLst>
      <p:ext uri="{BB962C8B-B14F-4D97-AF65-F5344CB8AC3E}">
        <p14:creationId xmlns:p14="http://schemas.microsoft.com/office/powerpoint/2010/main" val="36185300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tx1"/>
                </a:solidFill>
              </a:rPr>
              <a:t>Rhai</a:t>
            </a:r>
            <a:r>
              <a:rPr lang="en-GB" dirty="0" smtClean="0">
                <a:solidFill>
                  <a:schemeClr val="tx1"/>
                </a:solidFill>
              </a:rPr>
              <a:t> </a:t>
            </a:r>
            <a:r>
              <a:rPr lang="en-GB" dirty="0" err="1" smtClean="0">
                <a:solidFill>
                  <a:schemeClr val="tx1"/>
                </a:solidFill>
              </a:rPr>
              <a:t>enghreifftiau</a:t>
            </a:r>
            <a:r>
              <a:rPr lang="en-GB" dirty="0" smtClean="0">
                <a:solidFill>
                  <a:schemeClr val="tx1"/>
                </a:solidFill>
              </a:rPr>
              <a:t> o </a:t>
            </a:r>
            <a:r>
              <a:rPr lang="en-GB" dirty="0" err="1" smtClean="0">
                <a:solidFill>
                  <a:schemeClr val="tx1"/>
                </a:solidFill>
              </a:rPr>
              <a:t>strategaethau</a:t>
            </a:r>
            <a:r>
              <a:rPr lang="en-GB" dirty="0" smtClean="0">
                <a:solidFill>
                  <a:schemeClr val="tx1"/>
                </a:solidFill>
              </a:rPr>
              <a:t> </a:t>
            </a:r>
            <a:r>
              <a:rPr lang="en-GB" dirty="0" err="1" smtClean="0">
                <a:solidFill>
                  <a:schemeClr val="tx1"/>
                </a:solidFill>
              </a:rPr>
              <a:t>gweithredol</a:t>
            </a:r>
            <a:endParaRPr lang="en-GB" dirty="0">
              <a:solidFill>
                <a:schemeClr val="tx1"/>
              </a:solidFill>
            </a:endParaRPr>
          </a:p>
        </p:txBody>
      </p:sp>
      <p:sp>
        <p:nvSpPr>
          <p:cNvPr id="3" name="Content Placeholder 2"/>
          <p:cNvSpPr>
            <a:spLocks noGrp="1"/>
          </p:cNvSpPr>
          <p:nvPr>
            <p:ph idx="1"/>
          </p:nvPr>
        </p:nvSpPr>
        <p:spPr/>
        <p:txBody>
          <a:bodyPr/>
          <a:lstStyle/>
          <a:p>
            <a:pPr lvl="0"/>
            <a:r>
              <a:rPr lang="en-GB" sz="3200" dirty="0" err="1"/>
              <a:t>Mewn</a:t>
            </a:r>
            <a:r>
              <a:rPr lang="en-GB" sz="3200" dirty="0"/>
              <a:t> </a:t>
            </a:r>
            <a:r>
              <a:rPr lang="en-GB" sz="3200" dirty="0" err="1"/>
              <a:t>parau</a:t>
            </a:r>
            <a:r>
              <a:rPr lang="en-GB" sz="3200" dirty="0"/>
              <a:t>:</a:t>
            </a:r>
          </a:p>
          <a:p>
            <a:pPr lvl="0"/>
            <a:r>
              <a:rPr lang="en-GB" sz="3200" dirty="0" err="1"/>
              <a:t>Trafodwch</a:t>
            </a:r>
            <a:r>
              <a:rPr lang="en-GB" sz="3200" dirty="0"/>
              <a:t> </a:t>
            </a:r>
            <a:r>
              <a:rPr lang="en-GB" sz="3200" dirty="0" err="1"/>
              <a:t>rhai</a:t>
            </a:r>
            <a:r>
              <a:rPr lang="en-GB" sz="3200" dirty="0"/>
              <a:t> </a:t>
            </a:r>
            <a:r>
              <a:rPr lang="en-GB" sz="3200" dirty="0" err="1"/>
              <a:t>o’r</a:t>
            </a:r>
            <a:r>
              <a:rPr lang="en-GB" sz="3200" dirty="0"/>
              <a:t> </a:t>
            </a:r>
            <a:r>
              <a:rPr lang="en-GB" sz="3200" dirty="0" err="1"/>
              <a:t>enghreifftiau</a:t>
            </a:r>
            <a:r>
              <a:rPr lang="en-GB" sz="3200" dirty="0"/>
              <a:t> </a:t>
            </a:r>
            <a:r>
              <a:rPr lang="en-GB" sz="3200" dirty="0" err="1"/>
              <a:t>yng</a:t>
            </a:r>
            <a:r>
              <a:rPr lang="en-GB" sz="3200" dirty="0"/>
              <a:t> </a:t>
            </a:r>
            <a:r>
              <a:rPr lang="en-GB" sz="3200" dirty="0" err="1"/>
              <a:t>nghyd-destun</a:t>
            </a:r>
            <a:r>
              <a:rPr lang="en-GB" sz="3200" dirty="0"/>
              <a:t> </a:t>
            </a:r>
            <a:r>
              <a:rPr lang="en-GB" sz="3200" dirty="0" err="1"/>
              <a:t>herio</a:t>
            </a:r>
            <a:r>
              <a:rPr lang="en-GB" sz="3200" dirty="0"/>
              <a:t> </a:t>
            </a:r>
            <a:r>
              <a:rPr lang="en-GB" sz="3200" dirty="0" err="1"/>
              <a:t>meddwl</a:t>
            </a:r>
            <a:r>
              <a:rPr lang="en-GB" sz="3200" dirty="0"/>
              <a:t> plant a </a:t>
            </a:r>
            <a:r>
              <a:rPr lang="en-GB" sz="3200" dirty="0" err="1"/>
              <a:t>hyrwyddo</a:t>
            </a:r>
            <a:r>
              <a:rPr lang="en-GB" sz="3200" dirty="0"/>
              <a:t> </a:t>
            </a:r>
            <a:r>
              <a:rPr lang="en-GB" sz="3200" dirty="0" err="1"/>
              <a:t>elfen</a:t>
            </a:r>
            <a:r>
              <a:rPr lang="en-GB" sz="3200" dirty="0"/>
              <a:t> o </a:t>
            </a:r>
            <a:r>
              <a:rPr lang="en-GB" sz="3200" dirty="0" err="1"/>
              <a:t>annibyniaeth</a:t>
            </a:r>
            <a:r>
              <a:rPr lang="en-GB" sz="3200" dirty="0"/>
              <a:t> </a:t>
            </a:r>
            <a:r>
              <a:rPr lang="en-GB" sz="3200" dirty="0" err="1"/>
              <a:t>yn</a:t>
            </a:r>
            <a:r>
              <a:rPr lang="en-GB" sz="3200" dirty="0"/>
              <a:t> </a:t>
            </a:r>
            <a:r>
              <a:rPr lang="en-GB" sz="3200" dirty="0" err="1"/>
              <a:t>eu</a:t>
            </a:r>
            <a:r>
              <a:rPr lang="en-GB" sz="3200" dirty="0"/>
              <a:t> </a:t>
            </a:r>
            <a:r>
              <a:rPr lang="en-GB" sz="3200" dirty="0" err="1"/>
              <a:t>dysgu</a:t>
            </a:r>
            <a:endParaRPr lang="en-GB" sz="3200" dirty="0"/>
          </a:p>
          <a:p>
            <a:endParaRPr lang="en-GB" sz="3200" dirty="0"/>
          </a:p>
          <a:p>
            <a:r>
              <a:rPr lang="en-GB" sz="3200" dirty="0" err="1" smtClean="0"/>
              <a:t>Cyfeiriad</a:t>
            </a:r>
            <a:r>
              <a:rPr lang="en-GB" sz="3200" dirty="0" smtClean="0"/>
              <a:t>: Naylor S., Keogh B., Goldsworthy A. (2004) “Active Assessment”. </a:t>
            </a:r>
            <a:r>
              <a:rPr lang="en-GB" sz="3200" dirty="0" err="1" smtClean="0"/>
              <a:t>Sandbach</a:t>
            </a:r>
            <a:r>
              <a:rPr lang="en-GB" sz="3200" dirty="0" smtClean="0"/>
              <a:t>. MHE.</a:t>
            </a:r>
          </a:p>
          <a:p>
            <a:endParaRPr lang="en-GB" dirty="0" smtClean="0"/>
          </a:p>
        </p:txBody>
      </p:sp>
    </p:spTree>
    <p:extLst>
      <p:ext uri="{BB962C8B-B14F-4D97-AF65-F5344CB8AC3E}">
        <p14:creationId xmlns:p14="http://schemas.microsoft.com/office/powerpoint/2010/main" val="4575768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tx1"/>
                </a:solidFill>
              </a:rPr>
              <a:t>KWHLAQ</a:t>
            </a:r>
            <a:endParaRPr lang="en-GB" sz="3200" dirty="0">
              <a:solidFill>
                <a:schemeClr val="tx1"/>
              </a:solidFill>
            </a:endParaRPr>
          </a:p>
        </p:txBody>
      </p:sp>
      <p:sp>
        <p:nvSpPr>
          <p:cNvPr id="3" name="Content Placeholder 2"/>
          <p:cNvSpPr>
            <a:spLocks noGrp="1"/>
          </p:cNvSpPr>
          <p:nvPr>
            <p:ph idx="1"/>
          </p:nvPr>
        </p:nvSpPr>
        <p:spPr>
          <a:xfrm>
            <a:off x="1097279" y="1845734"/>
            <a:ext cx="10526449" cy="4338090"/>
          </a:xfrm>
        </p:spPr>
        <p:txBody>
          <a:bodyPr>
            <a:normAutofit lnSpcReduction="10000"/>
          </a:bodyPr>
          <a:lstStyle/>
          <a:p>
            <a:pPr>
              <a:buFont typeface="Wingdings" panose="05000000000000000000" pitchFamily="2" charset="2"/>
              <a:buChar char="§"/>
            </a:pPr>
            <a:r>
              <a:rPr lang="en-GB" dirty="0">
                <a:solidFill>
                  <a:srgbClr val="FF0000"/>
                </a:solidFill>
              </a:rPr>
              <a:t> </a:t>
            </a:r>
            <a:r>
              <a:rPr lang="en-GB" b="1" dirty="0">
                <a:solidFill>
                  <a:schemeClr val="tx1"/>
                </a:solidFill>
              </a:rPr>
              <a:t>K </a:t>
            </a:r>
            <a:r>
              <a:rPr lang="en-GB" dirty="0">
                <a:solidFill>
                  <a:schemeClr val="tx1"/>
                </a:solidFill>
              </a:rPr>
              <a:t>What do we think we already </a:t>
            </a:r>
            <a:r>
              <a:rPr lang="en-GB" b="1" dirty="0">
                <a:solidFill>
                  <a:schemeClr val="tx1"/>
                </a:solidFill>
              </a:rPr>
              <a:t>know</a:t>
            </a:r>
            <a:r>
              <a:rPr lang="en-GB" dirty="0">
                <a:solidFill>
                  <a:schemeClr val="tx1"/>
                </a:solidFill>
              </a:rPr>
              <a:t> about the subject</a:t>
            </a:r>
            <a:r>
              <a:rPr lang="en-GB" dirty="0" smtClean="0">
                <a:solidFill>
                  <a:schemeClr val="tx1"/>
                </a:solidFill>
              </a:rPr>
              <a:t>? </a:t>
            </a:r>
            <a:r>
              <a:rPr lang="en-GB" dirty="0" smtClean="0">
                <a:solidFill>
                  <a:schemeClr val="bg2">
                    <a:lumMod val="50000"/>
                  </a:schemeClr>
                </a:solidFill>
              </a:rPr>
              <a:t>(Beth y </a:t>
            </a:r>
            <a:r>
              <a:rPr lang="en-GB" dirty="0" err="1" smtClean="0">
                <a:solidFill>
                  <a:schemeClr val="bg2">
                    <a:lumMod val="50000"/>
                  </a:schemeClr>
                </a:solidFill>
              </a:rPr>
              <a:t>tybiwn</a:t>
            </a:r>
            <a:r>
              <a:rPr lang="en-GB" dirty="0" smtClean="0">
                <a:solidFill>
                  <a:schemeClr val="bg2">
                    <a:lumMod val="50000"/>
                  </a:schemeClr>
                </a:solidFill>
              </a:rPr>
              <a:t> y </a:t>
            </a:r>
            <a:r>
              <a:rPr lang="en-GB" dirty="0" err="1" smtClean="0">
                <a:solidFill>
                  <a:schemeClr val="bg2">
                    <a:lumMod val="50000"/>
                  </a:schemeClr>
                </a:solidFill>
              </a:rPr>
              <a:t>gwyddwn</a:t>
            </a:r>
            <a:r>
              <a:rPr lang="en-GB" dirty="0" smtClean="0">
                <a:solidFill>
                  <a:schemeClr val="bg2">
                    <a:lumMod val="50000"/>
                  </a:schemeClr>
                </a:solidFill>
              </a:rPr>
              <a:t> am y </a:t>
            </a:r>
            <a:r>
              <a:rPr lang="en-GB" dirty="0" err="1" smtClean="0">
                <a:solidFill>
                  <a:schemeClr val="bg2">
                    <a:lumMod val="50000"/>
                  </a:schemeClr>
                </a:solidFill>
              </a:rPr>
              <a:t>pwnc</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barod</a:t>
            </a:r>
            <a:r>
              <a:rPr lang="en-GB" dirty="0" smtClean="0">
                <a:solidFill>
                  <a:schemeClr val="bg2">
                    <a:lumMod val="50000"/>
                  </a:schemeClr>
                </a:solidFill>
              </a:rPr>
              <a:t>?) </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W</a:t>
            </a:r>
            <a:r>
              <a:rPr lang="en-GB" dirty="0">
                <a:solidFill>
                  <a:schemeClr val="tx1"/>
                </a:solidFill>
              </a:rPr>
              <a:t> What </a:t>
            </a:r>
            <a:r>
              <a:rPr lang="en-GB" dirty="0" smtClean="0">
                <a:solidFill>
                  <a:schemeClr val="tx1"/>
                </a:solidFill>
              </a:rPr>
              <a:t>do </a:t>
            </a:r>
            <a:r>
              <a:rPr lang="en-GB" dirty="0">
                <a:solidFill>
                  <a:schemeClr val="tx1"/>
                </a:solidFill>
              </a:rPr>
              <a:t>we </a:t>
            </a:r>
            <a:r>
              <a:rPr lang="en-GB" b="1" dirty="0" smtClean="0">
                <a:solidFill>
                  <a:schemeClr val="tx1"/>
                </a:solidFill>
              </a:rPr>
              <a:t>Want/Need </a:t>
            </a:r>
            <a:r>
              <a:rPr lang="en-GB" dirty="0">
                <a:solidFill>
                  <a:schemeClr val="tx1"/>
                </a:solidFill>
              </a:rPr>
              <a:t>to find out about it</a:t>
            </a:r>
            <a:r>
              <a:rPr lang="en-GB" dirty="0" smtClean="0">
                <a:solidFill>
                  <a:schemeClr val="tx1"/>
                </a:solidFill>
              </a:rPr>
              <a:t>? </a:t>
            </a:r>
            <a:r>
              <a:rPr lang="en-GB" dirty="0" smtClean="0">
                <a:solidFill>
                  <a:schemeClr val="bg2">
                    <a:lumMod val="50000"/>
                  </a:schemeClr>
                </a:solidFill>
              </a:rPr>
              <a:t>(Beth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ni</a:t>
            </a:r>
            <a:r>
              <a:rPr lang="en-GB" dirty="0" smtClean="0">
                <a:solidFill>
                  <a:schemeClr val="bg2">
                    <a:lumMod val="50000"/>
                  </a:schemeClr>
                </a:solidFill>
              </a:rPr>
              <a:t> am/</a:t>
            </a:r>
            <a:r>
              <a:rPr lang="en-GB" dirty="0" err="1" smtClean="0">
                <a:solidFill>
                  <a:schemeClr val="bg2">
                    <a:lumMod val="50000"/>
                  </a:schemeClr>
                </a:solidFill>
              </a:rPr>
              <a:t>angen</a:t>
            </a:r>
            <a:r>
              <a:rPr lang="en-GB" dirty="0" smtClean="0">
                <a:solidFill>
                  <a:schemeClr val="bg2">
                    <a:lumMod val="50000"/>
                  </a:schemeClr>
                </a:solidFill>
              </a:rPr>
              <a:t> </a:t>
            </a:r>
            <a:r>
              <a:rPr lang="en-GB" dirty="0" err="1" smtClean="0">
                <a:solidFill>
                  <a:schemeClr val="bg2">
                    <a:lumMod val="50000"/>
                  </a:schemeClr>
                </a:solidFill>
              </a:rPr>
              <a:t>darganfod</a:t>
            </a:r>
            <a:r>
              <a:rPr lang="en-GB" dirty="0" smtClean="0">
                <a:solidFill>
                  <a:schemeClr val="bg2">
                    <a:lumMod val="50000"/>
                  </a:schemeClr>
                </a:solidFill>
              </a:rPr>
              <a:t> </a:t>
            </a:r>
            <a:r>
              <a:rPr lang="en-GB" dirty="0" err="1" smtClean="0">
                <a:solidFill>
                  <a:schemeClr val="bg2">
                    <a:lumMod val="50000"/>
                  </a:schemeClr>
                </a:solidFill>
              </a:rPr>
              <a:t>amdano</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H How</a:t>
            </a:r>
            <a:r>
              <a:rPr lang="en-GB" dirty="0">
                <a:solidFill>
                  <a:schemeClr val="tx1"/>
                </a:solidFill>
              </a:rPr>
              <a:t> and where will we search for answers? How will we organise our investigations? (e.g. Time, access to resources, and reporting</a:t>
            </a:r>
            <a:r>
              <a:rPr lang="en-GB" dirty="0" smtClean="0">
                <a:solidFill>
                  <a:schemeClr val="tx1"/>
                </a:solidFill>
              </a:rPr>
              <a:t>?) </a:t>
            </a:r>
            <a:r>
              <a:rPr lang="en-GB" dirty="0" smtClean="0">
                <a:solidFill>
                  <a:schemeClr val="bg2">
                    <a:lumMod val="50000"/>
                  </a:schemeClr>
                </a:solidFill>
              </a:rPr>
              <a:t>(Sut a </a:t>
            </a:r>
            <a:r>
              <a:rPr lang="en-GB" dirty="0" err="1" smtClean="0">
                <a:solidFill>
                  <a:schemeClr val="bg2">
                    <a:lumMod val="50000"/>
                  </a:schemeClr>
                </a:solidFill>
              </a:rPr>
              <a:t>ble</a:t>
            </a:r>
            <a:r>
              <a:rPr lang="en-GB" dirty="0" smtClean="0">
                <a:solidFill>
                  <a:schemeClr val="bg2">
                    <a:lumMod val="50000"/>
                  </a:schemeClr>
                </a:solidFill>
              </a:rPr>
              <a:t> </a:t>
            </a:r>
            <a:r>
              <a:rPr lang="en-GB" dirty="0" err="1" smtClean="0">
                <a:solidFill>
                  <a:schemeClr val="bg2">
                    <a:lumMod val="50000"/>
                  </a:schemeClr>
                </a:solidFill>
              </a:rPr>
              <a:t>fyddwn</a:t>
            </a:r>
            <a:r>
              <a:rPr lang="en-GB" dirty="0" smtClean="0">
                <a:solidFill>
                  <a:schemeClr val="bg2">
                    <a:lumMod val="50000"/>
                  </a:schemeClr>
                </a:solidFill>
              </a:rPr>
              <a:t> </a:t>
            </a:r>
            <a:r>
              <a:rPr lang="en-GB" dirty="0" err="1" smtClean="0">
                <a:solidFill>
                  <a:schemeClr val="bg2">
                    <a:lumMod val="50000"/>
                  </a:schemeClr>
                </a:solidFill>
              </a:rPr>
              <a:t>ni’n</a:t>
            </a:r>
            <a:r>
              <a:rPr lang="en-GB" dirty="0" smtClean="0">
                <a:solidFill>
                  <a:schemeClr val="bg2">
                    <a:lumMod val="50000"/>
                  </a:schemeClr>
                </a:solidFill>
              </a:rPr>
              <a:t> </a:t>
            </a:r>
            <a:r>
              <a:rPr lang="en-GB" dirty="0" err="1" smtClean="0">
                <a:solidFill>
                  <a:schemeClr val="bg2">
                    <a:lumMod val="50000"/>
                  </a:schemeClr>
                </a:solidFill>
              </a:rPr>
              <a:t>chwilio</a:t>
            </a:r>
            <a:r>
              <a:rPr lang="en-GB" dirty="0" smtClean="0">
                <a:solidFill>
                  <a:schemeClr val="bg2">
                    <a:lumMod val="50000"/>
                  </a:schemeClr>
                </a:solidFill>
              </a:rPr>
              <a:t> am </a:t>
            </a:r>
            <a:r>
              <a:rPr lang="en-GB" dirty="0" err="1" smtClean="0">
                <a:solidFill>
                  <a:schemeClr val="bg2">
                    <a:lumMod val="50000"/>
                  </a:schemeClr>
                </a:solidFill>
              </a:rPr>
              <a:t>atebion</a:t>
            </a:r>
            <a:r>
              <a:rPr lang="en-GB" dirty="0" smtClean="0">
                <a:solidFill>
                  <a:schemeClr val="bg2">
                    <a:lumMod val="50000"/>
                  </a:schemeClr>
                </a:solidFill>
              </a:rPr>
              <a:t>? Sut y </a:t>
            </a:r>
            <a:r>
              <a:rPr lang="en-GB" dirty="0" err="1" smtClean="0">
                <a:solidFill>
                  <a:schemeClr val="bg2">
                    <a:lumMod val="50000"/>
                  </a:schemeClr>
                </a:solidFill>
              </a:rPr>
              <a:t>byddwn</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trefnu</a:t>
            </a:r>
            <a:r>
              <a:rPr lang="en-GB" dirty="0" smtClean="0">
                <a:solidFill>
                  <a:schemeClr val="bg2">
                    <a:lumMod val="50000"/>
                  </a:schemeClr>
                </a:solidFill>
              </a:rPr>
              <a:t> </a:t>
            </a:r>
            <a:r>
              <a:rPr lang="en-GB" dirty="0" err="1" smtClean="0">
                <a:solidFill>
                  <a:schemeClr val="bg2">
                    <a:lumMod val="50000"/>
                  </a:schemeClr>
                </a:solidFill>
              </a:rPr>
              <a:t>ein</a:t>
            </a:r>
            <a:r>
              <a:rPr lang="en-GB" dirty="0" smtClean="0">
                <a:solidFill>
                  <a:schemeClr val="bg2">
                    <a:lumMod val="50000"/>
                  </a:schemeClr>
                </a:solidFill>
              </a:rPr>
              <a:t> </a:t>
            </a:r>
            <a:r>
              <a:rPr lang="en-GB" dirty="0" err="1" smtClean="0">
                <a:solidFill>
                  <a:schemeClr val="bg2">
                    <a:lumMod val="50000"/>
                  </a:schemeClr>
                </a:solidFill>
              </a:rPr>
              <a:t>harchwiliadau</a:t>
            </a:r>
            <a:r>
              <a:rPr lang="en-GB" dirty="0" smtClean="0">
                <a:solidFill>
                  <a:schemeClr val="bg2">
                    <a:lumMod val="50000"/>
                  </a:schemeClr>
                </a:solidFill>
              </a:rPr>
              <a:t>? (</a:t>
            </a:r>
            <a:r>
              <a:rPr lang="en-GB" dirty="0" err="1" smtClean="0">
                <a:solidFill>
                  <a:schemeClr val="bg2">
                    <a:lumMod val="50000"/>
                  </a:schemeClr>
                </a:solidFill>
              </a:rPr>
              <a:t>e.e</a:t>
            </a:r>
            <a:r>
              <a:rPr lang="en-GB" dirty="0" smtClean="0">
                <a:solidFill>
                  <a:schemeClr val="bg2">
                    <a:lumMod val="50000"/>
                  </a:schemeClr>
                </a:solidFill>
              </a:rPr>
              <a:t>. </a:t>
            </a:r>
            <a:r>
              <a:rPr lang="en-GB" dirty="0" err="1">
                <a:solidFill>
                  <a:schemeClr val="bg2">
                    <a:lumMod val="50000"/>
                  </a:schemeClr>
                </a:solidFill>
              </a:rPr>
              <a:t>a</a:t>
            </a:r>
            <a:r>
              <a:rPr lang="en-GB" dirty="0" err="1" smtClean="0">
                <a:solidFill>
                  <a:schemeClr val="bg2">
                    <a:lumMod val="50000"/>
                  </a:schemeClr>
                </a:solidFill>
              </a:rPr>
              <a:t>mser</a:t>
            </a:r>
            <a:r>
              <a:rPr lang="en-GB" dirty="0" smtClean="0">
                <a:solidFill>
                  <a:schemeClr val="bg2">
                    <a:lumMod val="50000"/>
                  </a:schemeClr>
                </a:solidFill>
              </a:rPr>
              <a:t>, </a:t>
            </a:r>
            <a:r>
              <a:rPr lang="en-GB" dirty="0" err="1" smtClean="0">
                <a:solidFill>
                  <a:schemeClr val="bg2">
                    <a:lumMod val="50000"/>
                  </a:schemeClr>
                </a:solidFill>
              </a:rPr>
              <a:t>mynediad</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adnoddau</a:t>
            </a:r>
            <a:r>
              <a:rPr lang="en-GB" dirty="0" smtClean="0">
                <a:solidFill>
                  <a:schemeClr val="bg2">
                    <a:lumMod val="50000"/>
                  </a:schemeClr>
                </a:solidFill>
              </a:rPr>
              <a:t>, ac </a:t>
            </a:r>
            <a:r>
              <a:rPr lang="en-GB" dirty="0" err="1" smtClean="0">
                <a:solidFill>
                  <a:schemeClr val="bg2">
                    <a:lumMod val="50000"/>
                  </a:schemeClr>
                </a:solidFill>
              </a:rPr>
              <a:t>adrodd</a:t>
            </a:r>
            <a:r>
              <a:rPr lang="en-GB" dirty="0" smtClean="0">
                <a:solidFill>
                  <a:schemeClr val="bg2">
                    <a:lumMod val="50000"/>
                  </a:schemeClr>
                </a:solidFill>
              </a:rPr>
              <a:t> nôl?)</a:t>
            </a:r>
            <a:endParaRPr lang="en-GB" dirty="0">
              <a:solidFill>
                <a:schemeClr val="bg2">
                  <a:lumMod val="50000"/>
                </a:schemeClr>
              </a:solidFill>
            </a:endParaRPr>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What do we expect to </a:t>
            </a:r>
            <a:r>
              <a:rPr lang="en-GB" b="1" dirty="0">
                <a:solidFill>
                  <a:schemeClr val="tx1"/>
                </a:solidFill>
              </a:rPr>
              <a:t>Learn</a:t>
            </a:r>
            <a:r>
              <a:rPr lang="en-GB" dirty="0">
                <a:solidFill>
                  <a:schemeClr val="tx1"/>
                </a:solidFill>
              </a:rPr>
              <a:t>? What have we </a:t>
            </a:r>
            <a:r>
              <a:rPr lang="en-GB" b="1" dirty="0">
                <a:solidFill>
                  <a:schemeClr val="tx1"/>
                </a:solidFill>
              </a:rPr>
              <a:t>Learned</a:t>
            </a:r>
            <a:r>
              <a:rPr lang="en-GB" dirty="0" smtClean="0">
                <a:solidFill>
                  <a:schemeClr val="tx1"/>
                </a:solidFill>
              </a:rPr>
              <a:t>?  </a:t>
            </a:r>
            <a:r>
              <a:rPr lang="en-GB" dirty="0" smtClean="0">
                <a:solidFill>
                  <a:schemeClr val="bg2">
                    <a:lumMod val="50000"/>
                  </a:schemeClr>
                </a:solidFill>
              </a:rPr>
              <a:t>(Beth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disgwyl</a:t>
            </a:r>
            <a:r>
              <a:rPr lang="en-GB" dirty="0" smtClean="0">
                <a:solidFill>
                  <a:schemeClr val="bg2">
                    <a:lumMod val="50000"/>
                  </a:schemeClr>
                </a:solidFill>
              </a:rPr>
              <a:t> </a:t>
            </a:r>
            <a:r>
              <a:rPr lang="en-GB" dirty="0" err="1" smtClean="0">
                <a:solidFill>
                  <a:schemeClr val="bg2">
                    <a:lumMod val="50000"/>
                  </a:schemeClr>
                </a:solidFill>
              </a:rPr>
              <a:t>ei</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  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wedi</a:t>
            </a:r>
            <a:r>
              <a:rPr lang="en-GB" dirty="0" smtClean="0">
                <a:solidFill>
                  <a:schemeClr val="bg2">
                    <a:lumMod val="50000"/>
                  </a:schemeClr>
                </a:solidFill>
              </a:rPr>
              <a:t> </a:t>
            </a:r>
            <a:r>
              <a:rPr lang="en-GB" dirty="0" err="1" smtClean="0">
                <a:solidFill>
                  <a:schemeClr val="bg2">
                    <a:lumMod val="50000"/>
                  </a:schemeClr>
                </a:solidFill>
              </a:rPr>
              <a:t>ei</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A </a:t>
            </a:r>
            <a:r>
              <a:rPr lang="en-GB" dirty="0">
                <a:solidFill>
                  <a:schemeClr val="tx1"/>
                </a:solidFill>
              </a:rPr>
              <a:t>How will we </a:t>
            </a:r>
            <a:r>
              <a:rPr lang="en-GB" b="1" dirty="0">
                <a:solidFill>
                  <a:schemeClr val="tx1"/>
                </a:solidFill>
              </a:rPr>
              <a:t>Apply</a:t>
            </a:r>
            <a:r>
              <a:rPr lang="en-GB" dirty="0">
                <a:solidFill>
                  <a:schemeClr val="tx1"/>
                </a:solidFill>
              </a:rPr>
              <a:t> what we have learned to other subjects? To our personal lives? To our next projects</a:t>
            </a:r>
            <a:r>
              <a:rPr lang="en-GB" dirty="0" smtClean="0">
                <a:solidFill>
                  <a:schemeClr val="tx1"/>
                </a:solidFill>
              </a:rPr>
              <a:t>? </a:t>
            </a:r>
            <a:r>
              <a:rPr lang="en-GB" dirty="0" smtClean="0">
                <a:solidFill>
                  <a:schemeClr val="bg2">
                    <a:lumMod val="50000"/>
                  </a:schemeClr>
                </a:solidFill>
              </a:rPr>
              <a:t>(Sut y </a:t>
            </a:r>
            <a:r>
              <a:rPr lang="en-GB" dirty="0" err="1" smtClean="0">
                <a:solidFill>
                  <a:schemeClr val="bg2">
                    <a:lumMod val="50000"/>
                  </a:schemeClr>
                </a:solidFill>
              </a:rPr>
              <a:t>byddwn</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cymhwyso’r</a:t>
            </a:r>
            <a:r>
              <a:rPr lang="en-GB" dirty="0" smtClean="0">
                <a:solidFill>
                  <a:schemeClr val="bg2">
                    <a:lumMod val="50000"/>
                  </a:schemeClr>
                </a:solidFill>
              </a:rPr>
              <a:t> </a:t>
            </a:r>
            <a:r>
              <a:rPr lang="en-GB" dirty="0" err="1" smtClean="0">
                <a:solidFill>
                  <a:schemeClr val="bg2">
                    <a:lumMod val="50000"/>
                  </a:schemeClr>
                </a:solidFill>
              </a:rPr>
              <a:t>hyn</a:t>
            </a:r>
            <a:r>
              <a:rPr lang="en-GB" dirty="0" smtClean="0">
                <a:solidFill>
                  <a:schemeClr val="bg2">
                    <a:lumMod val="50000"/>
                  </a:schemeClr>
                </a:solidFill>
              </a:rPr>
              <a:t> a </a:t>
            </a:r>
            <a:r>
              <a:rPr lang="en-GB" dirty="0" err="1" smtClean="0">
                <a:solidFill>
                  <a:schemeClr val="bg2">
                    <a:lumMod val="50000"/>
                  </a:schemeClr>
                </a:solidFill>
              </a:rPr>
              <a:t>ddysgom</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bynciau</a:t>
            </a:r>
            <a:r>
              <a:rPr lang="en-GB" dirty="0" smtClean="0">
                <a:solidFill>
                  <a:schemeClr val="bg2">
                    <a:lumMod val="50000"/>
                  </a:schemeClr>
                </a:solidFill>
              </a:rPr>
              <a:t> </a:t>
            </a:r>
            <a:r>
              <a:rPr lang="en-GB" dirty="0" err="1" smtClean="0">
                <a:solidFill>
                  <a:schemeClr val="bg2">
                    <a:lumMod val="50000"/>
                  </a:schemeClr>
                </a:solidFill>
              </a:rPr>
              <a:t>eraill</a:t>
            </a:r>
            <a:r>
              <a:rPr lang="en-GB" dirty="0" smtClean="0">
                <a:solidFill>
                  <a:schemeClr val="bg2">
                    <a:lumMod val="50000"/>
                  </a:schemeClr>
                </a:solidFill>
              </a:rPr>
              <a:t>? </a:t>
            </a:r>
            <a:r>
              <a:rPr lang="en-GB" dirty="0" err="1" smtClean="0">
                <a:solidFill>
                  <a:schemeClr val="bg2">
                    <a:lumMod val="50000"/>
                  </a:schemeClr>
                </a:solidFill>
              </a:rPr>
              <a:t>I’n</a:t>
            </a:r>
            <a:r>
              <a:rPr lang="en-GB" dirty="0" smtClean="0">
                <a:solidFill>
                  <a:schemeClr val="bg2">
                    <a:lumMod val="50000"/>
                  </a:schemeClr>
                </a:solidFill>
              </a:rPr>
              <a:t> </a:t>
            </a:r>
            <a:r>
              <a:rPr lang="en-GB" dirty="0" err="1" smtClean="0">
                <a:solidFill>
                  <a:schemeClr val="bg2">
                    <a:lumMod val="50000"/>
                  </a:schemeClr>
                </a:solidFill>
              </a:rPr>
              <a:t>bywydau</a:t>
            </a:r>
            <a:r>
              <a:rPr lang="en-GB" dirty="0" smtClean="0">
                <a:solidFill>
                  <a:schemeClr val="bg2">
                    <a:lumMod val="50000"/>
                  </a:schemeClr>
                </a:solidFill>
              </a:rPr>
              <a:t> </a:t>
            </a:r>
            <a:r>
              <a:rPr lang="en-GB" dirty="0" err="1" smtClean="0">
                <a:solidFill>
                  <a:schemeClr val="bg2">
                    <a:lumMod val="50000"/>
                  </a:schemeClr>
                </a:solidFill>
              </a:rPr>
              <a:t>personol</a:t>
            </a:r>
            <a:r>
              <a:rPr lang="en-GB" dirty="0" smtClean="0">
                <a:solidFill>
                  <a:schemeClr val="bg2">
                    <a:lumMod val="50000"/>
                  </a:schemeClr>
                </a:solidFill>
              </a:rPr>
              <a:t>? </a:t>
            </a:r>
            <a:r>
              <a:rPr lang="en-GB" dirty="0" err="1" smtClean="0">
                <a:solidFill>
                  <a:schemeClr val="bg2">
                    <a:lumMod val="50000"/>
                  </a:schemeClr>
                </a:solidFill>
              </a:rPr>
              <a:t>I’n</a:t>
            </a:r>
            <a:r>
              <a:rPr lang="en-GB" dirty="0" smtClean="0">
                <a:solidFill>
                  <a:schemeClr val="bg2">
                    <a:lumMod val="50000"/>
                  </a:schemeClr>
                </a:solidFill>
              </a:rPr>
              <a:t> </a:t>
            </a:r>
            <a:r>
              <a:rPr lang="en-GB" dirty="0" err="1" smtClean="0">
                <a:solidFill>
                  <a:schemeClr val="bg2">
                    <a:lumMod val="50000"/>
                  </a:schemeClr>
                </a:solidFill>
              </a:rPr>
              <a:t>prosiectau</a:t>
            </a:r>
            <a:r>
              <a:rPr lang="en-GB" dirty="0" smtClean="0">
                <a:solidFill>
                  <a:schemeClr val="bg2">
                    <a:lumMod val="50000"/>
                  </a:schemeClr>
                </a:solidFill>
              </a:rPr>
              <a:t> </a:t>
            </a:r>
            <a:r>
              <a:rPr lang="en-GB" dirty="0" err="1" smtClean="0">
                <a:solidFill>
                  <a:schemeClr val="bg2">
                    <a:lumMod val="50000"/>
                  </a:schemeClr>
                </a:solidFill>
              </a:rPr>
              <a:t>nesaf</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Q </a:t>
            </a:r>
            <a:r>
              <a:rPr lang="en-GB" dirty="0">
                <a:solidFill>
                  <a:schemeClr val="tx1"/>
                </a:solidFill>
              </a:rPr>
              <a:t>What new </a:t>
            </a:r>
            <a:r>
              <a:rPr lang="en-GB" b="1" dirty="0">
                <a:solidFill>
                  <a:schemeClr val="tx1"/>
                </a:solidFill>
              </a:rPr>
              <a:t>Questions</a:t>
            </a:r>
            <a:r>
              <a:rPr lang="en-GB" dirty="0">
                <a:solidFill>
                  <a:schemeClr val="tx1"/>
                </a:solidFill>
              </a:rPr>
              <a:t> do we have after our enquiry</a:t>
            </a:r>
            <a:r>
              <a:rPr lang="en-GB" dirty="0" smtClean="0">
                <a:solidFill>
                  <a:schemeClr val="tx1"/>
                </a:solidFill>
              </a:rPr>
              <a:t>? </a:t>
            </a:r>
            <a:r>
              <a:rPr lang="en-GB" dirty="0" smtClean="0">
                <a:solidFill>
                  <a:schemeClr val="bg2">
                    <a:lumMod val="50000"/>
                  </a:schemeClr>
                </a:solidFill>
              </a:rPr>
              <a:t>(Pa </a:t>
            </a:r>
            <a:r>
              <a:rPr lang="en-GB" dirty="0" err="1" smtClean="0">
                <a:solidFill>
                  <a:schemeClr val="bg2">
                    <a:lumMod val="50000"/>
                  </a:schemeClr>
                </a:solidFill>
              </a:rPr>
              <a:t>gwestiynau</a:t>
            </a:r>
            <a:r>
              <a:rPr lang="en-GB" dirty="0" smtClean="0">
                <a:solidFill>
                  <a:schemeClr val="bg2">
                    <a:lumMod val="50000"/>
                  </a:schemeClr>
                </a:solidFill>
              </a:rPr>
              <a:t> </a:t>
            </a:r>
            <a:r>
              <a:rPr lang="en-GB" dirty="0" err="1" smtClean="0">
                <a:solidFill>
                  <a:schemeClr val="bg2">
                    <a:lumMod val="50000"/>
                  </a:schemeClr>
                </a:solidFill>
              </a:rPr>
              <a:t>newydd</a:t>
            </a:r>
            <a:r>
              <a:rPr lang="en-GB" dirty="0" smtClean="0">
                <a:solidFill>
                  <a:schemeClr val="bg2">
                    <a:lumMod val="50000"/>
                  </a:schemeClr>
                </a:solidFill>
              </a:rPr>
              <a:t> </a:t>
            </a:r>
            <a:r>
              <a:rPr lang="en-GB" dirty="0" err="1" smtClean="0">
                <a:solidFill>
                  <a:schemeClr val="bg2">
                    <a:lumMod val="50000"/>
                  </a:schemeClr>
                </a:solidFill>
              </a:rPr>
              <a:t>sydd</a:t>
            </a:r>
            <a:r>
              <a:rPr lang="en-GB" dirty="0" smtClean="0">
                <a:solidFill>
                  <a:schemeClr val="bg2">
                    <a:lumMod val="50000"/>
                  </a:schemeClr>
                </a:solidFill>
              </a:rPr>
              <a:t> </a:t>
            </a:r>
            <a:r>
              <a:rPr lang="en-GB" dirty="0" err="1" smtClean="0">
                <a:solidFill>
                  <a:schemeClr val="bg2">
                    <a:lumMod val="50000"/>
                  </a:schemeClr>
                </a:solidFill>
              </a:rPr>
              <a:t>gennym</a:t>
            </a:r>
            <a:r>
              <a:rPr lang="en-GB" dirty="0" smtClean="0">
                <a:solidFill>
                  <a:schemeClr val="bg2">
                    <a:lumMod val="50000"/>
                  </a:schemeClr>
                </a:solidFill>
              </a:rPr>
              <a:t> </a:t>
            </a:r>
            <a:r>
              <a:rPr lang="en-GB" dirty="0" err="1" smtClean="0">
                <a:solidFill>
                  <a:schemeClr val="bg2">
                    <a:lumMod val="50000"/>
                  </a:schemeClr>
                </a:solidFill>
              </a:rPr>
              <a:t>ar</a:t>
            </a:r>
            <a:r>
              <a:rPr lang="en-GB" dirty="0" smtClean="0">
                <a:solidFill>
                  <a:schemeClr val="bg2">
                    <a:lumMod val="50000"/>
                  </a:schemeClr>
                </a:solidFill>
              </a:rPr>
              <a:t> </a:t>
            </a:r>
            <a:r>
              <a:rPr lang="en-GB" dirty="0" err="1" smtClean="0">
                <a:solidFill>
                  <a:schemeClr val="bg2">
                    <a:lumMod val="50000"/>
                  </a:schemeClr>
                </a:solidFill>
              </a:rPr>
              <a:t>ôl</a:t>
            </a:r>
            <a:r>
              <a:rPr lang="en-GB" dirty="0" smtClean="0">
                <a:solidFill>
                  <a:schemeClr val="bg2">
                    <a:lumMod val="50000"/>
                  </a:schemeClr>
                </a:solidFill>
              </a:rPr>
              <a:t> </a:t>
            </a:r>
            <a:r>
              <a:rPr lang="en-GB" dirty="0" err="1" smtClean="0">
                <a:solidFill>
                  <a:schemeClr val="bg2">
                    <a:lumMod val="50000"/>
                  </a:schemeClr>
                </a:solidFill>
              </a:rPr>
              <a:t>ein</a:t>
            </a:r>
            <a:r>
              <a:rPr lang="en-GB" dirty="0" smtClean="0">
                <a:solidFill>
                  <a:schemeClr val="bg2">
                    <a:lumMod val="50000"/>
                  </a:schemeClr>
                </a:solidFill>
              </a:rPr>
              <a:t> </a:t>
            </a:r>
            <a:r>
              <a:rPr lang="en-GB" dirty="0" err="1" smtClean="0">
                <a:solidFill>
                  <a:schemeClr val="bg2">
                    <a:lumMod val="50000"/>
                  </a:schemeClr>
                </a:solidFill>
              </a:rPr>
              <a:t>hymholiad</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endParaRPr lang="en-GB" b="1" dirty="0">
              <a:solidFill>
                <a:schemeClr val="tx1"/>
              </a:solidFill>
            </a:endParaRPr>
          </a:p>
          <a:p>
            <a:pPr>
              <a:buFont typeface="Wingdings" panose="05000000000000000000" pitchFamily="2" charset="2"/>
              <a:buChar char="§"/>
            </a:pPr>
            <a:endParaRPr lang="en-GB" b="1" dirty="0">
              <a:solidFill>
                <a:schemeClr val="tx1"/>
              </a:solidFill>
            </a:endParaRPr>
          </a:p>
          <a:p>
            <a:endParaRPr lang="en-GB" dirty="0"/>
          </a:p>
        </p:txBody>
      </p:sp>
    </p:spTree>
    <p:extLst>
      <p:ext uri="{BB962C8B-B14F-4D97-AF65-F5344CB8AC3E}">
        <p14:creationId xmlns:p14="http://schemas.microsoft.com/office/powerpoint/2010/main" val="5017555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err="1" smtClean="0">
                <a:solidFill>
                  <a:schemeClr val="tx1"/>
                </a:solidFill>
              </a:rPr>
              <a:t>Defnyddiwch</a:t>
            </a:r>
            <a:r>
              <a:rPr lang="en-GB" sz="4000" b="1" dirty="0" smtClean="0">
                <a:solidFill>
                  <a:schemeClr val="tx1"/>
                </a:solidFill>
              </a:rPr>
              <a:t> KWHLAQ </a:t>
            </a:r>
            <a:r>
              <a:rPr lang="en-GB" sz="4000" b="1" dirty="0" err="1" smtClean="0">
                <a:solidFill>
                  <a:schemeClr val="tx1"/>
                </a:solidFill>
              </a:rPr>
              <a:t>i</a:t>
            </a:r>
            <a:r>
              <a:rPr lang="en-GB" sz="4000" b="1" dirty="0" smtClean="0">
                <a:solidFill>
                  <a:schemeClr val="tx1"/>
                </a:solidFill>
              </a:rPr>
              <a:t> </a:t>
            </a:r>
            <a:r>
              <a:rPr lang="en-GB" sz="4000" b="1" dirty="0" err="1" smtClean="0">
                <a:solidFill>
                  <a:schemeClr val="tx1"/>
                </a:solidFill>
              </a:rPr>
              <a:t>drefnu</a:t>
            </a:r>
            <a:r>
              <a:rPr lang="en-GB" sz="4000" b="1" dirty="0" smtClean="0">
                <a:solidFill>
                  <a:schemeClr val="tx1"/>
                </a:solidFill>
              </a:rPr>
              <a:t>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meddwl</a:t>
            </a:r>
            <a:r>
              <a:rPr lang="en-GB" sz="4000" b="1" dirty="0" smtClean="0">
                <a:solidFill>
                  <a:schemeClr val="tx1"/>
                </a:solidFill>
              </a:rPr>
              <a:t> DSY </a:t>
            </a:r>
            <a:r>
              <a:rPr lang="en-GB" sz="4000" b="1" dirty="0" err="1" smtClean="0">
                <a:solidFill>
                  <a:schemeClr val="tx1"/>
                </a:solidFill>
              </a:rPr>
              <a:t>fel</a:t>
            </a:r>
            <a:r>
              <a:rPr lang="en-GB" sz="4000" b="1" dirty="0" smtClean="0">
                <a:solidFill>
                  <a:schemeClr val="tx1"/>
                </a:solidFill>
              </a:rPr>
              <a:t> </a:t>
            </a:r>
            <a:r>
              <a:rPr lang="en-GB" sz="4000" b="1" dirty="0" err="1" smtClean="0">
                <a:solidFill>
                  <a:schemeClr val="tx1"/>
                </a:solidFill>
              </a:rPr>
              <a:t>athro</a:t>
            </a:r>
            <a:r>
              <a:rPr lang="en-GB" sz="4000" b="1" dirty="0" smtClean="0">
                <a:solidFill>
                  <a:schemeClr val="tx1"/>
                </a:solidFill>
              </a:rPr>
              <a:t> </a:t>
            </a:r>
            <a:r>
              <a:rPr lang="en-GB" sz="4000" b="1" dirty="0" err="1" smtClean="0">
                <a:solidFill>
                  <a:schemeClr val="tx1"/>
                </a:solidFill>
              </a:rPr>
              <a:t>yn</a:t>
            </a:r>
            <a:r>
              <a:rPr lang="en-GB" sz="4000" b="1" dirty="0" smtClean="0">
                <a:solidFill>
                  <a:schemeClr val="tx1"/>
                </a:solidFill>
              </a:rPr>
              <a:t> </a:t>
            </a:r>
            <a:r>
              <a:rPr lang="en-GB" sz="4000" b="1" dirty="0" err="1" smtClean="0">
                <a:solidFill>
                  <a:schemeClr val="tx1"/>
                </a:solidFill>
              </a:rPr>
              <a:t>paratoi</a:t>
            </a:r>
            <a:r>
              <a:rPr lang="en-GB" sz="4000" b="1" dirty="0" smtClean="0">
                <a:solidFill>
                  <a:schemeClr val="tx1"/>
                </a:solidFill>
              </a:rPr>
              <a:t> </a:t>
            </a:r>
            <a:r>
              <a:rPr lang="en-GB" sz="4000" b="1" dirty="0" err="1" smtClean="0">
                <a:solidFill>
                  <a:schemeClr val="tx1"/>
                </a:solidFill>
              </a:rPr>
              <a:t>ar</a:t>
            </a:r>
            <a:r>
              <a:rPr lang="en-GB" sz="4000" b="1" dirty="0" smtClean="0">
                <a:solidFill>
                  <a:schemeClr val="tx1"/>
                </a:solidFill>
              </a:rPr>
              <a:t> </a:t>
            </a:r>
            <a:r>
              <a:rPr lang="en-GB" sz="4000" b="1" dirty="0" err="1" smtClean="0">
                <a:solidFill>
                  <a:schemeClr val="tx1"/>
                </a:solidFill>
              </a:rPr>
              <a:t>gyfer</a:t>
            </a:r>
            <a:r>
              <a:rPr lang="en-GB" sz="4000" b="1" dirty="0" smtClean="0">
                <a:solidFill>
                  <a:schemeClr val="tx1"/>
                </a:solidFill>
              </a:rPr>
              <a:t> </a:t>
            </a:r>
            <a:r>
              <a:rPr lang="en-GB" sz="4000" b="1" dirty="0" err="1" smtClean="0">
                <a:solidFill>
                  <a:schemeClr val="tx1"/>
                </a:solidFill>
              </a:rPr>
              <a:t>ymholiadau’r</a:t>
            </a:r>
            <a:r>
              <a:rPr lang="en-GB" sz="4000" b="1" dirty="0" smtClean="0">
                <a:solidFill>
                  <a:schemeClr val="tx1"/>
                </a:solidFill>
              </a:rPr>
              <a:t> plant</a:t>
            </a:r>
            <a:endParaRPr lang="en-GB" sz="4000" dirty="0">
              <a:solidFill>
                <a:schemeClr val="tx1"/>
              </a:solidFill>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a:solidFill>
                  <a:schemeClr val="tx1"/>
                </a:solidFill>
              </a:rPr>
              <a:t> </a:t>
            </a:r>
            <a:r>
              <a:rPr lang="en-GB" sz="2400" b="1" dirty="0" smtClean="0">
                <a:solidFill>
                  <a:schemeClr val="tx1"/>
                </a:solidFill>
              </a:rPr>
              <a:t>K</a:t>
            </a:r>
            <a:r>
              <a:rPr lang="en-GB" sz="2400" dirty="0">
                <a:solidFill>
                  <a:schemeClr val="tx1"/>
                </a:solidFill>
              </a:rPr>
              <a:t> </a:t>
            </a:r>
            <a:r>
              <a:rPr lang="en-GB" sz="2400" dirty="0" smtClean="0">
                <a:solidFill>
                  <a:schemeClr val="tx1"/>
                </a:solidFill>
              </a:rPr>
              <a:t> Beth </a:t>
            </a:r>
            <a:r>
              <a:rPr lang="en-GB" sz="2400" dirty="0">
                <a:solidFill>
                  <a:schemeClr val="tx1"/>
                </a:solidFill>
              </a:rPr>
              <a:t>y </a:t>
            </a:r>
            <a:r>
              <a:rPr lang="en-GB" sz="2400" dirty="0" err="1" smtClean="0">
                <a:solidFill>
                  <a:schemeClr val="tx1"/>
                </a:solidFill>
              </a:rPr>
              <a:t>tybiaf</a:t>
            </a:r>
            <a:r>
              <a:rPr lang="en-GB" sz="2400" dirty="0" smtClean="0">
                <a:solidFill>
                  <a:schemeClr val="tx1"/>
                </a:solidFill>
              </a:rPr>
              <a:t> y </a:t>
            </a:r>
            <a:r>
              <a:rPr lang="en-GB" sz="2400" dirty="0" err="1" smtClean="0">
                <a:solidFill>
                  <a:schemeClr val="tx1"/>
                </a:solidFill>
              </a:rPr>
              <a:t>gwn</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barod</a:t>
            </a:r>
            <a:r>
              <a:rPr lang="en-GB" sz="2400" dirty="0" smtClean="0">
                <a:solidFill>
                  <a:schemeClr val="tx1"/>
                </a:solidFill>
              </a:rPr>
              <a:t> am </a:t>
            </a:r>
            <a:r>
              <a:rPr lang="en-GB" sz="2400" dirty="0">
                <a:solidFill>
                  <a:schemeClr val="tx1"/>
                </a:solidFill>
              </a:rPr>
              <a:t>y </a:t>
            </a:r>
            <a:r>
              <a:rPr lang="en-GB" sz="2400" dirty="0" err="1">
                <a:solidFill>
                  <a:schemeClr val="tx1"/>
                </a:solidFill>
              </a:rPr>
              <a:t>pwnc</a:t>
            </a:r>
            <a:r>
              <a:rPr lang="en-GB" sz="2400" dirty="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helpu</a:t>
            </a:r>
            <a:r>
              <a:rPr lang="en-GB" sz="2400" dirty="0" smtClean="0">
                <a:solidFill>
                  <a:schemeClr val="tx1"/>
                </a:solidFill>
              </a:rPr>
              <a:t> </a:t>
            </a:r>
            <a:r>
              <a:rPr lang="en-GB" sz="2400" dirty="0" err="1" smtClean="0">
                <a:solidFill>
                  <a:schemeClr val="tx1"/>
                </a:solidFill>
              </a:rPr>
              <a:t>fy</a:t>
            </a:r>
            <a:r>
              <a:rPr lang="en-GB" sz="2400" dirty="0" smtClean="0">
                <a:solidFill>
                  <a:schemeClr val="tx1"/>
                </a:solidFill>
              </a:rPr>
              <a:t> </a:t>
            </a:r>
            <a:r>
              <a:rPr lang="en-GB" sz="2400" dirty="0" err="1" smtClean="0">
                <a:solidFill>
                  <a:schemeClr val="tx1"/>
                </a:solidFill>
              </a:rPr>
              <a:t>meddwl</a:t>
            </a:r>
            <a:r>
              <a:rPr lang="en-GB" sz="2400" dirty="0" smtClean="0">
                <a:solidFill>
                  <a:schemeClr val="tx1"/>
                </a:solidFill>
              </a:rPr>
              <a:t>? – </a:t>
            </a:r>
            <a:r>
              <a:rPr lang="en-GB" sz="2400" dirty="0" err="1" smtClean="0">
                <a:solidFill>
                  <a:schemeClr val="tx1"/>
                </a:solidFill>
              </a:rPr>
              <a:t>Profiad</a:t>
            </a:r>
            <a:r>
              <a:rPr lang="en-GB" sz="2400" dirty="0" smtClean="0">
                <a:solidFill>
                  <a:schemeClr val="tx1"/>
                </a:solidFill>
              </a:rPr>
              <a:t> </a:t>
            </a:r>
            <a:r>
              <a:rPr lang="en-GB" sz="2400" dirty="0" err="1" smtClean="0">
                <a:solidFill>
                  <a:schemeClr val="tx1"/>
                </a:solidFill>
              </a:rPr>
              <a:t>ysgol</a:t>
            </a:r>
            <a:r>
              <a:rPr lang="en-GB" sz="2400" dirty="0" smtClean="0">
                <a:solidFill>
                  <a:schemeClr val="tx1"/>
                </a:solidFill>
              </a:rPr>
              <a:t>, </a:t>
            </a:r>
            <a:r>
              <a:rPr lang="en-GB" sz="2400" dirty="0" err="1" smtClean="0">
                <a:solidFill>
                  <a:schemeClr val="tx1"/>
                </a:solidFill>
              </a:rPr>
              <a:t>diddordeb</a:t>
            </a:r>
            <a:r>
              <a:rPr lang="en-GB" sz="2400" dirty="0" smtClean="0">
                <a:solidFill>
                  <a:schemeClr val="tx1"/>
                </a:solidFill>
              </a:rPr>
              <a:t> </a:t>
            </a:r>
            <a:r>
              <a:rPr lang="en-GB" sz="2400" dirty="0" err="1" smtClean="0">
                <a:solidFill>
                  <a:schemeClr val="tx1"/>
                </a:solidFill>
              </a:rPr>
              <a:t>personol</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y </a:t>
            </a:r>
            <a:r>
              <a:rPr lang="en-GB" sz="2400" dirty="0" err="1" smtClean="0">
                <a:solidFill>
                  <a:schemeClr val="tx1"/>
                </a:solidFill>
              </a:rPr>
              <a:t>thema</a:t>
            </a:r>
            <a:r>
              <a:rPr lang="en-GB" sz="2400" dirty="0" smtClean="0">
                <a:solidFill>
                  <a:schemeClr val="tx1"/>
                </a:solidFill>
              </a:rPr>
              <a:t>/</a:t>
            </a:r>
            <a:r>
              <a:rPr lang="en-GB" sz="2400" dirty="0" err="1" smtClean="0">
                <a:solidFill>
                  <a:schemeClr val="tx1"/>
                </a:solidFill>
              </a:rPr>
              <a:t>sbardun</a:t>
            </a:r>
            <a:r>
              <a:rPr lang="en-GB" sz="2400" dirty="0">
                <a:solidFill>
                  <a:schemeClr val="tx1"/>
                </a:solidFill>
              </a:rPr>
              <a:t>.</a:t>
            </a:r>
            <a:endParaRPr lang="en-GB" sz="2400" dirty="0" smtClean="0">
              <a:solidFill>
                <a:schemeClr val="tx1"/>
              </a:solidFill>
            </a:endParaRPr>
          </a:p>
          <a:p>
            <a:pPr>
              <a:buFont typeface="Wingdings" panose="05000000000000000000" pitchFamily="2" charset="2"/>
              <a:buChar char="§"/>
            </a:pPr>
            <a:r>
              <a:rPr lang="en-GB" sz="2400" b="1" dirty="0" smtClean="0">
                <a:solidFill>
                  <a:schemeClr val="tx1"/>
                </a:solidFill>
              </a:rPr>
              <a:t> </a:t>
            </a:r>
            <a:r>
              <a:rPr lang="en-GB" sz="2400" b="1" dirty="0">
                <a:solidFill>
                  <a:schemeClr val="tx1"/>
                </a:solidFill>
              </a:rPr>
              <a:t>W</a:t>
            </a:r>
            <a:r>
              <a:rPr lang="en-GB" sz="2400" dirty="0">
                <a:solidFill>
                  <a:schemeClr val="tx1"/>
                </a:solidFill>
              </a:rPr>
              <a:t> </a:t>
            </a:r>
            <a:r>
              <a:rPr lang="en-GB" sz="2400" dirty="0" smtClean="0">
                <a:solidFill>
                  <a:schemeClr val="tx1"/>
                </a:solidFill>
              </a:rPr>
              <a:t>Beth </a:t>
            </a:r>
            <a:r>
              <a:rPr lang="en-GB" sz="2400" dirty="0" err="1" smtClean="0">
                <a:solidFill>
                  <a:schemeClr val="tx1"/>
                </a:solidFill>
              </a:rPr>
              <a:t>ydw</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a:solidFill>
                  <a:schemeClr val="tx1"/>
                </a:solidFill>
              </a:rPr>
              <a:t>am/</a:t>
            </a:r>
            <a:r>
              <a:rPr lang="en-GB" sz="2400" dirty="0" err="1">
                <a:solidFill>
                  <a:schemeClr val="tx1"/>
                </a:solidFill>
              </a:rPr>
              <a:t>angen</a:t>
            </a:r>
            <a:r>
              <a:rPr lang="en-GB" sz="2400" dirty="0">
                <a:solidFill>
                  <a:schemeClr val="tx1"/>
                </a:solidFill>
              </a:rPr>
              <a:t> </a:t>
            </a:r>
            <a:r>
              <a:rPr lang="en-GB" sz="2400" dirty="0" err="1">
                <a:solidFill>
                  <a:schemeClr val="tx1"/>
                </a:solidFill>
              </a:rPr>
              <a:t>darganfod</a:t>
            </a:r>
            <a:r>
              <a:rPr lang="en-GB" sz="2400" dirty="0">
                <a:solidFill>
                  <a:schemeClr val="tx1"/>
                </a:solidFill>
              </a:rPr>
              <a:t> </a:t>
            </a:r>
            <a:r>
              <a:rPr lang="en-GB" sz="2400" dirty="0" err="1" smtClean="0">
                <a:solidFill>
                  <a:schemeClr val="tx1"/>
                </a:solidFill>
              </a:rPr>
              <a:t>er</a:t>
            </a:r>
            <a:r>
              <a:rPr lang="en-GB" sz="2400" dirty="0" smtClean="0">
                <a:solidFill>
                  <a:schemeClr val="tx1"/>
                </a:solidFill>
              </a:rPr>
              <a:t> </a:t>
            </a:r>
            <a:r>
              <a:rPr lang="en-GB" sz="2400" dirty="0" err="1" smtClean="0">
                <a:solidFill>
                  <a:schemeClr val="tx1"/>
                </a:solidFill>
              </a:rPr>
              <a:t>mwyn</a:t>
            </a:r>
            <a:r>
              <a:rPr lang="en-GB" sz="2400" dirty="0" smtClean="0">
                <a:solidFill>
                  <a:schemeClr val="tx1"/>
                </a:solidFill>
              </a:rPr>
              <a:t> </a:t>
            </a:r>
            <a:r>
              <a:rPr lang="en-GB" sz="2400" dirty="0" err="1" smtClean="0">
                <a:solidFill>
                  <a:schemeClr val="tx1"/>
                </a:solidFill>
              </a:rPr>
              <a:t>gwneud</a:t>
            </a:r>
            <a:r>
              <a:rPr lang="en-GB" sz="2400" dirty="0" smtClean="0">
                <a:solidFill>
                  <a:schemeClr val="tx1"/>
                </a:solidFill>
              </a:rPr>
              <a:t> </a:t>
            </a:r>
            <a:r>
              <a:rPr lang="en-GB" sz="2400" dirty="0" err="1" smtClean="0">
                <a:solidFill>
                  <a:schemeClr val="tx1"/>
                </a:solidFill>
              </a:rPr>
              <a:t>dewisiadau</a:t>
            </a:r>
            <a:r>
              <a:rPr lang="en-GB" sz="2400" dirty="0" smtClean="0">
                <a:solidFill>
                  <a:schemeClr val="tx1"/>
                </a:solidFill>
              </a:rPr>
              <a:t> </a:t>
            </a:r>
            <a:r>
              <a:rPr lang="en-GB" sz="2400" dirty="0" err="1" smtClean="0">
                <a:solidFill>
                  <a:schemeClr val="tx1"/>
                </a:solidFill>
              </a:rPr>
              <a:t>cynllunio</a:t>
            </a:r>
            <a:r>
              <a:rPr lang="en-GB" sz="2400" dirty="0" smtClean="0">
                <a:solidFill>
                  <a:schemeClr val="tx1"/>
                </a:solidFill>
              </a:rPr>
              <a:t> </a:t>
            </a:r>
            <a:r>
              <a:rPr lang="en-GB" sz="2400" dirty="0" err="1" smtClean="0">
                <a:solidFill>
                  <a:schemeClr val="tx1"/>
                </a:solidFill>
              </a:rPr>
              <a:t>ar</a:t>
            </a:r>
            <a:r>
              <a:rPr lang="en-GB" sz="2400" dirty="0" smtClean="0">
                <a:solidFill>
                  <a:schemeClr val="tx1"/>
                </a:solidFill>
              </a:rPr>
              <a:t> </a:t>
            </a:r>
            <a:r>
              <a:rPr lang="en-GB" sz="2400" dirty="0" err="1" smtClean="0">
                <a:solidFill>
                  <a:schemeClr val="tx1"/>
                </a:solidFill>
              </a:rPr>
              <a:t>gyfer</a:t>
            </a:r>
            <a:r>
              <a:rPr lang="en-GB" sz="2400" dirty="0" smtClean="0">
                <a:solidFill>
                  <a:schemeClr val="tx1"/>
                </a:solidFill>
              </a:rPr>
              <a:t> </a:t>
            </a:r>
            <a:r>
              <a:rPr lang="en-GB" sz="2400" dirty="0" err="1" smtClean="0">
                <a:solidFill>
                  <a:schemeClr val="tx1"/>
                </a:solidFill>
              </a:rPr>
              <a:t>profiadau</a:t>
            </a:r>
            <a:r>
              <a:rPr lang="en-GB" sz="2400" dirty="0" smtClean="0">
                <a:solidFill>
                  <a:schemeClr val="tx1"/>
                </a:solidFill>
              </a:rPr>
              <a:t> </a:t>
            </a:r>
            <a:r>
              <a:rPr lang="en-GB" sz="2400" dirty="0" err="1" smtClean="0">
                <a:solidFill>
                  <a:schemeClr val="tx1"/>
                </a:solidFill>
              </a:rPr>
              <a:t>ymholi</a:t>
            </a:r>
            <a:r>
              <a:rPr lang="en-GB" sz="2400" dirty="0" smtClean="0">
                <a:solidFill>
                  <a:schemeClr val="tx1"/>
                </a:solidFill>
              </a:rPr>
              <a:t> </a:t>
            </a:r>
            <a:r>
              <a:rPr lang="en-GB" sz="2400" dirty="0" err="1" smtClean="0">
                <a:solidFill>
                  <a:schemeClr val="tx1"/>
                </a:solidFill>
              </a:rPr>
              <a:t>i’r</a:t>
            </a:r>
            <a:r>
              <a:rPr lang="en-GB" sz="2400" dirty="0" smtClean="0">
                <a:solidFill>
                  <a:schemeClr val="tx1"/>
                </a:solidFill>
              </a:rPr>
              <a:t> plant? A </a:t>
            </a:r>
            <a:r>
              <a:rPr lang="en-GB" sz="2400" dirty="0" err="1" smtClean="0">
                <a:solidFill>
                  <a:schemeClr val="tx1"/>
                </a:solidFill>
              </a:rPr>
              <a:t>allaf</a:t>
            </a:r>
            <a:r>
              <a:rPr lang="en-GB" sz="2400" dirty="0" smtClean="0">
                <a:solidFill>
                  <a:schemeClr val="tx1"/>
                </a:solidFill>
              </a:rPr>
              <a:t> </a:t>
            </a:r>
            <a:r>
              <a:rPr lang="en-GB" sz="2400" dirty="0" err="1" smtClean="0">
                <a:solidFill>
                  <a:schemeClr val="tx1"/>
                </a:solidFill>
              </a:rPr>
              <a:t>feddwl</a:t>
            </a:r>
            <a:r>
              <a:rPr lang="en-GB" sz="2400" dirty="0" smtClean="0">
                <a:solidFill>
                  <a:schemeClr val="tx1"/>
                </a:solidFill>
              </a:rPr>
              <a:t> am </a:t>
            </a:r>
            <a:r>
              <a:rPr lang="en-GB" sz="2400" dirty="0" err="1" smtClean="0">
                <a:solidFill>
                  <a:schemeClr val="tx1"/>
                </a:solidFill>
              </a:rPr>
              <a:t>ystod</a:t>
            </a:r>
            <a:r>
              <a:rPr lang="en-GB" sz="2400" dirty="0" smtClean="0">
                <a:solidFill>
                  <a:schemeClr val="tx1"/>
                </a:solidFill>
              </a:rPr>
              <a:t> o </a:t>
            </a:r>
            <a:r>
              <a:rPr lang="en-GB" sz="2400" dirty="0" err="1" smtClean="0">
                <a:solidFill>
                  <a:schemeClr val="tx1"/>
                </a:solidFill>
              </a:rPr>
              <a:t>gwestiynau</a:t>
            </a:r>
            <a:r>
              <a:rPr lang="en-GB" sz="2400" dirty="0" smtClean="0">
                <a:solidFill>
                  <a:schemeClr val="tx1"/>
                </a:solidFill>
              </a:rPr>
              <a:t> </a:t>
            </a:r>
            <a:r>
              <a:rPr lang="en-GB" sz="2400" dirty="0" err="1" smtClean="0">
                <a:solidFill>
                  <a:schemeClr val="tx1"/>
                </a:solidFill>
              </a:rPr>
              <a:t>ymholi</a:t>
            </a:r>
            <a:r>
              <a:rPr lang="en-GB" sz="2400" dirty="0" smtClean="0">
                <a:solidFill>
                  <a:schemeClr val="tx1"/>
                </a:solidFill>
              </a:rPr>
              <a:t> </a:t>
            </a:r>
            <a:r>
              <a:rPr lang="en-GB" sz="2400" dirty="0" err="1" smtClean="0">
                <a:solidFill>
                  <a:schemeClr val="tx1"/>
                </a:solidFill>
              </a:rPr>
              <a:t>gwyddonol</a:t>
            </a:r>
            <a:r>
              <a:rPr lang="en-GB" sz="2400" dirty="0" smtClean="0">
                <a:solidFill>
                  <a:schemeClr val="tx1"/>
                </a:solidFill>
              </a:rPr>
              <a:t> </a:t>
            </a:r>
            <a:r>
              <a:rPr lang="en-GB" sz="2400" dirty="0" err="1" smtClean="0">
                <a:solidFill>
                  <a:schemeClr val="tx1"/>
                </a:solidFill>
              </a:rPr>
              <a:t>posibl</a:t>
            </a:r>
            <a:r>
              <a:rPr lang="en-GB" sz="2400" dirty="0" smtClean="0">
                <a:solidFill>
                  <a:schemeClr val="tx1"/>
                </a:solidFill>
              </a:rPr>
              <a:t> </a:t>
            </a:r>
            <a:r>
              <a:rPr lang="en-GB" sz="2400" dirty="0" err="1">
                <a:solidFill>
                  <a:schemeClr val="tx1"/>
                </a:solidFill>
              </a:rPr>
              <a:t>fy</a:t>
            </a:r>
            <a:r>
              <a:rPr lang="en-GB" sz="2400" dirty="0">
                <a:solidFill>
                  <a:schemeClr val="tx1"/>
                </a:solidFill>
              </a:rPr>
              <a:t> </a:t>
            </a:r>
            <a:r>
              <a:rPr lang="en-GB" sz="2400" dirty="0" err="1">
                <a:solidFill>
                  <a:schemeClr val="tx1"/>
                </a:solidFill>
              </a:rPr>
              <a:t>hunan</a:t>
            </a:r>
            <a:r>
              <a:rPr lang="en-GB" sz="2400" dirty="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hyrwyddo</a:t>
            </a:r>
            <a:r>
              <a:rPr lang="en-GB" sz="2400" dirty="0" smtClean="0">
                <a:solidFill>
                  <a:schemeClr val="tx1"/>
                </a:solidFill>
              </a:rPr>
              <a:t> </a:t>
            </a:r>
            <a:r>
              <a:rPr lang="en-GB" sz="2400" dirty="0" err="1" smtClean="0">
                <a:solidFill>
                  <a:schemeClr val="tx1"/>
                </a:solidFill>
              </a:rPr>
              <a:t>llwyddiant</a:t>
            </a:r>
            <a:r>
              <a:rPr lang="en-GB" sz="2400" dirty="0" smtClean="0">
                <a:solidFill>
                  <a:schemeClr val="tx1"/>
                </a:solidFill>
              </a:rPr>
              <a:t> </a:t>
            </a:r>
            <a:r>
              <a:rPr lang="en-GB" sz="2400" dirty="0" err="1" smtClean="0">
                <a:solidFill>
                  <a:schemeClr val="tx1"/>
                </a:solidFill>
              </a:rPr>
              <a:t>ymholiadau’r</a:t>
            </a:r>
            <a:r>
              <a:rPr lang="en-GB" sz="2400" dirty="0" smtClean="0">
                <a:solidFill>
                  <a:schemeClr val="tx1"/>
                </a:solidFill>
              </a:rPr>
              <a:t> plant? </a:t>
            </a:r>
          </a:p>
          <a:p>
            <a:pPr>
              <a:buFont typeface="Wingdings" panose="05000000000000000000" pitchFamily="2" charset="2"/>
              <a:buChar char="§"/>
            </a:pPr>
            <a:r>
              <a:rPr lang="en-GB" sz="2400" b="1" dirty="0" smtClean="0">
                <a:solidFill>
                  <a:schemeClr val="tx1"/>
                </a:solidFill>
              </a:rPr>
              <a:t>H </a:t>
            </a:r>
            <a:r>
              <a:rPr lang="en-GB" sz="2400" dirty="0" smtClean="0">
                <a:solidFill>
                  <a:schemeClr val="tx1"/>
                </a:solidFill>
              </a:rPr>
              <a:t>Sut </a:t>
            </a:r>
            <a:r>
              <a:rPr lang="en-GB" sz="2400" dirty="0">
                <a:solidFill>
                  <a:schemeClr val="tx1"/>
                </a:solidFill>
              </a:rPr>
              <a:t>a </a:t>
            </a:r>
            <a:r>
              <a:rPr lang="en-GB" sz="2400" dirty="0" err="1">
                <a:solidFill>
                  <a:schemeClr val="tx1"/>
                </a:solidFill>
              </a:rPr>
              <a:t>ble</a:t>
            </a:r>
            <a:r>
              <a:rPr lang="en-GB" sz="2400" dirty="0">
                <a:solidFill>
                  <a:schemeClr val="tx1"/>
                </a:solidFill>
              </a:rPr>
              <a:t> </a:t>
            </a:r>
            <a:r>
              <a:rPr lang="en-GB" sz="2400" dirty="0" err="1" smtClean="0">
                <a:solidFill>
                  <a:schemeClr val="tx1"/>
                </a:solidFill>
              </a:rPr>
              <a:t>fyddaf</a:t>
            </a:r>
            <a:r>
              <a:rPr lang="en-GB" sz="2400" dirty="0" smtClean="0">
                <a:solidFill>
                  <a:schemeClr val="tx1"/>
                </a:solidFill>
              </a:rPr>
              <a:t> </a:t>
            </a:r>
            <a:r>
              <a:rPr lang="en-GB" sz="2400" dirty="0" err="1" smtClean="0">
                <a:solidFill>
                  <a:schemeClr val="tx1"/>
                </a:solidFill>
              </a:rPr>
              <a:t>i’n</a:t>
            </a:r>
            <a:r>
              <a:rPr lang="en-GB" sz="2400" dirty="0" smtClean="0">
                <a:solidFill>
                  <a:schemeClr val="tx1"/>
                </a:solidFill>
              </a:rPr>
              <a:t> </a:t>
            </a:r>
            <a:r>
              <a:rPr lang="en-GB" sz="2400" dirty="0" err="1">
                <a:solidFill>
                  <a:schemeClr val="tx1"/>
                </a:solidFill>
              </a:rPr>
              <a:t>chwilio</a:t>
            </a:r>
            <a:r>
              <a:rPr lang="en-GB" sz="2400" dirty="0">
                <a:solidFill>
                  <a:schemeClr val="tx1"/>
                </a:solidFill>
              </a:rPr>
              <a:t> am </a:t>
            </a:r>
            <a:r>
              <a:rPr lang="en-GB" sz="2400" dirty="0" err="1" smtClean="0">
                <a:solidFill>
                  <a:schemeClr val="tx1"/>
                </a:solidFill>
              </a:rPr>
              <a:t>wybodaeth</a:t>
            </a:r>
            <a:r>
              <a:rPr lang="en-GB" sz="2400" dirty="0" smtClean="0">
                <a:solidFill>
                  <a:schemeClr val="tx1"/>
                </a:solidFill>
              </a:rPr>
              <a:t>/</a:t>
            </a:r>
            <a:r>
              <a:rPr lang="en-GB" sz="2400" dirty="0" err="1" smtClean="0">
                <a:solidFill>
                  <a:schemeClr val="tx1"/>
                </a:solidFill>
              </a:rPr>
              <a:t>adnoddau</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hyrwyddo</a:t>
            </a:r>
            <a:r>
              <a:rPr lang="en-GB" sz="2400" dirty="0" smtClean="0">
                <a:solidFill>
                  <a:schemeClr val="tx1"/>
                </a:solidFill>
              </a:rPr>
              <a:t> </a:t>
            </a:r>
            <a:r>
              <a:rPr lang="en-GB" sz="2400" dirty="0" err="1" smtClean="0">
                <a:solidFill>
                  <a:schemeClr val="tx1"/>
                </a:solidFill>
              </a:rPr>
              <a:t>ymholiadau’r</a:t>
            </a:r>
            <a:r>
              <a:rPr lang="en-GB" sz="2400" dirty="0" smtClean="0">
                <a:solidFill>
                  <a:schemeClr val="tx1"/>
                </a:solidFill>
              </a:rPr>
              <a:t> plant? </a:t>
            </a:r>
            <a:r>
              <a:rPr lang="en-GB" sz="2400" dirty="0">
                <a:solidFill>
                  <a:schemeClr val="tx1"/>
                </a:solidFill>
              </a:rPr>
              <a:t>Sut y </a:t>
            </a:r>
            <a:r>
              <a:rPr lang="en-GB" sz="2400" dirty="0" err="1" smtClean="0">
                <a:solidFill>
                  <a:schemeClr val="tx1"/>
                </a:solidFill>
              </a:rPr>
              <a:t>byddaf</a:t>
            </a:r>
            <a:r>
              <a:rPr lang="en-GB" sz="2400" dirty="0" smtClean="0">
                <a:solidFill>
                  <a:schemeClr val="tx1"/>
                </a:solidFill>
              </a:rPr>
              <a:t> </a:t>
            </a:r>
            <a:r>
              <a:rPr lang="en-GB" sz="2400" dirty="0" err="1">
                <a:solidFill>
                  <a:schemeClr val="tx1"/>
                </a:solidFill>
              </a:rPr>
              <a:t>yn</a:t>
            </a:r>
            <a:r>
              <a:rPr lang="en-GB" sz="2400" dirty="0">
                <a:solidFill>
                  <a:schemeClr val="tx1"/>
                </a:solidFill>
              </a:rPr>
              <a:t> </a:t>
            </a:r>
            <a:r>
              <a:rPr lang="en-GB" sz="2400" dirty="0" err="1">
                <a:solidFill>
                  <a:schemeClr val="tx1"/>
                </a:solidFill>
              </a:rPr>
              <a:t>trefnu</a:t>
            </a:r>
            <a:r>
              <a:rPr lang="en-GB" sz="2400" dirty="0">
                <a:solidFill>
                  <a:schemeClr val="tx1"/>
                </a:solidFill>
              </a:rPr>
              <a:t> </a:t>
            </a:r>
            <a:r>
              <a:rPr lang="en-GB" sz="2400" dirty="0" err="1">
                <a:solidFill>
                  <a:schemeClr val="tx1"/>
                </a:solidFill>
              </a:rPr>
              <a:t>ein</a:t>
            </a:r>
            <a:r>
              <a:rPr lang="en-GB" sz="2400" dirty="0">
                <a:solidFill>
                  <a:schemeClr val="tx1"/>
                </a:solidFill>
              </a:rPr>
              <a:t> </a:t>
            </a:r>
            <a:r>
              <a:rPr lang="en-GB" sz="2400" dirty="0" err="1">
                <a:solidFill>
                  <a:schemeClr val="tx1"/>
                </a:solidFill>
              </a:rPr>
              <a:t>harchwiliadau</a:t>
            </a:r>
            <a:r>
              <a:rPr lang="en-GB" sz="2400" dirty="0">
                <a:solidFill>
                  <a:schemeClr val="tx1"/>
                </a:solidFill>
              </a:rPr>
              <a:t>? (</a:t>
            </a:r>
            <a:r>
              <a:rPr lang="en-GB" sz="2400" dirty="0" err="1">
                <a:solidFill>
                  <a:schemeClr val="tx1"/>
                </a:solidFill>
              </a:rPr>
              <a:t>e.e</a:t>
            </a:r>
            <a:r>
              <a:rPr lang="en-GB" sz="2400" dirty="0">
                <a:solidFill>
                  <a:schemeClr val="tx1"/>
                </a:solidFill>
              </a:rPr>
              <a:t>. </a:t>
            </a:r>
            <a:r>
              <a:rPr lang="en-GB" sz="2400" dirty="0" err="1">
                <a:solidFill>
                  <a:schemeClr val="tx1"/>
                </a:solidFill>
              </a:rPr>
              <a:t>amser</a:t>
            </a:r>
            <a:r>
              <a:rPr lang="en-GB" sz="2400" dirty="0">
                <a:solidFill>
                  <a:schemeClr val="tx1"/>
                </a:solidFill>
              </a:rPr>
              <a:t>, </a:t>
            </a:r>
            <a:r>
              <a:rPr lang="en-GB" sz="2400" dirty="0" err="1">
                <a:solidFill>
                  <a:schemeClr val="tx1"/>
                </a:solidFill>
              </a:rPr>
              <a:t>mynediad</a:t>
            </a:r>
            <a:r>
              <a:rPr lang="en-GB" sz="2400" dirty="0">
                <a:solidFill>
                  <a:schemeClr val="tx1"/>
                </a:solidFill>
              </a:rPr>
              <a:t> </a:t>
            </a:r>
            <a:r>
              <a:rPr lang="en-GB" sz="2400" dirty="0" err="1">
                <a:solidFill>
                  <a:schemeClr val="tx1"/>
                </a:solidFill>
              </a:rPr>
              <a:t>i</a:t>
            </a:r>
            <a:r>
              <a:rPr lang="en-GB" sz="2400" dirty="0">
                <a:solidFill>
                  <a:schemeClr val="tx1"/>
                </a:solidFill>
              </a:rPr>
              <a:t> </a:t>
            </a:r>
            <a:r>
              <a:rPr lang="en-GB" sz="2400" dirty="0" err="1">
                <a:solidFill>
                  <a:schemeClr val="tx1"/>
                </a:solidFill>
              </a:rPr>
              <a:t>adnoddau</a:t>
            </a:r>
            <a:r>
              <a:rPr lang="en-GB" sz="2400" dirty="0">
                <a:solidFill>
                  <a:schemeClr val="tx1"/>
                </a:solidFill>
              </a:rPr>
              <a:t>, ac </a:t>
            </a:r>
            <a:r>
              <a:rPr lang="en-GB" sz="2400" dirty="0" err="1">
                <a:solidFill>
                  <a:schemeClr val="tx1"/>
                </a:solidFill>
              </a:rPr>
              <a:t>adrodd</a:t>
            </a:r>
            <a:r>
              <a:rPr lang="en-GB" sz="2400" dirty="0">
                <a:solidFill>
                  <a:schemeClr val="tx1"/>
                </a:solidFill>
              </a:rPr>
              <a:t> nôl?)</a:t>
            </a:r>
          </a:p>
          <a:p>
            <a:pPr>
              <a:buFont typeface="Wingdings" panose="05000000000000000000" pitchFamily="2" charset="2"/>
              <a:buChar char="§"/>
            </a:pPr>
            <a:endParaRPr lang="en-GB" dirty="0">
              <a:solidFill>
                <a:schemeClr val="tx1"/>
              </a:solidFill>
            </a:endParaRPr>
          </a:p>
          <a:p>
            <a:endParaRPr lang="en-GB" dirty="0"/>
          </a:p>
        </p:txBody>
      </p:sp>
    </p:spTree>
    <p:extLst>
      <p:ext uri="{BB962C8B-B14F-4D97-AF65-F5344CB8AC3E}">
        <p14:creationId xmlns:p14="http://schemas.microsoft.com/office/powerpoint/2010/main" val="278207880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err="1" smtClean="0">
                <a:solidFill>
                  <a:schemeClr val="tx1"/>
                </a:solidFill>
              </a:rPr>
              <a:t>Defnyddiwch</a:t>
            </a:r>
            <a:r>
              <a:rPr lang="en-GB" sz="4000" b="1" dirty="0" smtClean="0">
                <a:solidFill>
                  <a:schemeClr val="tx1"/>
                </a:solidFill>
              </a:rPr>
              <a:t> KWHLAQ </a:t>
            </a:r>
            <a:r>
              <a:rPr lang="en-GB" sz="4000" b="1" dirty="0" err="1" smtClean="0">
                <a:solidFill>
                  <a:schemeClr val="tx1"/>
                </a:solidFill>
              </a:rPr>
              <a:t>i</a:t>
            </a:r>
            <a:r>
              <a:rPr lang="en-GB" sz="4000" b="1" dirty="0" smtClean="0">
                <a:solidFill>
                  <a:schemeClr val="tx1"/>
                </a:solidFill>
              </a:rPr>
              <a:t> </a:t>
            </a:r>
            <a:r>
              <a:rPr lang="en-GB" sz="4000" b="1" dirty="0" err="1" smtClean="0">
                <a:solidFill>
                  <a:schemeClr val="tx1"/>
                </a:solidFill>
              </a:rPr>
              <a:t>drefnu</a:t>
            </a:r>
            <a:r>
              <a:rPr lang="en-GB" sz="4000" b="1" dirty="0" smtClean="0">
                <a:solidFill>
                  <a:schemeClr val="tx1"/>
                </a:solidFill>
              </a:rPr>
              <a:t>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syniadau</a:t>
            </a:r>
            <a:r>
              <a:rPr lang="en-GB" sz="4000" b="1" dirty="0" smtClean="0">
                <a:solidFill>
                  <a:schemeClr val="tx1"/>
                </a:solidFill>
              </a:rPr>
              <a:t> DSY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hunain</a:t>
            </a:r>
            <a:r>
              <a:rPr lang="en-GB" sz="4000" b="1" dirty="0" smtClean="0">
                <a:solidFill>
                  <a:schemeClr val="tx1"/>
                </a:solidFill>
              </a:rPr>
              <a:t> </a:t>
            </a:r>
            <a:r>
              <a:rPr lang="en-GB" sz="4000" b="1" dirty="0" err="1" smtClean="0">
                <a:solidFill>
                  <a:schemeClr val="tx1"/>
                </a:solidFill>
              </a:rPr>
              <a:t>fel</a:t>
            </a:r>
            <a:r>
              <a:rPr lang="en-GB" sz="4000" b="1" dirty="0" smtClean="0">
                <a:solidFill>
                  <a:schemeClr val="tx1"/>
                </a:solidFill>
              </a:rPr>
              <a:t> </a:t>
            </a:r>
            <a:r>
              <a:rPr lang="en-GB" sz="4000" b="1" dirty="0" err="1" smtClean="0">
                <a:solidFill>
                  <a:schemeClr val="tx1"/>
                </a:solidFill>
              </a:rPr>
              <a:t>athro</a:t>
            </a:r>
            <a:r>
              <a:rPr lang="en-GB" sz="4000" b="1" dirty="0" smtClean="0">
                <a:solidFill>
                  <a:schemeClr val="tx1"/>
                </a:solidFill>
              </a:rPr>
              <a:t> </a:t>
            </a:r>
            <a:r>
              <a:rPr lang="en-GB" sz="4000" b="1" dirty="0" err="1" smtClean="0">
                <a:solidFill>
                  <a:schemeClr val="tx1"/>
                </a:solidFill>
              </a:rPr>
              <a:t>yn</a:t>
            </a:r>
            <a:r>
              <a:rPr lang="en-GB" sz="4000" b="1" dirty="0" smtClean="0">
                <a:solidFill>
                  <a:schemeClr val="tx1"/>
                </a:solidFill>
              </a:rPr>
              <a:t> </a:t>
            </a:r>
            <a:r>
              <a:rPr lang="en-GB" sz="4000" b="1" dirty="0" err="1" smtClean="0">
                <a:solidFill>
                  <a:schemeClr val="tx1"/>
                </a:solidFill>
              </a:rPr>
              <a:t>paratoi</a:t>
            </a:r>
            <a:r>
              <a:rPr lang="en-GB" sz="4000" b="1" dirty="0" smtClean="0">
                <a:solidFill>
                  <a:schemeClr val="tx1"/>
                </a:solidFill>
              </a:rPr>
              <a:t> </a:t>
            </a:r>
            <a:r>
              <a:rPr lang="en-GB" sz="4000" b="1" dirty="0" err="1" smtClean="0">
                <a:solidFill>
                  <a:schemeClr val="tx1"/>
                </a:solidFill>
              </a:rPr>
              <a:t>ar</a:t>
            </a:r>
            <a:r>
              <a:rPr lang="en-GB" sz="4000" b="1" dirty="0" smtClean="0">
                <a:solidFill>
                  <a:schemeClr val="tx1"/>
                </a:solidFill>
              </a:rPr>
              <a:t> </a:t>
            </a:r>
            <a:r>
              <a:rPr lang="en-GB" sz="4000" b="1" dirty="0" err="1" smtClean="0">
                <a:solidFill>
                  <a:schemeClr val="tx1"/>
                </a:solidFill>
              </a:rPr>
              <a:t>gyfer</a:t>
            </a:r>
            <a:r>
              <a:rPr lang="en-GB" sz="4000" b="1" dirty="0" smtClean="0">
                <a:solidFill>
                  <a:schemeClr val="tx1"/>
                </a:solidFill>
              </a:rPr>
              <a:t> </a:t>
            </a:r>
            <a:r>
              <a:rPr lang="en-GB" sz="4000" b="1" dirty="0" err="1" smtClean="0">
                <a:solidFill>
                  <a:schemeClr val="tx1"/>
                </a:solidFill>
              </a:rPr>
              <a:t>profiadau</a:t>
            </a:r>
            <a:r>
              <a:rPr lang="en-GB" sz="4000" b="1" dirty="0" smtClean="0">
                <a:solidFill>
                  <a:schemeClr val="tx1"/>
                </a:solidFill>
              </a:rPr>
              <a:t> </a:t>
            </a:r>
            <a:r>
              <a:rPr lang="en-GB" sz="4000" b="1" dirty="0" err="1" smtClean="0">
                <a:solidFill>
                  <a:schemeClr val="tx1"/>
                </a:solidFill>
              </a:rPr>
              <a:t>disgyblion</a:t>
            </a:r>
            <a:endParaRPr lang="en-GB" sz="4000" dirty="0"/>
          </a:p>
        </p:txBody>
      </p:sp>
      <p:sp>
        <p:nvSpPr>
          <p:cNvPr id="4" name="Content Placeholder 3"/>
          <p:cNvSpPr>
            <a:spLocks noGrp="1"/>
          </p:cNvSpPr>
          <p:nvPr>
            <p:ph idx="1"/>
          </p:nvPr>
        </p:nvSpPr>
        <p:spPr/>
        <p:txBody>
          <a:bodyPr>
            <a:normAutofit/>
          </a:bodyPr>
          <a:lstStyle/>
          <a:p>
            <a:pPr marL="0" indent="0">
              <a:buNone/>
            </a:pPr>
            <a:endParaRPr lang="en-GB" dirty="0" smtClean="0"/>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a:t>
            </a:r>
            <a:r>
              <a:rPr lang="en-GB" dirty="0" smtClean="0">
                <a:solidFill>
                  <a:schemeClr val="tx1"/>
                </a:solidFill>
              </a:rPr>
              <a:t>Beth </a:t>
            </a:r>
            <a:r>
              <a:rPr lang="en-GB" dirty="0" err="1" smtClean="0">
                <a:solidFill>
                  <a:schemeClr val="tx1"/>
                </a:solidFill>
              </a:rPr>
              <a:t>ydw</a:t>
            </a:r>
            <a:r>
              <a:rPr lang="en-GB" dirty="0" smtClean="0">
                <a:solidFill>
                  <a:schemeClr val="tx1"/>
                </a:solidFill>
              </a:rPr>
              <a:t> </a:t>
            </a:r>
            <a:r>
              <a:rPr lang="en-GB" dirty="0" err="1" smtClean="0">
                <a:solidFill>
                  <a:schemeClr val="tx1"/>
                </a:solidFill>
              </a:rPr>
              <a:t>i’n</a:t>
            </a:r>
            <a:r>
              <a:rPr lang="en-GB" dirty="0" smtClean="0">
                <a:solidFill>
                  <a:schemeClr val="tx1"/>
                </a:solidFill>
              </a:rPr>
              <a:t> </a:t>
            </a:r>
            <a:r>
              <a:rPr lang="en-GB" dirty="0" err="1">
                <a:solidFill>
                  <a:schemeClr val="tx1"/>
                </a:solidFill>
              </a:rPr>
              <a:t>disgwyl</a:t>
            </a:r>
            <a:r>
              <a:rPr lang="en-GB" dirty="0">
                <a:solidFill>
                  <a:schemeClr val="tx1"/>
                </a:solidFill>
              </a:rPr>
              <a:t> </a:t>
            </a:r>
            <a:r>
              <a:rPr lang="en-GB" dirty="0" err="1">
                <a:solidFill>
                  <a:schemeClr val="tx1"/>
                </a:solidFill>
              </a:rPr>
              <a:t>i</a:t>
            </a:r>
            <a:r>
              <a:rPr lang="en-GB" dirty="0" err="1" smtClean="0">
                <a:solidFill>
                  <a:schemeClr val="tx1"/>
                </a:solidFill>
              </a:rPr>
              <a:t>’r</a:t>
            </a:r>
            <a:r>
              <a:rPr lang="en-GB" dirty="0" smtClean="0">
                <a:solidFill>
                  <a:schemeClr val="tx1"/>
                </a:solidFill>
              </a:rPr>
              <a:t> plant </a:t>
            </a:r>
            <a:r>
              <a:rPr lang="en-GB" dirty="0" err="1" smtClean="0">
                <a:solidFill>
                  <a:schemeClr val="tx1"/>
                </a:solidFill>
              </a:rPr>
              <a:t>allu</a:t>
            </a:r>
            <a:r>
              <a:rPr lang="en-GB" dirty="0" smtClean="0">
                <a:solidFill>
                  <a:schemeClr val="tx1"/>
                </a:solidFill>
              </a:rPr>
              <a:t> </a:t>
            </a:r>
            <a:r>
              <a:rPr lang="en-GB" dirty="0" err="1" smtClean="0">
                <a:solidFill>
                  <a:schemeClr val="tx1"/>
                </a:solidFill>
              </a:rPr>
              <a:t>dysgu</a:t>
            </a:r>
            <a:r>
              <a:rPr lang="en-GB" dirty="0">
                <a:solidFill>
                  <a:schemeClr val="tx1"/>
                </a:solidFill>
              </a:rPr>
              <a:t>?  </a:t>
            </a:r>
            <a:endParaRPr lang="en-GB" dirty="0" smtClean="0">
              <a:solidFill>
                <a:schemeClr val="tx1"/>
              </a:solidFill>
            </a:endParaRPr>
          </a:p>
          <a:p>
            <a:pPr marL="0" indent="0">
              <a:buNone/>
            </a:pPr>
            <a:r>
              <a:rPr lang="en-GB" b="1" dirty="0" err="1" smtClean="0">
                <a:solidFill>
                  <a:schemeClr val="tx1"/>
                </a:solidFill>
              </a:rPr>
              <a:t>Sgiliau</a:t>
            </a:r>
            <a:r>
              <a:rPr lang="en-GB" b="1" dirty="0" smtClean="0">
                <a:solidFill>
                  <a:schemeClr val="tx1"/>
                </a:solidFill>
              </a:rPr>
              <a:t> </a:t>
            </a:r>
            <a:r>
              <a:rPr lang="en-GB" b="1" dirty="0" err="1" smtClean="0">
                <a:solidFill>
                  <a:schemeClr val="tx1"/>
                </a:solidFill>
              </a:rPr>
              <a:t>cynllunio</a:t>
            </a:r>
            <a:r>
              <a:rPr lang="en-GB" b="1" dirty="0" smtClean="0">
                <a:solidFill>
                  <a:schemeClr val="tx1"/>
                </a:solidFill>
              </a:rPr>
              <a:t>, </a:t>
            </a:r>
            <a:r>
              <a:rPr lang="en-GB" b="1" dirty="0" err="1" smtClean="0">
                <a:solidFill>
                  <a:schemeClr val="tx1"/>
                </a:solidFill>
              </a:rPr>
              <a:t>datblygu</a:t>
            </a:r>
            <a:r>
              <a:rPr lang="en-GB" b="1" dirty="0" smtClean="0">
                <a:solidFill>
                  <a:schemeClr val="tx1"/>
                </a:solidFill>
              </a:rPr>
              <a:t>, </a:t>
            </a:r>
            <a:r>
              <a:rPr lang="en-GB" b="1" dirty="0" err="1" smtClean="0">
                <a:solidFill>
                  <a:schemeClr val="tx1"/>
                </a:solidFill>
              </a:rPr>
              <a:t>adfyfyrio</a:t>
            </a:r>
            <a:r>
              <a:rPr lang="en-GB" b="1" dirty="0" smtClean="0">
                <a:solidFill>
                  <a:schemeClr val="tx1"/>
                </a:solidFill>
              </a:rPr>
              <a:t> (Poster </a:t>
            </a:r>
            <a:r>
              <a:rPr lang="en-GB" b="1" dirty="0" err="1" smtClean="0">
                <a:solidFill>
                  <a:schemeClr val="tx1"/>
                </a:solidFill>
              </a:rPr>
              <a:t>sgiliau</a:t>
            </a:r>
            <a:r>
              <a:rPr lang="en-GB" b="1" dirty="0" smtClean="0">
                <a:solidFill>
                  <a:schemeClr val="tx1"/>
                </a:solidFill>
              </a:rPr>
              <a:t> </a:t>
            </a:r>
            <a:r>
              <a:rPr lang="en-GB" b="1" dirty="0" err="1" smtClean="0">
                <a:solidFill>
                  <a:schemeClr val="tx1"/>
                </a:solidFill>
              </a:rPr>
              <a:t>ar</a:t>
            </a:r>
            <a:r>
              <a:rPr lang="en-GB" b="1" dirty="0" smtClean="0">
                <a:solidFill>
                  <a:schemeClr val="tx1"/>
                </a:solidFill>
              </a:rPr>
              <a:t> Moodle/ D4-6) </a:t>
            </a:r>
            <a:r>
              <a:rPr lang="en-GB" dirty="0" err="1" smtClean="0">
                <a:solidFill>
                  <a:schemeClr val="tx1"/>
                </a:solidFill>
              </a:rPr>
              <a:t>trwy</a:t>
            </a:r>
            <a:r>
              <a:rPr lang="en-GB" dirty="0" smtClean="0">
                <a:solidFill>
                  <a:schemeClr val="tx1"/>
                </a:solidFill>
              </a:rPr>
              <a:t> </a:t>
            </a:r>
            <a:r>
              <a:rPr lang="en-GB" dirty="0" err="1" smtClean="0">
                <a:solidFill>
                  <a:schemeClr val="tx1"/>
                </a:solidFill>
              </a:rPr>
              <a:t>ddefnyddio</a:t>
            </a:r>
            <a:r>
              <a:rPr lang="en-GB" dirty="0" smtClean="0">
                <a:solidFill>
                  <a:schemeClr val="tx1"/>
                </a:solidFill>
              </a:rPr>
              <a:t> </a:t>
            </a:r>
            <a:r>
              <a:rPr lang="en-GB" dirty="0" err="1" smtClean="0">
                <a:solidFill>
                  <a:schemeClr val="tx1"/>
                </a:solidFill>
              </a:rPr>
              <a:t>dewisiadau</a:t>
            </a:r>
            <a:r>
              <a:rPr lang="en-GB" dirty="0" smtClean="0">
                <a:solidFill>
                  <a:schemeClr val="tx1"/>
                </a:solidFill>
              </a:rPr>
              <a:t> </a:t>
            </a:r>
            <a:r>
              <a:rPr lang="en-GB" dirty="0" err="1" smtClean="0">
                <a:solidFill>
                  <a:schemeClr val="tx1"/>
                </a:solidFill>
              </a:rPr>
              <a:t>addas</a:t>
            </a:r>
            <a:r>
              <a:rPr lang="en-GB" dirty="0" smtClean="0">
                <a:solidFill>
                  <a:schemeClr val="tx1"/>
                </a:solidFill>
              </a:rPr>
              <a:t> o </a:t>
            </a:r>
            <a:r>
              <a:rPr lang="en-GB" dirty="0" err="1"/>
              <a:t>B</a:t>
            </a:r>
            <a:r>
              <a:rPr lang="en-GB" dirty="0" err="1" smtClean="0"/>
              <a:t>rawf</a:t>
            </a:r>
            <a:r>
              <a:rPr lang="en-GB" dirty="0" smtClean="0"/>
              <a:t> </a:t>
            </a:r>
            <a:r>
              <a:rPr lang="en-GB" dirty="0" err="1" smtClean="0"/>
              <a:t>Teg</a:t>
            </a:r>
            <a:r>
              <a:rPr lang="en-GB" dirty="0" smtClean="0"/>
              <a:t>; </a:t>
            </a:r>
            <a:r>
              <a:rPr lang="en-GB" dirty="0" err="1" smtClean="0"/>
              <a:t>Chwilio</a:t>
            </a:r>
            <a:r>
              <a:rPr lang="en-GB" dirty="0" smtClean="0"/>
              <a:t> </a:t>
            </a:r>
            <a:r>
              <a:rPr lang="en-GB" dirty="0"/>
              <a:t>am </a:t>
            </a:r>
            <a:r>
              <a:rPr lang="en-GB" dirty="0" err="1" smtClean="0"/>
              <a:t>batrymau</a:t>
            </a:r>
            <a:r>
              <a:rPr lang="en-GB" dirty="0" smtClean="0"/>
              <a:t>; </a:t>
            </a:r>
            <a:r>
              <a:rPr lang="en-GB" dirty="0" err="1"/>
              <a:t>Cynnal</a:t>
            </a:r>
            <a:r>
              <a:rPr lang="en-GB" dirty="0"/>
              <a:t> </a:t>
            </a:r>
            <a:r>
              <a:rPr lang="en-GB" dirty="0" err="1" smtClean="0"/>
              <a:t>Arolwg</a:t>
            </a:r>
            <a:r>
              <a:rPr lang="en-GB" dirty="0" smtClean="0"/>
              <a:t>; </a:t>
            </a:r>
            <a:r>
              <a:rPr lang="en-GB" dirty="0" err="1" smtClean="0"/>
              <a:t>Dosbarthu</a:t>
            </a:r>
            <a:r>
              <a:rPr lang="en-GB" dirty="0" smtClean="0"/>
              <a:t> </a:t>
            </a:r>
            <a:r>
              <a:rPr lang="en-GB" dirty="0"/>
              <a:t>ac </a:t>
            </a:r>
            <a:r>
              <a:rPr lang="en-GB" dirty="0" err="1" smtClean="0"/>
              <a:t>adnabod</a:t>
            </a:r>
            <a:r>
              <a:rPr lang="en-GB" dirty="0" smtClean="0"/>
              <a:t>; </a:t>
            </a:r>
            <a:r>
              <a:rPr lang="en-GB" dirty="0" err="1" smtClean="0"/>
              <a:t>Archwilio</a:t>
            </a:r>
            <a:r>
              <a:rPr lang="en-GB" dirty="0" smtClean="0"/>
              <a:t> </a:t>
            </a:r>
            <a:r>
              <a:rPr lang="en-GB" dirty="0"/>
              <a:t>/ </a:t>
            </a:r>
            <a:r>
              <a:rPr lang="en-GB" dirty="0" err="1"/>
              <a:t>Arsylwi</a:t>
            </a:r>
            <a:r>
              <a:rPr lang="en-GB" dirty="0"/>
              <a:t> </a:t>
            </a:r>
            <a:r>
              <a:rPr lang="en-GB" dirty="0" err="1"/>
              <a:t>neu</a:t>
            </a:r>
            <a:r>
              <a:rPr lang="en-GB" dirty="0"/>
              <a:t> </a:t>
            </a:r>
            <a:r>
              <a:rPr lang="en-GB" dirty="0" err="1"/>
              <a:t>Fesur</a:t>
            </a:r>
            <a:r>
              <a:rPr lang="en-GB" dirty="0"/>
              <a:t> </a:t>
            </a:r>
            <a:r>
              <a:rPr lang="en-GB" dirty="0" err="1"/>
              <a:t>dros</a:t>
            </a:r>
            <a:r>
              <a:rPr lang="en-GB" dirty="0"/>
              <a:t> </a:t>
            </a:r>
            <a:r>
              <a:rPr lang="en-GB" dirty="0" err="1"/>
              <a:t>gyfnod</a:t>
            </a:r>
            <a:r>
              <a:rPr lang="en-GB" dirty="0"/>
              <a:t> o </a:t>
            </a:r>
            <a:r>
              <a:rPr lang="en-GB" dirty="0" err="1" smtClean="0"/>
              <a:t>amser</a:t>
            </a:r>
            <a:r>
              <a:rPr lang="en-GB" dirty="0" smtClean="0"/>
              <a:t>; </a:t>
            </a:r>
            <a:r>
              <a:rPr lang="en-GB" dirty="0" err="1" smtClean="0"/>
              <a:t>Cyfeiriad</a:t>
            </a:r>
            <a:r>
              <a:rPr lang="en-GB" dirty="0" smtClean="0"/>
              <a:t> </a:t>
            </a:r>
            <a:r>
              <a:rPr lang="en-GB" dirty="0"/>
              <a:t>(Reference/research</a:t>
            </a:r>
            <a:r>
              <a:rPr lang="en-GB" dirty="0" smtClean="0"/>
              <a:t>) </a:t>
            </a:r>
            <a:r>
              <a:rPr lang="en-GB" dirty="0" err="1" smtClean="0"/>
              <a:t>er</a:t>
            </a:r>
            <a:r>
              <a:rPr lang="en-GB" dirty="0" smtClean="0"/>
              <a:t> </a:t>
            </a:r>
            <a:r>
              <a:rPr lang="en-GB" dirty="0" err="1" smtClean="0"/>
              <a:t>mwyn</a:t>
            </a:r>
            <a:r>
              <a:rPr lang="en-GB" dirty="0" smtClean="0"/>
              <a:t> </a:t>
            </a:r>
            <a:r>
              <a:rPr lang="en-GB" dirty="0" err="1" smtClean="0"/>
              <a:t>datblygu</a:t>
            </a:r>
            <a:r>
              <a:rPr lang="en-GB" dirty="0" smtClean="0"/>
              <a:t> </a:t>
            </a:r>
            <a:r>
              <a:rPr lang="en-GB" dirty="0" err="1" smtClean="0"/>
              <a:t>dealltwriaeth</a:t>
            </a:r>
            <a:r>
              <a:rPr lang="en-GB" dirty="0" smtClean="0"/>
              <a:t> o </a:t>
            </a:r>
            <a:r>
              <a:rPr lang="en-GB" dirty="0" err="1" smtClean="0"/>
              <a:t>gysyniadau</a:t>
            </a:r>
            <a:r>
              <a:rPr lang="en-GB" dirty="0" smtClean="0"/>
              <a:t> </a:t>
            </a:r>
            <a:r>
              <a:rPr lang="en-GB" dirty="0" err="1" smtClean="0"/>
              <a:t>yn</a:t>
            </a:r>
            <a:r>
              <a:rPr lang="en-GB" dirty="0" smtClean="0"/>
              <a:t> </a:t>
            </a:r>
            <a:r>
              <a:rPr lang="en-GB" dirty="0" err="1" smtClean="0"/>
              <a:t>yr</a:t>
            </a:r>
            <a:r>
              <a:rPr lang="en-GB" dirty="0" smtClean="0"/>
              <a:t> </a:t>
            </a:r>
            <a:r>
              <a:rPr lang="en-GB" b="1" dirty="0" smtClean="0"/>
              <a:t>“</a:t>
            </a:r>
            <a:r>
              <a:rPr lang="en-GB" b="1" dirty="0" err="1" smtClean="0"/>
              <a:t>Ystod</a:t>
            </a:r>
            <a:r>
              <a:rPr lang="en-GB" dirty="0" smtClean="0"/>
              <a:t>”(</a:t>
            </a:r>
            <a:r>
              <a:rPr lang="en-GB" dirty="0" err="1" smtClean="0"/>
              <a:t>Cyd-ddibyniaeth</a:t>
            </a:r>
            <a:r>
              <a:rPr lang="en-GB" dirty="0" smtClean="0"/>
              <a:t> </a:t>
            </a:r>
            <a:r>
              <a:rPr lang="en-GB" dirty="0" err="1" smtClean="0"/>
              <a:t>Organebau</a:t>
            </a:r>
            <a:r>
              <a:rPr lang="en-GB" dirty="0" smtClean="0"/>
              <a:t>; Y </a:t>
            </a:r>
            <a:r>
              <a:rPr lang="en-GB" dirty="0" err="1" smtClean="0"/>
              <a:t>Ddaear</a:t>
            </a:r>
            <a:r>
              <a:rPr lang="en-GB" dirty="0" smtClean="0"/>
              <a:t> </a:t>
            </a:r>
            <a:r>
              <a:rPr lang="en-GB" dirty="0" err="1" smtClean="0"/>
              <a:t>Gynaliadwy</a:t>
            </a:r>
            <a:r>
              <a:rPr lang="en-GB" dirty="0" smtClean="0"/>
              <a:t>; Sut </a:t>
            </a:r>
            <a:r>
              <a:rPr lang="en-GB" dirty="0" err="1" smtClean="0"/>
              <a:t>mae</a:t>
            </a:r>
            <a:r>
              <a:rPr lang="en-GB" dirty="0" smtClean="0"/>
              <a:t> </a:t>
            </a:r>
            <a:r>
              <a:rPr lang="en-GB" dirty="0" err="1" smtClean="0"/>
              <a:t>Pethau’n</a:t>
            </a:r>
            <a:r>
              <a:rPr lang="en-GB" dirty="0" smtClean="0"/>
              <a:t> </a:t>
            </a:r>
            <a:r>
              <a:rPr lang="en-GB" dirty="0" err="1" smtClean="0"/>
              <a:t>Gweithio</a:t>
            </a:r>
            <a:r>
              <a:rPr lang="en-GB" dirty="0" smtClean="0"/>
              <a:t>)</a:t>
            </a:r>
            <a:endParaRPr lang="en-GB" b="1" dirty="0">
              <a:solidFill>
                <a:schemeClr val="tx1"/>
              </a:solidFill>
            </a:endParaRPr>
          </a:p>
          <a:p>
            <a:pPr>
              <a:buFont typeface="Wingdings" panose="05000000000000000000" pitchFamily="2" charset="2"/>
              <a:buChar char="§"/>
            </a:pPr>
            <a:r>
              <a:rPr lang="en-GB" b="1" dirty="0" smtClean="0">
                <a:solidFill>
                  <a:schemeClr val="tx1"/>
                </a:solidFill>
              </a:rPr>
              <a:t>A</a:t>
            </a:r>
            <a:r>
              <a:rPr lang="en-GB" dirty="0" smtClean="0">
                <a:solidFill>
                  <a:schemeClr val="tx1"/>
                </a:solidFill>
              </a:rPr>
              <a:t> Sut </a:t>
            </a:r>
            <a:r>
              <a:rPr lang="en-GB" dirty="0">
                <a:solidFill>
                  <a:schemeClr val="tx1"/>
                </a:solidFill>
              </a:rPr>
              <a:t>y </a:t>
            </a:r>
            <a:r>
              <a:rPr lang="en-GB" dirty="0" err="1">
                <a:solidFill>
                  <a:schemeClr val="tx1"/>
                </a:solidFill>
              </a:rPr>
              <a:t>byddwn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cymhwyso’r</a:t>
            </a:r>
            <a:r>
              <a:rPr lang="en-GB" dirty="0">
                <a:solidFill>
                  <a:schemeClr val="tx1"/>
                </a:solidFill>
              </a:rPr>
              <a:t> </a:t>
            </a:r>
            <a:r>
              <a:rPr lang="en-GB" dirty="0" err="1">
                <a:solidFill>
                  <a:schemeClr val="tx1"/>
                </a:solidFill>
              </a:rPr>
              <a:t>hyn</a:t>
            </a:r>
            <a:r>
              <a:rPr lang="en-GB" dirty="0">
                <a:solidFill>
                  <a:schemeClr val="tx1"/>
                </a:solidFill>
              </a:rPr>
              <a:t> a </a:t>
            </a:r>
            <a:r>
              <a:rPr lang="en-GB" dirty="0" err="1" smtClean="0">
                <a:solidFill>
                  <a:schemeClr val="tx1"/>
                </a:solidFill>
              </a:rPr>
              <a:t>ddysgir</a:t>
            </a:r>
            <a:r>
              <a:rPr lang="en-GB" dirty="0" smtClean="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bynciau</a:t>
            </a:r>
            <a:r>
              <a:rPr lang="en-GB" dirty="0">
                <a:solidFill>
                  <a:schemeClr val="tx1"/>
                </a:solidFill>
              </a:rPr>
              <a:t> </a:t>
            </a:r>
            <a:r>
              <a:rPr lang="en-GB" dirty="0" err="1">
                <a:solidFill>
                  <a:schemeClr val="tx1"/>
                </a:solidFill>
              </a:rPr>
              <a:t>eraill</a:t>
            </a:r>
            <a:r>
              <a:rPr lang="en-GB" dirty="0">
                <a:solidFill>
                  <a:schemeClr val="tx1"/>
                </a:solidFill>
              </a:rPr>
              <a:t>? </a:t>
            </a:r>
            <a:r>
              <a:rPr lang="en-GB" dirty="0" err="1">
                <a:solidFill>
                  <a:schemeClr val="tx1"/>
                </a:solidFill>
              </a:rPr>
              <a:t>I’n</a:t>
            </a:r>
            <a:r>
              <a:rPr lang="en-GB" dirty="0">
                <a:solidFill>
                  <a:schemeClr val="tx1"/>
                </a:solidFill>
              </a:rPr>
              <a:t> </a:t>
            </a:r>
            <a:r>
              <a:rPr lang="en-GB" dirty="0" err="1">
                <a:solidFill>
                  <a:schemeClr val="tx1"/>
                </a:solidFill>
              </a:rPr>
              <a:t>bywydau</a:t>
            </a:r>
            <a:r>
              <a:rPr lang="en-GB" dirty="0">
                <a:solidFill>
                  <a:schemeClr val="tx1"/>
                </a:solidFill>
              </a:rPr>
              <a:t> </a:t>
            </a:r>
            <a:r>
              <a:rPr lang="en-GB" dirty="0" err="1">
                <a:solidFill>
                  <a:schemeClr val="tx1"/>
                </a:solidFill>
              </a:rPr>
              <a:t>personol</a:t>
            </a:r>
            <a:r>
              <a:rPr lang="en-GB" dirty="0">
                <a:solidFill>
                  <a:schemeClr val="tx1"/>
                </a:solidFill>
              </a:rPr>
              <a:t>? </a:t>
            </a:r>
            <a:r>
              <a:rPr lang="en-GB" dirty="0" smtClean="0">
                <a:solidFill>
                  <a:schemeClr val="tx1"/>
                </a:solidFill>
              </a:rPr>
              <a:t>I </a:t>
            </a:r>
            <a:r>
              <a:rPr lang="en-GB" dirty="0" err="1" smtClean="0">
                <a:solidFill>
                  <a:schemeClr val="tx1"/>
                </a:solidFill>
              </a:rPr>
              <a:t>brosiectau</a:t>
            </a:r>
            <a:r>
              <a:rPr lang="en-GB" dirty="0" smtClean="0">
                <a:solidFill>
                  <a:schemeClr val="tx1"/>
                </a:solidFill>
              </a:rPr>
              <a:t> </a:t>
            </a:r>
            <a:r>
              <a:rPr lang="en-GB" dirty="0" err="1">
                <a:solidFill>
                  <a:schemeClr val="tx1"/>
                </a:solidFill>
              </a:rPr>
              <a:t>nesaf</a:t>
            </a:r>
            <a:r>
              <a:rPr lang="en-GB" dirty="0" smtClean="0">
                <a:solidFill>
                  <a:schemeClr val="tx1"/>
                </a:solidFill>
              </a:rPr>
              <a:t>?</a:t>
            </a:r>
            <a:endParaRPr lang="en-GB" dirty="0">
              <a:solidFill>
                <a:schemeClr val="tx1"/>
              </a:solidFill>
            </a:endParaRPr>
          </a:p>
          <a:p>
            <a:pPr>
              <a:buFont typeface="Wingdings" panose="05000000000000000000" pitchFamily="2" charset="2"/>
              <a:buChar char="§"/>
            </a:pPr>
            <a:r>
              <a:rPr lang="en-GB" b="1" dirty="0">
                <a:solidFill>
                  <a:schemeClr val="tx1"/>
                </a:solidFill>
              </a:rPr>
              <a:t> </a:t>
            </a:r>
            <a:r>
              <a:rPr lang="en-GB" b="1" dirty="0" smtClean="0">
                <a:solidFill>
                  <a:schemeClr val="tx1"/>
                </a:solidFill>
              </a:rPr>
              <a:t>Q </a:t>
            </a:r>
            <a:r>
              <a:rPr lang="en-GB" dirty="0">
                <a:solidFill>
                  <a:schemeClr val="tx1"/>
                </a:solidFill>
              </a:rPr>
              <a:t>Pa </a:t>
            </a:r>
            <a:r>
              <a:rPr lang="en-GB" dirty="0" err="1">
                <a:solidFill>
                  <a:schemeClr val="tx1"/>
                </a:solidFill>
              </a:rPr>
              <a:t>gwestiynau</a:t>
            </a:r>
            <a:r>
              <a:rPr lang="en-GB" dirty="0">
                <a:solidFill>
                  <a:schemeClr val="tx1"/>
                </a:solidFill>
              </a:rPr>
              <a:t> </a:t>
            </a:r>
            <a:r>
              <a:rPr lang="en-GB" dirty="0" err="1">
                <a:solidFill>
                  <a:schemeClr val="tx1"/>
                </a:solidFill>
              </a:rPr>
              <a:t>newydd</a:t>
            </a:r>
            <a:r>
              <a:rPr lang="en-GB" dirty="0">
                <a:solidFill>
                  <a:schemeClr val="tx1"/>
                </a:solidFill>
              </a:rPr>
              <a:t> </a:t>
            </a:r>
            <a:r>
              <a:rPr lang="en-GB" dirty="0" err="1">
                <a:solidFill>
                  <a:schemeClr val="tx1"/>
                </a:solidFill>
              </a:rPr>
              <a:t>sydd</a:t>
            </a:r>
            <a:r>
              <a:rPr lang="en-GB" dirty="0">
                <a:solidFill>
                  <a:schemeClr val="tx1"/>
                </a:solidFill>
              </a:rPr>
              <a:t> </a:t>
            </a:r>
            <a:r>
              <a:rPr lang="en-GB" dirty="0" err="1">
                <a:solidFill>
                  <a:schemeClr val="tx1"/>
                </a:solidFill>
              </a:rPr>
              <a:t>gennym</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ôl</a:t>
            </a:r>
            <a:r>
              <a:rPr lang="en-GB" dirty="0">
                <a:solidFill>
                  <a:schemeClr val="tx1"/>
                </a:solidFill>
              </a:rPr>
              <a:t> </a:t>
            </a:r>
            <a:r>
              <a:rPr lang="en-GB" dirty="0" err="1">
                <a:solidFill>
                  <a:schemeClr val="tx1"/>
                </a:solidFill>
              </a:rPr>
              <a:t>ein</a:t>
            </a:r>
            <a:r>
              <a:rPr lang="en-GB" dirty="0">
                <a:solidFill>
                  <a:schemeClr val="tx1"/>
                </a:solidFill>
              </a:rPr>
              <a:t> </a:t>
            </a:r>
            <a:r>
              <a:rPr lang="en-GB" dirty="0" err="1">
                <a:solidFill>
                  <a:schemeClr val="tx1"/>
                </a:solidFill>
              </a:rPr>
              <a:t>hymholiad</a:t>
            </a:r>
            <a:r>
              <a:rPr lang="en-GB" dirty="0" smtClean="0">
                <a:solidFill>
                  <a:schemeClr val="tx1"/>
                </a:solidFill>
              </a:rPr>
              <a:t>?</a:t>
            </a:r>
            <a:endParaRPr lang="en-GB" dirty="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27460916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smtClean="0"/>
              <a:t>Datblygiadau</a:t>
            </a:r>
            <a:r>
              <a:rPr lang="en-GB" sz="2800" dirty="0" smtClean="0"/>
              <a:t> </a:t>
            </a:r>
            <a:r>
              <a:rPr lang="en-GB" sz="2800" dirty="0" err="1" smtClean="0"/>
              <a:t>diweddar</a:t>
            </a:r>
            <a:r>
              <a:rPr lang="en-GB" sz="2800" dirty="0" smtClean="0"/>
              <a:t> </a:t>
            </a:r>
            <a:r>
              <a:rPr lang="en-GB" sz="2800" dirty="0" err="1" smtClean="0"/>
              <a:t>yn</a:t>
            </a:r>
            <a:r>
              <a:rPr lang="en-GB" sz="2800" dirty="0" smtClean="0"/>
              <a:t> </a:t>
            </a:r>
            <a:r>
              <a:rPr lang="en-GB" sz="2800" dirty="0" err="1" smtClean="0"/>
              <a:t>addysg</a:t>
            </a:r>
            <a:r>
              <a:rPr lang="en-GB" sz="2800" dirty="0" smtClean="0"/>
              <a:t> </a:t>
            </a:r>
            <a:r>
              <a:rPr lang="en-GB" sz="2800" dirty="0" err="1" smtClean="0"/>
              <a:t>gwyddoniaeth</a:t>
            </a:r>
            <a:r>
              <a:rPr lang="en-GB" sz="2800" dirty="0" smtClean="0"/>
              <a:t> </a:t>
            </a:r>
            <a:r>
              <a:rPr lang="en-GB" sz="2800" dirty="0" err="1" smtClean="0"/>
              <a:t>gynradd</a:t>
            </a:r>
            <a:r>
              <a:rPr lang="en-GB" sz="2800" dirty="0" smtClean="0"/>
              <a:t> </a:t>
            </a:r>
            <a:r>
              <a:rPr lang="en-GB" sz="2800" dirty="0" err="1" smtClean="0"/>
              <a:t>sy’n</a:t>
            </a:r>
            <a:r>
              <a:rPr lang="en-GB" sz="2800" dirty="0" smtClean="0"/>
              <a:t> </a:t>
            </a:r>
            <a:r>
              <a:rPr lang="en-GB" sz="2800" dirty="0" err="1" smtClean="0"/>
              <a:t>adlewyrchu</a:t>
            </a:r>
            <a:r>
              <a:rPr lang="en-GB" sz="2800" dirty="0" smtClean="0"/>
              <a:t> </a:t>
            </a:r>
            <a:r>
              <a:rPr lang="en-GB" sz="2800" dirty="0" err="1" smtClean="0"/>
              <a:t>ymgysylltiad</a:t>
            </a:r>
            <a:r>
              <a:rPr lang="en-GB" sz="2800" dirty="0" smtClean="0"/>
              <a:t> â </a:t>
            </a:r>
            <a:r>
              <a:rPr lang="en-GB" sz="2800" dirty="0" err="1" smtClean="0"/>
              <a:t>chwricwlwm</a:t>
            </a:r>
            <a:r>
              <a:rPr lang="en-GB" sz="2800" dirty="0" smtClean="0"/>
              <a:t> </a:t>
            </a:r>
            <a:r>
              <a:rPr lang="en-GB" sz="2800" dirty="0" err="1" smtClean="0"/>
              <a:t>sy’n</a:t>
            </a:r>
            <a:r>
              <a:rPr lang="en-GB" sz="2800" dirty="0" smtClean="0"/>
              <a:t> </a:t>
            </a:r>
            <a:r>
              <a:rPr lang="en-GB" sz="2800" dirty="0" err="1" smtClean="0"/>
              <a:t>esblygu</a:t>
            </a:r>
            <a:r>
              <a:rPr lang="en-GB" sz="2800" dirty="0" smtClean="0"/>
              <a:t> </a:t>
            </a:r>
            <a:r>
              <a:rPr lang="en-GB" sz="2800" dirty="0" err="1" smtClean="0"/>
              <a:t>gyda</a:t>
            </a:r>
            <a:r>
              <a:rPr lang="en-GB" sz="2800" dirty="0" smtClean="0"/>
              <a:t> </a:t>
            </a:r>
            <a:r>
              <a:rPr lang="en-GB" sz="2800" dirty="0" err="1" smtClean="0"/>
              <a:t>manteision</a:t>
            </a:r>
            <a:r>
              <a:rPr lang="en-GB" sz="2800" dirty="0" smtClean="0"/>
              <a:t> </a:t>
            </a:r>
            <a:r>
              <a:rPr lang="en-GB" sz="2800" dirty="0" err="1" smtClean="0"/>
              <a:t>dysgu</a:t>
            </a:r>
            <a:r>
              <a:rPr lang="en-GB" sz="2800" dirty="0" smtClean="0"/>
              <a:t> </a:t>
            </a:r>
            <a:r>
              <a:rPr lang="en-GB" sz="2800" dirty="0" err="1" smtClean="0"/>
              <a:t>gweithredol</a:t>
            </a:r>
            <a:r>
              <a:rPr lang="en-GB" sz="2800" dirty="0" smtClean="0"/>
              <a:t> ac </a:t>
            </a:r>
            <a:r>
              <a:rPr lang="en-GB" sz="2800" dirty="0" err="1" smtClean="0"/>
              <a:t>amcanion</a:t>
            </a:r>
            <a:r>
              <a:rPr lang="en-GB" sz="2800" dirty="0" smtClean="0"/>
              <a:t> </a:t>
            </a:r>
            <a:r>
              <a:rPr lang="en-GB" sz="2800" dirty="0" err="1" smtClean="0"/>
              <a:t>dysgu</a:t>
            </a:r>
            <a:r>
              <a:rPr lang="en-GB" sz="2800" dirty="0" smtClean="0"/>
              <a:t> </a:t>
            </a:r>
            <a:r>
              <a:rPr lang="en-GB" sz="2800" dirty="0" err="1" smtClean="0"/>
              <a:t>annibynnol</a:t>
            </a:r>
            <a:r>
              <a:rPr lang="en-GB" sz="2800" dirty="0" smtClean="0"/>
              <a:t> </a:t>
            </a:r>
            <a:r>
              <a:rPr lang="en-GB" sz="2800" dirty="0" err="1" smtClean="0"/>
              <a:t>mewn</a:t>
            </a:r>
            <a:r>
              <a:rPr lang="en-GB" sz="2800" dirty="0" smtClean="0"/>
              <a:t> </a:t>
            </a:r>
            <a:r>
              <a:rPr lang="en-GB" sz="2800" dirty="0" err="1" smtClean="0"/>
              <a:t>ymarfer</a:t>
            </a:r>
            <a:endParaRPr lang="en-GB" sz="2700" dirty="0"/>
          </a:p>
        </p:txBody>
      </p:sp>
      <p:sp>
        <p:nvSpPr>
          <p:cNvPr id="3" name="Content Placeholder 2"/>
          <p:cNvSpPr>
            <a:spLocks noGrp="1"/>
          </p:cNvSpPr>
          <p:nvPr>
            <p:ph idx="1"/>
          </p:nvPr>
        </p:nvSpPr>
        <p:spPr/>
        <p:txBody>
          <a:bodyPr/>
          <a:lstStyle/>
          <a:p>
            <a:r>
              <a:rPr lang="en-GB" b="1" dirty="0" smtClean="0"/>
              <a:t>Primary </a:t>
            </a:r>
            <a:r>
              <a:rPr lang="en-GB" b="1" dirty="0"/>
              <a:t>Science Teacher trust</a:t>
            </a:r>
          </a:p>
          <a:p>
            <a:pPr>
              <a:buFont typeface="Wingdings" panose="05000000000000000000" pitchFamily="2" charset="2"/>
              <a:buChar char="§"/>
            </a:pPr>
            <a:r>
              <a:rPr lang="en-GB" dirty="0"/>
              <a:t>“Bright Ideas</a:t>
            </a:r>
            <a:r>
              <a:rPr lang="en-GB" dirty="0" smtClean="0"/>
              <a:t>” project</a:t>
            </a:r>
            <a:endParaRPr lang="en-GB" dirty="0"/>
          </a:p>
          <a:p>
            <a:pPr>
              <a:buFont typeface="Wingdings" panose="05000000000000000000" pitchFamily="2" charset="2"/>
              <a:buChar char="§"/>
            </a:pPr>
            <a:r>
              <a:rPr lang="en-GB" dirty="0"/>
              <a:t>“Thinking, talking, doing science</a:t>
            </a:r>
            <a:r>
              <a:rPr lang="en-GB" dirty="0" smtClean="0"/>
              <a:t>” project</a:t>
            </a:r>
            <a:endParaRPr lang="en-GB" dirty="0"/>
          </a:p>
          <a:p>
            <a:r>
              <a:rPr lang="en-GB" u="sng" dirty="0">
                <a:hlinkClick r:id="rId2"/>
              </a:rPr>
              <a:t>https://pstt.org.uk/resources/curriculum-materials</a:t>
            </a:r>
            <a:endParaRPr lang="en-GB" dirty="0"/>
          </a:p>
          <a:p>
            <a:r>
              <a:rPr lang="en-GB" u="sng" dirty="0">
                <a:hlinkClick r:id="rId3"/>
              </a:rPr>
              <a:t>https://pstt.org.uk/</a:t>
            </a:r>
            <a:endParaRPr lang="en-GB" u="sng" dirty="0"/>
          </a:p>
          <a:p>
            <a:pPr>
              <a:buFont typeface="Wingdings" panose="05000000000000000000" pitchFamily="2" charset="2"/>
              <a:buChar char="§"/>
            </a:pPr>
            <a:r>
              <a:rPr lang="en-GB" dirty="0"/>
              <a:t>The Crunch: </a:t>
            </a:r>
            <a:r>
              <a:rPr lang="en-US" b="1" i="1" dirty="0"/>
              <a:t>Video demo: digestion:</a:t>
            </a:r>
          </a:p>
          <a:p>
            <a:r>
              <a:rPr lang="en-GB" b="1" i="1" dirty="0">
                <a:hlinkClick r:id="rId4"/>
              </a:rPr>
              <a:t>https://www.youtube.com/watch?v=IQ-yJPnRxOM</a:t>
            </a:r>
            <a:endParaRPr lang="en-GB" dirty="0"/>
          </a:p>
          <a:p>
            <a:pPr>
              <a:buFont typeface="Wingdings" panose="05000000000000000000" pitchFamily="2" charset="2"/>
              <a:buChar char="§"/>
            </a:pPr>
            <a:r>
              <a:rPr lang="en-GB" dirty="0" smtClean="0"/>
              <a:t> </a:t>
            </a:r>
            <a:r>
              <a:rPr lang="en-GB" dirty="0" err="1" smtClean="0"/>
              <a:t>Explorify</a:t>
            </a:r>
            <a:endParaRPr lang="en-GB" dirty="0" smtClean="0"/>
          </a:p>
          <a:p>
            <a:pPr marL="0" indent="0">
              <a:buNone/>
            </a:pPr>
            <a:r>
              <a:rPr lang="en-GB" dirty="0">
                <a:hlinkClick r:id="rId5"/>
              </a:rPr>
              <a:t>https://explorify.wellcome.ac.uk</a:t>
            </a:r>
            <a:r>
              <a:rPr lang="en-GB" dirty="0" smtClean="0">
                <a:hlinkClick r:id="rId5"/>
              </a:rPr>
              <a:t>/</a:t>
            </a:r>
            <a:endParaRPr lang="en-GB" dirty="0" smtClean="0"/>
          </a:p>
          <a:p>
            <a:pPr marL="0" indent="0">
              <a:buNone/>
            </a:pPr>
            <a:endParaRPr lang="en-GB" dirty="0"/>
          </a:p>
        </p:txBody>
      </p:sp>
    </p:spTree>
    <p:extLst>
      <p:ext uri="{BB962C8B-B14F-4D97-AF65-F5344CB8AC3E}">
        <p14:creationId xmlns:p14="http://schemas.microsoft.com/office/powerpoint/2010/main" val="199339086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0061" y="453081"/>
            <a:ext cx="10031104" cy="1262448"/>
          </a:xfrm>
        </p:spPr>
        <p:txBody>
          <a:bodyPr>
            <a:noAutofit/>
          </a:bodyPr>
          <a:lstStyle/>
          <a:p>
            <a:r>
              <a:rPr lang="en-GB" sz="2800" dirty="0" smtClean="0">
                <a:solidFill>
                  <a:schemeClr val="tx1"/>
                </a:solidFill>
              </a:rPr>
              <a:t>Oxford Brookes University Conceptual Challenge in Primary Science Astra Zeneca (now PSTT) funded project (2002 – 2004)</a:t>
            </a:r>
            <a:endParaRPr lang="en-GB" sz="2800" dirty="0">
              <a:solidFill>
                <a:schemeClr val="tx1"/>
              </a:solidFill>
            </a:endParaRPr>
          </a:p>
        </p:txBody>
      </p:sp>
      <p:sp>
        <p:nvSpPr>
          <p:cNvPr id="3" name="Content Placeholder 2"/>
          <p:cNvSpPr>
            <a:spLocks noGrp="1"/>
          </p:cNvSpPr>
          <p:nvPr>
            <p:ph idx="1"/>
          </p:nvPr>
        </p:nvSpPr>
        <p:spPr>
          <a:xfrm>
            <a:off x="1160061" y="1860884"/>
            <a:ext cx="10311600" cy="4050338"/>
          </a:xfrm>
        </p:spPr>
        <p:txBody>
          <a:bodyPr>
            <a:normAutofit fontScale="85000" lnSpcReduction="20000"/>
          </a:bodyPr>
          <a:lstStyle/>
          <a:p>
            <a:r>
              <a:rPr lang="en-GB" dirty="0" err="1" smtClean="0">
                <a:solidFill>
                  <a:schemeClr val="tx1"/>
                </a:solidFill>
              </a:rPr>
              <a:t>Canlyniadau’r</a:t>
            </a:r>
            <a:r>
              <a:rPr lang="en-GB" dirty="0" smtClean="0">
                <a:solidFill>
                  <a:schemeClr val="tx1"/>
                </a:solidFill>
              </a:rPr>
              <a:t> </a:t>
            </a:r>
            <a:r>
              <a:rPr lang="en-GB" dirty="0" err="1" smtClean="0">
                <a:solidFill>
                  <a:schemeClr val="tx1"/>
                </a:solidFill>
              </a:rPr>
              <a:t>prosiect</a:t>
            </a:r>
            <a:endParaRPr lang="en-GB" dirty="0">
              <a:solidFill>
                <a:schemeClr val="tx1"/>
              </a:solidFill>
            </a:endParaRPr>
          </a:p>
          <a:p>
            <a:pPr>
              <a:buFont typeface="Wingdings" panose="05000000000000000000" pitchFamily="2" charset="2"/>
              <a:buChar char="§"/>
            </a:pPr>
            <a:r>
              <a:rPr lang="en-GB" dirty="0" smtClean="0">
                <a:solidFill>
                  <a:srgbClr val="FF0000"/>
                </a:solidFill>
              </a:rPr>
              <a:t> </a:t>
            </a:r>
            <a:r>
              <a:rPr lang="en-GB" b="1" dirty="0" err="1" smtClean="0">
                <a:solidFill>
                  <a:schemeClr val="tx1"/>
                </a:solidFill>
              </a:rPr>
              <a:t>Mwy</a:t>
            </a:r>
            <a:r>
              <a:rPr lang="en-GB" b="1" dirty="0" smtClean="0">
                <a:solidFill>
                  <a:schemeClr val="tx1"/>
                </a:solidFill>
              </a:rPr>
              <a:t> o </a:t>
            </a:r>
            <a:r>
              <a:rPr lang="en-GB" b="1" dirty="0" err="1" smtClean="0">
                <a:solidFill>
                  <a:schemeClr val="tx1"/>
                </a:solidFill>
              </a:rPr>
              <a:t>bwyslais</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feddwl</a:t>
            </a:r>
            <a:r>
              <a:rPr lang="en-GB" b="1" dirty="0" smtClean="0">
                <a:solidFill>
                  <a:schemeClr val="tx1"/>
                </a:solidFill>
              </a:rPr>
              <a:t> </a:t>
            </a:r>
            <a:r>
              <a:rPr lang="en-GB" b="1" dirty="0" err="1" smtClean="0">
                <a:solidFill>
                  <a:schemeClr val="tx1"/>
                </a:solidFill>
              </a:rPr>
              <a:t>annibynnol</a:t>
            </a:r>
            <a:r>
              <a:rPr lang="en-GB" b="1" dirty="0" smtClean="0">
                <a:solidFill>
                  <a:schemeClr val="tx1"/>
                </a:solidFill>
              </a:rPr>
              <a:t> plant am </a:t>
            </a:r>
            <a:r>
              <a:rPr lang="en-GB" b="1" dirty="0" err="1" smtClean="0">
                <a:solidFill>
                  <a:schemeClr val="tx1"/>
                </a:solidFill>
              </a:rPr>
              <a:t>wyddoniaeth</a:t>
            </a:r>
            <a:r>
              <a:rPr lang="en-GB" b="1" dirty="0" smtClean="0">
                <a:solidFill>
                  <a:schemeClr val="tx1"/>
                </a:solidFill>
              </a:rPr>
              <a:t> </a:t>
            </a:r>
          </a:p>
          <a:p>
            <a:pPr marL="0" indent="0">
              <a:buNone/>
            </a:pPr>
            <a:r>
              <a:rPr lang="en-GB" dirty="0" smtClean="0">
                <a:solidFill>
                  <a:schemeClr val="tx1"/>
                </a:solidFill>
              </a:rPr>
              <a:t>More emphasis on pupils’ independent scientific thinking</a:t>
            </a:r>
          </a:p>
          <a:p>
            <a:pPr>
              <a:buFont typeface="Wingdings" panose="05000000000000000000" pitchFamily="2" charset="2"/>
              <a:buChar char="§"/>
            </a:pPr>
            <a:r>
              <a:rPr lang="en-GB" dirty="0" smtClean="0">
                <a:solidFill>
                  <a:schemeClr val="tx1"/>
                </a:solidFill>
              </a:rPr>
              <a:t> </a:t>
            </a:r>
            <a:r>
              <a:rPr lang="en-GB" b="1" dirty="0" err="1" smtClean="0">
                <a:solidFill>
                  <a:schemeClr val="tx1"/>
                </a:solidFill>
              </a:rPr>
              <a:t>Mwy</a:t>
            </a:r>
            <a:r>
              <a:rPr lang="en-GB" b="1" dirty="0" smtClean="0">
                <a:solidFill>
                  <a:schemeClr val="tx1"/>
                </a:solidFill>
              </a:rPr>
              <a:t> o </a:t>
            </a:r>
            <a:r>
              <a:rPr lang="en-GB" b="1" dirty="0" err="1" smtClean="0">
                <a:solidFill>
                  <a:schemeClr val="tx1"/>
                </a:solidFill>
              </a:rPr>
              <a:t>amser</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drafod</a:t>
            </a:r>
            <a:r>
              <a:rPr lang="en-GB" b="1" dirty="0" smtClean="0">
                <a:solidFill>
                  <a:schemeClr val="tx1"/>
                </a:solidFill>
              </a:rPr>
              <a:t> </a:t>
            </a:r>
            <a:r>
              <a:rPr lang="en-GB" b="1" dirty="0" err="1" smtClean="0">
                <a:solidFill>
                  <a:schemeClr val="tx1"/>
                </a:solidFill>
              </a:rPr>
              <a:t>syniadau</a:t>
            </a:r>
            <a:r>
              <a:rPr lang="en-GB" b="1" dirty="0" smtClean="0">
                <a:solidFill>
                  <a:schemeClr val="tx1"/>
                </a:solidFill>
              </a:rPr>
              <a:t> </a:t>
            </a:r>
            <a:r>
              <a:rPr lang="en-GB" b="1" dirty="0" err="1" smtClean="0">
                <a:solidFill>
                  <a:schemeClr val="tx1"/>
                </a:solidFill>
              </a:rPr>
              <a:t>gwyddonol</a:t>
            </a:r>
            <a:r>
              <a:rPr lang="en-GB" b="1" dirty="0" smtClean="0">
                <a:solidFill>
                  <a:schemeClr val="tx1"/>
                </a:solidFill>
              </a:rPr>
              <a:t> y plant</a:t>
            </a:r>
          </a:p>
          <a:p>
            <a:pPr marL="0" indent="0">
              <a:buNone/>
            </a:pPr>
            <a:r>
              <a:rPr lang="en-GB" dirty="0" smtClean="0">
                <a:solidFill>
                  <a:schemeClr val="tx1"/>
                </a:solidFill>
              </a:rPr>
              <a:t>Increased time on discussion of scientific ideas</a:t>
            </a:r>
          </a:p>
          <a:p>
            <a:pPr>
              <a:buFont typeface="Wingdings" panose="05000000000000000000" pitchFamily="2" charset="2"/>
              <a:buChar char="§"/>
            </a:pPr>
            <a:r>
              <a:rPr lang="en-GB" dirty="0" smtClean="0">
                <a:solidFill>
                  <a:schemeClr val="tx1"/>
                </a:solidFill>
              </a:rPr>
              <a:t> </a:t>
            </a:r>
            <a:r>
              <a:rPr lang="en-GB" b="1" dirty="0" err="1" smtClean="0">
                <a:solidFill>
                  <a:schemeClr val="tx1"/>
                </a:solidFill>
              </a:rPr>
              <a:t>Llai</a:t>
            </a:r>
            <a:r>
              <a:rPr lang="en-GB" b="1" dirty="0" smtClean="0">
                <a:solidFill>
                  <a:schemeClr val="tx1"/>
                </a:solidFill>
              </a:rPr>
              <a:t> o </a:t>
            </a:r>
            <a:r>
              <a:rPr lang="en-GB" b="1" dirty="0" err="1" smtClean="0">
                <a:solidFill>
                  <a:schemeClr val="tx1"/>
                </a:solidFill>
              </a:rPr>
              <a:t>ysgrifennu</a:t>
            </a:r>
            <a:r>
              <a:rPr lang="en-GB" b="1" dirty="0" smtClean="0">
                <a:solidFill>
                  <a:schemeClr val="tx1"/>
                </a:solidFill>
              </a:rPr>
              <a:t> </a:t>
            </a:r>
            <a:r>
              <a:rPr lang="en-GB" b="1" dirty="0" err="1" smtClean="0">
                <a:solidFill>
                  <a:schemeClr val="tx1"/>
                </a:solidFill>
              </a:rPr>
              <a:t>ond</a:t>
            </a:r>
            <a:r>
              <a:rPr lang="en-GB" b="1" dirty="0" smtClean="0">
                <a:solidFill>
                  <a:schemeClr val="tx1"/>
                </a:solidFill>
              </a:rPr>
              <a:t> </a:t>
            </a:r>
            <a:r>
              <a:rPr lang="en-GB" b="1" dirty="0" err="1" smtClean="0">
                <a:solidFill>
                  <a:schemeClr val="tx1"/>
                </a:solidFill>
              </a:rPr>
              <a:t>gwell</a:t>
            </a:r>
            <a:r>
              <a:rPr lang="en-GB" b="1" dirty="0" smtClean="0">
                <a:solidFill>
                  <a:schemeClr val="tx1"/>
                </a:solidFill>
              </a:rPr>
              <a:t> </a:t>
            </a:r>
            <a:r>
              <a:rPr lang="en-GB" b="1" dirty="0" err="1" smtClean="0">
                <a:solidFill>
                  <a:schemeClr val="tx1"/>
                </a:solidFill>
              </a:rPr>
              <a:t>safon</a:t>
            </a:r>
            <a:r>
              <a:rPr lang="en-GB" b="1" dirty="0" smtClean="0">
                <a:solidFill>
                  <a:schemeClr val="tx1"/>
                </a:solidFill>
              </a:rPr>
              <a:t> </a:t>
            </a:r>
          </a:p>
          <a:p>
            <a:pPr marL="0" indent="0">
              <a:buNone/>
            </a:pPr>
            <a:r>
              <a:rPr lang="en-GB" dirty="0" smtClean="0">
                <a:solidFill>
                  <a:schemeClr val="tx1"/>
                </a:solidFill>
              </a:rPr>
              <a:t>Less but better writing</a:t>
            </a:r>
          </a:p>
          <a:p>
            <a:pPr>
              <a:buFont typeface="Wingdings" panose="05000000000000000000" pitchFamily="2" charset="2"/>
              <a:buChar char="§"/>
            </a:pPr>
            <a:r>
              <a:rPr lang="en-GB" dirty="0" smtClean="0">
                <a:solidFill>
                  <a:schemeClr val="tx1"/>
                </a:solidFill>
              </a:rPr>
              <a:t> </a:t>
            </a:r>
            <a:r>
              <a:rPr lang="en-GB" b="1" dirty="0" err="1" smtClean="0">
                <a:solidFill>
                  <a:schemeClr val="tx1"/>
                </a:solidFill>
              </a:rPr>
              <a:t>Mwy</a:t>
            </a:r>
            <a:r>
              <a:rPr lang="en-GB" b="1" dirty="0" smtClean="0">
                <a:solidFill>
                  <a:schemeClr val="tx1"/>
                </a:solidFill>
              </a:rPr>
              <a:t> o </a:t>
            </a:r>
            <a:r>
              <a:rPr lang="en-GB" b="1" dirty="0" err="1" smtClean="0">
                <a:solidFill>
                  <a:schemeClr val="tx1"/>
                </a:solidFill>
              </a:rPr>
              <a:t>amser</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gyfer</a:t>
            </a:r>
            <a:r>
              <a:rPr lang="en-GB" b="1" dirty="0" smtClean="0">
                <a:solidFill>
                  <a:schemeClr val="tx1"/>
                </a:solidFill>
              </a:rPr>
              <a:t> </a:t>
            </a:r>
            <a:r>
              <a:rPr lang="en-GB" b="1" dirty="0" err="1" smtClean="0">
                <a:solidFill>
                  <a:schemeClr val="tx1"/>
                </a:solidFill>
              </a:rPr>
              <a:t>gweithgareddau</a:t>
            </a:r>
            <a:r>
              <a:rPr lang="en-GB" b="1" dirty="0" smtClean="0">
                <a:solidFill>
                  <a:schemeClr val="tx1"/>
                </a:solidFill>
              </a:rPr>
              <a:t> </a:t>
            </a:r>
            <a:r>
              <a:rPr lang="en-GB" b="1" dirty="0" err="1" smtClean="0">
                <a:solidFill>
                  <a:schemeClr val="tx1"/>
                </a:solidFill>
              </a:rPr>
              <a:t>ymholi</a:t>
            </a:r>
            <a:r>
              <a:rPr lang="en-GB" b="1" dirty="0" smtClean="0">
                <a:solidFill>
                  <a:schemeClr val="tx1"/>
                </a:solidFill>
              </a:rPr>
              <a:t> </a:t>
            </a:r>
            <a:r>
              <a:rPr lang="en-GB" b="1" dirty="0" err="1" smtClean="0">
                <a:solidFill>
                  <a:schemeClr val="tx1"/>
                </a:solidFill>
              </a:rPr>
              <a:t>ymarferol</a:t>
            </a:r>
            <a:r>
              <a:rPr lang="en-GB" b="1" dirty="0" smtClean="0">
                <a:solidFill>
                  <a:schemeClr val="tx1"/>
                </a:solidFill>
              </a:rPr>
              <a:t> </a:t>
            </a:r>
          </a:p>
          <a:p>
            <a:pPr marL="0" indent="0">
              <a:buNone/>
            </a:pPr>
            <a:r>
              <a:rPr lang="en-GB" dirty="0" smtClean="0">
                <a:solidFill>
                  <a:schemeClr val="tx1"/>
                </a:solidFill>
              </a:rPr>
              <a:t>More time for hands on practical investigations</a:t>
            </a:r>
          </a:p>
          <a:p>
            <a:pPr>
              <a:buFont typeface="Wingdings" panose="05000000000000000000" pitchFamily="2" charset="2"/>
              <a:buChar char="§"/>
            </a:pPr>
            <a:r>
              <a:rPr lang="en-GB" b="1" dirty="0" smtClean="0">
                <a:solidFill>
                  <a:schemeClr val="tx1"/>
                </a:solidFill>
              </a:rPr>
              <a:t> </a:t>
            </a:r>
            <a:r>
              <a:rPr lang="en-GB" b="1" dirty="0" err="1" smtClean="0">
                <a:solidFill>
                  <a:schemeClr val="tx1"/>
                </a:solidFill>
              </a:rPr>
              <a:t>Cafwyd</a:t>
            </a:r>
            <a:r>
              <a:rPr lang="en-GB" b="1" dirty="0" smtClean="0">
                <a:solidFill>
                  <a:schemeClr val="tx1"/>
                </a:solidFill>
              </a:rPr>
              <a:t> </a:t>
            </a:r>
            <a:r>
              <a:rPr lang="en-GB" b="1" dirty="0" err="1" smtClean="0">
                <a:solidFill>
                  <a:schemeClr val="tx1"/>
                </a:solidFill>
              </a:rPr>
              <a:t>gwelliant</a:t>
            </a:r>
            <a:r>
              <a:rPr lang="en-GB" b="1" dirty="0" smtClean="0">
                <a:solidFill>
                  <a:schemeClr val="tx1"/>
                </a:solidFill>
              </a:rPr>
              <a:t> </a:t>
            </a:r>
            <a:r>
              <a:rPr lang="en-GB" b="1" dirty="0" err="1" smtClean="0">
                <a:solidFill>
                  <a:schemeClr val="tx1"/>
                </a:solidFill>
              </a:rPr>
              <a:t>mewn</a:t>
            </a:r>
            <a:r>
              <a:rPr lang="en-GB" b="1" dirty="0" smtClean="0">
                <a:solidFill>
                  <a:schemeClr val="tx1"/>
                </a:solidFill>
              </a:rPr>
              <a:t> </a:t>
            </a:r>
            <a:r>
              <a:rPr lang="en-GB" b="1" dirty="0" err="1" smtClean="0">
                <a:solidFill>
                  <a:schemeClr val="tx1"/>
                </a:solidFill>
              </a:rPr>
              <a:t>safonau</a:t>
            </a:r>
            <a:r>
              <a:rPr lang="en-GB" b="1" dirty="0" smtClean="0">
                <a:solidFill>
                  <a:schemeClr val="tx1"/>
                </a:solidFill>
              </a:rPr>
              <a:t> o </a:t>
            </a:r>
            <a:r>
              <a:rPr lang="en-GB" b="1" dirty="0" err="1" smtClean="0">
                <a:solidFill>
                  <a:schemeClr val="tx1"/>
                </a:solidFill>
              </a:rPr>
              <a:t>ganlyniad</a:t>
            </a:r>
            <a:r>
              <a:rPr lang="en-GB" b="1" dirty="0" smtClean="0">
                <a:solidFill>
                  <a:schemeClr val="tx1"/>
                </a:solidFill>
              </a:rPr>
              <a:t> </a:t>
            </a:r>
            <a:r>
              <a:rPr lang="en-GB" b="1" dirty="0" err="1">
                <a:solidFill>
                  <a:schemeClr val="tx1"/>
                </a:solidFill>
              </a:rPr>
              <a:t>i</a:t>
            </a:r>
            <a:r>
              <a:rPr lang="en-GB" b="1" dirty="0" err="1" smtClean="0">
                <a:solidFill>
                  <a:schemeClr val="tx1"/>
                </a:solidFill>
              </a:rPr>
              <a:t>’r</a:t>
            </a:r>
            <a:r>
              <a:rPr lang="en-GB" b="1" dirty="0" smtClean="0">
                <a:solidFill>
                  <a:schemeClr val="tx1"/>
                </a:solidFill>
              </a:rPr>
              <a:t> </a:t>
            </a:r>
            <a:r>
              <a:rPr lang="en-GB" b="1" dirty="0" err="1">
                <a:solidFill>
                  <a:schemeClr val="tx1"/>
                </a:solidFill>
              </a:rPr>
              <a:t>p</a:t>
            </a:r>
            <a:r>
              <a:rPr lang="en-GB" b="1" dirty="0" err="1" smtClean="0">
                <a:solidFill>
                  <a:schemeClr val="tx1"/>
                </a:solidFill>
              </a:rPr>
              <a:t>wyslais</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feddwl</a:t>
            </a:r>
            <a:r>
              <a:rPr lang="en-GB" b="1" dirty="0" smtClean="0">
                <a:solidFill>
                  <a:schemeClr val="tx1"/>
                </a:solidFill>
              </a:rPr>
              <a:t>, </a:t>
            </a:r>
            <a:r>
              <a:rPr lang="en-GB" b="1" dirty="0" err="1" smtClean="0">
                <a:solidFill>
                  <a:schemeClr val="tx1"/>
                </a:solidFill>
              </a:rPr>
              <a:t>siarad</a:t>
            </a:r>
            <a:r>
              <a:rPr lang="en-GB" b="1" dirty="0" smtClean="0">
                <a:solidFill>
                  <a:schemeClr val="tx1"/>
                </a:solidFill>
              </a:rPr>
              <a:t> a </a:t>
            </a:r>
            <a:r>
              <a:rPr lang="en-GB" b="1" dirty="0" err="1" smtClean="0">
                <a:solidFill>
                  <a:schemeClr val="tx1"/>
                </a:solidFill>
              </a:rPr>
              <a:t>gwneud</a:t>
            </a:r>
            <a:endParaRPr lang="en-GB" b="1" dirty="0">
              <a:solidFill>
                <a:schemeClr val="tx1"/>
              </a:solidFill>
            </a:endParaRPr>
          </a:p>
          <a:p>
            <a:pPr marL="0" indent="0">
              <a:buNone/>
            </a:pPr>
            <a:r>
              <a:rPr lang="en-GB" dirty="0" smtClean="0">
                <a:solidFill>
                  <a:schemeClr val="tx1"/>
                </a:solidFill>
              </a:rPr>
              <a:t>This creative approach focused on thinking, doing and talking was shown to increase pupils’ attainment.</a:t>
            </a:r>
            <a:endParaRPr lang="en-GB" dirty="0">
              <a:solidFill>
                <a:schemeClr val="tx1"/>
              </a:solidFill>
            </a:endParaRPr>
          </a:p>
        </p:txBody>
      </p:sp>
    </p:spTree>
    <p:extLst>
      <p:ext uri="{BB962C8B-B14F-4D97-AF65-F5344CB8AC3E}">
        <p14:creationId xmlns:p14="http://schemas.microsoft.com/office/powerpoint/2010/main" val="5014459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solidFill>
                  <a:schemeClr val="tx1"/>
                </a:solidFill>
              </a:rPr>
              <a:t>Datblygodd</a:t>
            </a:r>
            <a:r>
              <a:rPr lang="en-GB" dirty="0" smtClean="0">
                <a:solidFill>
                  <a:schemeClr val="tx1"/>
                </a:solidFill>
              </a:rPr>
              <a:t> </a:t>
            </a:r>
            <a:r>
              <a:rPr lang="en-GB" dirty="0" err="1" smtClean="0">
                <a:solidFill>
                  <a:schemeClr val="tx1"/>
                </a:solidFill>
              </a:rPr>
              <a:t>strategaeth</a:t>
            </a:r>
            <a:r>
              <a:rPr lang="en-GB" dirty="0" smtClean="0">
                <a:solidFill>
                  <a:schemeClr val="tx1"/>
                </a:solidFill>
              </a:rPr>
              <a:t> “Bright Ideas Time” </a:t>
            </a:r>
            <a:r>
              <a:rPr lang="en-GB" dirty="0" err="1" smtClean="0">
                <a:solidFill>
                  <a:schemeClr val="tx1"/>
                </a:solidFill>
              </a:rPr>
              <a:t>o’r</a:t>
            </a:r>
            <a:r>
              <a:rPr lang="en-GB" dirty="0" smtClean="0">
                <a:solidFill>
                  <a:schemeClr val="tx1"/>
                </a:solidFill>
              </a:rPr>
              <a:t> </a:t>
            </a:r>
            <a:r>
              <a:rPr lang="en-GB" dirty="0" err="1" smtClean="0">
                <a:solidFill>
                  <a:schemeClr val="tx1"/>
                </a:solidFill>
              </a:rPr>
              <a:t>prosiect</a:t>
            </a:r>
            <a:r>
              <a:rPr lang="en-GB" dirty="0" smtClean="0">
                <a:solidFill>
                  <a:schemeClr val="tx1"/>
                </a:solidFill>
              </a:rPr>
              <a:t> </a:t>
            </a:r>
            <a:r>
              <a:rPr lang="en-GB" dirty="0" err="1" smtClean="0">
                <a:solidFill>
                  <a:schemeClr val="tx1"/>
                </a:solidFill>
              </a:rPr>
              <a:t>hwn</a:t>
            </a:r>
            <a:r>
              <a:rPr lang="en-GB" dirty="0" smtClean="0">
                <a:solidFill>
                  <a:schemeClr val="tx1"/>
                </a:solidFill>
              </a:rPr>
              <a:t>:</a:t>
            </a:r>
            <a:endParaRPr lang="en-GB" dirty="0">
              <a:solidFill>
                <a:schemeClr val="tx1"/>
              </a:solidFill>
            </a:endParaRPr>
          </a:p>
        </p:txBody>
      </p:sp>
      <p:sp>
        <p:nvSpPr>
          <p:cNvPr id="3" name="Content Placeholder 2"/>
          <p:cNvSpPr>
            <a:spLocks noGrp="1"/>
          </p:cNvSpPr>
          <p:nvPr>
            <p:ph idx="1"/>
          </p:nvPr>
        </p:nvSpPr>
        <p:spPr/>
        <p:txBody>
          <a:bodyPr>
            <a:normAutofit fontScale="92500" lnSpcReduction="20000"/>
          </a:bodyPr>
          <a:lstStyle/>
          <a:p>
            <a:r>
              <a:rPr lang="en-GB" b="1" dirty="0" smtClean="0">
                <a:solidFill>
                  <a:schemeClr val="tx1"/>
                </a:solidFill>
              </a:rPr>
              <a:t>“BRIGHT IDEAS” DPP </a:t>
            </a:r>
            <a:r>
              <a:rPr lang="en-GB" b="1" dirty="0">
                <a:solidFill>
                  <a:schemeClr val="tx1"/>
                </a:solidFill>
              </a:rPr>
              <a:t>+ F</a:t>
            </a:r>
            <a:r>
              <a:rPr lang="en-GB" b="1" dirty="0" smtClean="0">
                <a:solidFill>
                  <a:schemeClr val="tx1"/>
                </a:solidFill>
              </a:rPr>
              <a:t>IDIO</a:t>
            </a:r>
            <a:endParaRPr lang="en-GB" b="1" dirty="0">
              <a:solidFill>
                <a:schemeClr val="tx1"/>
              </a:solidFill>
            </a:endParaRPr>
          </a:p>
          <a:p>
            <a:pPr marL="0" indent="0">
              <a:buNone/>
            </a:pPr>
            <a:r>
              <a:rPr lang="en-GB" u="sng" dirty="0">
                <a:hlinkClick r:id="rId2"/>
              </a:rPr>
              <a:t>https://pstt.org.uk/resources/cpd-units/bright-ideas-in-primary-science</a:t>
            </a:r>
            <a:endParaRPr lang="en-GB" u="sng" dirty="0"/>
          </a:p>
          <a:p>
            <a:r>
              <a:rPr lang="en-GB" b="1" dirty="0" err="1" smtClean="0"/>
              <a:t>Pwyslais</a:t>
            </a:r>
            <a:r>
              <a:rPr lang="en-GB" b="1" dirty="0" smtClean="0"/>
              <a:t> </a:t>
            </a:r>
            <a:r>
              <a:rPr lang="en-GB" b="1" dirty="0" err="1" smtClean="0"/>
              <a:t>ar</a:t>
            </a:r>
            <a:r>
              <a:rPr lang="en-GB" b="1" dirty="0" smtClean="0"/>
              <a:t> </a:t>
            </a:r>
            <a:r>
              <a:rPr lang="en-GB" b="1" dirty="0" err="1" smtClean="0"/>
              <a:t>echdynnu</a:t>
            </a:r>
            <a:r>
              <a:rPr lang="en-GB" b="1" dirty="0" smtClean="0"/>
              <a:t> </a:t>
            </a:r>
            <a:r>
              <a:rPr lang="en-GB" b="1" dirty="0" err="1" smtClean="0"/>
              <a:t>syniadau</a:t>
            </a:r>
            <a:r>
              <a:rPr lang="en-GB" b="1" dirty="0" smtClean="0"/>
              <a:t> a </a:t>
            </a:r>
            <a:r>
              <a:rPr lang="en-GB" b="1" dirty="0" err="1" smtClean="0"/>
              <a:t>chamsyniadau</a:t>
            </a:r>
            <a:r>
              <a:rPr lang="en-GB" b="1" dirty="0" smtClean="0"/>
              <a:t> </a:t>
            </a:r>
            <a:r>
              <a:rPr lang="en-GB" b="1" dirty="0" err="1" smtClean="0"/>
              <a:t>cychwynnol</a:t>
            </a:r>
            <a:r>
              <a:rPr lang="en-GB" b="1" dirty="0" smtClean="0"/>
              <a:t> plant. </a:t>
            </a:r>
            <a:r>
              <a:rPr lang="en-GB" b="1" dirty="0" err="1" smtClean="0"/>
              <a:t>Gellir</a:t>
            </a:r>
            <a:r>
              <a:rPr lang="en-GB" b="1" dirty="0" smtClean="0"/>
              <a:t> </a:t>
            </a:r>
            <a:r>
              <a:rPr lang="en-GB" b="1" dirty="0" err="1" smtClean="0"/>
              <a:t>ei</a:t>
            </a:r>
            <a:r>
              <a:rPr lang="en-GB" b="1" dirty="0" smtClean="0"/>
              <a:t> </a:t>
            </a:r>
            <a:r>
              <a:rPr lang="en-GB" b="1" dirty="0" err="1" smtClean="0"/>
              <a:t>ddefnyddio</a:t>
            </a:r>
            <a:r>
              <a:rPr lang="en-GB" b="1" dirty="0" smtClean="0"/>
              <a:t> </a:t>
            </a:r>
            <a:r>
              <a:rPr lang="en-GB" b="1" dirty="0" err="1" smtClean="0"/>
              <a:t>hefyd</a:t>
            </a:r>
            <a:r>
              <a:rPr lang="en-GB" b="1" dirty="0" smtClean="0"/>
              <a:t> </a:t>
            </a:r>
            <a:r>
              <a:rPr lang="en-GB" b="1" dirty="0" err="1" smtClean="0"/>
              <a:t>ar</a:t>
            </a:r>
            <a:r>
              <a:rPr lang="en-GB" b="1" dirty="0" smtClean="0"/>
              <a:t> </a:t>
            </a:r>
            <a:r>
              <a:rPr lang="en-GB" b="1" dirty="0" err="1" smtClean="0"/>
              <a:t>gyfer</a:t>
            </a:r>
            <a:r>
              <a:rPr lang="en-GB" b="1" dirty="0" smtClean="0"/>
              <a:t> </a:t>
            </a:r>
            <a:r>
              <a:rPr lang="en-GB" b="1" dirty="0" err="1" smtClean="0"/>
              <a:t>asesu</a:t>
            </a:r>
            <a:r>
              <a:rPr lang="en-GB" b="1" dirty="0" smtClean="0"/>
              <a:t>.</a:t>
            </a:r>
          </a:p>
          <a:p>
            <a:r>
              <a:rPr lang="en-GB" dirty="0" smtClean="0"/>
              <a:t>“Teachers comment that they can elicit what pupils know and understand and consequently highlight their alternate or misconceptions. The Bright Ideas “prompts” are basically elicitation strategies. Also used as an assessment tool.”</a:t>
            </a:r>
          </a:p>
          <a:p>
            <a:r>
              <a:rPr lang="en-GB" b="1" dirty="0" err="1" smtClean="0"/>
              <a:t>Amser</a:t>
            </a:r>
            <a:r>
              <a:rPr lang="en-GB" b="1" dirty="0" smtClean="0"/>
              <a:t> </a:t>
            </a:r>
            <a:r>
              <a:rPr lang="en-GB" b="1" dirty="0" err="1" smtClean="0"/>
              <a:t>i</a:t>
            </a:r>
            <a:r>
              <a:rPr lang="en-GB" b="1" dirty="0" smtClean="0"/>
              <a:t> </a:t>
            </a:r>
            <a:r>
              <a:rPr lang="en-GB" b="1" dirty="0" err="1" smtClean="0"/>
              <a:t>blant</a:t>
            </a:r>
            <a:r>
              <a:rPr lang="en-GB" b="1" dirty="0" smtClean="0"/>
              <a:t> </a:t>
            </a:r>
            <a:r>
              <a:rPr lang="en-GB" b="1" dirty="0" err="1" smtClean="0"/>
              <a:t>siarad</a:t>
            </a:r>
            <a:r>
              <a:rPr lang="en-GB" b="1" dirty="0" smtClean="0"/>
              <a:t> </a:t>
            </a:r>
            <a:r>
              <a:rPr lang="en-GB" b="1" dirty="0" err="1" smtClean="0"/>
              <a:t>yn</a:t>
            </a:r>
            <a:r>
              <a:rPr lang="en-GB" b="1" dirty="0" smtClean="0"/>
              <a:t> </a:t>
            </a:r>
            <a:r>
              <a:rPr lang="en-GB" b="1" dirty="0" err="1" smtClean="0"/>
              <a:t>annibynnol</a:t>
            </a:r>
            <a:r>
              <a:rPr lang="en-GB" b="1" dirty="0" smtClean="0"/>
              <a:t> am </a:t>
            </a:r>
            <a:r>
              <a:rPr lang="en-GB" b="1" dirty="0" err="1" smtClean="0"/>
              <a:t>wyddoniaeth</a:t>
            </a:r>
            <a:r>
              <a:rPr lang="en-GB" b="1" dirty="0" smtClean="0"/>
              <a:t> </a:t>
            </a:r>
            <a:r>
              <a:rPr lang="en-GB" b="1" dirty="0" err="1" smtClean="0"/>
              <a:t>ym</a:t>
            </a:r>
            <a:r>
              <a:rPr lang="en-GB" b="1" dirty="0" smtClean="0"/>
              <a:t> </a:t>
            </a:r>
            <a:r>
              <a:rPr lang="en-GB" b="1" dirty="0" err="1" smtClean="0"/>
              <a:t>mhob</a:t>
            </a:r>
            <a:r>
              <a:rPr lang="en-GB" b="1" dirty="0" smtClean="0"/>
              <a:t> </a:t>
            </a:r>
            <a:r>
              <a:rPr lang="en-GB" b="1" dirty="0" err="1" smtClean="0"/>
              <a:t>gwers</a:t>
            </a:r>
            <a:r>
              <a:rPr lang="en-GB" b="1" dirty="0" smtClean="0"/>
              <a:t> </a:t>
            </a:r>
            <a:r>
              <a:rPr lang="en-GB" b="1" dirty="0" err="1" smtClean="0"/>
              <a:t>gwyddoniaeth</a:t>
            </a:r>
            <a:r>
              <a:rPr lang="en-GB" b="1" dirty="0" smtClean="0"/>
              <a:t>.</a:t>
            </a:r>
          </a:p>
          <a:p>
            <a:r>
              <a:rPr lang="en-GB" dirty="0" smtClean="0"/>
              <a:t>“A dedicated discussion time set aside to talk about science in each primary science lesson – 10 minutes at any point in the lesson.”</a:t>
            </a:r>
          </a:p>
          <a:p>
            <a:r>
              <a:rPr lang="en-GB" b="1" dirty="0" err="1" smtClean="0"/>
              <a:t>Adborth</a:t>
            </a:r>
            <a:r>
              <a:rPr lang="en-GB" b="1" dirty="0" smtClean="0"/>
              <a:t> </a:t>
            </a:r>
            <a:r>
              <a:rPr lang="en-GB" b="1" dirty="0" err="1" smtClean="0"/>
              <a:t>gan</a:t>
            </a:r>
            <a:r>
              <a:rPr lang="en-GB" b="1" dirty="0" smtClean="0"/>
              <a:t> </a:t>
            </a:r>
            <a:r>
              <a:rPr lang="en-GB" b="1" dirty="0" err="1" smtClean="0"/>
              <a:t>athrawon</a:t>
            </a:r>
            <a:r>
              <a:rPr lang="en-GB" b="1" dirty="0" smtClean="0"/>
              <a:t>: </a:t>
            </a:r>
            <a:r>
              <a:rPr lang="en-GB" b="1" dirty="0" err="1" smtClean="0"/>
              <a:t>Gwelliant</a:t>
            </a:r>
            <a:r>
              <a:rPr lang="en-GB" b="1" dirty="0" smtClean="0"/>
              <a:t> </a:t>
            </a:r>
            <a:r>
              <a:rPr lang="en-GB" b="1" dirty="0" err="1" smtClean="0"/>
              <a:t>yn</a:t>
            </a:r>
            <a:r>
              <a:rPr lang="en-GB" b="1" dirty="0" smtClean="0"/>
              <a:t> </a:t>
            </a:r>
            <a:r>
              <a:rPr lang="en-GB" b="1" dirty="0" err="1" smtClean="0"/>
              <a:t>safon</a:t>
            </a:r>
            <a:r>
              <a:rPr lang="en-GB" b="1" dirty="0" smtClean="0"/>
              <a:t> </a:t>
            </a:r>
            <a:r>
              <a:rPr lang="en-GB" b="1" dirty="0" err="1" smtClean="0"/>
              <a:t>meddwl</a:t>
            </a:r>
            <a:r>
              <a:rPr lang="en-GB" b="1" dirty="0" smtClean="0"/>
              <a:t> a </a:t>
            </a:r>
            <a:r>
              <a:rPr lang="en-GB" b="1" dirty="0" err="1" smtClean="0"/>
              <a:t>dealltwriaeth</a:t>
            </a:r>
            <a:r>
              <a:rPr lang="en-GB" b="1" dirty="0" smtClean="0"/>
              <a:t> y plant (</a:t>
            </a:r>
            <a:r>
              <a:rPr lang="en-GB" b="1" dirty="0" err="1" smtClean="0"/>
              <a:t>pob</a:t>
            </a:r>
            <a:r>
              <a:rPr lang="en-GB" b="1" dirty="0" smtClean="0"/>
              <a:t> </a:t>
            </a:r>
            <a:r>
              <a:rPr lang="en-GB" b="1" dirty="0" err="1" smtClean="0"/>
              <a:t>oedran</a:t>
            </a:r>
            <a:r>
              <a:rPr lang="en-GB" b="1" dirty="0" smtClean="0"/>
              <a:t>)</a:t>
            </a:r>
            <a:endParaRPr lang="en-GB" b="1" dirty="0"/>
          </a:p>
          <a:p>
            <a:r>
              <a:rPr lang="en-GB" dirty="0" smtClean="0"/>
              <a:t>“Feedback from teachers: valuable in developing children’s thinking and understanding (all ages).”</a:t>
            </a:r>
            <a:endParaRPr lang="en-GB" dirty="0"/>
          </a:p>
        </p:txBody>
      </p:sp>
    </p:spTree>
    <p:extLst>
      <p:ext uri="{BB962C8B-B14F-4D97-AF65-F5344CB8AC3E}">
        <p14:creationId xmlns:p14="http://schemas.microsoft.com/office/powerpoint/2010/main" val="11321254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err="1" smtClean="0"/>
              <a:t>Clipiau</a:t>
            </a:r>
            <a:r>
              <a:rPr lang="en-GB" dirty="0" smtClean="0"/>
              <a:t> </a:t>
            </a:r>
            <a:r>
              <a:rPr lang="en-GB" dirty="0" err="1" smtClean="0"/>
              <a:t>fidio</a:t>
            </a:r>
            <a:r>
              <a:rPr lang="en-GB" dirty="0" smtClean="0"/>
              <a:t> </a:t>
            </a:r>
            <a:r>
              <a:rPr lang="en-GB" dirty="0" smtClean="0">
                <a:solidFill>
                  <a:schemeClr val="tx1"/>
                </a:solidFill>
              </a:rPr>
              <a:t>“Bright ideas”  </a:t>
            </a:r>
            <a:endParaRPr lang="en-GB" dirty="0">
              <a:solidFill>
                <a:schemeClr val="tx1"/>
              </a:solidFill>
            </a:endParaRPr>
          </a:p>
        </p:txBody>
      </p:sp>
      <p:sp>
        <p:nvSpPr>
          <p:cNvPr id="3" name="Content Placeholder 2"/>
          <p:cNvSpPr>
            <a:spLocks noGrp="1"/>
          </p:cNvSpPr>
          <p:nvPr>
            <p:ph idx="1"/>
          </p:nvPr>
        </p:nvSpPr>
        <p:spPr/>
        <p:txBody>
          <a:bodyPr/>
          <a:lstStyle/>
          <a:p>
            <a:endParaRPr lang="en-GB" dirty="0" smtClean="0">
              <a:hlinkClick r:id=""/>
            </a:endParaRPr>
          </a:p>
          <a:p>
            <a:r>
              <a:rPr lang="en-GB" dirty="0" smtClean="0">
                <a:hlinkClick r:id="rId2"/>
              </a:rPr>
              <a:t>https</a:t>
            </a:r>
            <a:r>
              <a:rPr lang="en-GB" dirty="0">
                <a:hlinkClick r:id="rId2"/>
              </a:rPr>
              <a:t>://</a:t>
            </a:r>
            <a:r>
              <a:rPr lang="en-GB" dirty="0" smtClean="0">
                <a:hlinkClick r:id="rId2"/>
              </a:rPr>
              <a:t>www.pstt-cpd.org.uk/ext/cpd/bright-ideas/introduction-to-the-bright-ideas-time.html</a:t>
            </a:r>
            <a:endParaRPr lang="en-GB" dirty="0" smtClean="0"/>
          </a:p>
          <a:p>
            <a:endParaRPr lang="en-GB" dirty="0" smtClean="0"/>
          </a:p>
          <a:p>
            <a:endParaRPr lang="en-GB" dirty="0" smtClean="0"/>
          </a:p>
          <a:p>
            <a:r>
              <a:rPr lang="en-GB" dirty="0" err="1" smtClean="0"/>
              <a:t>Ymatebion</a:t>
            </a:r>
            <a:r>
              <a:rPr lang="en-GB" dirty="0" smtClean="0"/>
              <a:t> </a:t>
            </a:r>
            <a:r>
              <a:rPr lang="en-GB" dirty="0" err="1" smtClean="0"/>
              <a:t>athrawon</a:t>
            </a:r>
            <a:r>
              <a:rPr lang="en-GB" dirty="0" smtClean="0"/>
              <a:t> a </a:t>
            </a:r>
            <a:r>
              <a:rPr lang="en-GB" dirty="0" err="1" smtClean="0"/>
              <a:t>phlant</a:t>
            </a:r>
            <a:endParaRPr lang="en-GB" dirty="0" smtClean="0"/>
          </a:p>
          <a:p>
            <a:r>
              <a:rPr lang="en-GB" dirty="0" err="1" smtClean="0"/>
              <a:t>Cyfeiriad</a:t>
            </a:r>
            <a:r>
              <a:rPr lang="en-GB" dirty="0" smtClean="0"/>
              <a:t> at “Bloom” / </a:t>
            </a:r>
            <a:r>
              <a:rPr lang="en-GB" dirty="0" err="1" smtClean="0"/>
              <a:t>Theori</a:t>
            </a:r>
            <a:r>
              <a:rPr lang="en-GB" dirty="0" smtClean="0"/>
              <a:t> </a:t>
            </a:r>
            <a:r>
              <a:rPr lang="en-GB" dirty="0" err="1" smtClean="0"/>
              <a:t>adeileddol</a:t>
            </a:r>
            <a:r>
              <a:rPr lang="en-GB" dirty="0" smtClean="0"/>
              <a:t> </a:t>
            </a:r>
            <a:r>
              <a:rPr lang="en-GB" dirty="0" err="1" smtClean="0"/>
              <a:t>mewn</a:t>
            </a:r>
            <a:r>
              <a:rPr lang="en-GB" dirty="0" smtClean="0"/>
              <a:t> </a:t>
            </a:r>
            <a:r>
              <a:rPr lang="en-GB" dirty="0" err="1" smtClean="0"/>
              <a:t>i</a:t>
            </a:r>
            <a:r>
              <a:rPr lang="en-GB" dirty="0" smtClean="0"/>
              <a:t> </a:t>
            </a:r>
            <a:r>
              <a:rPr lang="en-GB" dirty="0" err="1" smtClean="0"/>
              <a:t>ymarfer</a:t>
            </a:r>
            <a:endParaRPr lang="en-GB" dirty="0"/>
          </a:p>
        </p:txBody>
      </p:sp>
    </p:spTree>
    <p:extLst>
      <p:ext uri="{BB962C8B-B14F-4D97-AF65-F5344CB8AC3E}">
        <p14:creationId xmlns:p14="http://schemas.microsoft.com/office/powerpoint/2010/main" val="344348121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Education Endowment Foundation Project (2012 – 2015)”</a:t>
            </a:r>
            <a:endParaRPr lang="en-GB" dirty="0"/>
          </a:p>
        </p:txBody>
      </p:sp>
      <p:sp>
        <p:nvSpPr>
          <p:cNvPr id="3" name="Content Placeholder 2"/>
          <p:cNvSpPr>
            <a:spLocks noGrp="1"/>
          </p:cNvSpPr>
          <p:nvPr>
            <p:ph idx="1"/>
          </p:nvPr>
        </p:nvSpPr>
        <p:spPr/>
        <p:txBody>
          <a:bodyPr>
            <a:normAutofit/>
          </a:bodyPr>
          <a:lstStyle/>
          <a:p>
            <a:endParaRPr lang="en-US" dirty="0" smtClean="0"/>
          </a:p>
          <a:p>
            <a:r>
              <a:rPr lang="en-US" sz="2400" dirty="0" smtClean="0">
                <a:solidFill>
                  <a:schemeClr val="tx1"/>
                </a:solidFill>
              </a:rPr>
              <a:t>“Thinking</a:t>
            </a:r>
            <a:r>
              <a:rPr lang="en-US" sz="2400" dirty="0">
                <a:solidFill>
                  <a:schemeClr val="tx1"/>
                </a:solidFill>
              </a:rPr>
              <a:t>, Doing, Talking Science (TDTS) is a </a:t>
            </a:r>
            <a:r>
              <a:rPr lang="en-US" sz="2400" dirty="0" err="1">
                <a:solidFill>
                  <a:schemeClr val="tx1"/>
                </a:solidFill>
              </a:rPr>
              <a:t>programme</a:t>
            </a:r>
            <a:r>
              <a:rPr lang="en-US" sz="2400" dirty="0">
                <a:solidFill>
                  <a:schemeClr val="tx1"/>
                </a:solidFill>
              </a:rPr>
              <a:t> that aims to </a:t>
            </a:r>
            <a:r>
              <a:rPr lang="en-US" sz="2400" dirty="0" smtClean="0">
                <a:solidFill>
                  <a:schemeClr val="tx1"/>
                </a:solidFill>
              </a:rPr>
              <a:t>make science </a:t>
            </a:r>
            <a:r>
              <a:rPr lang="en-US" sz="2400" dirty="0">
                <a:solidFill>
                  <a:schemeClr val="tx1"/>
                </a:solidFill>
              </a:rPr>
              <a:t>lessons in primary schools more practical, creative and challenging.</a:t>
            </a:r>
          </a:p>
          <a:p>
            <a:r>
              <a:rPr lang="en-US" sz="2400" dirty="0">
                <a:solidFill>
                  <a:schemeClr val="tx1"/>
                </a:solidFill>
              </a:rPr>
              <a:t>Teachers are trained in a repertoire of strategies that aim to encourage pupils </a:t>
            </a:r>
            <a:r>
              <a:rPr lang="en-US" sz="2400" dirty="0" smtClean="0">
                <a:solidFill>
                  <a:schemeClr val="tx1"/>
                </a:solidFill>
              </a:rPr>
              <a:t>to use </a:t>
            </a:r>
            <a:r>
              <a:rPr lang="en-US" sz="2400" dirty="0">
                <a:solidFill>
                  <a:schemeClr val="tx1"/>
                </a:solidFill>
              </a:rPr>
              <a:t>higher order thinking skills. For example, pupils are posed ‘Big Questions</a:t>
            </a:r>
            <a:r>
              <a:rPr lang="en-US" sz="2400" dirty="0" smtClean="0">
                <a:solidFill>
                  <a:schemeClr val="tx1"/>
                </a:solidFill>
              </a:rPr>
              <a:t>’, such </a:t>
            </a:r>
            <a:r>
              <a:rPr lang="en-US" sz="2400" dirty="0">
                <a:solidFill>
                  <a:schemeClr val="tx1"/>
                </a:solidFill>
              </a:rPr>
              <a:t>as ‘How do you know that the earth is a sphere</a:t>
            </a:r>
            <a:r>
              <a:rPr lang="en-US" sz="2400" dirty="0" smtClean="0">
                <a:solidFill>
                  <a:schemeClr val="tx1"/>
                </a:solidFill>
              </a:rPr>
              <a:t>?’ that </a:t>
            </a:r>
            <a:r>
              <a:rPr lang="en-US" sz="2400" dirty="0">
                <a:solidFill>
                  <a:schemeClr val="tx1"/>
                </a:solidFill>
              </a:rPr>
              <a:t>are used to </a:t>
            </a:r>
            <a:r>
              <a:rPr lang="en-US" sz="2400" dirty="0" smtClean="0">
                <a:solidFill>
                  <a:schemeClr val="tx1"/>
                </a:solidFill>
              </a:rPr>
              <a:t>stimulate discussion </a:t>
            </a:r>
            <a:r>
              <a:rPr lang="en-US" sz="2400" dirty="0">
                <a:solidFill>
                  <a:schemeClr val="tx1"/>
                </a:solidFill>
              </a:rPr>
              <a:t>about scientific </a:t>
            </a:r>
            <a:r>
              <a:rPr lang="en-US" sz="2400" dirty="0" smtClean="0">
                <a:solidFill>
                  <a:schemeClr val="tx1"/>
                </a:solidFill>
              </a:rPr>
              <a:t>topics </a:t>
            </a:r>
            <a:r>
              <a:rPr lang="en-US" sz="2400" dirty="0">
                <a:solidFill>
                  <a:schemeClr val="tx1"/>
                </a:solidFill>
              </a:rPr>
              <a:t>and the principles of scientific enquiry</a:t>
            </a:r>
            <a:r>
              <a:rPr lang="en-US" sz="2400" dirty="0" smtClean="0">
                <a:solidFill>
                  <a:schemeClr val="tx1"/>
                </a:solidFill>
              </a:rPr>
              <a:t>.”</a:t>
            </a:r>
            <a:endParaRPr lang="en-GB" sz="2400" dirty="0">
              <a:solidFill>
                <a:schemeClr val="tx1"/>
              </a:solidFill>
            </a:endParaRPr>
          </a:p>
        </p:txBody>
      </p:sp>
    </p:spTree>
    <p:extLst>
      <p:ext uri="{BB962C8B-B14F-4D97-AF65-F5344CB8AC3E}">
        <p14:creationId xmlns:p14="http://schemas.microsoft.com/office/powerpoint/2010/main" val="233675884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rPr>
              <a:t/>
            </a:r>
            <a:br>
              <a:rPr lang="en-US" dirty="0" smtClean="0">
                <a:solidFill>
                  <a:schemeClr val="tx1"/>
                </a:solidFill>
              </a:rPr>
            </a:br>
            <a:r>
              <a:rPr lang="en-US" dirty="0" smtClean="0">
                <a:solidFill>
                  <a:schemeClr val="tx1"/>
                </a:solidFill>
              </a:rPr>
              <a:t>“Thinking</a:t>
            </a:r>
            <a:r>
              <a:rPr lang="en-US" dirty="0">
                <a:solidFill>
                  <a:schemeClr val="tx1"/>
                </a:solidFill>
              </a:rPr>
              <a:t>, Doing, Talking </a:t>
            </a:r>
            <a:r>
              <a:rPr lang="en-US" dirty="0" smtClean="0">
                <a:solidFill>
                  <a:schemeClr val="tx1"/>
                </a:solidFill>
              </a:rPr>
              <a:t>Science”</a:t>
            </a:r>
            <a:endParaRPr lang="en-GB" dirty="0"/>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Ø"/>
            </a:pPr>
            <a:r>
              <a:rPr lang="en-US" dirty="0" smtClean="0">
                <a:solidFill>
                  <a:schemeClr val="tx1"/>
                </a:solidFill>
              </a:rPr>
              <a:t> The </a:t>
            </a:r>
            <a:r>
              <a:rPr lang="en-US" dirty="0">
                <a:solidFill>
                  <a:schemeClr val="tx1"/>
                </a:solidFill>
              </a:rPr>
              <a:t>training did not aim to provide participating teachers </a:t>
            </a:r>
            <a:r>
              <a:rPr lang="en-US" dirty="0" smtClean="0">
                <a:solidFill>
                  <a:schemeClr val="tx1"/>
                </a:solidFill>
              </a:rPr>
              <a:t>with a </a:t>
            </a:r>
            <a:r>
              <a:rPr lang="en-US" dirty="0">
                <a:solidFill>
                  <a:schemeClr val="tx1"/>
                </a:solidFill>
              </a:rPr>
              <a:t>set of ‘off-the-shelf’ lesson plans to be delivered in schools; rather,</a:t>
            </a:r>
            <a:r>
              <a:rPr lang="en-US" b="1" dirty="0">
                <a:solidFill>
                  <a:schemeClr val="tx1"/>
                </a:solidFill>
              </a:rPr>
              <a:t> it sought </a:t>
            </a:r>
            <a:r>
              <a:rPr lang="en-US" b="1" dirty="0" smtClean="0">
                <a:solidFill>
                  <a:schemeClr val="tx1"/>
                </a:solidFill>
              </a:rPr>
              <a:t>to support </a:t>
            </a:r>
            <a:r>
              <a:rPr lang="en-US" b="1" dirty="0">
                <a:solidFill>
                  <a:schemeClr val="tx1"/>
                </a:solidFill>
              </a:rPr>
              <a:t>teachers to be more creative and thoughtful in planning their </a:t>
            </a:r>
            <a:r>
              <a:rPr lang="en-US" b="1" dirty="0" smtClean="0">
                <a:solidFill>
                  <a:schemeClr val="tx1"/>
                </a:solidFill>
              </a:rPr>
              <a:t>science lessons</a:t>
            </a:r>
            <a:r>
              <a:rPr lang="en-US" b="1" dirty="0">
                <a:solidFill>
                  <a:schemeClr val="tx1"/>
                </a:solidFill>
              </a:rPr>
              <a:t>. </a:t>
            </a:r>
            <a:endParaRPr lang="en-US" b="1" dirty="0" smtClean="0">
              <a:solidFill>
                <a:schemeClr val="tx1"/>
              </a:solidFill>
            </a:endParaRPr>
          </a:p>
          <a:p>
            <a:pPr marL="0" indent="0">
              <a:buNone/>
            </a:pPr>
            <a:r>
              <a:rPr lang="en-US" dirty="0" err="1" smtClean="0">
                <a:solidFill>
                  <a:schemeClr val="accent2">
                    <a:lumMod val="60000"/>
                    <a:lumOff val="40000"/>
                  </a:schemeClr>
                </a:solidFill>
              </a:rPr>
              <a:t>Cefnogi</a:t>
            </a:r>
            <a:r>
              <a:rPr lang="en-US" dirty="0" smtClean="0">
                <a:solidFill>
                  <a:schemeClr val="accent2">
                    <a:lumMod val="60000"/>
                    <a:lumOff val="40000"/>
                  </a:schemeClr>
                </a:solidFill>
              </a:rPr>
              <a:t> </a:t>
            </a:r>
            <a:r>
              <a:rPr lang="en-US" dirty="0" err="1" smtClean="0">
                <a:solidFill>
                  <a:schemeClr val="accent2">
                    <a:lumMod val="60000"/>
                    <a:lumOff val="40000"/>
                  </a:schemeClr>
                </a:solidFill>
              </a:rPr>
              <a:t>athrawon</a:t>
            </a:r>
            <a:r>
              <a:rPr lang="en-US" dirty="0" smtClean="0">
                <a:solidFill>
                  <a:schemeClr val="accent2">
                    <a:lumMod val="60000"/>
                    <a:lumOff val="40000"/>
                  </a:schemeClr>
                </a:solidFill>
              </a:rPr>
              <a:t> </a:t>
            </a:r>
            <a:r>
              <a:rPr lang="en-US" dirty="0" err="1" smtClean="0">
                <a:solidFill>
                  <a:schemeClr val="accent2">
                    <a:lumMod val="60000"/>
                    <a:lumOff val="40000"/>
                  </a:schemeClr>
                </a:solidFill>
              </a:rPr>
              <a:t>i</a:t>
            </a:r>
            <a:r>
              <a:rPr lang="en-US" dirty="0" smtClean="0">
                <a:solidFill>
                  <a:schemeClr val="accent2">
                    <a:lumMod val="60000"/>
                    <a:lumOff val="40000"/>
                  </a:schemeClr>
                </a:solidFill>
              </a:rPr>
              <a:t> </a:t>
            </a:r>
            <a:r>
              <a:rPr lang="en-US" dirty="0" err="1" smtClean="0">
                <a:solidFill>
                  <a:schemeClr val="accent2">
                    <a:lumMod val="60000"/>
                    <a:lumOff val="40000"/>
                  </a:schemeClr>
                </a:solidFill>
              </a:rPr>
              <a:t>fod</a:t>
            </a:r>
            <a:r>
              <a:rPr lang="en-US" dirty="0" smtClean="0">
                <a:solidFill>
                  <a:schemeClr val="accent2">
                    <a:lumMod val="60000"/>
                    <a:lumOff val="40000"/>
                  </a:schemeClr>
                </a:solidFill>
              </a:rPr>
              <a:t> </a:t>
            </a:r>
            <a:r>
              <a:rPr lang="en-US" dirty="0" err="1" smtClean="0">
                <a:solidFill>
                  <a:schemeClr val="accent2">
                    <a:lumMod val="60000"/>
                    <a:lumOff val="40000"/>
                  </a:schemeClr>
                </a:solidFill>
              </a:rPr>
              <a:t>yn</a:t>
            </a:r>
            <a:r>
              <a:rPr lang="en-US" dirty="0" smtClean="0">
                <a:solidFill>
                  <a:schemeClr val="accent2">
                    <a:lumMod val="60000"/>
                    <a:lumOff val="40000"/>
                  </a:schemeClr>
                </a:solidFill>
              </a:rPr>
              <a:t> </a:t>
            </a:r>
            <a:r>
              <a:rPr lang="en-US" dirty="0" err="1" smtClean="0">
                <a:solidFill>
                  <a:schemeClr val="accent2">
                    <a:lumMod val="60000"/>
                    <a:lumOff val="40000"/>
                  </a:schemeClr>
                </a:solidFill>
              </a:rPr>
              <a:t>fwy</a:t>
            </a:r>
            <a:r>
              <a:rPr lang="en-US" dirty="0" smtClean="0">
                <a:solidFill>
                  <a:schemeClr val="accent2">
                    <a:lumMod val="60000"/>
                    <a:lumOff val="40000"/>
                  </a:schemeClr>
                </a:solidFill>
              </a:rPr>
              <a:t> </a:t>
            </a:r>
            <a:r>
              <a:rPr lang="en-US" dirty="0" err="1" smtClean="0">
                <a:solidFill>
                  <a:schemeClr val="accent2">
                    <a:lumMod val="60000"/>
                    <a:lumOff val="40000"/>
                  </a:schemeClr>
                </a:solidFill>
              </a:rPr>
              <a:t>creadigol</a:t>
            </a:r>
            <a:r>
              <a:rPr lang="en-US" dirty="0" smtClean="0">
                <a:solidFill>
                  <a:schemeClr val="accent2">
                    <a:lumMod val="60000"/>
                    <a:lumOff val="40000"/>
                  </a:schemeClr>
                </a:solidFill>
              </a:rPr>
              <a:t> a </a:t>
            </a:r>
            <a:r>
              <a:rPr lang="en-US" dirty="0" err="1" smtClean="0">
                <a:solidFill>
                  <a:schemeClr val="accent2">
                    <a:lumMod val="60000"/>
                    <a:lumOff val="40000"/>
                  </a:schemeClr>
                </a:solidFill>
              </a:rPr>
              <a:t>meddylgar</a:t>
            </a:r>
            <a:r>
              <a:rPr lang="en-US" dirty="0" smtClean="0">
                <a:solidFill>
                  <a:schemeClr val="accent2">
                    <a:lumMod val="60000"/>
                    <a:lumOff val="40000"/>
                  </a:schemeClr>
                </a:solidFill>
              </a:rPr>
              <a:t> </a:t>
            </a:r>
            <a:r>
              <a:rPr lang="en-US" dirty="0" err="1" smtClean="0">
                <a:solidFill>
                  <a:schemeClr val="accent2">
                    <a:lumMod val="60000"/>
                    <a:lumOff val="40000"/>
                  </a:schemeClr>
                </a:solidFill>
              </a:rPr>
              <a:t>wrth</a:t>
            </a:r>
            <a:r>
              <a:rPr lang="en-US" dirty="0" smtClean="0">
                <a:solidFill>
                  <a:schemeClr val="accent2">
                    <a:lumMod val="60000"/>
                    <a:lumOff val="40000"/>
                  </a:schemeClr>
                </a:solidFill>
              </a:rPr>
              <a:t> </a:t>
            </a:r>
            <a:r>
              <a:rPr lang="en-US" dirty="0" err="1" smtClean="0">
                <a:solidFill>
                  <a:schemeClr val="accent2">
                    <a:lumMod val="60000"/>
                    <a:lumOff val="40000"/>
                  </a:schemeClr>
                </a:solidFill>
              </a:rPr>
              <a:t>gynllunio</a:t>
            </a:r>
            <a:r>
              <a:rPr lang="en-US" dirty="0" smtClean="0">
                <a:solidFill>
                  <a:schemeClr val="accent2">
                    <a:lumMod val="60000"/>
                    <a:lumOff val="40000"/>
                  </a:schemeClr>
                </a:solidFill>
              </a:rPr>
              <a:t> </a:t>
            </a:r>
            <a:r>
              <a:rPr lang="en-US" dirty="0" err="1" smtClean="0">
                <a:solidFill>
                  <a:schemeClr val="accent2">
                    <a:lumMod val="60000"/>
                    <a:lumOff val="40000"/>
                  </a:schemeClr>
                </a:solidFill>
              </a:rPr>
              <a:t>eu</a:t>
            </a:r>
            <a:r>
              <a:rPr lang="en-US" dirty="0" smtClean="0">
                <a:solidFill>
                  <a:schemeClr val="accent2">
                    <a:lumMod val="60000"/>
                    <a:lumOff val="40000"/>
                  </a:schemeClr>
                </a:solidFill>
              </a:rPr>
              <a:t> </a:t>
            </a:r>
            <a:r>
              <a:rPr lang="en-US" dirty="0" err="1" smtClean="0">
                <a:solidFill>
                  <a:schemeClr val="accent2">
                    <a:lumMod val="60000"/>
                    <a:lumOff val="40000"/>
                  </a:schemeClr>
                </a:solidFill>
              </a:rPr>
              <a:t>gwersi</a:t>
            </a:r>
            <a:r>
              <a:rPr lang="en-US" dirty="0" smtClean="0">
                <a:solidFill>
                  <a:schemeClr val="accent2">
                    <a:lumMod val="60000"/>
                    <a:lumOff val="40000"/>
                  </a:schemeClr>
                </a:solidFill>
              </a:rPr>
              <a:t> </a:t>
            </a:r>
            <a:r>
              <a:rPr lang="en-US" dirty="0" err="1" smtClean="0">
                <a:solidFill>
                  <a:schemeClr val="accent2">
                    <a:lumMod val="60000"/>
                    <a:lumOff val="40000"/>
                  </a:schemeClr>
                </a:solidFill>
              </a:rPr>
              <a:t>gwyddoniaeth</a:t>
            </a:r>
            <a:r>
              <a:rPr lang="en-US" dirty="0" smtClean="0">
                <a:solidFill>
                  <a:schemeClr val="accent2">
                    <a:lumMod val="60000"/>
                    <a:lumOff val="40000"/>
                  </a:schemeClr>
                </a:solidFill>
              </a:rPr>
              <a:t>. </a:t>
            </a:r>
          </a:p>
          <a:p>
            <a:pPr>
              <a:buFont typeface="Wingdings" panose="05000000000000000000" pitchFamily="2" charset="2"/>
              <a:buChar char="Ø"/>
            </a:pPr>
            <a:r>
              <a:rPr lang="en-US" dirty="0" smtClean="0">
                <a:solidFill>
                  <a:schemeClr val="tx1"/>
                </a:solidFill>
              </a:rPr>
              <a:t>In </a:t>
            </a:r>
            <a:r>
              <a:rPr lang="en-US" dirty="0">
                <a:solidFill>
                  <a:schemeClr val="tx1"/>
                </a:solidFill>
              </a:rPr>
              <a:t>addition, teachers had dedicated time to work with colleagues to </a:t>
            </a:r>
            <a:r>
              <a:rPr lang="en-US" dirty="0" smtClean="0">
                <a:solidFill>
                  <a:schemeClr val="tx1"/>
                </a:solidFill>
              </a:rPr>
              <a:t>plan and </a:t>
            </a:r>
            <a:r>
              <a:rPr lang="en-US" dirty="0">
                <a:solidFill>
                  <a:schemeClr val="tx1"/>
                </a:solidFill>
              </a:rPr>
              <a:t>review lessons taught as part of the project. </a:t>
            </a:r>
            <a:r>
              <a:rPr lang="en-US" b="1" dirty="0">
                <a:solidFill>
                  <a:schemeClr val="tx1"/>
                </a:solidFill>
              </a:rPr>
              <a:t>Teachers were also </a:t>
            </a:r>
            <a:r>
              <a:rPr lang="en-US" b="1" dirty="0" smtClean="0">
                <a:solidFill>
                  <a:schemeClr val="tx1"/>
                </a:solidFill>
              </a:rPr>
              <a:t>encouraged to </a:t>
            </a:r>
            <a:r>
              <a:rPr lang="en-US" b="1" dirty="0">
                <a:solidFill>
                  <a:schemeClr val="tx1"/>
                </a:solidFill>
              </a:rPr>
              <a:t>link pupils’ learning in science, with their learning in numeracy and literacy</a:t>
            </a:r>
            <a:r>
              <a:rPr lang="en-US" b="1" dirty="0" smtClean="0">
                <a:solidFill>
                  <a:schemeClr val="tx1"/>
                </a:solidFill>
              </a:rPr>
              <a:t>.</a:t>
            </a:r>
          </a:p>
          <a:p>
            <a:pPr marL="0" indent="0">
              <a:buNone/>
            </a:pPr>
            <a:r>
              <a:rPr lang="en-US" dirty="0" err="1" smtClean="0">
                <a:solidFill>
                  <a:schemeClr val="accent2">
                    <a:lumMod val="60000"/>
                    <a:lumOff val="40000"/>
                  </a:schemeClr>
                </a:solidFill>
              </a:rPr>
              <a:t>Annog</a:t>
            </a:r>
            <a:r>
              <a:rPr lang="en-US" dirty="0" smtClean="0">
                <a:solidFill>
                  <a:schemeClr val="accent2">
                    <a:lumMod val="60000"/>
                    <a:lumOff val="40000"/>
                  </a:schemeClr>
                </a:solidFill>
              </a:rPr>
              <a:t> </a:t>
            </a:r>
            <a:r>
              <a:rPr lang="en-US" dirty="0" err="1" smtClean="0">
                <a:solidFill>
                  <a:schemeClr val="accent2">
                    <a:lumMod val="60000"/>
                    <a:lumOff val="40000"/>
                  </a:schemeClr>
                </a:solidFill>
              </a:rPr>
              <a:t>athrawon</a:t>
            </a:r>
            <a:r>
              <a:rPr lang="en-US" dirty="0" smtClean="0">
                <a:solidFill>
                  <a:schemeClr val="accent2">
                    <a:lumMod val="60000"/>
                    <a:lumOff val="40000"/>
                  </a:schemeClr>
                </a:solidFill>
              </a:rPr>
              <a:t> </a:t>
            </a:r>
            <a:r>
              <a:rPr lang="en-US" dirty="0" err="1" smtClean="0">
                <a:solidFill>
                  <a:schemeClr val="accent2">
                    <a:lumMod val="60000"/>
                    <a:lumOff val="40000"/>
                  </a:schemeClr>
                </a:solidFill>
              </a:rPr>
              <a:t>i</a:t>
            </a:r>
            <a:r>
              <a:rPr lang="en-US" dirty="0" smtClean="0">
                <a:solidFill>
                  <a:schemeClr val="accent2">
                    <a:lumMod val="60000"/>
                    <a:lumOff val="40000"/>
                  </a:schemeClr>
                </a:solidFill>
              </a:rPr>
              <a:t> </a:t>
            </a:r>
            <a:r>
              <a:rPr lang="en-US" dirty="0" err="1" smtClean="0">
                <a:solidFill>
                  <a:schemeClr val="accent2">
                    <a:lumMod val="60000"/>
                    <a:lumOff val="40000"/>
                  </a:schemeClr>
                </a:solidFill>
              </a:rPr>
              <a:t>gysylltu</a:t>
            </a:r>
            <a:r>
              <a:rPr lang="en-US" dirty="0" smtClean="0">
                <a:solidFill>
                  <a:schemeClr val="accent2">
                    <a:lumMod val="60000"/>
                    <a:lumOff val="40000"/>
                  </a:schemeClr>
                </a:solidFill>
              </a:rPr>
              <a:t> </a:t>
            </a:r>
            <a:r>
              <a:rPr lang="en-US" dirty="0" err="1" smtClean="0">
                <a:solidFill>
                  <a:schemeClr val="accent2">
                    <a:lumMod val="60000"/>
                    <a:lumOff val="40000"/>
                  </a:schemeClr>
                </a:solidFill>
              </a:rPr>
              <a:t>dysgu</a:t>
            </a:r>
            <a:r>
              <a:rPr lang="en-US" dirty="0" smtClean="0">
                <a:solidFill>
                  <a:schemeClr val="accent2">
                    <a:lumMod val="60000"/>
                    <a:lumOff val="40000"/>
                  </a:schemeClr>
                </a:solidFill>
              </a:rPr>
              <a:t> </a:t>
            </a:r>
            <a:r>
              <a:rPr lang="en-US" dirty="0" err="1" smtClean="0">
                <a:solidFill>
                  <a:schemeClr val="accent2">
                    <a:lumMod val="60000"/>
                    <a:lumOff val="40000"/>
                  </a:schemeClr>
                </a:solidFill>
              </a:rPr>
              <a:t>disgyblion</a:t>
            </a:r>
            <a:r>
              <a:rPr lang="en-US" dirty="0" smtClean="0">
                <a:solidFill>
                  <a:schemeClr val="accent2">
                    <a:lumMod val="60000"/>
                    <a:lumOff val="40000"/>
                  </a:schemeClr>
                </a:solidFill>
              </a:rPr>
              <a:t> </a:t>
            </a:r>
            <a:r>
              <a:rPr lang="en-US" dirty="0" err="1" smtClean="0">
                <a:solidFill>
                  <a:schemeClr val="accent2">
                    <a:lumMod val="60000"/>
                    <a:lumOff val="40000"/>
                  </a:schemeClr>
                </a:solidFill>
              </a:rPr>
              <a:t>mewn</a:t>
            </a:r>
            <a:r>
              <a:rPr lang="en-US" dirty="0" smtClean="0">
                <a:solidFill>
                  <a:schemeClr val="accent2">
                    <a:lumMod val="60000"/>
                    <a:lumOff val="40000"/>
                  </a:schemeClr>
                </a:solidFill>
              </a:rPr>
              <a:t> </a:t>
            </a:r>
            <a:r>
              <a:rPr lang="en-US" dirty="0" err="1" smtClean="0">
                <a:solidFill>
                  <a:schemeClr val="accent2">
                    <a:lumMod val="60000"/>
                    <a:lumOff val="40000"/>
                  </a:schemeClr>
                </a:solidFill>
              </a:rPr>
              <a:t>gwyddoniaeth</a:t>
            </a:r>
            <a:r>
              <a:rPr lang="en-US" dirty="0" smtClean="0">
                <a:solidFill>
                  <a:schemeClr val="accent2">
                    <a:lumMod val="60000"/>
                    <a:lumOff val="40000"/>
                  </a:schemeClr>
                </a:solidFill>
              </a:rPr>
              <a:t> </a:t>
            </a:r>
            <a:r>
              <a:rPr lang="en-US" dirty="0" err="1" smtClean="0">
                <a:solidFill>
                  <a:schemeClr val="accent2">
                    <a:lumMod val="60000"/>
                    <a:lumOff val="40000"/>
                  </a:schemeClr>
                </a:solidFill>
              </a:rPr>
              <a:t>â’u</a:t>
            </a:r>
            <a:r>
              <a:rPr lang="en-US" dirty="0" smtClean="0">
                <a:solidFill>
                  <a:schemeClr val="accent2">
                    <a:lumMod val="60000"/>
                    <a:lumOff val="40000"/>
                  </a:schemeClr>
                </a:solidFill>
              </a:rPr>
              <a:t> </a:t>
            </a:r>
            <a:r>
              <a:rPr lang="en-US" dirty="0" err="1" smtClean="0">
                <a:solidFill>
                  <a:schemeClr val="accent2">
                    <a:lumMod val="60000"/>
                    <a:lumOff val="40000"/>
                  </a:schemeClr>
                </a:solidFill>
              </a:rPr>
              <a:t>dysgu</a:t>
            </a:r>
            <a:r>
              <a:rPr lang="en-US" dirty="0" smtClean="0">
                <a:solidFill>
                  <a:schemeClr val="accent2">
                    <a:lumMod val="60000"/>
                    <a:lumOff val="40000"/>
                  </a:schemeClr>
                </a:solidFill>
              </a:rPr>
              <a:t> </a:t>
            </a:r>
            <a:r>
              <a:rPr lang="en-US" dirty="0" err="1" smtClean="0">
                <a:solidFill>
                  <a:schemeClr val="accent2">
                    <a:lumMod val="60000"/>
                    <a:lumOff val="40000"/>
                  </a:schemeClr>
                </a:solidFill>
              </a:rPr>
              <a:t>mewn</a:t>
            </a:r>
            <a:r>
              <a:rPr lang="en-US" dirty="0" smtClean="0">
                <a:solidFill>
                  <a:schemeClr val="accent2">
                    <a:lumMod val="60000"/>
                    <a:lumOff val="40000"/>
                  </a:schemeClr>
                </a:solidFill>
              </a:rPr>
              <a:t> </a:t>
            </a:r>
            <a:r>
              <a:rPr lang="en-US" dirty="0" err="1" smtClean="0">
                <a:solidFill>
                  <a:schemeClr val="accent2">
                    <a:lumMod val="60000"/>
                    <a:lumOff val="40000"/>
                  </a:schemeClr>
                </a:solidFill>
              </a:rPr>
              <a:t>rhifedd</a:t>
            </a:r>
            <a:r>
              <a:rPr lang="en-US" dirty="0" smtClean="0">
                <a:solidFill>
                  <a:schemeClr val="accent2">
                    <a:lumMod val="60000"/>
                    <a:lumOff val="40000"/>
                  </a:schemeClr>
                </a:solidFill>
              </a:rPr>
              <a:t> a </a:t>
            </a:r>
            <a:r>
              <a:rPr lang="en-US" dirty="0" err="1" smtClean="0">
                <a:solidFill>
                  <a:schemeClr val="accent2">
                    <a:lumMod val="60000"/>
                    <a:lumOff val="40000"/>
                  </a:schemeClr>
                </a:solidFill>
              </a:rPr>
              <a:t>llythrennedd</a:t>
            </a:r>
            <a:r>
              <a:rPr lang="en-US" dirty="0" smtClean="0">
                <a:solidFill>
                  <a:schemeClr val="accent2">
                    <a:lumMod val="60000"/>
                    <a:lumOff val="40000"/>
                  </a:schemeClr>
                </a:solidFill>
              </a:rPr>
              <a:t>. </a:t>
            </a:r>
          </a:p>
          <a:p>
            <a:r>
              <a:rPr lang="en-US" b="1" dirty="0" err="1" smtClean="0">
                <a:solidFill>
                  <a:schemeClr val="tx1"/>
                </a:solidFill>
              </a:rPr>
              <a:t>Adroddiad</a:t>
            </a:r>
            <a:r>
              <a:rPr lang="en-US" b="1" dirty="0" smtClean="0">
                <a:solidFill>
                  <a:schemeClr val="tx1"/>
                </a:solidFill>
              </a:rPr>
              <a:t> </a:t>
            </a:r>
            <a:r>
              <a:rPr lang="en-US" b="1" dirty="0" err="1" smtClean="0">
                <a:solidFill>
                  <a:schemeClr val="tx1"/>
                </a:solidFill>
              </a:rPr>
              <a:t>llawn</a:t>
            </a:r>
            <a:r>
              <a:rPr lang="en-US" b="1" dirty="0" smtClean="0">
                <a:solidFill>
                  <a:schemeClr val="tx1"/>
                </a:solidFill>
              </a:rPr>
              <a:t>:</a:t>
            </a:r>
            <a:endParaRPr lang="en-US" b="1" dirty="0">
              <a:solidFill>
                <a:schemeClr val="tx1"/>
              </a:solidFill>
            </a:endParaRPr>
          </a:p>
          <a:p>
            <a:r>
              <a:rPr lang="en-GB" u="sng" dirty="0">
                <a:hlinkClick r:id="rId2"/>
              </a:rPr>
              <a:t>https://educationendowmentfoundation.org.uk/our-work/projects/thinking-doing-talking-science</a:t>
            </a:r>
            <a:endParaRPr lang="en-GB" dirty="0"/>
          </a:p>
          <a:p>
            <a:endParaRPr lang="en-GB" b="1" dirty="0">
              <a:solidFill>
                <a:schemeClr val="tx1"/>
              </a:solidFill>
            </a:endParaRPr>
          </a:p>
        </p:txBody>
      </p:sp>
    </p:spTree>
    <p:extLst>
      <p:ext uri="{BB962C8B-B14F-4D97-AF65-F5344CB8AC3E}">
        <p14:creationId xmlns:p14="http://schemas.microsoft.com/office/powerpoint/2010/main" val="244424992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Meddwl</a:t>
            </a:r>
            <a:r>
              <a:rPr lang="en-GB" dirty="0" smtClean="0"/>
              <a:t> a </a:t>
            </a:r>
            <a:r>
              <a:rPr lang="en-GB" dirty="0" err="1" smtClean="0"/>
              <a:t>rhesymu</a:t>
            </a:r>
            <a:r>
              <a:rPr lang="en-GB" dirty="0" smtClean="0"/>
              <a:t> </a:t>
            </a:r>
            <a:r>
              <a:rPr lang="en-GB" dirty="0" err="1" smtClean="0"/>
              <a:t>yn</a:t>
            </a:r>
            <a:r>
              <a:rPr lang="en-GB" dirty="0" smtClean="0"/>
              <a:t> y </a:t>
            </a:r>
            <a:r>
              <a:rPr lang="en-GB" dirty="0" err="1" smtClean="0"/>
              <a:t>dosbarth</a:t>
            </a:r>
            <a:endParaRPr lang="en-GB" dirty="0"/>
          </a:p>
        </p:txBody>
      </p:sp>
      <p:sp>
        <p:nvSpPr>
          <p:cNvPr id="3" name="Content Placeholder 2"/>
          <p:cNvSpPr>
            <a:spLocks noGrp="1"/>
          </p:cNvSpPr>
          <p:nvPr>
            <p:ph idx="1"/>
          </p:nvPr>
        </p:nvSpPr>
        <p:spPr/>
        <p:txBody>
          <a:bodyPr>
            <a:normAutofit fontScale="92500" lnSpcReduction="10000"/>
          </a:bodyPr>
          <a:lstStyle/>
          <a:p>
            <a:r>
              <a:rPr lang="en-GB" sz="3200" dirty="0" err="1" smtClean="0">
                <a:solidFill>
                  <a:schemeClr val="tx1"/>
                </a:solidFill>
              </a:rPr>
              <a:t>Yn</a:t>
            </a:r>
            <a:r>
              <a:rPr lang="en-GB" sz="3200" dirty="0" smtClean="0">
                <a:solidFill>
                  <a:schemeClr val="tx1"/>
                </a:solidFill>
              </a:rPr>
              <a:t> y </a:t>
            </a:r>
            <a:r>
              <a:rPr lang="en-GB" sz="3200" dirty="0" err="1" smtClean="0">
                <a:solidFill>
                  <a:schemeClr val="tx1"/>
                </a:solidFill>
              </a:rPr>
              <a:t>fidio</a:t>
            </a:r>
            <a:r>
              <a:rPr lang="en-GB" sz="3200" dirty="0" smtClean="0">
                <a:solidFill>
                  <a:schemeClr val="tx1"/>
                </a:solidFill>
              </a:rPr>
              <a:t> </a:t>
            </a:r>
            <a:r>
              <a:rPr lang="en-GB" sz="3200" dirty="0" err="1" smtClean="0">
                <a:solidFill>
                  <a:schemeClr val="tx1"/>
                </a:solidFill>
              </a:rPr>
              <a:t>byddwch</a:t>
            </a:r>
            <a:r>
              <a:rPr lang="en-GB" sz="3200" dirty="0" smtClean="0">
                <a:solidFill>
                  <a:schemeClr val="tx1"/>
                </a:solidFill>
              </a:rPr>
              <a:t> </a:t>
            </a:r>
            <a:r>
              <a:rPr lang="en-GB" sz="3200" dirty="0" err="1" smtClean="0">
                <a:solidFill>
                  <a:schemeClr val="tx1"/>
                </a:solidFill>
              </a:rPr>
              <a:t>yn</a:t>
            </a:r>
            <a:r>
              <a:rPr lang="en-GB" sz="3200" dirty="0" smtClean="0">
                <a:solidFill>
                  <a:schemeClr val="tx1"/>
                </a:solidFill>
              </a:rPr>
              <a:t> </a:t>
            </a:r>
            <a:r>
              <a:rPr lang="en-GB" sz="3200" dirty="0" err="1" smtClean="0">
                <a:solidFill>
                  <a:schemeClr val="tx1"/>
                </a:solidFill>
              </a:rPr>
              <a:t>gweld</a:t>
            </a:r>
            <a:r>
              <a:rPr lang="en-GB" sz="3200" dirty="0" smtClean="0">
                <a:solidFill>
                  <a:schemeClr val="tx1"/>
                </a:solidFill>
              </a:rPr>
              <a:t> </a:t>
            </a:r>
            <a:r>
              <a:rPr lang="en-GB" sz="3200" dirty="0" err="1" smtClean="0">
                <a:solidFill>
                  <a:schemeClr val="tx1"/>
                </a:solidFill>
              </a:rPr>
              <a:t>dau</a:t>
            </a:r>
            <a:r>
              <a:rPr lang="en-GB" sz="3200" dirty="0" smtClean="0">
                <a:solidFill>
                  <a:schemeClr val="tx1"/>
                </a:solidFill>
              </a:rPr>
              <a:t> </a:t>
            </a:r>
            <a:r>
              <a:rPr lang="en-GB" sz="3200" dirty="0" err="1" smtClean="0">
                <a:solidFill>
                  <a:schemeClr val="tx1"/>
                </a:solidFill>
              </a:rPr>
              <a:t>athro</a:t>
            </a:r>
            <a:r>
              <a:rPr lang="en-GB" sz="3200" dirty="0" smtClean="0">
                <a:solidFill>
                  <a:schemeClr val="tx1"/>
                </a:solidFill>
              </a:rPr>
              <a:t> </a:t>
            </a:r>
            <a:r>
              <a:rPr lang="en-GB" sz="3200" dirty="0" err="1" smtClean="0">
                <a:solidFill>
                  <a:schemeClr val="tx1"/>
                </a:solidFill>
              </a:rPr>
              <a:t>yn</a:t>
            </a:r>
            <a:r>
              <a:rPr lang="en-GB" sz="3200" dirty="0" smtClean="0">
                <a:solidFill>
                  <a:schemeClr val="tx1"/>
                </a:solidFill>
              </a:rPr>
              <a:t> </a:t>
            </a:r>
            <a:r>
              <a:rPr lang="en-GB" sz="3200" dirty="0" err="1" smtClean="0">
                <a:solidFill>
                  <a:schemeClr val="tx1"/>
                </a:solidFill>
              </a:rPr>
              <a:t>gweithio</a:t>
            </a:r>
            <a:r>
              <a:rPr lang="en-GB" sz="3200" dirty="0" smtClean="0">
                <a:solidFill>
                  <a:schemeClr val="tx1"/>
                </a:solidFill>
              </a:rPr>
              <a:t> </a:t>
            </a:r>
            <a:r>
              <a:rPr lang="en-GB" sz="3200" dirty="0" err="1" smtClean="0">
                <a:solidFill>
                  <a:schemeClr val="tx1"/>
                </a:solidFill>
              </a:rPr>
              <a:t>gyda’i</a:t>
            </a:r>
            <a:r>
              <a:rPr lang="en-GB" sz="3200" dirty="0" smtClean="0">
                <a:solidFill>
                  <a:schemeClr val="tx1"/>
                </a:solidFill>
              </a:rPr>
              <a:t> </a:t>
            </a:r>
            <a:r>
              <a:rPr lang="en-GB" sz="3200" dirty="0" err="1" smtClean="0">
                <a:solidFill>
                  <a:schemeClr val="tx1"/>
                </a:solidFill>
              </a:rPr>
              <a:t>dosbarthiadau</a:t>
            </a:r>
            <a:r>
              <a:rPr lang="en-GB" sz="3200" dirty="0">
                <a:solidFill>
                  <a:schemeClr val="tx1"/>
                </a:solidFill>
              </a:rPr>
              <a:t> </a:t>
            </a:r>
            <a:r>
              <a:rPr lang="en-GB" sz="3200" dirty="0" err="1" smtClean="0">
                <a:solidFill>
                  <a:schemeClr val="tx1"/>
                </a:solidFill>
              </a:rPr>
              <a:t>ar</a:t>
            </a:r>
            <a:r>
              <a:rPr lang="en-GB" sz="3200" dirty="0" smtClean="0">
                <a:solidFill>
                  <a:schemeClr val="tx1"/>
                </a:solidFill>
              </a:rPr>
              <a:t> </a:t>
            </a:r>
            <a:r>
              <a:rPr lang="en-GB" sz="3200" dirty="0" err="1" smtClean="0">
                <a:solidFill>
                  <a:schemeClr val="tx1"/>
                </a:solidFill>
              </a:rPr>
              <a:t>weithgareddau</a:t>
            </a:r>
            <a:r>
              <a:rPr lang="en-GB" sz="3200" dirty="0" smtClean="0">
                <a:solidFill>
                  <a:schemeClr val="tx1"/>
                </a:solidFill>
              </a:rPr>
              <a:t> </a:t>
            </a:r>
            <a:r>
              <a:rPr lang="en-GB" sz="3200" dirty="0" err="1" smtClean="0">
                <a:solidFill>
                  <a:schemeClr val="tx1"/>
                </a:solidFill>
              </a:rPr>
              <a:t>sydd</a:t>
            </a:r>
            <a:r>
              <a:rPr lang="en-GB" sz="3200" dirty="0" smtClean="0">
                <a:solidFill>
                  <a:schemeClr val="tx1"/>
                </a:solidFill>
              </a:rPr>
              <a:t> </a:t>
            </a:r>
            <a:r>
              <a:rPr lang="en-GB" sz="3200" dirty="0" err="1" smtClean="0">
                <a:solidFill>
                  <a:schemeClr val="tx1"/>
                </a:solidFill>
              </a:rPr>
              <a:t>wedi</a:t>
            </a:r>
            <a:r>
              <a:rPr lang="en-GB" sz="3200" dirty="0" smtClean="0">
                <a:solidFill>
                  <a:schemeClr val="tx1"/>
                </a:solidFill>
              </a:rPr>
              <a:t> </a:t>
            </a:r>
            <a:r>
              <a:rPr lang="en-GB" sz="3200" dirty="0" err="1" smtClean="0">
                <a:solidFill>
                  <a:schemeClr val="tx1"/>
                </a:solidFill>
              </a:rPr>
              <a:t>eu</a:t>
            </a:r>
            <a:r>
              <a:rPr lang="en-GB" sz="3200" dirty="0" smtClean="0">
                <a:solidFill>
                  <a:schemeClr val="tx1"/>
                </a:solidFill>
              </a:rPr>
              <a:t> </a:t>
            </a:r>
            <a:r>
              <a:rPr lang="en-GB" sz="3200" dirty="0" err="1" smtClean="0">
                <a:solidFill>
                  <a:schemeClr val="tx1"/>
                </a:solidFill>
              </a:rPr>
              <a:t>datblygu’n</a:t>
            </a:r>
            <a:r>
              <a:rPr lang="en-GB" sz="3200" dirty="0" smtClean="0">
                <a:solidFill>
                  <a:schemeClr val="tx1"/>
                </a:solidFill>
              </a:rPr>
              <a:t> </a:t>
            </a:r>
            <a:r>
              <a:rPr lang="en-GB" sz="3200" dirty="0" err="1" smtClean="0">
                <a:solidFill>
                  <a:schemeClr val="tx1"/>
                </a:solidFill>
              </a:rPr>
              <a:t>arbennig</a:t>
            </a:r>
            <a:r>
              <a:rPr lang="en-GB" sz="3200" dirty="0" smtClean="0">
                <a:solidFill>
                  <a:schemeClr val="tx1"/>
                </a:solidFill>
              </a:rPr>
              <a:t> </a:t>
            </a:r>
            <a:r>
              <a:rPr lang="en-GB" sz="3200" dirty="0" err="1" smtClean="0">
                <a:solidFill>
                  <a:schemeClr val="tx1"/>
                </a:solidFill>
              </a:rPr>
              <a:t>i</a:t>
            </a:r>
            <a:r>
              <a:rPr lang="en-GB" sz="3200" dirty="0" smtClean="0">
                <a:solidFill>
                  <a:schemeClr val="tx1"/>
                </a:solidFill>
              </a:rPr>
              <a:t> </a:t>
            </a:r>
            <a:r>
              <a:rPr lang="en-GB" sz="3200" dirty="0" err="1" smtClean="0">
                <a:solidFill>
                  <a:schemeClr val="tx1"/>
                </a:solidFill>
              </a:rPr>
              <a:t>alluogi</a:t>
            </a:r>
            <a:r>
              <a:rPr lang="en-GB" sz="3200" dirty="0" smtClean="0">
                <a:solidFill>
                  <a:schemeClr val="tx1"/>
                </a:solidFill>
              </a:rPr>
              <a:t> </a:t>
            </a:r>
            <a:r>
              <a:rPr lang="en-GB" sz="3200" dirty="0" err="1" smtClean="0">
                <a:solidFill>
                  <a:schemeClr val="tx1"/>
                </a:solidFill>
              </a:rPr>
              <a:t>amser</a:t>
            </a:r>
            <a:r>
              <a:rPr lang="en-GB" sz="3200" dirty="0" smtClean="0">
                <a:solidFill>
                  <a:schemeClr val="tx1"/>
                </a:solidFill>
              </a:rPr>
              <a:t> </a:t>
            </a:r>
            <a:r>
              <a:rPr lang="en-GB" sz="3200" dirty="0" err="1" smtClean="0">
                <a:solidFill>
                  <a:schemeClr val="tx1"/>
                </a:solidFill>
              </a:rPr>
              <a:t>i</a:t>
            </a:r>
            <a:r>
              <a:rPr lang="en-GB" sz="3200" dirty="0" smtClean="0">
                <a:solidFill>
                  <a:schemeClr val="tx1"/>
                </a:solidFill>
              </a:rPr>
              <a:t> </a:t>
            </a:r>
            <a:r>
              <a:rPr lang="en-GB" sz="3200" dirty="0" err="1" smtClean="0">
                <a:solidFill>
                  <a:schemeClr val="tx1"/>
                </a:solidFill>
              </a:rPr>
              <a:t>blant</a:t>
            </a:r>
            <a:r>
              <a:rPr lang="en-GB" sz="3200" dirty="0" smtClean="0">
                <a:solidFill>
                  <a:schemeClr val="tx1"/>
                </a:solidFill>
              </a:rPr>
              <a:t> </a:t>
            </a:r>
            <a:r>
              <a:rPr lang="en-GB" sz="3200" dirty="0" err="1" smtClean="0">
                <a:solidFill>
                  <a:schemeClr val="tx1"/>
                </a:solidFill>
              </a:rPr>
              <a:t>archwilio</a:t>
            </a:r>
            <a:r>
              <a:rPr lang="en-GB" sz="3200" dirty="0" smtClean="0">
                <a:solidFill>
                  <a:schemeClr val="tx1"/>
                </a:solidFill>
              </a:rPr>
              <a:t> </a:t>
            </a:r>
            <a:r>
              <a:rPr lang="en-GB" sz="3200" dirty="0" err="1" smtClean="0">
                <a:solidFill>
                  <a:schemeClr val="tx1"/>
                </a:solidFill>
              </a:rPr>
              <a:t>eu</a:t>
            </a:r>
            <a:r>
              <a:rPr lang="en-GB" sz="3200" dirty="0" smtClean="0">
                <a:solidFill>
                  <a:schemeClr val="tx1"/>
                </a:solidFill>
              </a:rPr>
              <a:t> </a:t>
            </a:r>
            <a:r>
              <a:rPr lang="en-GB" sz="3200" dirty="0" err="1" smtClean="0">
                <a:solidFill>
                  <a:schemeClr val="tx1"/>
                </a:solidFill>
              </a:rPr>
              <a:t>prosesau</a:t>
            </a:r>
            <a:r>
              <a:rPr lang="en-GB" sz="3200" dirty="0" smtClean="0">
                <a:solidFill>
                  <a:schemeClr val="tx1"/>
                </a:solidFill>
              </a:rPr>
              <a:t> </a:t>
            </a:r>
            <a:r>
              <a:rPr lang="en-GB" sz="3200" dirty="0" err="1" smtClean="0">
                <a:solidFill>
                  <a:schemeClr val="tx1"/>
                </a:solidFill>
              </a:rPr>
              <a:t>meddwl</a:t>
            </a:r>
            <a:r>
              <a:rPr lang="en-GB" sz="3200" dirty="0" smtClean="0">
                <a:solidFill>
                  <a:schemeClr val="tx1"/>
                </a:solidFill>
              </a:rPr>
              <a:t>. </a:t>
            </a:r>
            <a:r>
              <a:rPr lang="en-GB" sz="3200" dirty="0" err="1" smtClean="0">
                <a:solidFill>
                  <a:schemeClr val="tx1"/>
                </a:solidFill>
              </a:rPr>
              <a:t>Maent</a:t>
            </a:r>
            <a:r>
              <a:rPr lang="en-GB" sz="3200" dirty="0" smtClean="0">
                <a:solidFill>
                  <a:schemeClr val="tx1"/>
                </a:solidFill>
              </a:rPr>
              <a:t> </a:t>
            </a:r>
            <a:r>
              <a:rPr lang="en-GB" sz="3200" dirty="0" err="1" smtClean="0">
                <a:solidFill>
                  <a:schemeClr val="tx1"/>
                </a:solidFill>
              </a:rPr>
              <a:t>yn</a:t>
            </a:r>
            <a:r>
              <a:rPr lang="en-GB" sz="3200" dirty="0" smtClean="0">
                <a:solidFill>
                  <a:schemeClr val="tx1"/>
                </a:solidFill>
              </a:rPr>
              <a:t> </a:t>
            </a:r>
            <a:r>
              <a:rPr lang="en-GB" sz="3200" dirty="0" err="1" smtClean="0">
                <a:solidFill>
                  <a:schemeClr val="tx1"/>
                </a:solidFill>
              </a:rPr>
              <a:t>cydweithio</a:t>
            </a:r>
            <a:r>
              <a:rPr lang="en-GB" sz="3200" dirty="0" smtClean="0">
                <a:solidFill>
                  <a:schemeClr val="tx1"/>
                </a:solidFill>
              </a:rPr>
              <a:t> </a:t>
            </a:r>
            <a:r>
              <a:rPr lang="en-GB" sz="3200" dirty="0" err="1" smtClean="0">
                <a:solidFill>
                  <a:schemeClr val="tx1"/>
                </a:solidFill>
              </a:rPr>
              <a:t>gyda’i</a:t>
            </a:r>
            <a:r>
              <a:rPr lang="en-GB" sz="3200" dirty="0" smtClean="0">
                <a:solidFill>
                  <a:schemeClr val="tx1"/>
                </a:solidFill>
              </a:rPr>
              <a:t> </a:t>
            </a:r>
            <a:r>
              <a:rPr lang="en-GB" sz="3200" dirty="0" err="1" smtClean="0">
                <a:solidFill>
                  <a:schemeClr val="tx1"/>
                </a:solidFill>
              </a:rPr>
              <a:t>cymheiriaid</a:t>
            </a:r>
            <a:r>
              <a:rPr lang="en-GB" sz="3200" dirty="0" smtClean="0">
                <a:solidFill>
                  <a:schemeClr val="tx1"/>
                </a:solidFill>
              </a:rPr>
              <a:t> </a:t>
            </a:r>
            <a:r>
              <a:rPr lang="en-GB" sz="3200" dirty="0" err="1" smtClean="0">
                <a:solidFill>
                  <a:schemeClr val="tx1"/>
                </a:solidFill>
              </a:rPr>
              <a:t>i</a:t>
            </a:r>
            <a:r>
              <a:rPr lang="en-GB" sz="3200" dirty="0" smtClean="0">
                <a:solidFill>
                  <a:schemeClr val="tx1"/>
                </a:solidFill>
              </a:rPr>
              <a:t> </a:t>
            </a:r>
            <a:r>
              <a:rPr lang="en-GB" sz="3200" dirty="0" err="1" smtClean="0">
                <a:solidFill>
                  <a:schemeClr val="tx1"/>
                </a:solidFill>
              </a:rPr>
              <a:t>siarad</a:t>
            </a:r>
            <a:r>
              <a:rPr lang="en-GB" sz="3200" dirty="0" smtClean="0">
                <a:solidFill>
                  <a:schemeClr val="tx1"/>
                </a:solidFill>
              </a:rPr>
              <a:t> am </a:t>
            </a:r>
            <a:r>
              <a:rPr lang="en-GB" sz="3200" dirty="0" err="1" smtClean="0">
                <a:solidFill>
                  <a:schemeClr val="tx1"/>
                </a:solidFill>
              </a:rPr>
              <a:t>eu</a:t>
            </a:r>
            <a:r>
              <a:rPr lang="en-GB" sz="3200" dirty="0" smtClean="0">
                <a:solidFill>
                  <a:schemeClr val="tx1"/>
                </a:solidFill>
              </a:rPr>
              <a:t> </a:t>
            </a:r>
            <a:r>
              <a:rPr lang="en-GB" sz="3200" dirty="0" err="1" smtClean="0">
                <a:solidFill>
                  <a:schemeClr val="tx1"/>
                </a:solidFill>
              </a:rPr>
              <a:t>syniadau</a:t>
            </a:r>
            <a:r>
              <a:rPr lang="en-GB" sz="3200" dirty="0" smtClean="0">
                <a:solidFill>
                  <a:schemeClr val="tx1"/>
                </a:solidFill>
              </a:rPr>
              <a:t> </a:t>
            </a:r>
            <a:r>
              <a:rPr lang="en-GB" sz="3200" dirty="0" err="1" smtClean="0">
                <a:solidFill>
                  <a:schemeClr val="tx1"/>
                </a:solidFill>
              </a:rPr>
              <a:t>sy’n</a:t>
            </a:r>
            <a:r>
              <a:rPr lang="en-GB" sz="3200" dirty="0" smtClean="0">
                <a:solidFill>
                  <a:schemeClr val="tx1"/>
                </a:solidFill>
              </a:rPr>
              <a:t> </a:t>
            </a:r>
            <a:r>
              <a:rPr lang="en-GB" sz="3200" dirty="0" err="1" smtClean="0">
                <a:solidFill>
                  <a:schemeClr val="tx1"/>
                </a:solidFill>
              </a:rPr>
              <a:t>rhoi</a:t>
            </a:r>
            <a:r>
              <a:rPr lang="en-GB" sz="3200" dirty="0" smtClean="0">
                <a:solidFill>
                  <a:schemeClr val="tx1"/>
                </a:solidFill>
              </a:rPr>
              <a:t> </a:t>
            </a:r>
            <a:r>
              <a:rPr lang="en-GB" sz="3200" dirty="0" err="1" smtClean="0">
                <a:solidFill>
                  <a:schemeClr val="tx1"/>
                </a:solidFill>
              </a:rPr>
              <a:t>cyfle</a:t>
            </a:r>
            <a:r>
              <a:rPr lang="en-GB" sz="3200" dirty="0" smtClean="0">
                <a:solidFill>
                  <a:schemeClr val="tx1"/>
                </a:solidFill>
              </a:rPr>
              <a:t> </a:t>
            </a:r>
            <a:r>
              <a:rPr lang="en-GB" sz="3200" dirty="0" err="1" smtClean="0">
                <a:solidFill>
                  <a:schemeClr val="tx1"/>
                </a:solidFill>
              </a:rPr>
              <a:t>iddynt</a:t>
            </a:r>
            <a:r>
              <a:rPr lang="en-GB" sz="3200" dirty="0" smtClean="0">
                <a:solidFill>
                  <a:schemeClr val="tx1"/>
                </a:solidFill>
              </a:rPr>
              <a:t> </a:t>
            </a:r>
            <a:r>
              <a:rPr lang="en-GB" sz="3200" dirty="0" err="1" smtClean="0">
                <a:solidFill>
                  <a:schemeClr val="tx1"/>
                </a:solidFill>
              </a:rPr>
              <a:t>gyfiawnhau</a:t>
            </a:r>
            <a:r>
              <a:rPr lang="en-GB" sz="3200" dirty="0" smtClean="0">
                <a:solidFill>
                  <a:schemeClr val="tx1"/>
                </a:solidFill>
              </a:rPr>
              <a:t> a </a:t>
            </a:r>
            <a:r>
              <a:rPr lang="en-GB" sz="3200" dirty="0" err="1" smtClean="0">
                <a:solidFill>
                  <a:schemeClr val="tx1"/>
                </a:solidFill>
              </a:rPr>
              <a:t>newid</a:t>
            </a:r>
            <a:r>
              <a:rPr lang="en-GB" sz="3200" dirty="0" smtClean="0">
                <a:solidFill>
                  <a:schemeClr val="tx1"/>
                </a:solidFill>
              </a:rPr>
              <a:t> </a:t>
            </a:r>
            <a:r>
              <a:rPr lang="en-GB" sz="3200" dirty="0" err="1" smtClean="0">
                <a:solidFill>
                  <a:schemeClr val="tx1"/>
                </a:solidFill>
              </a:rPr>
              <a:t>eu</a:t>
            </a:r>
            <a:r>
              <a:rPr lang="en-GB" sz="3200" dirty="0" smtClean="0">
                <a:solidFill>
                  <a:schemeClr val="tx1"/>
                </a:solidFill>
              </a:rPr>
              <a:t> </a:t>
            </a:r>
            <a:r>
              <a:rPr lang="en-GB" sz="3200" dirty="0" err="1" smtClean="0">
                <a:solidFill>
                  <a:schemeClr val="tx1"/>
                </a:solidFill>
              </a:rPr>
              <a:t>syniadau</a:t>
            </a:r>
            <a:r>
              <a:rPr lang="en-GB" sz="3200" dirty="0" smtClean="0">
                <a:solidFill>
                  <a:schemeClr val="tx1"/>
                </a:solidFill>
              </a:rPr>
              <a:t> </a:t>
            </a:r>
            <a:r>
              <a:rPr lang="en-GB" sz="3200" dirty="0" err="1" smtClean="0">
                <a:solidFill>
                  <a:schemeClr val="tx1"/>
                </a:solidFill>
              </a:rPr>
              <a:t>os</a:t>
            </a:r>
            <a:r>
              <a:rPr lang="en-GB" sz="3200" dirty="0" smtClean="0">
                <a:solidFill>
                  <a:schemeClr val="tx1"/>
                </a:solidFill>
              </a:rPr>
              <a:t> </a:t>
            </a:r>
            <a:r>
              <a:rPr lang="en-GB" sz="3200" dirty="0" err="1" smtClean="0">
                <a:solidFill>
                  <a:schemeClr val="tx1"/>
                </a:solidFill>
              </a:rPr>
              <a:t>oes</a:t>
            </a:r>
            <a:r>
              <a:rPr lang="en-GB" sz="3200" dirty="0" smtClean="0">
                <a:solidFill>
                  <a:schemeClr val="tx1"/>
                </a:solidFill>
              </a:rPr>
              <a:t> </a:t>
            </a:r>
            <a:r>
              <a:rPr lang="en-GB" sz="3200" dirty="0" err="1" smtClean="0">
                <a:solidFill>
                  <a:schemeClr val="tx1"/>
                </a:solidFill>
              </a:rPr>
              <a:t>angen</a:t>
            </a:r>
            <a:r>
              <a:rPr lang="en-GB" sz="3200" dirty="0" smtClean="0">
                <a:solidFill>
                  <a:schemeClr val="tx1"/>
                </a:solidFill>
              </a:rPr>
              <a:t>.  </a:t>
            </a:r>
            <a:r>
              <a:rPr lang="en-GB" sz="3200" dirty="0" err="1" smtClean="0">
                <a:solidFill>
                  <a:schemeClr val="tx1"/>
                </a:solidFill>
              </a:rPr>
              <a:t>Wrth</a:t>
            </a:r>
            <a:r>
              <a:rPr lang="en-GB" sz="3200" dirty="0" smtClean="0">
                <a:solidFill>
                  <a:schemeClr val="tx1"/>
                </a:solidFill>
              </a:rPr>
              <a:t> </a:t>
            </a:r>
            <a:r>
              <a:rPr lang="en-GB" sz="3200" dirty="0" err="1" smtClean="0">
                <a:solidFill>
                  <a:schemeClr val="tx1"/>
                </a:solidFill>
              </a:rPr>
              <a:t>i</a:t>
            </a:r>
            <a:r>
              <a:rPr lang="en-GB" sz="3200" dirty="0" smtClean="0">
                <a:solidFill>
                  <a:schemeClr val="tx1"/>
                </a:solidFill>
              </a:rPr>
              <a:t> chi </a:t>
            </a:r>
            <a:r>
              <a:rPr lang="en-GB" sz="3200" dirty="0" err="1" smtClean="0">
                <a:solidFill>
                  <a:schemeClr val="tx1"/>
                </a:solidFill>
              </a:rPr>
              <a:t>wylio’r</a:t>
            </a:r>
            <a:r>
              <a:rPr lang="en-GB" sz="3200" dirty="0" smtClean="0">
                <a:solidFill>
                  <a:schemeClr val="tx1"/>
                </a:solidFill>
              </a:rPr>
              <a:t> </a:t>
            </a:r>
            <a:r>
              <a:rPr lang="en-GB" sz="3200" dirty="0" err="1" smtClean="0">
                <a:solidFill>
                  <a:schemeClr val="tx1"/>
                </a:solidFill>
              </a:rPr>
              <a:t>fidio</a:t>
            </a:r>
            <a:r>
              <a:rPr lang="en-GB" sz="3200" dirty="0" smtClean="0">
                <a:solidFill>
                  <a:schemeClr val="tx1"/>
                </a:solidFill>
              </a:rPr>
              <a:t> </a:t>
            </a:r>
            <a:r>
              <a:rPr lang="en-GB" sz="3200" dirty="0" err="1" smtClean="0">
                <a:solidFill>
                  <a:schemeClr val="tx1"/>
                </a:solidFill>
              </a:rPr>
              <a:t>ystyriwch</a:t>
            </a:r>
            <a:r>
              <a:rPr lang="en-GB" sz="3200" dirty="0" smtClean="0">
                <a:solidFill>
                  <a:schemeClr val="tx1"/>
                </a:solidFill>
              </a:rPr>
              <a:t> </a:t>
            </a:r>
            <a:r>
              <a:rPr lang="en-GB" sz="3200" dirty="0" err="1" smtClean="0">
                <a:solidFill>
                  <a:schemeClr val="tx1"/>
                </a:solidFill>
              </a:rPr>
              <a:t>sut</a:t>
            </a:r>
            <a:r>
              <a:rPr lang="en-GB" sz="3200" dirty="0" smtClean="0">
                <a:solidFill>
                  <a:schemeClr val="tx1"/>
                </a:solidFill>
              </a:rPr>
              <a:t> y </a:t>
            </a:r>
            <a:r>
              <a:rPr lang="en-GB" sz="3200" dirty="0" err="1" smtClean="0">
                <a:solidFill>
                  <a:schemeClr val="tx1"/>
                </a:solidFill>
              </a:rPr>
              <a:t>mae’r</a:t>
            </a:r>
            <a:r>
              <a:rPr lang="en-GB" sz="3200" dirty="0" smtClean="0">
                <a:solidFill>
                  <a:schemeClr val="tx1"/>
                </a:solidFill>
              </a:rPr>
              <a:t> </a:t>
            </a:r>
            <a:r>
              <a:rPr lang="en-GB" sz="3200" dirty="0" err="1" smtClean="0">
                <a:solidFill>
                  <a:schemeClr val="tx1"/>
                </a:solidFill>
              </a:rPr>
              <a:t>gweithgareddau</a:t>
            </a:r>
            <a:r>
              <a:rPr lang="en-GB" sz="3200" dirty="0" smtClean="0">
                <a:solidFill>
                  <a:schemeClr val="tx1"/>
                </a:solidFill>
              </a:rPr>
              <a:t> </a:t>
            </a:r>
            <a:r>
              <a:rPr lang="en-GB" sz="3200" dirty="0" err="1" smtClean="0">
                <a:solidFill>
                  <a:schemeClr val="tx1"/>
                </a:solidFill>
              </a:rPr>
              <a:t>yn</a:t>
            </a:r>
            <a:r>
              <a:rPr lang="en-GB" sz="3200" dirty="0" smtClean="0">
                <a:solidFill>
                  <a:schemeClr val="tx1"/>
                </a:solidFill>
              </a:rPr>
              <a:t> </a:t>
            </a:r>
            <a:r>
              <a:rPr lang="en-GB" sz="3200" dirty="0" err="1" smtClean="0">
                <a:solidFill>
                  <a:schemeClr val="tx1"/>
                </a:solidFill>
              </a:rPr>
              <a:t>datblygu</a:t>
            </a:r>
            <a:r>
              <a:rPr lang="en-GB" sz="3200" dirty="0" smtClean="0">
                <a:solidFill>
                  <a:schemeClr val="tx1"/>
                </a:solidFill>
              </a:rPr>
              <a:t> </a:t>
            </a:r>
            <a:r>
              <a:rPr lang="en-GB" sz="3200" dirty="0" err="1" smtClean="0">
                <a:solidFill>
                  <a:schemeClr val="tx1"/>
                </a:solidFill>
              </a:rPr>
              <a:t>sgiliau</a:t>
            </a:r>
            <a:r>
              <a:rPr lang="en-GB" sz="3200" dirty="0" smtClean="0">
                <a:solidFill>
                  <a:schemeClr val="tx1"/>
                </a:solidFill>
              </a:rPr>
              <a:t> </a:t>
            </a:r>
            <a:r>
              <a:rPr lang="en-GB" sz="3200" dirty="0" err="1" smtClean="0">
                <a:solidFill>
                  <a:schemeClr val="tx1"/>
                </a:solidFill>
              </a:rPr>
              <a:t>meddwl</a:t>
            </a:r>
            <a:r>
              <a:rPr lang="en-GB" sz="3200" dirty="0" smtClean="0">
                <a:solidFill>
                  <a:schemeClr val="tx1"/>
                </a:solidFill>
              </a:rPr>
              <a:t> a </a:t>
            </a:r>
            <a:r>
              <a:rPr lang="en-GB" sz="3200" dirty="0" err="1" smtClean="0">
                <a:solidFill>
                  <a:schemeClr val="tx1"/>
                </a:solidFill>
              </a:rPr>
              <a:t>rhesymu’r</a:t>
            </a:r>
            <a:r>
              <a:rPr lang="en-GB" sz="3200" dirty="0" smtClean="0">
                <a:solidFill>
                  <a:schemeClr val="tx1"/>
                </a:solidFill>
              </a:rPr>
              <a:t> plant a </a:t>
            </a:r>
            <a:r>
              <a:rPr lang="en-GB" sz="3200" dirty="0" err="1" smtClean="0">
                <a:solidFill>
                  <a:schemeClr val="tx1"/>
                </a:solidFill>
              </a:rPr>
              <a:t>nodwch</a:t>
            </a:r>
            <a:r>
              <a:rPr lang="en-GB" sz="3200" dirty="0" smtClean="0">
                <a:solidFill>
                  <a:schemeClr val="tx1"/>
                </a:solidFill>
              </a:rPr>
              <a:t> </a:t>
            </a:r>
            <a:r>
              <a:rPr lang="en-GB" sz="3200" dirty="0" err="1" smtClean="0">
                <a:solidFill>
                  <a:schemeClr val="tx1"/>
                </a:solidFill>
              </a:rPr>
              <a:t>eich</a:t>
            </a:r>
            <a:r>
              <a:rPr lang="en-GB" sz="3200" dirty="0" smtClean="0">
                <a:solidFill>
                  <a:schemeClr val="tx1"/>
                </a:solidFill>
              </a:rPr>
              <a:t> </a:t>
            </a:r>
            <a:r>
              <a:rPr lang="en-GB" sz="3200" dirty="0" err="1" smtClean="0">
                <a:solidFill>
                  <a:schemeClr val="tx1"/>
                </a:solidFill>
              </a:rPr>
              <a:t>arsylwadau</a:t>
            </a:r>
            <a:r>
              <a:rPr lang="en-GB" sz="3200" dirty="0" smtClean="0">
                <a:solidFill>
                  <a:schemeClr val="tx1"/>
                </a:solidFill>
              </a:rPr>
              <a:t>. </a:t>
            </a:r>
            <a:endParaRPr lang="en-GB" dirty="0"/>
          </a:p>
          <a:p>
            <a:r>
              <a:rPr lang="en-GB" dirty="0" smtClean="0"/>
              <a:t>CLIP </a:t>
            </a:r>
            <a:r>
              <a:rPr lang="en-GB" dirty="0" err="1" smtClean="0"/>
              <a:t>Fidio</a:t>
            </a:r>
            <a:r>
              <a:rPr lang="en-GB" dirty="0" smtClean="0"/>
              <a:t>:</a:t>
            </a:r>
            <a:endParaRPr lang="en-GB" dirty="0"/>
          </a:p>
          <a:p>
            <a:r>
              <a:rPr lang="en-GB" dirty="0">
                <a:hlinkClick r:id="rId2"/>
              </a:rPr>
              <a:t>https://</a:t>
            </a:r>
            <a:r>
              <a:rPr lang="en-GB" dirty="0" smtClean="0">
                <a:hlinkClick r:id="rId2"/>
              </a:rPr>
              <a:t>www.futurelearn.com/courses/teaching-primary-science-getting-started/0/steps/40227</a:t>
            </a:r>
            <a:endParaRPr lang="en-GB" dirty="0" smtClean="0"/>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2806561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Syniadau</a:t>
            </a:r>
            <a:r>
              <a:rPr lang="en-GB" dirty="0" smtClean="0"/>
              <a:t> </a:t>
            </a:r>
            <a:r>
              <a:rPr lang="en-GB" dirty="0" err="1" smtClean="0"/>
              <a:t>i</a:t>
            </a:r>
            <a:r>
              <a:rPr lang="en-GB" dirty="0" smtClean="0"/>
              <a:t> </a:t>
            </a:r>
            <a:r>
              <a:rPr lang="en-GB" dirty="0" err="1" smtClean="0"/>
              <a:t>weithredu</a:t>
            </a:r>
            <a:r>
              <a:rPr lang="en-GB" dirty="0" smtClean="0"/>
              <a:t> </a:t>
            </a:r>
            <a:r>
              <a:rPr lang="en-GB" dirty="0" err="1" smtClean="0"/>
              <a:t>yn</a:t>
            </a:r>
            <a:r>
              <a:rPr lang="en-GB" dirty="0" smtClean="0"/>
              <a:t> y </a:t>
            </a:r>
            <a:r>
              <a:rPr lang="en-GB" dirty="0" err="1" smtClean="0"/>
              <a:t>dosbarth</a:t>
            </a:r>
            <a:r>
              <a:rPr lang="en-GB" dirty="0" smtClean="0"/>
              <a:t>?</a:t>
            </a:r>
            <a:endParaRPr lang="en-GB" dirty="0"/>
          </a:p>
        </p:txBody>
      </p:sp>
      <p:sp>
        <p:nvSpPr>
          <p:cNvPr id="3" name="Content Placeholder 2"/>
          <p:cNvSpPr>
            <a:spLocks noGrp="1"/>
          </p:cNvSpPr>
          <p:nvPr>
            <p:ph idx="1"/>
          </p:nvPr>
        </p:nvSpPr>
        <p:spPr/>
        <p:txBody>
          <a:bodyPr>
            <a:normAutofit/>
          </a:bodyPr>
          <a:lstStyle/>
          <a:p>
            <a:pPr marL="0" indent="0">
              <a:buNone/>
            </a:pPr>
            <a:r>
              <a:rPr lang="en-GB" dirty="0" err="1"/>
              <a:t>Strategaethau</a:t>
            </a:r>
            <a:r>
              <a:rPr lang="en-GB" dirty="0"/>
              <a:t> </a:t>
            </a:r>
            <a:r>
              <a:rPr lang="en-GB" dirty="0" err="1"/>
              <a:t>echdynnu</a:t>
            </a:r>
            <a:r>
              <a:rPr lang="en-GB" dirty="0"/>
              <a:t> (elicitation) “Bright Ideas” a TDTS</a:t>
            </a:r>
            <a:r>
              <a:rPr lang="en-GB" dirty="0" smtClean="0"/>
              <a:t>:</a:t>
            </a:r>
            <a:endParaRPr lang="en-GB" dirty="0"/>
          </a:p>
          <a:p>
            <a:pPr>
              <a:buFont typeface="Wingdings" panose="05000000000000000000" pitchFamily="2" charset="2"/>
              <a:buChar char="Ø"/>
            </a:pPr>
            <a:r>
              <a:rPr lang="en-GB" dirty="0"/>
              <a:t>  </a:t>
            </a:r>
            <a:r>
              <a:rPr lang="en-GB" dirty="0" err="1"/>
              <a:t>Yr</a:t>
            </a:r>
            <a:r>
              <a:rPr lang="en-GB" dirty="0"/>
              <a:t> un </a:t>
            </a:r>
            <a:r>
              <a:rPr lang="en-GB" dirty="0" err="1"/>
              <a:t>sydd</a:t>
            </a:r>
            <a:r>
              <a:rPr lang="en-GB" dirty="0"/>
              <a:t> </a:t>
            </a:r>
            <a:r>
              <a:rPr lang="en-GB" dirty="0" err="1"/>
              <a:t>allan</a:t>
            </a:r>
            <a:r>
              <a:rPr lang="en-GB" dirty="0"/>
              <a:t> o le / </a:t>
            </a:r>
            <a:r>
              <a:rPr lang="en-GB" dirty="0">
                <a:solidFill>
                  <a:schemeClr val="tx1"/>
                </a:solidFill>
              </a:rPr>
              <a:t>The odd one out</a:t>
            </a:r>
          </a:p>
          <a:p>
            <a:pPr>
              <a:buFont typeface="Wingdings" panose="05000000000000000000" pitchFamily="2" charset="2"/>
              <a:buChar char="Ø"/>
            </a:pPr>
            <a:r>
              <a:rPr lang="en-GB" dirty="0">
                <a:solidFill>
                  <a:schemeClr val="tx1"/>
                </a:solidFill>
              </a:rPr>
              <a:t>  </a:t>
            </a:r>
            <a:r>
              <a:rPr lang="en-GB" dirty="0" err="1" smtClean="0">
                <a:solidFill>
                  <a:schemeClr val="tx1"/>
                </a:solidFill>
              </a:rPr>
              <a:t>Positif</a:t>
            </a:r>
            <a:r>
              <a:rPr lang="en-GB" dirty="0" smtClean="0">
                <a:solidFill>
                  <a:schemeClr val="tx1"/>
                </a:solidFill>
              </a:rPr>
              <a:t> / </a:t>
            </a:r>
            <a:r>
              <a:rPr lang="en-GB" dirty="0" err="1" smtClean="0">
                <a:solidFill>
                  <a:schemeClr val="tx1"/>
                </a:solidFill>
              </a:rPr>
              <a:t>Negyddol</a:t>
            </a:r>
            <a:r>
              <a:rPr lang="en-GB" dirty="0" smtClean="0">
                <a:solidFill>
                  <a:schemeClr val="tx1"/>
                </a:solidFill>
              </a:rPr>
              <a:t> / </a:t>
            </a:r>
            <a:r>
              <a:rPr lang="en-GB" dirty="0" err="1">
                <a:solidFill>
                  <a:schemeClr val="tx1"/>
                </a:solidFill>
              </a:rPr>
              <a:t>Diddorol</a:t>
            </a:r>
            <a:r>
              <a:rPr lang="en-GB" dirty="0">
                <a:solidFill>
                  <a:schemeClr val="tx1"/>
                </a:solidFill>
              </a:rPr>
              <a:t> / The </a:t>
            </a:r>
            <a:r>
              <a:rPr lang="en-GB" dirty="0" err="1">
                <a:solidFill>
                  <a:schemeClr val="tx1"/>
                </a:solidFill>
              </a:rPr>
              <a:t>pmi</a:t>
            </a:r>
            <a:r>
              <a:rPr lang="en-GB" dirty="0">
                <a:solidFill>
                  <a:schemeClr val="tx1"/>
                </a:solidFill>
              </a:rPr>
              <a:t> “positives, minuses, interesting”</a:t>
            </a:r>
          </a:p>
          <a:p>
            <a:pPr>
              <a:buFont typeface="Wingdings" panose="05000000000000000000" pitchFamily="2" charset="2"/>
              <a:buChar char="Ø"/>
            </a:pPr>
            <a:r>
              <a:rPr lang="en-GB" dirty="0"/>
              <a:t>  Y </a:t>
            </a:r>
            <a:r>
              <a:rPr lang="en-GB" dirty="0" err="1"/>
              <a:t>Cwestiwn</a:t>
            </a:r>
            <a:r>
              <a:rPr lang="en-GB" dirty="0"/>
              <a:t> </a:t>
            </a:r>
            <a:r>
              <a:rPr lang="en-GB" dirty="0" err="1"/>
              <a:t>Mawr</a:t>
            </a:r>
            <a:r>
              <a:rPr lang="en-GB" dirty="0"/>
              <a:t> “The Big Question”</a:t>
            </a:r>
          </a:p>
          <a:p>
            <a:pPr>
              <a:buFont typeface="Wingdings" panose="05000000000000000000" pitchFamily="2" charset="2"/>
              <a:buChar char="Ø"/>
            </a:pPr>
            <a:r>
              <a:rPr lang="en-GB" dirty="0"/>
              <a:t>  Drama </a:t>
            </a:r>
            <a:r>
              <a:rPr lang="en-GB" dirty="0" err="1"/>
              <a:t>mewn</a:t>
            </a:r>
            <a:r>
              <a:rPr lang="en-GB" dirty="0"/>
              <a:t> </a:t>
            </a:r>
            <a:r>
              <a:rPr lang="en-GB" dirty="0" err="1"/>
              <a:t>gwyddoniaeth</a:t>
            </a:r>
            <a:r>
              <a:rPr lang="en-GB" dirty="0"/>
              <a:t> </a:t>
            </a:r>
            <a:r>
              <a:rPr lang="en-GB" dirty="0" err="1" smtClean="0"/>
              <a:t>gynradd</a:t>
            </a:r>
            <a:endParaRPr lang="en-GB" dirty="0" smtClean="0">
              <a:hlinkClick r:id="rId2"/>
            </a:endParaRPr>
          </a:p>
          <a:p>
            <a:pPr marL="0" indent="0">
              <a:buNone/>
            </a:pPr>
            <a:r>
              <a:rPr lang="en-GB" dirty="0" smtClean="0">
                <a:hlinkClick r:id="rId2"/>
              </a:rPr>
              <a:t>https</a:t>
            </a:r>
            <a:r>
              <a:rPr lang="en-GB" dirty="0">
                <a:hlinkClick r:id="rId2"/>
              </a:rPr>
              <a:t>://</a:t>
            </a:r>
            <a:r>
              <a:rPr lang="en-GB" dirty="0" smtClean="0">
                <a:hlinkClick r:id="rId2"/>
              </a:rPr>
              <a:t>pstt.org.uk/resources/cpd-units/dramatic-science</a:t>
            </a:r>
            <a:endParaRPr lang="en-GB" dirty="0"/>
          </a:p>
          <a:p>
            <a:pPr marL="0" indent="0">
              <a:buNone/>
            </a:pPr>
            <a:r>
              <a:rPr lang="en-GB" dirty="0" smtClean="0"/>
              <a:t>STEAM  Science Technology Engineering Art Maths (Donaldson/</a:t>
            </a:r>
            <a:r>
              <a:rPr lang="en-GB" dirty="0" err="1" smtClean="0"/>
              <a:t>Creadigrwydd</a:t>
            </a:r>
            <a:r>
              <a:rPr lang="en-GB" dirty="0" smtClean="0"/>
              <a:t>)</a:t>
            </a:r>
          </a:p>
          <a:p>
            <a:pPr marL="0" indent="0">
              <a:buNone/>
            </a:pPr>
            <a:r>
              <a:rPr lang="en-GB" dirty="0" smtClean="0"/>
              <a:t> </a:t>
            </a:r>
            <a:r>
              <a:rPr lang="en-GB" dirty="0" smtClean="0">
                <a:hlinkClick r:id="rId3"/>
              </a:rPr>
              <a:t>https</a:t>
            </a:r>
            <a:r>
              <a:rPr lang="en-GB" dirty="0">
                <a:hlinkClick r:id="rId3"/>
              </a:rPr>
              <a:t>://</a:t>
            </a:r>
            <a:r>
              <a:rPr lang="en-GB" dirty="0" smtClean="0">
                <a:hlinkClick r:id="rId3"/>
              </a:rPr>
              <a:t>www.tes.com/teaching-resources/steam</a:t>
            </a: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8925773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a:t>
            </a:r>
            <a:r>
              <a:rPr lang="en-GB" dirty="0" err="1" smtClean="0">
                <a:solidFill>
                  <a:schemeClr val="tx1"/>
                </a:solidFill>
              </a:rPr>
              <a:t>Yr</a:t>
            </a:r>
            <a:r>
              <a:rPr lang="en-GB" dirty="0" smtClean="0">
                <a:solidFill>
                  <a:schemeClr val="tx1"/>
                </a:solidFill>
              </a:rPr>
              <a:t> un </a:t>
            </a:r>
            <a:r>
              <a:rPr lang="en-GB" dirty="0" err="1" smtClean="0">
                <a:solidFill>
                  <a:schemeClr val="tx1"/>
                </a:solidFill>
              </a:rPr>
              <a:t>sydd</a:t>
            </a:r>
            <a:r>
              <a:rPr lang="en-GB" dirty="0" smtClean="0">
                <a:solidFill>
                  <a:schemeClr val="tx1"/>
                </a:solidFill>
              </a:rPr>
              <a:t> </a:t>
            </a:r>
            <a:r>
              <a:rPr lang="en-GB" dirty="0" err="1" smtClean="0">
                <a:solidFill>
                  <a:schemeClr val="tx1"/>
                </a:solidFill>
              </a:rPr>
              <a:t>allan</a:t>
            </a:r>
            <a:r>
              <a:rPr lang="en-GB" dirty="0" smtClean="0">
                <a:solidFill>
                  <a:schemeClr val="tx1"/>
                </a:solidFill>
              </a:rPr>
              <a:t> o le”</a:t>
            </a:r>
            <a:endParaRPr lang="en-GB" dirty="0">
              <a:solidFill>
                <a:schemeClr val="tx1"/>
              </a:solidFill>
            </a:endParaRPr>
          </a:p>
        </p:txBody>
      </p:sp>
      <p:sp>
        <p:nvSpPr>
          <p:cNvPr id="3" name="Content Placeholder 2"/>
          <p:cNvSpPr>
            <a:spLocks noGrp="1"/>
          </p:cNvSpPr>
          <p:nvPr>
            <p:ph idx="1"/>
          </p:nvPr>
        </p:nvSpPr>
        <p:spPr/>
        <p:txBody>
          <a:bodyPr>
            <a:normAutofit lnSpcReduction="10000"/>
          </a:bodyPr>
          <a:lstStyle/>
          <a:p>
            <a:endParaRPr lang="en-GB" sz="3200" dirty="0" smtClean="0"/>
          </a:p>
          <a:p>
            <a:pPr>
              <a:buFont typeface="Wingdings" panose="05000000000000000000" pitchFamily="2" charset="2"/>
              <a:buChar char="§"/>
            </a:pPr>
            <a:r>
              <a:rPr lang="en-GB" sz="3200" dirty="0" smtClean="0"/>
              <a:t> </a:t>
            </a:r>
            <a:r>
              <a:rPr lang="en-GB" sz="3200" dirty="0" err="1" smtClean="0"/>
              <a:t>Mae’r</a:t>
            </a:r>
            <a:r>
              <a:rPr lang="en-GB" sz="3200" dirty="0" smtClean="0"/>
              <a:t> plant </a:t>
            </a:r>
            <a:r>
              <a:rPr lang="en-GB" sz="3200" dirty="0" err="1" smtClean="0"/>
              <a:t>yn</a:t>
            </a:r>
            <a:r>
              <a:rPr lang="en-GB" sz="3200" dirty="0" smtClean="0"/>
              <a:t> </a:t>
            </a:r>
            <a:r>
              <a:rPr lang="en-GB" sz="3200" dirty="0" err="1" smtClean="0"/>
              <a:t>trafod</a:t>
            </a:r>
            <a:r>
              <a:rPr lang="en-GB" sz="3200" dirty="0" smtClean="0"/>
              <a:t> </a:t>
            </a:r>
            <a:r>
              <a:rPr lang="en-GB" sz="3200" dirty="0" err="1" smtClean="0"/>
              <a:t>lluniau</a:t>
            </a:r>
            <a:r>
              <a:rPr lang="en-GB" sz="3200" dirty="0" smtClean="0"/>
              <a:t> </a:t>
            </a:r>
            <a:r>
              <a:rPr lang="en-GB" sz="3200" dirty="0" err="1" smtClean="0"/>
              <a:t>neu</a:t>
            </a:r>
            <a:r>
              <a:rPr lang="en-GB" sz="3200" dirty="0" smtClean="0"/>
              <a:t> </a:t>
            </a:r>
            <a:r>
              <a:rPr lang="en-GB" sz="3200" dirty="0" err="1" smtClean="0"/>
              <a:t>wrthrychau</a:t>
            </a:r>
            <a:r>
              <a:rPr lang="en-GB" sz="3200" dirty="0" smtClean="0"/>
              <a:t> (3 </a:t>
            </a:r>
            <a:r>
              <a:rPr lang="en-GB" sz="3200" dirty="0" err="1" smtClean="0"/>
              <a:t>neu</a:t>
            </a:r>
            <a:r>
              <a:rPr lang="en-GB" sz="3200" dirty="0" smtClean="0"/>
              <a:t> 4) </a:t>
            </a:r>
          </a:p>
          <a:p>
            <a:pPr>
              <a:buFont typeface="Wingdings" panose="05000000000000000000" pitchFamily="2" charset="2"/>
              <a:buChar char="§"/>
            </a:pPr>
            <a:r>
              <a:rPr lang="en-GB" sz="3200" dirty="0" smtClean="0"/>
              <a:t> Pa un </a:t>
            </a:r>
            <a:r>
              <a:rPr lang="en-GB" sz="3200" dirty="0" err="1" smtClean="0"/>
              <a:t>sydd</a:t>
            </a:r>
            <a:r>
              <a:rPr lang="en-GB" sz="3200" dirty="0" smtClean="0"/>
              <a:t> </a:t>
            </a:r>
            <a:r>
              <a:rPr lang="en-GB" sz="3200" dirty="0" err="1" smtClean="0"/>
              <a:t>allan</a:t>
            </a:r>
            <a:r>
              <a:rPr lang="en-GB" sz="3200" dirty="0" smtClean="0"/>
              <a:t> o le? </a:t>
            </a:r>
            <a:r>
              <a:rPr lang="en-GB" sz="3200" dirty="0" err="1" smtClean="0"/>
              <a:t>Rhaid</a:t>
            </a:r>
            <a:r>
              <a:rPr lang="en-GB" sz="3200" dirty="0" smtClean="0"/>
              <a:t> </a:t>
            </a:r>
            <a:r>
              <a:rPr lang="en-GB" sz="3200" dirty="0" err="1"/>
              <a:t>i</a:t>
            </a:r>
            <a:r>
              <a:rPr lang="en-GB" sz="3200" dirty="0" err="1" smtClean="0"/>
              <a:t>’r</a:t>
            </a:r>
            <a:r>
              <a:rPr lang="en-GB" sz="3200" dirty="0" smtClean="0"/>
              <a:t> plant </a:t>
            </a:r>
            <a:r>
              <a:rPr lang="en-GB" sz="3200" dirty="0" err="1" smtClean="0"/>
              <a:t>drafod</a:t>
            </a:r>
            <a:r>
              <a:rPr lang="en-GB" sz="3200" dirty="0" smtClean="0"/>
              <a:t> </a:t>
            </a:r>
            <a:r>
              <a:rPr lang="en-GB" sz="3200" dirty="0" err="1" smtClean="0"/>
              <a:t>eu</a:t>
            </a:r>
            <a:r>
              <a:rPr lang="en-GB" sz="3200" dirty="0" smtClean="0"/>
              <a:t> </a:t>
            </a:r>
            <a:r>
              <a:rPr lang="en-GB" sz="3200" dirty="0" err="1" smtClean="0"/>
              <a:t>rhesymau</a:t>
            </a:r>
            <a:r>
              <a:rPr lang="en-GB" sz="3200" dirty="0" smtClean="0"/>
              <a:t> </a:t>
            </a:r>
            <a:r>
              <a:rPr lang="en-GB" sz="3200" dirty="0" err="1" smtClean="0"/>
              <a:t>i</a:t>
            </a:r>
            <a:r>
              <a:rPr lang="en-GB" sz="3200" dirty="0" smtClean="0"/>
              <a:t> </a:t>
            </a:r>
            <a:r>
              <a:rPr lang="en-GB" sz="3200" dirty="0" err="1" smtClean="0"/>
              <a:t>ddangos</a:t>
            </a:r>
            <a:r>
              <a:rPr lang="en-GB" sz="3200" dirty="0" smtClean="0"/>
              <a:t> </a:t>
            </a:r>
            <a:r>
              <a:rPr lang="en-GB" sz="3200" dirty="0" err="1" smtClean="0"/>
              <a:t>eu</a:t>
            </a:r>
            <a:r>
              <a:rPr lang="en-GB" sz="3200" dirty="0" smtClean="0"/>
              <a:t> </a:t>
            </a:r>
            <a:r>
              <a:rPr lang="en-GB" sz="3200" dirty="0" err="1" smtClean="0"/>
              <a:t>meddwl</a:t>
            </a:r>
            <a:endParaRPr lang="en-GB" sz="3200" dirty="0"/>
          </a:p>
          <a:p>
            <a:pPr>
              <a:buFont typeface="Wingdings" panose="05000000000000000000" pitchFamily="2" charset="2"/>
              <a:buChar char="§"/>
            </a:pPr>
            <a:r>
              <a:rPr lang="en-GB" sz="3200" dirty="0" smtClean="0"/>
              <a:t> </a:t>
            </a:r>
            <a:r>
              <a:rPr lang="en-GB" sz="3200" dirty="0" err="1" smtClean="0"/>
              <a:t>Yn</a:t>
            </a:r>
            <a:r>
              <a:rPr lang="en-GB" sz="3200" dirty="0" smtClean="0"/>
              <a:t> </a:t>
            </a:r>
            <a:r>
              <a:rPr lang="en-GB" sz="3200" dirty="0" err="1" smtClean="0"/>
              <a:t>debyg</a:t>
            </a:r>
            <a:r>
              <a:rPr lang="en-GB" sz="3200" dirty="0" smtClean="0"/>
              <a:t> </a:t>
            </a:r>
            <a:r>
              <a:rPr lang="en-GB" sz="3200" dirty="0" err="1" smtClean="0"/>
              <a:t>i</a:t>
            </a:r>
            <a:r>
              <a:rPr lang="en-GB" sz="3200" dirty="0" smtClean="0"/>
              <a:t> </a:t>
            </a:r>
            <a:r>
              <a:rPr lang="en-GB" sz="3200" dirty="0" err="1" smtClean="0"/>
              <a:t>ystod</a:t>
            </a:r>
            <a:r>
              <a:rPr lang="en-GB" sz="3200" dirty="0" smtClean="0"/>
              <a:t> o </a:t>
            </a:r>
            <a:r>
              <a:rPr lang="en-GB" sz="3200" dirty="0" err="1" smtClean="0"/>
              <a:t>strategaethau</a:t>
            </a:r>
            <a:r>
              <a:rPr lang="en-GB" sz="3200" dirty="0" smtClean="0"/>
              <a:t> </a:t>
            </a:r>
            <a:r>
              <a:rPr lang="en-GB" sz="3200" dirty="0" err="1" smtClean="0"/>
              <a:t>echdynnu</a:t>
            </a:r>
            <a:r>
              <a:rPr lang="en-GB" sz="3200" dirty="0" smtClean="0"/>
              <a:t> </a:t>
            </a:r>
            <a:r>
              <a:rPr lang="en-GB" sz="3200" dirty="0" err="1" smtClean="0"/>
              <a:t>e.e</a:t>
            </a:r>
            <a:r>
              <a:rPr lang="en-GB" sz="3200" dirty="0" smtClean="0"/>
              <a:t>. </a:t>
            </a:r>
            <a:r>
              <a:rPr lang="en-GB" sz="3200" dirty="0" err="1" smtClean="0"/>
              <a:t>Cartŵn</a:t>
            </a:r>
            <a:r>
              <a:rPr lang="en-GB" sz="3200" dirty="0" smtClean="0"/>
              <a:t> </a:t>
            </a:r>
            <a:r>
              <a:rPr lang="en-GB" sz="3200" dirty="0" err="1" smtClean="0"/>
              <a:t>Cysyniad</a:t>
            </a:r>
            <a:r>
              <a:rPr lang="en-GB" sz="3200" dirty="0" smtClean="0"/>
              <a:t> ac </a:t>
            </a:r>
            <a:r>
              <a:rPr lang="en-GB" sz="3200" dirty="0" err="1"/>
              <a:t>A</a:t>
            </a:r>
            <a:r>
              <a:rPr lang="en-GB" sz="3200" dirty="0" err="1" smtClean="0"/>
              <a:t>sesu</a:t>
            </a:r>
            <a:r>
              <a:rPr lang="en-GB" sz="3200" dirty="0" smtClean="0"/>
              <a:t> </a:t>
            </a:r>
            <a:r>
              <a:rPr lang="en-GB" sz="3200" dirty="0" err="1" smtClean="0"/>
              <a:t>Gweithredol</a:t>
            </a:r>
            <a:r>
              <a:rPr lang="en-GB" sz="3200" dirty="0" smtClean="0"/>
              <a:t> </a:t>
            </a:r>
            <a:r>
              <a:rPr lang="en-GB" sz="3200" dirty="0" err="1" smtClean="0"/>
              <a:t>wedi’u</a:t>
            </a:r>
            <a:r>
              <a:rPr lang="en-GB" sz="3200" dirty="0" smtClean="0"/>
              <a:t> </a:t>
            </a:r>
            <a:r>
              <a:rPr lang="en-GB" sz="3200" dirty="0" err="1" smtClean="0"/>
              <a:t>datblygu</a:t>
            </a:r>
            <a:r>
              <a:rPr lang="en-GB" sz="3200" dirty="0" smtClean="0"/>
              <a:t> </a:t>
            </a:r>
            <a:r>
              <a:rPr lang="en-GB" sz="3200" dirty="0" err="1" smtClean="0"/>
              <a:t>gan</a:t>
            </a:r>
            <a:r>
              <a:rPr lang="en-GB" sz="3200" dirty="0" smtClean="0"/>
              <a:t> Stewart Naylor a Brenda Keogh</a:t>
            </a:r>
          </a:p>
          <a:p>
            <a:r>
              <a:rPr lang="en-GB" sz="1600" dirty="0" err="1" smtClean="0"/>
              <a:t>Gweler</a:t>
            </a:r>
            <a:r>
              <a:rPr lang="en-GB" sz="1600" dirty="0" smtClean="0"/>
              <a:t> </a:t>
            </a:r>
            <a:r>
              <a:rPr lang="en-GB" sz="1600" dirty="0" err="1" smtClean="0"/>
              <a:t>cyfeiriadau</a:t>
            </a:r>
            <a:endParaRPr lang="en-GB" sz="1600" dirty="0"/>
          </a:p>
          <a:p>
            <a:endParaRPr lang="en-GB" sz="3200" dirty="0"/>
          </a:p>
        </p:txBody>
      </p:sp>
    </p:spTree>
    <p:extLst>
      <p:ext uri="{BB962C8B-B14F-4D97-AF65-F5344CB8AC3E}">
        <p14:creationId xmlns:p14="http://schemas.microsoft.com/office/powerpoint/2010/main" val="18444358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PMI” </a:t>
            </a:r>
            <a:r>
              <a:rPr lang="en-GB" dirty="0" err="1" smtClean="0"/>
              <a:t>Positif</a:t>
            </a:r>
            <a:r>
              <a:rPr lang="en-GB" dirty="0" smtClean="0"/>
              <a:t>, </a:t>
            </a:r>
            <a:r>
              <a:rPr lang="en-GB" dirty="0" err="1" smtClean="0"/>
              <a:t>Negyddol</a:t>
            </a:r>
            <a:r>
              <a:rPr lang="en-GB" dirty="0" smtClean="0"/>
              <a:t>, </a:t>
            </a:r>
            <a:r>
              <a:rPr lang="en-GB" dirty="0" err="1" smtClean="0"/>
              <a:t>Diddorol</a:t>
            </a:r>
            <a:endParaRPr lang="en-GB" dirty="0"/>
          </a:p>
        </p:txBody>
      </p:sp>
      <p:sp>
        <p:nvSpPr>
          <p:cNvPr id="3" name="Content Placeholder 2"/>
          <p:cNvSpPr>
            <a:spLocks noGrp="1"/>
          </p:cNvSpPr>
          <p:nvPr>
            <p:ph idx="1"/>
          </p:nvPr>
        </p:nvSpPr>
        <p:spPr/>
        <p:txBody>
          <a:bodyPr/>
          <a:lstStyle/>
          <a:p>
            <a:r>
              <a:rPr lang="en-GB" dirty="0" smtClean="0">
                <a:solidFill>
                  <a:schemeClr val="tx1"/>
                </a:solidFill>
              </a:rPr>
              <a:t>Mae De Bono (1973) a Fisher (2000) </a:t>
            </a:r>
            <a:r>
              <a:rPr lang="en-GB" dirty="0" err="1" smtClean="0">
                <a:solidFill>
                  <a:schemeClr val="tx1"/>
                </a:solidFill>
              </a:rPr>
              <a:t>ymysg</a:t>
            </a:r>
            <a:r>
              <a:rPr lang="en-GB" dirty="0" smtClean="0">
                <a:solidFill>
                  <a:schemeClr val="tx1"/>
                </a:solidFill>
              </a:rPr>
              <a:t> y </a:t>
            </a:r>
            <a:r>
              <a:rPr lang="en-GB" dirty="0" err="1" smtClean="0">
                <a:solidFill>
                  <a:schemeClr val="tx1"/>
                </a:solidFill>
              </a:rPr>
              <a:t>nifer</a:t>
            </a:r>
            <a:r>
              <a:rPr lang="en-GB" dirty="0" smtClean="0">
                <a:solidFill>
                  <a:schemeClr val="tx1"/>
                </a:solidFill>
              </a:rPr>
              <a:t> </a:t>
            </a:r>
            <a:r>
              <a:rPr lang="en-GB" dirty="0" err="1" smtClean="0">
                <a:solidFill>
                  <a:schemeClr val="tx1"/>
                </a:solidFill>
              </a:rPr>
              <a:t>sydd</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datblygu</a:t>
            </a:r>
            <a:r>
              <a:rPr lang="en-GB" dirty="0" smtClean="0">
                <a:solidFill>
                  <a:schemeClr val="tx1"/>
                </a:solidFill>
              </a:rPr>
              <a:t> </a:t>
            </a:r>
            <a:r>
              <a:rPr lang="en-GB" dirty="0" err="1" smtClean="0">
                <a:solidFill>
                  <a:schemeClr val="tx1"/>
                </a:solidFill>
              </a:rPr>
              <a:t>dulliau</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ddatblygu</a:t>
            </a:r>
            <a:r>
              <a:rPr lang="en-GB" dirty="0" smtClean="0">
                <a:solidFill>
                  <a:schemeClr val="tx1"/>
                </a:solidFill>
              </a:rPr>
              <a:t> </a:t>
            </a:r>
            <a:r>
              <a:rPr lang="en-GB" dirty="0" err="1" smtClean="0">
                <a:solidFill>
                  <a:schemeClr val="tx1"/>
                </a:solidFill>
              </a:rPr>
              <a:t>meddwl</a:t>
            </a:r>
            <a:r>
              <a:rPr lang="en-GB" dirty="0" smtClean="0">
                <a:solidFill>
                  <a:schemeClr val="tx1"/>
                </a:solidFill>
              </a:rPr>
              <a:t> plant. Mae PMI </a:t>
            </a:r>
            <a:r>
              <a:rPr lang="en-GB" dirty="0" err="1" smtClean="0">
                <a:solidFill>
                  <a:schemeClr val="tx1"/>
                </a:solidFill>
              </a:rPr>
              <a:t>yn</a:t>
            </a:r>
            <a:r>
              <a:rPr lang="en-GB" dirty="0" smtClean="0">
                <a:solidFill>
                  <a:schemeClr val="tx1"/>
                </a:solidFill>
              </a:rPr>
              <a:t> un </a:t>
            </a:r>
            <a:r>
              <a:rPr lang="en-GB" dirty="0" err="1" smtClean="0">
                <a:solidFill>
                  <a:schemeClr val="tx1"/>
                </a:solidFill>
              </a:rPr>
              <a:t>o’r</a:t>
            </a:r>
            <a:r>
              <a:rPr lang="en-GB" dirty="0" smtClean="0">
                <a:solidFill>
                  <a:schemeClr val="tx1"/>
                </a:solidFill>
              </a:rPr>
              <a:t> </a:t>
            </a:r>
            <a:r>
              <a:rPr lang="en-GB" dirty="0" err="1" smtClean="0">
                <a:solidFill>
                  <a:schemeClr val="tx1"/>
                </a:solidFill>
              </a:rPr>
              <a:t>rhain</a:t>
            </a:r>
            <a:r>
              <a:rPr lang="en-GB" dirty="0" smtClean="0">
                <a:solidFill>
                  <a:schemeClr val="tx1"/>
                </a:solidFill>
              </a:rPr>
              <a:t>. </a:t>
            </a:r>
          </a:p>
          <a:p>
            <a:r>
              <a:rPr lang="en-GB" dirty="0" err="1" smtClean="0">
                <a:solidFill>
                  <a:schemeClr val="tx1"/>
                </a:solidFill>
              </a:rPr>
              <a:t>Senario</a:t>
            </a:r>
            <a:r>
              <a:rPr lang="en-GB" dirty="0" smtClean="0">
                <a:solidFill>
                  <a:schemeClr val="tx1"/>
                </a:solidFill>
              </a:rPr>
              <a:t> – </a:t>
            </a:r>
            <a:r>
              <a:rPr lang="en-GB" dirty="0" err="1" smtClean="0">
                <a:solidFill>
                  <a:schemeClr val="tx1"/>
                </a:solidFill>
              </a:rPr>
              <a:t>disgyblion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ystyried</a:t>
            </a:r>
            <a:r>
              <a:rPr lang="en-GB" dirty="0" smtClean="0">
                <a:solidFill>
                  <a:schemeClr val="tx1"/>
                </a:solidFill>
              </a:rPr>
              <a:t> y </a:t>
            </a:r>
            <a:r>
              <a:rPr lang="en-GB" dirty="0" err="1" smtClean="0">
                <a:solidFill>
                  <a:schemeClr val="tx1"/>
                </a:solidFill>
              </a:rPr>
              <a:t>positif</a:t>
            </a:r>
            <a:r>
              <a:rPr lang="en-GB" dirty="0" smtClean="0">
                <a:solidFill>
                  <a:schemeClr val="tx1"/>
                </a:solidFill>
              </a:rPr>
              <a:t>, </a:t>
            </a:r>
            <a:r>
              <a:rPr lang="en-GB" dirty="0" err="1" smtClean="0">
                <a:solidFill>
                  <a:schemeClr val="tx1"/>
                </a:solidFill>
              </a:rPr>
              <a:t>negyddol</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syniadau</a:t>
            </a:r>
            <a:r>
              <a:rPr lang="en-GB" dirty="0" smtClean="0">
                <a:solidFill>
                  <a:schemeClr val="tx1"/>
                </a:solidFill>
              </a:rPr>
              <a:t> </a:t>
            </a:r>
            <a:r>
              <a:rPr lang="en-GB" dirty="0" err="1" smtClean="0">
                <a:solidFill>
                  <a:schemeClr val="tx1"/>
                </a:solidFill>
              </a:rPr>
              <a:t>diddorol</a:t>
            </a:r>
            <a:r>
              <a:rPr lang="en-GB" dirty="0" smtClean="0">
                <a:solidFill>
                  <a:schemeClr val="tx1"/>
                </a:solidFill>
              </a:rPr>
              <a:t> </a:t>
            </a:r>
            <a:r>
              <a:rPr lang="en-GB" dirty="0" err="1" smtClean="0">
                <a:solidFill>
                  <a:schemeClr val="tx1"/>
                </a:solidFill>
              </a:rPr>
              <a:t>sydd</a:t>
            </a:r>
            <a:r>
              <a:rPr lang="en-GB" dirty="0" smtClean="0">
                <a:solidFill>
                  <a:schemeClr val="tx1"/>
                </a:solidFill>
              </a:rPr>
              <a:t> </a:t>
            </a:r>
            <a:r>
              <a:rPr lang="en-GB" dirty="0" err="1" smtClean="0">
                <a:solidFill>
                  <a:schemeClr val="tx1"/>
                </a:solidFill>
              </a:rPr>
              <a:t>ynghlwm</a:t>
            </a:r>
            <a:r>
              <a:rPr lang="en-GB" dirty="0" smtClean="0">
                <a:solidFill>
                  <a:schemeClr val="tx1"/>
                </a:solidFill>
              </a:rPr>
              <a:t> </a:t>
            </a:r>
          </a:p>
          <a:p>
            <a:endParaRPr lang="en-GB" dirty="0">
              <a:solidFill>
                <a:schemeClr val="tx1"/>
              </a:solidFill>
            </a:endParaRPr>
          </a:p>
          <a:p>
            <a:r>
              <a:rPr lang="en-GB" sz="2800" i="1" dirty="0" smtClean="0">
                <a:solidFill>
                  <a:schemeClr val="tx1"/>
                </a:solidFill>
              </a:rPr>
              <a:t>Mae </a:t>
            </a:r>
            <a:r>
              <a:rPr lang="en-GB" sz="2800" i="1" dirty="0" err="1" smtClean="0">
                <a:solidFill>
                  <a:schemeClr val="tx1"/>
                </a:solidFill>
              </a:rPr>
              <a:t>gan</a:t>
            </a:r>
            <a:r>
              <a:rPr lang="en-GB" sz="2800" i="1" dirty="0" smtClean="0">
                <a:solidFill>
                  <a:schemeClr val="tx1"/>
                </a:solidFill>
              </a:rPr>
              <a:t> </a:t>
            </a:r>
            <a:r>
              <a:rPr lang="en-GB" sz="2800" i="1" dirty="0" err="1" smtClean="0">
                <a:solidFill>
                  <a:schemeClr val="tx1"/>
                </a:solidFill>
              </a:rPr>
              <a:t>bobl</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croen</a:t>
            </a:r>
            <a:r>
              <a:rPr lang="en-GB" sz="2800" i="1" dirty="0" smtClean="0">
                <a:solidFill>
                  <a:schemeClr val="tx1"/>
                </a:solidFill>
              </a:rPr>
              <a:t> </a:t>
            </a:r>
            <a:r>
              <a:rPr lang="en-GB" sz="2800" i="1" dirty="0" err="1" smtClean="0">
                <a:solidFill>
                  <a:schemeClr val="tx1"/>
                </a:solidFill>
              </a:rPr>
              <a:t>gwyrdd</a:t>
            </a:r>
            <a:r>
              <a:rPr lang="en-GB" sz="2800" i="1" dirty="0" smtClean="0">
                <a:solidFill>
                  <a:schemeClr val="tx1"/>
                </a:solidFill>
              </a:rPr>
              <a:t> </a:t>
            </a:r>
            <a:r>
              <a:rPr lang="en-GB" sz="2800" i="1" dirty="0" err="1" smtClean="0">
                <a:solidFill>
                  <a:schemeClr val="tx1"/>
                </a:solidFill>
              </a:rPr>
              <a:t>tebyg</a:t>
            </a:r>
            <a:r>
              <a:rPr lang="en-GB" sz="2800" i="1" dirty="0" smtClean="0">
                <a:solidFill>
                  <a:schemeClr val="tx1"/>
                </a:solidFill>
              </a:rPr>
              <a:t> </a:t>
            </a:r>
            <a:r>
              <a:rPr lang="en-GB" sz="2800" i="1" dirty="0" err="1" smtClean="0">
                <a:solidFill>
                  <a:schemeClr val="tx1"/>
                </a:solidFill>
              </a:rPr>
              <a:t>i</a:t>
            </a:r>
            <a:r>
              <a:rPr lang="en-GB" sz="2800" i="1" dirty="0" smtClean="0">
                <a:solidFill>
                  <a:schemeClr val="tx1"/>
                </a:solidFill>
              </a:rPr>
              <a:t> </a:t>
            </a:r>
            <a:r>
              <a:rPr lang="en-GB" sz="2800" i="1" dirty="0" err="1" smtClean="0">
                <a:solidFill>
                  <a:schemeClr val="tx1"/>
                </a:solidFill>
              </a:rPr>
              <a:t>blanhigyn</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hun</a:t>
            </a:r>
            <a:r>
              <a:rPr lang="en-GB" sz="2800" i="1" dirty="0" smtClean="0">
                <a:solidFill>
                  <a:schemeClr val="tx1"/>
                </a:solidFill>
              </a:rPr>
              <a:t>, felly gallant </a:t>
            </a:r>
            <a:r>
              <a:rPr lang="en-GB" sz="2800" i="1" dirty="0" err="1" smtClean="0">
                <a:solidFill>
                  <a:schemeClr val="tx1"/>
                </a:solidFill>
              </a:rPr>
              <a:t>greu</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bwyd</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hunain</a:t>
            </a:r>
            <a:r>
              <a:rPr lang="en-GB" sz="2800" i="1" dirty="0" smtClean="0">
                <a:solidFill>
                  <a:schemeClr val="tx1"/>
                </a:solidFill>
              </a:rPr>
              <a:t> </a:t>
            </a:r>
            <a:r>
              <a:rPr lang="en-GB" sz="2800" i="1" dirty="0" err="1" smtClean="0">
                <a:solidFill>
                  <a:schemeClr val="tx1"/>
                </a:solidFill>
              </a:rPr>
              <a:t>yng</a:t>
            </a:r>
            <a:r>
              <a:rPr lang="en-GB" sz="2800" i="1" dirty="0" smtClean="0">
                <a:solidFill>
                  <a:schemeClr val="tx1"/>
                </a:solidFill>
              </a:rPr>
              <a:t> </a:t>
            </a:r>
            <a:r>
              <a:rPr lang="en-GB" sz="2800" i="1" dirty="0" err="1" smtClean="0">
                <a:solidFill>
                  <a:schemeClr val="tx1"/>
                </a:solidFill>
              </a:rPr>
              <a:t>ngolau’r</a:t>
            </a:r>
            <a:r>
              <a:rPr lang="en-GB" sz="2800" i="1" dirty="0" smtClean="0">
                <a:solidFill>
                  <a:schemeClr val="tx1"/>
                </a:solidFill>
              </a:rPr>
              <a:t> haul. </a:t>
            </a:r>
          </a:p>
          <a:p>
            <a:pPr algn="ctr"/>
            <a:r>
              <a:rPr lang="en-GB" sz="2800" i="1" dirty="0" smtClean="0">
                <a:solidFill>
                  <a:schemeClr val="tx1"/>
                </a:solidFill>
              </a:rPr>
              <a:t>P? N? D?</a:t>
            </a:r>
          </a:p>
          <a:p>
            <a:pPr algn="ctr"/>
            <a:r>
              <a:rPr lang="en-GB" sz="2800" i="1" dirty="0" smtClean="0">
                <a:solidFill>
                  <a:schemeClr val="tx1"/>
                </a:solidFill>
              </a:rPr>
              <a:t>P? M? I?</a:t>
            </a:r>
            <a:endParaRPr lang="en-GB" sz="2800" i="1" dirty="0">
              <a:solidFill>
                <a:schemeClr val="tx1"/>
              </a:solidFill>
            </a:endParaRPr>
          </a:p>
        </p:txBody>
      </p:sp>
    </p:spTree>
    <p:extLst>
      <p:ext uri="{BB962C8B-B14F-4D97-AF65-F5344CB8AC3E}">
        <p14:creationId xmlns:p14="http://schemas.microsoft.com/office/powerpoint/2010/main" val="267002995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Ymatebion</a:t>
            </a:r>
            <a:r>
              <a:rPr lang="en-GB" dirty="0" smtClean="0"/>
              <a:t> Plant / Pupils’ responses</a:t>
            </a:r>
            <a:endParaRPr lang="en-GB" dirty="0"/>
          </a:p>
        </p:txBody>
      </p:sp>
      <p:sp>
        <p:nvSpPr>
          <p:cNvPr id="3" name="Content Placeholder 2"/>
          <p:cNvSpPr>
            <a:spLocks noGrp="1"/>
          </p:cNvSpPr>
          <p:nvPr>
            <p:ph idx="1"/>
          </p:nvPr>
        </p:nvSpPr>
        <p:spPr/>
        <p:txBody>
          <a:bodyPr>
            <a:normAutofit/>
          </a:bodyPr>
          <a:lstStyle/>
          <a:p>
            <a:r>
              <a:rPr lang="en-GB" dirty="0" err="1" smtClean="0">
                <a:solidFill>
                  <a:schemeClr val="tx1"/>
                </a:solidFill>
              </a:rPr>
              <a:t>Positif</a:t>
            </a:r>
            <a:r>
              <a:rPr lang="en-GB" dirty="0" smtClean="0">
                <a:solidFill>
                  <a:schemeClr val="tx1"/>
                </a:solidFill>
              </a:rPr>
              <a:t>: Ni </a:t>
            </a:r>
            <a:r>
              <a:rPr lang="en-GB" dirty="0" err="1" smtClean="0">
                <a:solidFill>
                  <a:schemeClr val="tx1"/>
                </a:solidFill>
              </a:rPr>
              <a:t>fyddai</a:t>
            </a:r>
            <a:r>
              <a:rPr lang="en-GB" dirty="0" smtClean="0">
                <a:solidFill>
                  <a:schemeClr val="tx1"/>
                </a:solidFill>
              </a:rPr>
              <a:t> </a:t>
            </a:r>
            <a:r>
              <a:rPr lang="en-GB" dirty="0" err="1" smtClean="0">
                <a:solidFill>
                  <a:schemeClr val="tx1"/>
                </a:solidFill>
              </a:rPr>
              <a:t>pobl</a:t>
            </a:r>
            <a:r>
              <a:rPr lang="en-GB" dirty="0" smtClean="0">
                <a:solidFill>
                  <a:schemeClr val="tx1"/>
                </a:solidFill>
              </a:rPr>
              <a:t> </a:t>
            </a:r>
            <a:r>
              <a:rPr lang="en-GB" dirty="0" err="1" smtClean="0">
                <a:solidFill>
                  <a:schemeClr val="tx1"/>
                </a:solidFill>
              </a:rPr>
              <a:t>dlawd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newynu</a:t>
            </a:r>
            <a:r>
              <a:rPr lang="en-GB" dirty="0" smtClean="0">
                <a:solidFill>
                  <a:schemeClr val="tx1"/>
                </a:solidFill>
              </a:rPr>
              <a:t> </a:t>
            </a:r>
          </a:p>
          <a:p>
            <a:r>
              <a:rPr lang="en-GB" dirty="0" err="1" smtClean="0">
                <a:solidFill>
                  <a:schemeClr val="tx1"/>
                </a:solidFill>
              </a:rPr>
              <a:t>Negyddol</a:t>
            </a:r>
            <a:r>
              <a:rPr lang="en-GB" dirty="0" smtClean="0">
                <a:solidFill>
                  <a:schemeClr val="tx1"/>
                </a:solidFill>
              </a:rPr>
              <a:t>: </a:t>
            </a:r>
            <a:r>
              <a:rPr lang="en-GB" dirty="0" err="1" smtClean="0">
                <a:solidFill>
                  <a:schemeClr val="tx1"/>
                </a:solidFill>
              </a:rPr>
              <a:t>Efallai</a:t>
            </a:r>
            <a:r>
              <a:rPr lang="en-GB" dirty="0" smtClean="0">
                <a:solidFill>
                  <a:schemeClr val="tx1"/>
                </a:solidFill>
              </a:rPr>
              <a:t> </a:t>
            </a:r>
            <a:r>
              <a:rPr lang="en-GB" dirty="0" err="1" smtClean="0">
                <a:solidFill>
                  <a:schemeClr val="tx1"/>
                </a:solidFill>
              </a:rPr>
              <a:t>na</a:t>
            </a:r>
            <a:r>
              <a:rPr lang="en-GB" dirty="0" smtClean="0">
                <a:solidFill>
                  <a:schemeClr val="tx1"/>
                </a:solidFill>
              </a:rPr>
              <a:t> </a:t>
            </a:r>
            <a:r>
              <a:rPr lang="en-GB" dirty="0" err="1" smtClean="0">
                <a:solidFill>
                  <a:schemeClr val="tx1"/>
                </a:solidFill>
              </a:rPr>
              <a:t>fyddwch</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medru</a:t>
            </a:r>
            <a:r>
              <a:rPr lang="en-GB" dirty="0" smtClean="0">
                <a:solidFill>
                  <a:schemeClr val="tx1"/>
                </a:solidFill>
              </a:rPr>
              <a:t> </a:t>
            </a:r>
            <a:r>
              <a:rPr lang="en-GB" dirty="0" err="1" smtClean="0">
                <a:solidFill>
                  <a:schemeClr val="tx1"/>
                </a:solidFill>
              </a:rPr>
              <a:t>gorwedd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llonydd</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dorheulo</a:t>
            </a:r>
            <a:endParaRPr lang="en-GB" dirty="0" smtClean="0">
              <a:solidFill>
                <a:schemeClr val="tx1"/>
              </a:solidFill>
            </a:endParaRPr>
          </a:p>
          <a:p>
            <a:r>
              <a:rPr lang="en-GB" dirty="0" err="1" smtClean="0">
                <a:solidFill>
                  <a:schemeClr val="tx1"/>
                </a:solidFill>
              </a:rPr>
              <a:t>Diddorol</a:t>
            </a:r>
            <a:r>
              <a:rPr lang="en-GB" dirty="0" smtClean="0">
                <a:solidFill>
                  <a:schemeClr val="tx1"/>
                </a:solidFill>
              </a:rPr>
              <a:t>: A </a:t>
            </a:r>
            <a:r>
              <a:rPr lang="en-GB" dirty="0" err="1" smtClean="0">
                <a:solidFill>
                  <a:schemeClr val="tx1"/>
                </a:solidFill>
              </a:rPr>
              <a:t>fyddai</a:t>
            </a:r>
            <a:r>
              <a:rPr lang="en-GB" dirty="0" smtClean="0">
                <a:solidFill>
                  <a:schemeClr val="tx1"/>
                </a:solidFill>
              </a:rPr>
              <a:t> </a:t>
            </a:r>
            <a:r>
              <a:rPr lang="en-GB" dirty="0" err="1" smtClean="0">
                <a:solidFill>
                  <a:schemeClr val="tx1"/>
                </a:solidFill>
              </a:rPr>
              <a:t>angen</a:t>
            </a:r>
            <a:r>
              <a:rPr lang="en-GB" dirty="0" smtClean="0">
                <a:solidFill>
                  <a:schemeClr val="tx1"/>
                </a:solidFill>
              </a:rPr>
              <a:t> </a:t>
            </a:r>
            <a:r>
              <a:rPr lang="en-GB" dirty="0" err="1" smtClean="0">
                <a:solidFill>
                  <a:schemeClr val="tx1"/>
                </a:solidFill>
              </a:rPr>
              <a:t>i</a:t>
            </a:r>
            <a:r>
              <a:rPr lang="en-GB" dirty="0" smtClean="0">
                <a:solidFill>
                  <a:schemeClr val="tx1"/>
                </a:solidFill>
              </a:rPr>
              <a:t> chi </a:t>
            </a:r>
            <a:r>
              <a:rPr lang="en-GB" dirty="0" err="1" smtClean="0">
                <a:solidFill>
                  <a:schemeClr val="tx1"/>
                </a:solidFill>
              </a:rPr>
              <a:t>fynd</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gysgu</a:t>
            </a:r>
            <a:r>
              <a:rPr lang="en-GB" dirty="0" smtClean="0">
                <a:solidFill>
                  <a:schemeClr val="tx1"/>
                </a:solidFill>
              </a:rPr>
              <a:t>?</a:t>
            </a:r>
          </a:p>
          <a:p>
            <a:endParaRPr lang="en-GB" dirty="0" smtClean="0">
              <a:solidFill>
                <a:schemeClr val="tx1"/>
              </a:solidFill>
            </a:endParaRPr>
          </a:p>
          <a:p>
            <a:r>
              <a:rPr lang="en-GB" b="1" dirty="0" smtClean="0"/>
              <a:t>CREADIGRWYDD A DYCHYMYG YN RHAN HANFODOL O WERSI GWYDDONIAETH</a:t>
            </a:r>
            <a:endParaRPr lang="en-GB" b="1" dirty="0"/>
          </a:p>
          <a:p>
            <a:r>
              <a:rPr lang="en-GB" dirty="0" smtClean="0">
                <a:solidFill>
                  <a:schemeClr val="tx1"/>
                </a:solidFill>
              </a:rPr>
              <a:t>Gall </a:t>
            </a:r>
            <a:r>
              <a:rPr lang="en-GB" dirty="0" err="1" smtClean="0">
                <a:solidFill>
                  <a:schemeClr val="tx1"/>
                </a:solidFill>
              </a:rPr>
              <a:t>yr</a:t>
            </a:r>
            <a:r>
              <a:rPr lang="en-GB" dirty="0" smtClean="0">
                <a:solidFill>
                  <a:schemeClr val="tx1"/>
                </a:solidFill>
              </a:rPr>
              <a:t> </a:t>
            </a:r>
            <a:r>
              <a:rPr lang="en-GB" dirty="0" err="1" smtClean="0">
                <a:solidFill>
                  <a:schemeClr val="tx1"/>
                </a:solidFill>
              </a:rPr>
              <a:t>athro</a:t>
            </a:r>
            <a:r>
              <a:rPr lang="en-GB" dirty="0" smtClean="0">
                <a:solidFill>
                  <a:schemeClr val="tx1"/>
                </a:solidFill>
              </a:rPr>
              <a:t> </a:t>
            </a:r>
            <a:r>
              <a:rPr lang="en-GB" dirty="0" err="1" smtClean="0">
                <a:solidFill>
                  <a:schemeClr val="tx1"/>
                </a:solidFill>
              </a:rPr>
              <a:t>ddewis</a:t>
            </a:r>
            <a:r>
              <a:rPr lang="en-GB" dirty="0" smtClean="0">
                <a:solidFill>
                  <a:schemeClr val="tx1"/>
                </a:solidFill>
              </a:rPr>
              <a:t> a </a:t>
            </a:r>
            <a:r>
              <a:rPr lang="en-GB" dirty="0" err="1" smtClean="0">
                <a:solidFill>
                  <a:schemeClr val="tx1"/>
                </a:solidFill>
              </a:rPr>
              <a:t>yw’r</a:t>
            </a:r>
            <a:r>
              <a:rPr lang="en-GB" dirty="0" smtClean="0">
                <a:solidFill>
                  <a:schemeClr val="tx1"/>
                </a:solidFill>
              </a:rPr>
              <a:t> </a:t>
            </a:r>
            <a:r>
              <a:rPr lang="en-GB" dirty="0" err="1" smtClean="0">
                <a:solidFill>
                  <a:schemeClr val="tx1"/>
                </a:solidFill>
              </a:rPr>
              <a:t>cwestiynau</a:t>
            </a:r>
            <a:r>
              <a:rPr lang="en-GB" dirty="0" smtClean="0">
                <a:solidFill>
                  <a:schemeClr val="tx1"/>
                </a:solidFill>
              </a:rPr>
              <a:t> </a:t>
            </a:r>
            <a:r>
              <a:rPr lang="en-GB" dirty="0" err="1" smtClean="0">
                <a:solidFill>
                  <a:schemeClr val="tx1"/>
                </a:solidFill>
              </a:rPr>
              <a:t>hyn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cael</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hystyried</a:t>
            </a:r>
            <a:r>
              <a:rPr lang="en-GB" dirty="0" smtClean="0">
                <a:solidFill>
                  <a:schemeClr val="tx1"/>
                </a:solidFill>
              </a:rPr>
              <a:t> </a:t>
            </a:r>
            <a:r>
              <a:rPr lang="en-GB" dirty="0" err="1" smtClean="0">
                <a:solidFill>
                  <a:schemeClr val="tx1"/>
                </a:solidFill>
              </a:rPr>
              <a:t>yn</a:t>
            </a:r>
            <a:r>
              <a:rPr lang="en-GB" dirty="0" smtClean="0">
                <a:solidFill>
                  <a:schemeClr val="tx1"/>
                </a:solidFill>
              </a:rPr>
              <a:t> y </a:t>
            </a:r>
            <a:r>
              <a:rPr lang="en-GB" dirty="0" err="1" smtClean="0">
                <a:solidFill>
                  <a:schemeClr val="tx1"/>
                </a:solidFill>
              </a:rPr>
              <a:t>wers</a:t>
            </a:r>
            <a:r>
              <a:rPr lang="en-GB" dirty="0" smtClean="0">
                <a:solidFill>
                  <a:schemeClr val="tx1"/>
                </a:solidFill>
              </a:rPr>
              <a:t> hon </a:t>
            </a:r>
            <a:r>
              <a:rPr lang="en-GB" dirty="0" err="1" smtClean="0">
                <a:solidFill>
                  <a:schemeClr val="tx1"/>
                </a:solidFill>
              </a:rPr>
              <a:t>neu</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cael</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gadael</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gyfer</a:t>
            </a:r>
            <a:r>
              <a:rPr lang="en-GB" dirty="0" smtClean="0">
                <a:solidFill>
                  <a:schemeClr val="tx1"/>
                </a:solidFill>
              </a:rPr>
              <a:t> </a:t>
            </a:r>
            <a:r>
              <a:rPr lang="en-GB" dirty="0" err="1" smtClean="0">
                <a:solidFill>
                  <a:schemeClr val="tx1"/>
                </a:solidFill>
              </a:rPr>
              <a:t>ymchwil</a:t>
            </a:r>
            <a:r>
              <a:rPr lang="en-GB" dirty="0" smtClean="0">
                <a:solidFill>
                  <a:schemeClr val="tx1"/>
                </a:solidFill>
              </a:rPr>
              <a:t> </a:t>
            </a:r>
            <a:r>
              <a:rPr lang="en-GB" dirty="0" err="1" smtClean="0">
                <a:solidFill>
                  <a:schemeClr val="tx1"/>
                </a:solidFill>
              </a:rPr>
              <a:t>bersonol</a:t>
            </a:r>
            <a:r>
              <a:rPr lang="en-GB" dirty="0" smtClean="0">
                <a:solidFill>
                  <a:schemeClr val="tx1"/>
                </a:solidFill>
              </a:rPr>
              <a:t>.</a:t>
            </a:r>
          </a:p>
          <a:p>
            <a:r>
              <a:rPr lang="en-GB" b="1" dirty="0" smtClean="0">
                <a:solidFill>
                  <a:schemeClr val="tx1"/>
                </a:solidFill>
              </a:rPr>
              <a:t>Mae </a:t>
            </a:r>
            <a:r>
              <a:rPr lang="en-GB" b="1" dirty="0" err="1" smtClean="0">
                <a:solidFill>
                  <a:schemeClr val="tx1"/>
                </a:solidFill>
              </a:rPr>
              <a:t>gwyddoniaeth</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bwnc</a:t>
            </a:r>
            <a:r>
              <a:rPr lang="en-GB" b="1" dirty="0" smtClean="0">
                <a:solidFill>
                  <a:schemeClr val="tx1"/>
                </a:solidFill>
              </a:rPr>
              <a:t> </a:t>
            </a:r>
            <a:r>
              <a:rPr lang="en-GB" b="1" dirty="0" err="1" smtClean="0">
                <a:solidFill>
                  <a:schemeClr val="tx1"/>
                </a:solidFill>
              </a:rPr>
              <a:t>creadigol</a:t>
            </a:r>
            <a:r>
              <a:rPr lang="en-GB" b="1" dirty="0">
                <a:solidFill>
                  <a:schemeClr val="tx1"/>
                </a:solidFill>
              </a:rPr>
              <a:t> </a:t>
            </a:r>
            <a:r>
              <a:rPr lang="en-GB" b="1" dirty="0" smtClean="0">
                <a:solidFill>
                  <a:schemeClr val="tx1"/>
                </a:solidFill>
              </a:rPr>
              <a:t>felly </a:t>
            </a:r>
            <a:r>
              <a:rPr lang="en-GB" b="1" dirty="0" err="1" smtClean="0">
                <a:solidFill>
                  <a:schemeClr val="tx1"/>
                </a:solidFill>
              </a:rPr>
              <a:t>mae</a:t>
            </a:r>
            <a:r>
              <a:rPr lang="en-GB" b="1" dirty="0" smtClean="0">
                <a:solidFill>
                  <a:schemeClr val="tx1"/>
                </a:solidFill>
              </a:rPr>
              <a:t> </a:t>
            </a:r>
            <a:r>
              <a:rPr lang="en-GB" b="1" dirty="0" err="1" smtClean="0">
                <a:solidFill>
                  <a:schemeClr val="tx1"/>
                </a:solidFill>
              </a:rPr>
              <a:t>rhoi</a:t>
            </a:r>
            <a:r>
              <a:rPr lang="en-GB" b="1" dirty="0" smtClean="0">
                <a:solidFill>
                  <a:schemeClr val="tx1"/>
                </a:solidFill>
              </a:rPr>
              <a:t> </a:t>
            </a:r>
            <a:r>
              <a:rPr lang="en-GB" b="1" dirty="0" err="1" smtClean="0">
                <a:solidFill>
                  <a:schemeClr val="tx1"/>
                </a:solidFill>
              </a:rPr>
              <a:t>amser</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ddisgyblion</a:t>
            </a:r>
            <a:r>
              <a:rPr lang="en-GB" b="1" dirty="0" smtClean="0">
                <a:solidFill>
                  <a:schemeClr val="tx1"/>
                </a:solidFill>
              </a:rPr>
              <a:t> </a:t>
            </a:r>
            <a:r>
              <a:rPr lang="en-GB" b="1" dirty="0" err="1" smtClean="0">
                <a:solidFill>
                  <a:schemeClr val="tx1"/>
                </a:solidFill>
              </a:rPr>
              <a:t>ystyried</a:t>
            </a:r>
            <a:r>
              <a:rPr lang="en-GB" b="1" dirty="0" smtClean="0">
                <a:solidFill>
                  <a:schemeClr val="tx1"/>
                </a:solidFill>
              </a:rPr>
              <a:t> </a:t>
            </a:r>
            <a:r>
              <a:rPr lang="en-GB" b="1" dirty="0" err="1" smtClean="0">
                <a:solidFill>
                  <a:schemeClr val="tx1"/>
                </a:solidFill>
              </a:rPr>
              <a:t>gwahanol</a:t>
            </a:r>
            <a:r>
              <a:rPr lang="en-GB" b="1" dirty="0" smtClean="0">
                <a:solidFill>
                  <a:schemeClr val="tx1"/>
                </a:solidFill>
              </a:rPr>
              <a:t> </a:t>
            </a:r>
            <a:r>
              <a:rPr lang="en-GB" b="1" dirty="0" err="1" smtClean="0">
                <a:solidFill>
                  <a:schemeClr val="tx1"/>
                </a:solidFill>
              </a:rPr>
              <a:t>agweddau</a:t>
            </a:r>
            <a:r>
              <a:rPr lang="en-GB" b="1" dirty="0" smtClean="0">
                <a:solidFill>
                  <a:schemeClr val="tx1"/>
                </a:solidFill>
              </a:rPr>
              <a:t> o </a:t>
            </a:r>
            <a:r>
              <a:rPr lang="en-GB" b="1" dirty="0" err="1" smtClean="0">
                <a:solidFill>
                  <a:schemeClr val="tx1"/>
                </a:solidFill>
              </a:rPr>
              <a:t>senario</a:t>
            </a:r>
            <a:r>
              <a:rPr lang="en-GB" b="1" dirty="0" smtClean="0">
                <a:solidFill>
                  <a:schemeClr val="tx1"/>
                </a:solidFill>
              </a:rPr>
              <a:t>, </a:t>
            </a:r>
            <a:r>
              <a:rPr lang="en-GB" b="1" dirty="0" err="1" smtClean="0">
                <a:solidFill>
                  <a:schemeClr val="tx1"/>
                </a:solidFill>
              </a:rPr>
              <a:t>gan</a:t>
            </a:r>
            <a:r>
              <a:rPr lang="en-GB" b="1" dirty="0" smtClean="0">
                <a:solidFill>
                  <a:schemeClr val="tx1"/>
                </a:solidFill>
              </a:rPr>
              <a:t> </a:t>
            </a:r>
            <a:r>
              <a:rPr lang="en-GB" b="1" dirty="0" err="1" smtClean="0">
                <a:solidFill>
                  <a:schemeClr val="tx1"/>
                </a:solidFill>
              </a:rPr>
              <a:t>gynnwys</a:t>
            </a:r>
            <a:r>
              <a:rPr lang="en-GB" b="1" dirty="0" smtClean="0">
                <a:solidFill>
                  <a:schemeClr val="tx1"/>
                </a:solidFill>
              </a:rPr>
              <a:t> y </a:t>
            </a:r>
            <a:r>
              <a:rPr lang="en-GB" b="1" dirty="0" err="1" smtClean="0">
                <a:solidFill>
                  <a:schemeClr val="tx1"/>
                </a:solidFill>
              </a:rPr>
              <a:t>syniadau</a:t>
            </a:r>
            <a:r>
              <a:rPr lang="en-GB" b="1" dirty="0" smtClean="0">
                <a:solidFill>
                  <a:schemeClr val="tx1"/>
                </a:solidFill>
              </a:rPr>
              <a:t> “</a:t>
            </a:r>
            <a:r>
              <a:rPr lang="en-GB" b="1" dirty="0" err="1" smtClean="0">
                <a:solidFill>
                  <a:schemeClr val="tx1"/>
                </a:solidFill>
              </a:rPr>
              <a:t>diddorol</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caniatáu</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ddychymyg</a:t>
            </a:r>
            <a:r>
              <a:rPr lang="en-GB" b="1" dirty="0" smtClean="0">
                <a:solidFill>
                  <a:schemeClr val="tx1"/>
                </a:solidFill>
              </a:rPr>
              <a:t> </a:t>
            </a:r>
            <a:r>
              <a:rPr lang="en-GB" b="1" dirty="0" err="1" smtClean="0">
                <a:solidFill>
                  <a:schemeClr val="tx1"/>
                </a:solidFill>
              </a:rPr>
              <a:t>chwarae</a:t>
            </a:r>
            <a:r>
              <a:rPr lang="en-GB" b="1" dirty="0" smtClean="0">
                <a:solidFill>
                  <a:schemeClr val="tx1"/>
                </a:solidFill>
              </a:rPr>
              <a:t> </a:t>
            </a:r>
            <a:r>
              <a:rPr lang="en-GB" b="1" dirty="0" err="1" smtClean="0">
                <a:solidFill>
                  <a:schemeClr val="tx1"/>
                </a:solidFill>
              </a:rPr>
              <a:t>rhan</a:t>
            </a:r>
            <a:r>
              <a:rPr lang="en-GB" b="1" dirty="0" smtClean="0">
                <a:solidFill>
                  <a:schemeClr val="tx1"/>
                </a:solidFill>
              </a:rPr>
              <a:t> </a:t>
            </a:r>
            <a:r>
              <a:rPr lang="en-GB" b="1" dirty="0" err="1" smtClean="0">
                <a:solidFill>
                  <a:schemeClr val="tx1"/>
                </a:solidFill>
              </a:rPr>
              <a:t>mewn</a:t>
            </a:r>
            <a:r>
              <a:rPr lang="en-GB" b="1" dirty="0" smtClean="0">
                <a:solidFill>
                  <a:schemeClr val="tx1"/>
                </a:solidFill>
              </a:rPr>
              <a:t> </a:t>
            </a:r>
            <a:r>
              <a:rPr lang="en-GB" b="1" dirty="0" err="1" smtClean="0">
                <a:solidFill>
                  <a:schemeClr val="tx1"/>
                </a:solidFill>
              </a:rPr>
              <a:t>gwersi</a:t>
            </a:r>
            <a:r>
              <a:rPr lang="en-GB" b="1" dirty="0" smtClean="0">
                <a:solidFill>
                  <a:schemeClr val="tx1"/>
                </a:solidFill>
              </a:rPr>
              <a:t> </a:t>
            </a:r>
            <a:r>
              <a:rPr lang="en-GB" b="1" dirty="0" err="1" smtClean="0">
                <a:solidFill>
                  <a:schemeClr val="tx1"/>
                </a:solidFill>
              </a:rPr>
              <a:t>gwyddoniaeth</a:t>
            </a:r>
            <a:r>
              <a:rPr lang="en-GB" b="1" dirty="0" smtClean="0">
                <a:solidFill>
                  <a:schemeClr val="tx1"/>
                </a:solidFill>
              </a:rPr>
              <a:t>. </a:t>
            </a:r>
          </a:p>
          <a:p>
            <a:endParaRPr lang="en-GB" dirty="0"/>
          </a:p>
        </p:txBody>
      </p:sp>
    </p:spTree>
    <p:extLst>
      <p:ext uri="{BB962C8B-B14F-4D97-AF65-F5344CB8AC3E}">
        <p14:creationId xmlns:p14="http://schemas.microsoft.com/office/powerpoint/2010/main" val="150789486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Y </a:t>
            </a:r>
            <a:r>
              <a:rPr lang="en-GB" dirty="0" err="1" smtClean="0"/>
              <a:t>Cwestiwn</a:t>
            </a:r>
            <a:r>
              <a:rPr lang="en-GB" dirty="0" smtClean="0"/>
              <a:t> </a:t>
            </a:r>
            <a:r>
              <a:rPr lang="en-GB" dirty="0" err="1" smtClean="0"/>
              <a:t>Mawr</a:t>
            </a:r>
            <a:r>
              <a:rPr lang="en-GB" dirty="0" smtClean="0"/>
              <a:t> / The Big Question</a:t>
            </a:r>
            <a:endParaRPr lang="en-GB" dirty="0"/>
          </a:p>
        </p:txBody>
      </p:sp>
      <p:sp>
        <p:nvSpPr>
          <p:cNvPr id="3" name="Content Placeholder 2"/>
          <p:cNvSpPr>
            <a:spLocks noGrp="1"/>
          </p:cNvSpPr>
          <p:nvPr>
            <p:ph idx="1"/>
          </p:nvPr>
        </p:nvSpPr>
        <p:spPr/>
        <p:txBody>
          <a:bodyPr>
            <a:normAutofit/>
          </a:bodyPr>
          <a:lstStyle/>
          <a:p>
            <a:r>
              <a:rPr lang="en-GB" dirty="0" smtClean="0"/>
              <a:t>O </a:t>
            </a:r>
            <a:r>
              <a:rPr lang="en-GB" dirty="0" err="1" smtClean="0"/>
              <a:t>ble</a:t>
            </a:r>
            <a:r>
              <a:rPr lang="en-GB" dirty="0" smtClean="0"/>
              <a:t> </a:t>
            </a:r>
            <a:r>
              <a:rPr lang="en-GB" dirty="0" err="1" smtClean="0"/>
              <a:t>daeth</a:t>
            </a:r>
            <a:r>
              <a:rPr lang="en-GB" dirty="0" smtClean="0"/>
              <a:t> mas y </a:t>
            </a:r>
            <a:r>
              <a:rPr lang="en-GB" dirty="0" err="1"/>
              <a:t>g</a:t>
            </a:r>
            <a:r>
              <a:rPr lang="en-GB" dirty="0" err="1" smtClean="0"/>
              <a:t>oeden</a:t>
            </a:r>
            <a:r>
              <a:rPr lang="en-GB" dirty="0" smtClean="0"/>
              <a:t> </a:t>
            </a:r>
            <a:r>
              <a:rPr lang="en-GB" dirty="0" err="1"/>
              <a:t>f</a:t>
            </a:r>
            <a:r>
              <a:rPr lang="en-GB" dirty="0" err="1" smtClean="0"/>
              <a:t>awr</a:t>
            </a:r>
            <a:r>
              <a:rPr lang="en-GB" dirty="0" smtClean="0"/>
              <a:t>? Where did the mass of the big tree come from?</a:t>
            </a:r>
          </a:p>
          <a:p>
            <a:endParaRPr lang="en-GB" dirty="0"/>
          </a:p>
          <a:p>
            <a:r>
              <a:rPr lang="en-GB" dirty="0" smtClean="0"/>
              <a:t>“The roots drink the water and eats the nutrients to help it grow”</a:t>
            </a:r>
          </a:p>
          <a:p>
            <a:r>
              <a:rPr lang="en-GB" dirty="0" smtClean="0"/>
              <a:t>“The tree weighs more because of the food and water it has eaten in the past years. It doesn’t have a mouth so the grass collects all the food and water then it goes down into the roots. The tree likes the rain better than house pipe water”</a:t>
            </a:r>
          </a:p>
          <a:p>
            <a:r>
              <a:rPr lang="en-GB" dirty="0" smtClean="0"/>
              <a:t>“The leaves suck in sunlight and convert into energy using the chemical </a:t>
            </a:r>
            <a:r>
              <a:rPr lang="en-GB" dirty="0" err="1" smtClean="0"/>
              <a:t>clorophyll</a:t>
            </a:r>
            <a:r>
              <a:rPr lang="en-GB" dirty="0" smtClean="0"/>
              <a:t>. This is photosynthesis”</a:t>
            </a:r>
          </a:p>
          <a:p>
            <a:r>
              <a:rPr lang="en-GB" dirty="0" smtClean="0"/>
              <a:t>“It has come from the branches”</a:t>
            </a:r>
          </a:p>
          <a:p>
            <a:r>
              <a:rPr lang="en-GB" dirty="0" smtClean="0"/>
              <a:t>MWY YN Y PECYN</a:t>
            </a:r>
          </a:p>
          <a:p>
            <a:endParaRPr lang="en-GB" dirty="0"/>
          </a:p>
        </p:txBody>
      </p:sp>
    </p:spTree>
    <p:extLst>
      <p:ext uri="{BB962C8B-B14F-4D97-AF65-F5344CB8AC3E}">
        <p14:creationId xmlns:p14="http://schemas.microsoft.com/office/powerpoint/2010/main" val="415326949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err="1" smtClean="0"/>
              <a:t>Datrys</a:t>
            </a:r>
            <a:r>
              <a:rPr lang="en-GB" dirty="0" smtClean="0"/>
              <a:t> problem</a:t>
            </a:r>
            <a:endParaRPr lang="en-GB" dirty="0"/>
          </a:p>
        </p:txBody>
      </p:sp>
      <p:sp>
        <p:nvSpPr>
          <p:cNvPr id="3" name="Content Placeholder 2"/>
          <p:cNvSpPr>
            <a:spLocks noGrp="1"/>
          </p:cNvSpPr>
          <p:nvPr>
            <p:ph idx="1"/>
          </p:nvPr>
        </p:nvSpPr>
        <p:spPr/>
        <p:txBody>
          <a:bodyPr>
            <a:normAutofit/>
          </a:bodyPr>
          <a:lstStyle/>
          <a:p>
            <a:r>
              <a:rPr lang="en-GB" sz="3200" dirty="0" err="1" smtClean="0"/>
              <a:t>Defnyddio</a:t>
            </a:r>
            <a:r>
              <a:rPr lang="en-GB" sz="3200" dirty="0" smtClean="0"/>
              <a:t> “</a:t>
            </a:r>
            <a:r>
              <a:rPr lang="en-GB" sz="3200" dirty="0" err="1" smtClean="0"/>
              <a:t>senario</a:t>
            </a:r>
            <a:r>
              <a:rPr lang="en-GB" sz="3200" dirty="0" smtClean="0"/>
              <a:t>” pen </a:t>
            </a:r>
            <a:r>
              <a:rPr lang="en-GB" sz="3200" dirty="0" err="1" smtClean="0"/>
              <a:t>agored</a:t>
            </a:r>
            <a:r>
              <a:rPr lang="en-GB" sz="3200" dirty="0" smtClean="0"/>
              <a:t> ac, o </a:t>
            </a:r>
            <a:r>
              <a:rPr lang="en-GB" sz="3200" dirty="0" err="1" smtClean="0"/>
              <a:t>bosib</a:t>
            </a:r>
            <a:r>
              <a:rPr lang="en-GB" sz="3200" dirty="0" smtClean="0"/>
              <a:t>, </a:t>
            </a:r>
            <a:r>
              <a:rPr lang="en-GB" sz="3200" dirty="0" err="1" smtClean="0"/>
              <a:t>wedi</a:t>
            </a:r>
            <a:r>
              <a:rPr lang="en-GB" sz="3200" dirty="0" smtClean="0"/>
              <a:t> </a:t>
            </a:r>
            <a:r>
              <a:rPr lang="en-GB" sz="3200" dirty="0" err="1" smtClean="0"/>
              <a:t>ei</a:t>
            </a:r>
            <a:r>
              <a:rPr lang="en-GB" sz="3200" dirty="0" smtClean="0"/>
              <a:t> </a:t>
            </a:r>
            <a:r>
              <a:rPr lang="en-GB" sz="3200" dirty="0" err="1" smtClean="0"/>
              <a:t>gysylltu</a:t>
            </a:r>
            <a:r>
              <a:rPr lang="en-GB" sz="3200" dirty="0" smtClean="0"/>
              <a:t> â </a:t>
            </a:r>
            <a:r>
              <a:rPr lang="en-GB" sz="3200" dirty="0" err="1" smtClean="0"/>
              <a:t>sefyllfa</a:t>
            </a:r>
            <a:r>
              <a:rPr lang="en-GB" sz="3200" dirty="0" smtClean="0"/>
              <a:t> bob </a:t>
            </a:r>
            <a:r>
              <a:rPr lang="en-GB" sz="3200" dirty="0" err="1" smtClean="0"/>
              <a:t>dydd</a:t>
            </a:r>
            <a:r>
              <a:rPr lang="en-GB" sz="3200" dirty="0" smtClean="0"/>
              <a:t> – </a:t>
            </a:r>
            <a:r>
              <a:rPr lang="en-GB" sz="3200" dirty="0" err="1" smtClean="0"/>
              <a:t>mae’r</a:t>
            </a:r>
            <a:r>
              <a:rPr lang="en-GB" sz="3200" dirty="0" smtClean="0"/>
              <a:t> plant </a:t>
            </a:r>
            <a:r>
              <a:rPr lang="en-GB" sz="3200" dirty="0" err="1" smtClean="0"/>
              <a:t>yn</a:t>
            </a:r>
            <a:r>
              <a:rPr lang="en-GB" sz="3200" dirty="0" smtClean="0"/>
              <a:t> </a:t>
            </a:r>
            <a:r>
              <a:rPr lang="en-GB" sz="3200" dirty="0" err="1" smtClean="0"/>
              <a:t>defnyddio</a:t>
            </a:r>
            <a:r>
              <a:rPr lang="en-GB" sz="3200" dirty="0" smtClean="0"/>
              <a:t> </a:t>
            </a:r>
            <a:r>
              <a:rPr lang="en-GB" sz="3200" dirty="0" err="1" smtClean="0"/>
              <a:t>eu</a:t>
            </a:r>
            <a:r>
              <a:rPr lang="en-GB" sz="3200" dirty="0" smtClean="0"/>
              <a:t> </a:t>
            </a:r>
            <a:r>
              <a:rPr lang="en-GB" sz="3200" dirty="0" err="1" smtClean="0"/>
              <a:t>dealltwriaeth</a:t>
            </a:r>
            <a:r>
              <a:rPr lang="en-GB" sz="3200" dirty="0" smtClean="0"/>
              <a:t> a </a:t>
            </a:r>
            <a:r>
              <a:rPr lang="en-GB" sz="3200" dirty="0" err="1" smtClean="0"/>
              <a:t>phrofiadau</a:t>
            </a:r>
            <a:r>
              <a:rPr lang="en-GB" sz="3200" dirty="0" smtClean="0"/>
              <a:t> </a:t>
            </a:r>
            <a:r>
              <a:rPr lang="en-GB" sz="3200" dirty="0" err="1" smtClean="0"/>
              <a:t>gwyddoniaeth</a:t>
            </a:r>
            <a:r>
              <a:rPr lang="en-GB" sz="3200" dirty="0" smtClean="0"/>
              <a:t> </a:t>
            </a:r>
            <a:r>
              <a:rPr lang="en-GB" sz="3200" dirty="0" err="1" smtClean="0"/>
              <a:t>a’u</a:t>
            </a:r>
            <a:r>
              <a:rPr lang="en-GB" sz="3200" dirty="0" smtClean="0"/>
              <a:t> </a:t>
            </a:r>
            <a:r>
              <a:rPr lang="en-GB" sz="3200" dirty="0" err="1" smtClean="0"/>
              <a:t>dychymyg</a:t>
            </a:r>
            <a:r>
              <a:rPr lang="en-GB" sz="3200" dirty="0" smtClean="0"/>
              <a:t> </a:t>
            </a:r>
            <a:r>
              <a:rPr lang="en-GB" sz="3200" dirty="0" err="1" smtClean="0"/>
              <a:t>i</a:t>
            </a:r>
            <a:r>
              <a:rPr lang="en-GB" sz="3200" dirty="0" smtClean="0"/>
              <a:t> </a:t>
            </a:r>
            <a:r>
              <a:rPr lang="en-GB" sz="3200" dirty="0" err="1" smtClean="0"/>
              <a:t>ddatrys</a:t>
            </a:r>
            <a:r>
              <a:rPr lang="en-GB" sz="3200" dirty="0" smtClean="0"/>
              <a:t> problem</a:t>
            </a:r>
          </a:p>
          <a:p>
            <a:pPr marL="0" indent="0">
              <a:buNone/>
            </a:pPr>
            <a:r>
              <a:rPr lang="en-GB" sz="3200" dirty="0" err="1" smtClean="0"/>
              <a:t>e.e</a:t>
            </a:r>
            <a:r>
              <a:rPr lang="en-GB" sz="3200" dirty="0" smtClean="0"/>
              <a:t>.</a:t>
            </a:r>
          </a:p>
          <a:p>
            <a:pPr>
              <a:buFont typeface="Wingdings" panose="05000000000000000000" pitchFamily="2" charset="2"/>
              <a:buChar char="§"/>
            </a:pPr>
            <a:r>
              <a:rPr lang="en-GB" sz="3200" dirty="0" smtClean="0"/>
              <a:t> </a:t>
            </a:r>
            <a:r>
              <a:rPr lang="en-GB" sz="3200" dirty="0" err="1" smtClean="0"/>
              <a:t>Creu</a:t>
            </a:r>
            <a:r>
              <a:rPr lang="en-GB" sz="3200" dirty="0" smtClean="0"/>
              <a:t> </a:t>
            </a:r>
            <a:r>
              <a:rPr lang="en-GB" sz="3200" dirty="0" err="1" smtClean="0"/>
              <a:t>larwm</a:t>
            </a:r>
            <a:r>
              <a:rPr lang="en-GB" sz="3200" dirty="0" smtClean="0"/>
              <a:t> </a:t>
            </a:r>
            <a:r>
              <a:rPr lang="en-GB" sz="3200" dirty="0" err="1" smtClean="0"/>
              <a:t>i</a:t>
            </a:r>
            <a:r>
              <a:rPr lang="en-GB" sz="3200" dirty="0" smtClean="0"/>
              <a:t> </a:t>
            </a:r>
            <a:r>
              <a:rPr lang="en-GB" sz="3200" dirty="0" err="1" smtClean="0"/>
              <a:t>ddiogelu</a:t>
            </a:r>
            <a:r>
              <a:rPr lang="en-GB" sz="3200" dirty="0" smtClean="0"/>
              <a:t> …?</a:t>
            </a:r>
          </a:p>
          <a:p>
            <a:pPr>
              <a:buFont typeface="Wingdings" panose="05000000000000000000" pitchFamily="2" charset="2"/>
              <a:buChar char="§"/>
            </a:pPr>
            <a:endParaRPr lang="en-GB" dirty="0"/>
          </a:p>
          <a:p>
            <a:pPr marL="0" indent="0">
              <a:buNone/>
            </a:pPr>
            <a:endParaRPr lang="en-GB" dirty="0"/>
          </a:p>
        </p:txBody>
      </p:sp>
    </p:spTree>
    <p:extLst>
      <p:ext uri="{BB962C8B-B14F-4D97-AF65-F5344CB8AC3E}">
        <p14:creationId xmlns:p14="http://schemas.microsoft.com/office/powerpoint/2010/main" val="92594050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STEM Learning Centre: Future Learn</a:t>
            </a:r>
            <a:endParaRPr lang="en-GB" dirty="0"/>
          </a:p>
        </p:txBody>
      </p:sp>
      <p:sp>
        <p:nvSpPr>
          <p:cNvPr id="3" name="Content Placeholder 2"/>
          <p:cNvSpPr>
            <a:spLocks noGrp="1"/>
          </p:cNvSpPr>
          <p:nvPr>
            <p:ph idx="1"/>
          </p:nvPr>
        </p:nvSpPr>
        <p:spPr/>
        <p:txBody>
          <a:bodyPr/>
          <a:lstStyle/>
          <a:p>
            <a:endParaRPr lang="en-GB" dirty="0" smtClean="0"/>
          </a:p>
          <a:p>
            <a:r>
              <a:rPr lang="en-GB" i="1" dirty="0" smtClean="0"/>
              <a:t>“Free on </a:t>
            </a:r>
            <a:r>
              <a:rPr lang="en-GB" i="1" dirty="0"/>
              <a:t>line course</a:t>
            </a:r>
            <a:r>
              <a:rPr lang="en-GB" i="1" dirty="0" smtClean="0"/>
              <a:t>: Learn </a:t>
            </a:r>
            <a:r>
              <a:rPr lang="en-GB" i="1" dirty="0"/>
              <a:t>how to deliver primary science in an engaging and practical way in this course for teachers of 5-11 year old </a:t>
            </a:r>
            <a:r>
              <a:rPr lang="en-GB" i="1" dirty="0" smtClean="0"/>
              <a:t>pupils”.</a:t>
            </a:r>
            <a:endParaRPr lang="en-GB" i="1" dirty="0"/>
          </a:p>
          <a:p>
            <a:r>
              <a:rPr lang="en-GB" dirty="0">
                <a:hlinkClick r:id="rId2"/>
              </a:rPr>
              <a:t>https://</a:t>
            </a:r>
            <a:r>
              <a:rPr lang="en-GB" dirty="0" smtClean="0">
                <a:hlinkClick r:id="rId2"/>
              </a:rPr>
              <a:t>www.futurelearn.com/courses/teaching-primary-science-getting-started</a:t>
            </a:r>
            <a:endParaRPr lang="en-GB" dirty="0" smtClean="0"/>
          </a:p>
          <a:p>
            <a:endParaRPr lang="en-GB" dirty="0"/>
          </a:p>
          <a:p>
            <a:r>
              <a:rPr lang="en-GB" dirty="0" err="1" smtClean="0"/>
              <a:t>Rhagarweiniad</a:t>
            </a:r>
            <a:r>
              <a:rPr lang="en-GB" dirty="0" smtClean="0"/>
              <a:t>: </a:t>
            </a:r>
            <a:r>
              <a:rPr lang="en-GB" dirty="0">
                <a:hlinkClick r:id="rId2"/>
              </a:rPr>
              <a:t>https://</a:t>
            </a:r>
            <a:r>
              <a:rPr lang="en-GB" dirty="0" smtClean="0">
                <a:hlinkClick r:id="rId2"/>
              </a:rPr>
              <a:t>www.futurelearn.com/courses/teaching-primary-science-getting-started</a:t>
            </a:r>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261352191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Adnoddau</a:t>
            </a:r>
            <a:r>
              <a:rPr lang="en-GB" dirty="0" smtClean="0"/>
              <a:t> </a:t>
            </a:r>
            <a:r>
              <a:rPr lang="en-GB" dirty="0" err="1" smtClean="0"/>
              <a:t>Explorify</a:t>
            </a:r>
            <a:r>
              <a:rPr lang="en-GB" dirty="0" smtClean="0"/>
              <a:t> / </a:t>
            </a:r>
            <a:r>
              <a:rPr lang="en-GB" dirty="0" err="1" smtClean="0"/>
              <a:t>Explorify</a:t>
            </a:r>
            <a:r>
              <a:rPr lang="en-GB" dirty="0" smtClean="0"/>
              <a:t> Resources</a:t>
            </a: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r>
              <a:rPr lang="en-GB" sz="4400" dirty="0" smtClean="0">
                <a:hlinkClick r:id="rId2"/>
              </a:rPr>
              <a:t>https</a:t>
            </a:r>
            <a:r>
              <a:rPr lang="en-GB" sz="4400" dirty="0">
                <a:hlinkClick r:id="rId2"/>
              </a:rPr>
              <a:t>://explorify.wellcome.ac.uk</a:t>
            </a:r>
            <a:r>
              <a:rPr lang="en-GB" sz="4400" dirty="0" smtClean="0">
                <a:hlinkClick r:id="rId2"/>
              </a:rPr>
              <a:t>/</a:t>
            </a:r>
            <a:endParaRPr lang="en-GB" sz="4400" dirty="0" smtClean="0"/>
          </a:p>
          <a:p>
            <a:endParaRPr lang="en-GB" dirty="0"/>
          </a:p>
        </p:txBody>
      </p:sp>
    </p:spTree>
    <p:extLst>
      <p:ext uri="{BB962C8B-B14F-4D97-AF65-F5344CB8AC3E}">
        <p14:creationId xmlns:p14="http://schemas.microsoft.com/office/powerpoint/2010/main" val="60605380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Prosiect</a:t>
            </a:r>
            <a:r>
              <a:rPr lang="en-GB" dirty="0" smtClean="0"/>
              <a:t> “I can explain” (</a:t>
            </a:r>
            <a:r>
              <a:rPr lang="en-GB" dirty="0" err="1" smtClean="0"/>
              <a:t>Cysylltiad</a:t>
            </a:r>
            <a:r>
              <a:rPr lang="en-GB" dirty="0" smtClean="0"/>
              <a:t> â Donaldson?)</a:t>
            </a:r>
            <a:endParaRPr lang="en-GB" dirty="0"/>
          </a:p>
        </p:txBody>
      </p:sp>
      <p:sp>
        <p:nvSpPr>
          <p:cNvPr id="3" name="Content Placeholder 2"/>
          <p:cNvSpPr>
            <a:spLocks noGrp="1"/>
          </p:cNvSpPr>
          <p:nvPr>
            <p:ph idx="1"/>
          </p:nvPr>
        </p:nvSpPr>
        <p:spPr/>
        <p:txBody>
          <a:bodyPr>
            <a:normAutofit fontScale="92500" lnSpcReduction="10000"/>
          </a:bodyPr>
          <a:lstStyle/>
          <a:p>
            <a:r>
              <a:rPr lang="en-US" sz="2800" dirty="0" smtClean="0"/>
              <a:t>“The </a:t>
            </a:r>
            <a:r>
              <a:rPr lang="en-US" sz="2800" dirty="0"/>
              <a:t>introduction of a new </a:t>
            </a:r>
            <a:r>
              <a:rPr lang="en-US" sz="2800" dirty="0" smtClean="0"/>
              <a:t>primary </a:t>
            </a:r>
            <a:r>
              <a:rPr lang="en-GB" sz="2800" dirty="0" smtClean="0"/>
              <a:t>curriculum (England) </a:t>
            </a:r>
            <a:r>
              <a:rPr lang="en-GB" sz="2800" dirty="0"/>
              <a:t>for science places </a:t>
            </a:r>
            <a:r>
              <a:rPr lang="en-GB" sz="2800" dirty="0" smtClean="0"/>
              <a:t>greater </a:t>
            </a:r>
            <a:r>
              <a:rPr lang="en-US" sz="2800" dirty="0" smtClean="0"/>
              <a:t>emphasis </a:t>
            </a:r>
            <a:r>
              <a:rPr lang="en-US" sz="2800" dirty="0"/>
              <a:t>on child-led enquiry. At </a:t>
            </a:r>
            <a:r>
              <a:rPr lang="en-US" sz="2800" dirty="0" smtClean="0"/>
              <a:t>this time </a:t>
            </a:r>
            <a:r>
              <a:rPr lang="en-US" sz="2800" dirty="0"/>
              <a:t>of transition a shift in </a:t>
            </a:r>
            <a:r>
              <a:rPr lang="en-US" sz="2800" dirty="0" smtClean="0"/>
              <a:t>emphasis from </a:t>
            </a:r>
            <a:r>
              <a:rPr lang="en-US" sz="2800" dirty="0"/>
              <a:t>teacher-led to child-led </a:t>
            </a:r>
            <a:r>
              <a:rPr lang="en-US" sz="2800" dirty="0" smtClean="0"/>
              <a:t>enquiry may </a:t>
            </a:r>
            <a:r>
              <a:rPr lang="en-US" sz="2800" dirty="0"/>
              <a:t>support the development of </a:t>
            </a:r>
            <a:r>
              <a:rPr lang="en-US" sz="2800" dirty="0" smtClean="0"/>
              <a:t>new pedagogic </a:t>
            </a:r>
            <a:r>
              <a:rPr lang="en-US" sz="2800" dirty="0"/>
              <a:t>practices that better </a:t>
            </a:r>
            <a:r>
              <a:rPr lang="en-US" sz="2800" dirty="0" smtClean="0"/>
              <a:t>align with </a:t>
            </a:r>
            <a:r>
              <a:rPr lang="en-US" sz="2800" dirty="0"/>
              <a:t>children’s natural dispositions </a:t>
            </a:r>
            <a:r>
              <a:rPr lang="en-US" sz="2800" dirty="0" smtClean="0"/>
              <a:t>of </a:t>
            </a:r>
            <a:r>
              <a:rPr lang="en-GB" sz="2800" dirty="0" smtClean="0"/>
              <a:t>playfulness </a:t>
            </a:r>
            <a:r>
              <a:rPr lang="en-GB" sz="2800" dirty="0"/>
              <a:t>and curiosity, </a:t>
            </a:r>
            <a:r>
              <a:rPr lang="en-GB" sz="2800" dirty="0" smtClean="0"/>
              <a:t>facilitating </a:t>
            </a:r>
            <a:r>
              <a:rPr lang="en-US" sz="2800" dirty="0" smtClean="0"/>
              <a:t>their </a:t>
            </a:r>
            <a:r>
              <a:rPr lang="en-US" sz="2800" dirty="0"/>
              <a:t>greater engagement in </a:t>
            </a:r>
            <a:r>
              <a:rPr lang="en-US" sz="2800" dirty="0" smtClean="0"/>
              <a:t>science by </a:t>
            </a:r>
            <a:r>
              <a:rPr lang="en-US" sz="2800" dirty="0"/>
              <a:t>stirring their passion for </a:t>
            </a:r>
            <a:r>
              <a:rPr lang="en-US" sz="2800" dirty="0" smtClean="0"/>
              <a:t>the wonderland </a:t>
            </a:r>
            <a:r>
              <a:rPr lang="en-US" sz="2800" dirty="0"/>
              <a:t>all around us – a </a:t>
            </a:r>
            <a:r>
              <a:rPr lang="en-US" sz="2800" dirty="0" smtClean="0"/>
              <a:t>world that </a:t>
            </a:r>
            <a:r>
              <a:rPr lang="en-US" sz="2800" dirty="0"/>
              <a:t>we, as adults, may no longer </a:t>
            </a:r>
            <a:r>
              <a:rPr lang="en-US" sz="2800" dirty="0" smtClean="0"/>
              <a:t>see”.</a:t>
            </a:r>
          </a:p>
          <a:p>
            <a:r>
              <a:rPr lang="en-US" sz="2800" dirty="0" err="1" smtClean="0"/>
              <a:t>Cyfeiriad</a:t>
            </a:r>
            <a:r>
              <a:rPr lang="en-US" sz="2800" dirty="0" smtClean="0"/>
              <a:t>: </a:t>
            </a:r>
            <a:r>
              <a:rPr lang="en-US" sz="2800" b="1" dirty="0" smtClean="0"/>
              <a:t>Myers, D. et al. (2016) “</a:t>
            </a:r>
            <a:r>
              <a:rPr lang="en-US" sz="2800" b="1" dirty="0" err="1" smtClean="0"/>
              <a:t>Curiouser</a:t>
            </a:r>
            <a:r>
              <a:rPr lang="en-US" sz="2800" b="1" dirty="0" smtClean="0"/>
              <a:t> and </a:t>
            </a:r>
            <a:r>
              <a:rPr lang="en-US" sz="2800" b="1" dirty="0" err="1" smtClean="0"/>
              <a:t>Curiouser</a:t>
            </a:r>
            <a:r>
              <a:rPr lang="en-US" sz="2800" b="1" dirty="0" smtClean="0"/>
              <a:t>: Supporting children’s independent enquiry skills”. Primary Science, 142, March/ April. ASE. </a:t>
            </a:r>
            <a:r>
              <a:rPr lang="en-US" sz="2800" dirty="0" smtClean="0"/>
              <a:t>									</a:t>
            </a:r>
            <a:endParaRPr lang="en-US" sz="2800" dirty="0"/>
          </a:p>
          <a:p>
            <a:r>
              <a:rPr lang="en-US" sz="2800" i="1" dirty="0" err="1" smtClean="0"/>
              <a:t>Ar</a:t>
            </a:r>
            <a:r>
              <a:rPr lang="en-US" sz="2800" i="1" dirty="0" smtClean="0"/>
              <a:t> Moodle</a:t>
            </a:r>
            <a:endParaRPr lang="en-GB" sz="2800" i="1" dirty="0"/>
          </a:p>
        </p:txBody>
      </p:sp>
    </p:spTree>
    <p:extLst>
      <p:ext uri="{BB962C8B-B14F-4D97-AF65-F5344CB8AC3E}">
        <p14:creationId xmlns:p14="http://schemas.microsoft.com/office/powerpoint/2010/main" val="30861045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D6: Teacher </a:t>
            </a:r>
            <a:r>
              <a:rPr lang="en-US" b="1" dirty="0"/>
              <a:t>Assessment in Primary Science (</a:t>
            </a:r>
            <a:r>
              <a:rPr lang="en-GB" dirty="0"/>
              <a:t>TAPS)</a:t>
            </a:r>
          </a:p>
        </p:txBody>
      </p:sp>
      <p:sp>
        <p:nvSpPr>
          <p:cNvPr id="3" name="Content Placeholder 2"/>
          <p:cNvSpPr>
            <a:spLocks noGrp="1"/>
          </p:cNvSpPr>
          <p:nvPr>
            <p:ph idx="1"/>
          </p:nvPr>
        </p:nvSpPr>
        <p:spPr/>
        <p:txBody>
          <a:bodyPr>
            <a:normAutofit/>
          </a:bodyPr>
          <a:lstStyle/>
          <a:p>
            <a:r>
              <a:rPr lang="en-GB" sz="2400" b="1" dirty="0" err="1"/>
              <a:t>Cefndir</a:t>
            </a:r>
            <a:endParaRPr lang="en-GB" sz="2400" b="1" dirty="0"/>
          </a:p>
          <a:p>
            <a:r>
              <a:rPr lang="da-DK" sz="2400" b="1" dirty="0"/>
              <a:t>Fe wnaeth Wynne Harlen a’i chydweithwyr (Harlen et al. 2012: cyllidwyd</a:t>
            </a:r>
          </a:p>
          <a:p>
            <a:r>
              <a:rPr lang="en-GB" sz="2400" b="1" dirty="0" err="1"/>
              <a:t>gan</a:t>
            </a:r>
            <a:r>
              <a:rPr lang="en-GB" sz="2400" b="1" dirty="0"/>
              <a:t> </a:t>
            </a:r>
            <a:r>
              <a:rPr lang="en-GB" sz="2400" b="1" dirty="0" err="1"/>
              <a:t>Sefydliad</a:t>
            </a:r>
            <a:r>
              <a:rPr lang="en-GB" sz="2400" b="1" dirty="0"/>
              <a:t> Nuffield) </a:t>
            </a:r>
            <a:r>
              <a:rPr lang="en-GB" sz="2400" b="1" dirty="0" err="1"/>
              <a:t>argymell</a:t>
            </a:r>
            <a:r>
              <a:rPr lang="en-GB" sz="2400" b="1" dirty="0"/>
              <a:t> y </a:t>
            </a:r>
            <a:r>
              <a:rPr lang="en-GB" sz="2400" b="1" dirty="0" err="1"/>
              <a:t>dylai’r</a:t>
            </a:r>
            <a:r>
              <a:rPr lang="en-GB" sz="2400" b="1" dirty="0"/>
              <a:t> </a:t>
            </a:r>
            <a:r>
              <a:rPr lang="en-GB" sz="2400" b="1" dirty="0" err="1"/>
              <a:t>stôr</a:t>
            </a:r>
            <a:r>
              <a:rPr lang="en-GB" sz="2400" b="1" dirty="0"/>
              <a:t> </a:t>
            </a:r>
            <a:r>
              <a:rPr lang="en-GB" sz="2400" b="1" dirty="0" err="1"/>
              <a:t>gyfoethog</a:t>
            </a:r>
            <a:r>
              <a:rPr lang="en-GB" sz="2400" b="1" dirty="0"/>
              <a:t> o </a:t>
            </a:r>
            <a:r>
              <a:rPr lang="en-GB" sz="2400" b="1" dirty="0" err="1"/>
              <a:t>ddata</a:t>
            </a:r>
            <a:r>
              <a:rPr lang="en-GB" sz="2400" b="1" dirty="0"/>
              <a:t> </a:t>
            </a:r>
            <a:r>
              <a:rPr lang="en-GB" sz="2400" b="1" dirty="0" err="1"/>
              <a:t>asesu</a:t>
            </a:r>
            <a:endParaRPr lang="en-GB" sz="2400" b="1" dirty="0"/>
          </a:p>
          <a:p>
            <a:r>
              <a:rPr lang="en-GB" sz="2400" b="1" dirty="0" err="1"/>
              <a:t>ffurfiannol</a:t>
            </a:r>
            <a:r>
              <a:rPr lang="en-GB" sz="2400" b="1" dirty="0"/>
              <a:t> y </a:t>
            </a:r>
            <a:r>
              <a:rPr lang="en-GB" sz="2400" b="1" dirty="0" err="1"/>
              <a:t>gwnaeth</a:t>
            </a:r>
            <a:r>
              <a:rPr lang="en-GB" sz="2400" b="1" dirty="0"/>
              <a:t> </a:t>
            </a:r>
            <a:r>
              <a:rPr lang="en-GB" sz="2400" b="1" dirty="0" err="1"/>
              <a:t>yr</a:t>
            </a:r>
            <a:r>
              <a:rPr lang="en-GB" sz="2400" b="1" dirty="0"/>
              <a:t> </a:t>
            </a:r>
            <a:r>
              <a:rPr lang="en-GB" sz="2400" b="1" dirty="0" err="1"/>
              <a:t>athrawon</a:t>
            </a:r>
            <a:r>
              <a:rPr lang="en-GB" sz="2400" b="1" dirty="0"/>
              <a:t> </a:t>
            </a:r>
            <a:r>
              <a:rPr lang="en-GB" sz="2400" b="1" dirty="0" err="1"/>
              <a:t>eu</a:t>
            </a:r>
            <a:r>
              <a:rPr lang="en-GB" sz="2400" b="1" dirty="0"/>
              <a:t> </a:t>
            </a:r>
            <a:r>
              <a:rPr lang="en-GB" sz="2400" b="1" dirty="0" err="1"/>
              <a:t>casglu</a:t>
            </a:r>
            <a:r>
              <a:rPr lang="en-GB" sz="2400" b="1" dirty="0"/>
              <a:t> </a:t>
            </a:r>
            <a:r>
              <a:rPr lang="en-GB" sz="2400" b="1" dirty="0" err="1"/>
              <a:t>yn</a:t>
            </a:r>
            <a:r>
              <a:rPr lang="en-GB" sz="2400" b="1" dirty="0"/>
              <a:t> </a:t>
            </a:r>
            <a:r>
              <a:rPr lang="en-GB" sz="2400" b="1" dirty="0" err="1"/>
              <a:t>ystod</a:t>
            </a:r>
            <a:r>
              <a:rPr lang="en-GB" sz="2400" b="1" dirty="0"/>
              <a:t> y </a:t>
            </a:r>
            <a:r>
              <a:rPr lang="en-GB" sz="2400" b="1" dirty="0" err="1"/>
              <a:t>gwaith</a:t>
            </a:r>
            <a:r>
              <a:rPr lang="en-GB" sz="2400" b="1" dirty="0"/>
              <a:t> </a:t>
            </a:r>
            <a:r>
              <a:rPr lang="en-GB" sz="2400" b="1" dirty="0" err="1"/>
              <a:t>parhaus</a:t>
            </a:r>
            <a:endParaRPr lang="en-GB" sz="2400" b="1" dirty="0"/>
          </a:p>
          <a:p>
            <a:r>
              <a:rPr lang="en-GB" sz="2400" b="1" dirty="0" err="1"/>
              <a:t>mewn</a:t>
            </a:r>
            <a:r>
              <a:rPr lang="en-GB" sz="2400" b="1" dirty="0"/>
              <a:t> </a:t>
            </a:r>
            <a:r>
              <a:rPr lang="en-GB" sz="2400" b="1" dirty="0" err="1"/>
              <a:t>gwyddoniaeth</a:t>
            </a:r>
            <a:r>
              <a:rPr lang="en-GB" sz="2400" b="1" dirty="0"/>
              <a:t> </a:t>
            </a:r>
            <a:r>
              <a:rPr lang="en-GB" sz="2400" b="1" dirty="0" err="1"/>
              <a:t>yn</a:t>
            </a:r>
            <a:r>
              <a:rPr lang="en-GB" sz="2400" b="1" dirty="0"/>
              <a:t> </a:t>
            </a:r>
            <a:r>
              <a:rPr lang="en-GB" sz="2400" b="1" dirty="0" err="1"/>
              <a:t>yr</a:t>
            </a:r>
            <a:r>
              <a:rPr lang="en-GB" sz="2400" b="1" dirty="0"/>
              <a:t> </a:t>
            </a:r>
            <a:r>
              <a:rPr lang="en-GB" sz="2400" b="1" dirty="0" err="1"/>
              <a:t>ystafell</a:t>
            </a:r>
            <a:r>
              <a:rPr lang="en-GB" sz="2400" b="1" dirty="0"/>
              <a:t> </a:t>
            </a:r>
            <a:r>
              <a:rPr lang="en-GB" sz="2400" b="1" dirty="0" err="1"/>
              <a:t>ddosbarth</a:t>
            </a:r>
            <a:r>
              <a:rPr lang="en-GB" sz="2400" b="1" dirty="0"/>
              <a:t>, </a:t>
            </a:r>
            <a:r>
              <a:rPr lang="en-GB" sz="2400" b="1" dirty="0" err="1"/>
              <a:t>gael</a:t>
            </a:r>
            <a:r>
              <a:rPr lang="en-GB" sz="2400" b="1" dirty="0"/>
              <a:t> </a:t>
            </a:r>
            <a:r>
              <a:rPr lang="en-GB" sz="2400" b="1" dirty="0" err="1"/>
              <a:t>eu</a:t>
            </a:r>
            <a:r>
              <a:rPr lang="en-GB" sz="2400" b="1" dirty="0"/>
              <a:t> </a:t>
            </a:r>
            <a:r>
              <a:rPr lang="en-GB" sz="2400" b="1" dirty="0" err="1"/>
              <a:t>defnyddio</a:t>
            </a:r>
            <a:r>
              <a:rPr lang="en-GB" sz="2400" b="1" dirty="0"/>
              <a:t> </a:t>
            </a:r>
            <a:r>
              <a:rPr lang="en-GB" sz="2400" b="1" dirty="0" err="1"/>
              <a:t>ar</a:t>
            </a:r>
            <a:r>
              <a:rPr lang="en-GB" sz="2400" b="1" dirty="0"/>
              <a:t> </a:t>
            </a:r>
            <a:r>
              <a:rPr lang="en-GB" sz="2400" b="1" dirty="0" err="1"/>
              <a:t>gyfer</a:t>
            </a:r>
            <a:endParaRPr lang="en-GB" sz="2400" b="1" dirty="0"/>
          </a:p>
          <a:p>
            <a:r>
              <a:rPr lang="en-GB" sz="2400" b="1" dirty="0" err="1"/>
              <a:t>dibenion</a:t>
            </a:r>
            <a:r>
              <a:rPr lang="en-GB" sz="2400" b="1" dirty="0"/>
              <a:t> </a:t>
            </a:r>
            <a:r>
              <a:rPr lang="en-GB" sz="2400" b="1" dirty="0" err="1"/>
              <a:t>adrodd</a:t>
            </a:r>
            <a:r>
              <a:rPr lang="en-GB" sz="2400" b="1" dirty="0"/>
              <a:t> </a:t>
            </a:r>
            <a:r>
              <a:rPr lang="en-GB" sz="2400" b="1" dirty="0" err="1"/>
              <a:t>crynodol</a:t>
            </a:r>
            <a:r>
              <a:rPr lang="en-GB" sz="2400" b="1" dirty="0"/>
              <a:t> </a:t>
            </a:r>
            <a:r>
              <a:rPr lang="en-GB" sz="2400" b="1" dirty="0" err="1"/>
              <a:t>hefyd</a:t>
            </a:r>
            <a:r>
              <a:rPr lang="en-GB" sz="2400" b="1" dirty="0" smtClean="0"/>
              <a:t>.</a:t>
            </a:r>
            <a:r>
              <a:rPr lang="en-GB" sz="2400" b="1" dirty="0"/>
              <a:t> Fe </a:t>
            </a:r>
            <a:r>
              <a:rPr lang="en-GB" sz="2400" b="1" dirty="0" err="1"/>
              <a:t>wnaethon</a:t>
            </a:r>
            <a:r>
              <a:rPr lang="en-GB" sz="2400" b="1" dirty="0"/>
              <a:t> </a:t>
            </a:r>
            <a:r>
              <a:rPr lang="en-GB" sz="2400" b="1" dirty="0" err="1"/>
              <a:t>nhw</a:t>
            </a:r>
            <a:r>
              <a:rPr lang="en-GB" sz="2400" b="1" dirty="0"/>
              <a:t> </a:t>
            </a:r>
            <a:r>
              <a:rPr lang="en-GB" sz="2400" b="1" dirty="0" err="1"/>
              <a:t>ddatblygu</a:t>
            </a:r>
            <a:r>
              <a:rPr lang="en-GB" sz="2400" b="1" dirty="0"/>
              <a:t> model</a:t>
            </a:r>
          </a:p>
          <a:p>
            <a:r>
              <a:rPr lang="en-GB" sz="2400" b="1" dirty="0"/>
              <a:t>pyramid, y </a:t>
            </a:r>
            <a:r>
              <a:rPr lang="en-GB" sz="2400" b="1" dirty="0" err="1"/>
              <a:t>gwnaeth</a:t>
            </a:r>
            <a:r>
              <a:rPr lang="en-GB" sz="2400" b="1" dirty="0"/>
              <a:t> </a:t>
            </a:r>
            <a:r>
              <a:rPr lang="en-GB" sz="2400" b="1" dirty="0" err="1"/>
              <a:t>tîm</a:t>
            </a:r>
            <a:r>
              <a:rPr lang="en-GB" sz="2400" b="1" dirty="0"/>
              <a:t> TAPS </a:t>
            </a:r>
            <a:r>
              <a:rPr lang="en-GB" sz="2400" b="1" dirty="0" err="1"/>
              <a:t>ym</a:t>
            </a:r>
            <a:r>
              <a:rPr lang="en-GB" sz="2400" b="1" dirty="0"/>
              <a:t> </a:t>
            </a:r>
            <a:r>
              <a:rPr lang="en-GB" sz="2400" b="1" dirty="0" err="1"/>
              <a:t>Mhrifysgol</a:t>
            </a:r>
            <a:r>
              <a:rPr lang="en-GB" sz="2400" b="1" dirty="0"/>
              <a:t> Bath Spa </a:t>
            </a:r>
            <a:r>
              <a:rPr lang="en-GB" sz="2400" b="1" dirty="0" err="1"/>
              <a:t>ei</a:t>
            </a:r>
            <a:r>
              <a:rPr lang="en-GB" sz="2400" b="1" dirty="0"/>
              <a:t> </a:t>
            </a:r>
            <a:r>
              <a:rPr lang="en-GB" sz="2400" b="1" dirty="0" err="1"/>
              <a:t>droi’n</a:t>
            </a:r>
            <a:r>
              <a:rPr lang="en-GB" sz="2400" b="1" dirty="0"/>
              <a:t> </a:t>
            </a:r>
            <a:r>
              <a:rPr lang="en-GB" sz="2400" b="1" dirty="0" err="1"/>
              <a:t>weithredol</a:t>
            </a:r>
            <a:endParaRPr lang="en-GB" sz="2400" b="1" dirty="0"/>
          </a:p>
          <a:p>
            <a:r>
              <a:rPr lang="en-GB" sz="2400" b="1" dirty="0"/>
              <a:t>(Earle et al. 2015</a:t>
            </a:r>
            <a:r>
              <a:rPr lang="en-GB" sz="2400" b="1" dirty="0" smtClean="0"/>
              <a:t>).</a:t>
            </a:r>
            <a:endParaRPr lang="en-GB" sz="2400" b="1" dirty="0"/>
          </a:p>
        </p:txBody>
      </p:sp>
    </p:spTree>
    <p:extLst>
      <p:ext uri="{BB962C8B-B14F-4D97-AF65-F5344CB8AC3E}">
        <p14:creationId xmlns:p14="http://schemas.microsoft.com/office/powerpoint/2010/main" val="199880719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nb-NO" sz="4400" b="1" dirty="0"/>
              <a:t>Argymhellion ar gyfer ble </a:t>
            </a:r>
            <a:r>
              <a:rPr lang="nb-NO" sz="4400" b="1" dirty="0" smtClean="0"/>
              <a:t>i </a:t>
            </a:r>
            <a:r>
              <a:rPr lang="en-GB" sz="4400" b="1" dirty="0" err="1" smtClean="0"/>
              <a:t>ddechrau</a:t>
            </a:r>
            <a:r>
              <a:rPr lang="en-GB" sz="4400" b="1" dirty="0" smtClean="0"/>
              <a:t> </a:t>
            </a:r>
            <a:r>
              <a:rPr lang="en-GB" sz="4400" b="1" dirty="0" err="1" smtClean="0"/>
              <a:t>yn</a:t>
            </a:r>
            <a:r>
              <a:rPr lang="en-GB" sz="4400" b="1" dirty="0" smtClean="0"/>
              <a:t> </a:t>
            </a:r>
            <a:r>
              <a:rPr lang="en-GB" sz="4400" b="1" dirty="0" err="1" smtClean="0"/>
              <a:t>cysylltu</a:t>
            </a:r>
            <a:r>
              <a:rPr lang="en-GB" sz="4400" b="1" dirty="0" smtClean="0"/>
              <a:t> â </a:t>
            </a:r>
            <a:r>
              <a:rPr lang="en-GB" sz="4400" b="1" dirty="0" err="1" smtClean="0"/>
              <a:t>nodweddion</a:t>
            </a:r>
            <a:r>
              <a:rPr lang="en-GB" sz="4400" b="1" dirty="0" smtClean="0"/>
              <a:t> DSY</a:t>
            </a:r>
            <a:endParaRPr lang="en-GB" sz="4400" b="1" dirty="0"/>
          </a:p>
        </p:txBody>
      </p:sp>
      <p:sp>
        <p:nvSpPr>
          <p:cNvPr id="3" name="Content Placeholder 2"/>
          <p:cNvSpPr>
            <a:spLocks noGrp="1"/>
          </p:cNvSpPr>
          <p:nvPr>
            <p:ph idx="1"/>
          </p:nvPr>
        </p:nvSpPr>
        <p:spPr>
          <a:xfrm>
            <a:off x="1097280" y="1845733"/>
            <a:ext cx="10058400" cy="4322591"/>
          </a:xfrm>
        </p:spPr>
        <p:txBody>
          <a:bodyPr>
            <a:noAutofit/>
          </a:bodyPr>
          <a:lstStyle/>
          <a:p>
            <a:r>
              <a:rPr lang="en-GB" sz="2400" b="1" dirty="0" smtClean="0"/>
              <a:t>Mae </a:t>
            </a:r>
            <a:r>
              <a:rPr lang="en-GB" sz="2400" b="1" dirty="0"/>
              <a:t>‘</a:t>
            </a:r>
            <a:r>
              <a:rPr lang="en-GB" sz="2400" b="1" dirty="0" err="1"/>
              <a:t>haen</a:t>
            </a:r>
            <a:r>
              <a:rPr lang="en-GB" sz="2400" b="1" dirty="0"/>
              <a:t> y </a:t>
            </a:r>
            <a:r>
              <a:rPr lang="en-GB" sz="2400" b="1" dirty="0" err="1"/>
              <a:t>disgyblion</a:t>
            </a:r>
            <a:r>
              <a:rPr lang="en-GB" sz="2400" b="1" dirty="0"/>
              <a:t>’ a ‘</a:t>
            </a:r>
            <a:r>
              <a:rPr lang="en-GB" sz="2400" b="1" dirty="0" err="1"/>
              <a:t>haen</a:t>
            </a:r>
            <a:r>
              <a:rPr lang="en-GB" sz="2400" b="1" dirty="0"/>
              <a:t> </a:t>
            </a:r>
            <a:r>
              <a:rPr lang="en-GB" sz="2400" b="1" dirty="0" err="1"/>
              <a:t>yr</a:t>
            </a:r>
            <a:r>
              <a:rPr lang="en-GB" sz="2400" b="1" dirty="0"/>
              <a:t> </a:t>
            </a:r>
            <a:r>
              <a:rPr lang="en-GB" sz="2400" b="1" dirty="0" err="1"/>
              <a:t>athrawon</a:t>
            </a:r>
            <a:r>
              <a:rPr lang="en-GB" sz="2400" b="1" dirty="0"/>
              <a:t>’ </a:t>
            </a:r>
            <a:r>
              <a:rPr lang="en-GB" sz="2400" b="1" dirty="0" err="1"/>
              <a:t>sy’n</a:t>
            </a:r>
            <a:r>
              <a:rPr lang="en-GB" sz="2400" b="1" dirty="0"/>
              <a:t> las </a:t>
            </a:r>
            <a:r>
              <a:rPr lang="en-GB" sz="2400" b="1" dirty="0" err="1"/>
              <a:t>ar</a:t>
            </a:r>
            <a:r>
              <a:rPr lang="en-GB" sz="2400" b="1" dirty="0"/>
              <a:t> </a:t>
            </a:r>
            <a:r>
              <a:rPr lang="en-GB" sz="2400" b="1" dirty="0" err="1"/>
              <a:t>waelod</a:t>
            </a:r>
            <a:r>
              <a:rPr lang="en-GB" sz="2400" b="1" dirty="0"/>
              <a:t> y pyramid </a:t>
            </a:r>
            <a:r>
              <a:rPr lang="en-GB" sz="2400" b="1" dirty="0" err="1"/>
              <a:t>yn</a:t>
            </a:r>
            <a:endParaRPr lang="en-GB" sz="2400" b="1" dirty="0"/>
          </a:p>
          <a:p>
            <a:r>
              <a:rPr lang="en-GB" sz="2400" b="1" dirty="0" err="1"/>
              <a:t>crynhoi</a:t>
            </a:r>
            <a:r>
              <a:rPr lang="en-GB" sz="2400" b="1" dirty="0"/>
              <a:t> </a:t>
            </a:r>
            <a:r>
              <a:rPr lang="en-GB" sz="2400" b="1" dirty="0" err="1"/>
              <a:t>egwyddorion</a:t>
            </a:r>
            <a:r>
              <a:rPr lang="en-GB" sz="2400" b="1" dirty="0"/>
              <a:t> </a:t>
            </a:r>
            <a:r>
              <a:rPr lang="en-GB" sz="2400" b="1" dirty="0" err="1"/>
              <a:t>Asesu</a:t>
            </a:r>
            <a:r>
              <a:rPr lang="en-GB" sz="2400" b="1" dirty="0"/>
              <a:t> </a:t>
            </a:r>
            <a:r>
              <a:rPr lang="en-GB" sz="2400" b="1" dirty="0" err="1"/>
              <a:t>ar</a:t>
            </a:r>
            <a:r>
              <a:rPr lang="en-GB" sz="2400" b="1" dirty="0"/>
              <a:t> </a:t>
            </a:r>
            <a:r>
              <a:rPr lang="en-GB" sz="2400" b="1" dirty="0" err="1"/>
              <a:t>gyfer</a:t>
            </a:r>
            <a:r>
              <a:rPr lang="en-GB" sz="2400" b="1" dirty="0"/>
              <a:t> </a:t>
            </a:r>
            <a:r>
              <a:rPr lang="en-GB" sz="2400" b="1" dirty="0" err="1"/>
              <a:t>Dysgu</a:t>
            </a:r>
            <a:r>
              <a:rPr lang="en-GB" sz="2400" b="1" dirty="0"/>
              <a:t>. </a:t>
            </a:r>
            <a:r>
              <a:rPr lang="en-GB" sz="2400" b="1" dirty="0" err="1"/>
              <a:t>Maen</a:t>
            </a:r>
            <a:r>
              <a:rPr lang="en-GB" sz="2400" b="1" dirty="0"/>
              <a:t> </a:t>
            </a:r>
            <a:r>
              <a:rPr lang="en-GB" sz="2400" b="1" dirty="0" err="1"/>
              <a:t>nhw’n</a:t>
            </a:r>
            <a:r>
              <a:rPr lang="en-GB" sz="2400" b="1" dirty="0"/>
              <a:t> </a:t>
            </a:r>
            <a:r>
              <a:rPr lang="en-GB" sz="2400" b="1" dirty="0" err="1"/>
              <a:t>cynnwys</a:t>
            </a:r>
            <a:r>
              <a:rPr lang="en-GB" sz="2400" b="1" dirty="0"/>
              <a:t> </a:t>
            </a:r>
            <a:r>
              <a:rPr lang="en-GB" sz="2400" b="1" dirty="0" err="1"/>
              <a:t>blychau</a:t>
            </a:r>
            <a:endParaRPr lang="en-GB" sz="2400" b="1" dirty="0"/>
          </a:p>
          <a:p>
            <a:r>
              <a:rPr lang="en-GB" sz="2400" b="1" dirty="0" err="1"/>
              <a:t>sy’n</a:t>
            </a:r>
            <a:r>
              <a:rPr lang="en-GB" sz="2400" b="1" dirty="0"/>
              <a:t> </a:t>
            </a:r>
            <a:r>
              <a:rPr lang="en-GB" sz="2400" b="1" dirty="0" err="1"/>
              <a:t>canolbwyntio</a:t>
            </a:r>
            <a:r>
              <a:rPr lang="en-GB" sz="2400" b="1" dirty="0"/>
              <a:t> </a:t>
            </a:r>
            <a:r>
              <a:rPr lang="en-GB" sz="2400" b="1" dirty="0" err="1"/>
              <a:t>ar</a:t>
            </a:r>
            <a:r>
              <a:rPr lang="en-GB" sz="2400" b="1" dirty="0"/>
              <a:t> y </a:t>
            </a:r>
            <a:r>
              <a:rPr lang="en-GB" sz="2400" b="1" dirty="0" err="1"/>
              <a:t>canlynol</a:t>
            </a:r>
            <a:r>
              <a:rPr lang="en-GB" sz="2400" b="1" dirty="0"/>
              <a:t>: </a:t>
            </a:r>
            <a:r>
              <a:rPr lang="en-GB" sz="2400" b="1" dirty="0" err="1"/>
              <a:t>amcanion</a:t>
            </a:r>
            <a:r>
              <a:rPr lang="en-GB" sz="2400" b="1" dirty="0"/>
              <a:t> </a:t>
            </a:r>
            <a:r>
              <a:rPr lang="en-GB" sz="2400" b="1" dirty="0" err="1"/>
              <a:t>dysgu</a:t>
            </a:r>
            <a:r>
              <a:rPr lang="en-GB" sz="2400" b="1" dirty="0"/>
              <a:t> </a:t>
            </a:r>
            <a:r>
              <a:rPr lang="en-GB" sz="2400" b="1" dirty="0" err="1"/>
              <a:t>neu</a:t>
            </a:r>
            <a:r>
              <a:rPr lang="en-GB" sz="2400" b="1" dirty="0"/>
              <a:t> </a:t>
            </a:r>
            <a:r>
              <a:rPr lang="en-GB" sz="2400" b="1" dirty="0" err="1"/>
              <a:t>feini</a:t>
            </a:r>
            <a:r>
              <a:rPr lang="en-GB" sz="2400" b="1" dirty="0"/>
              <a:t> </a:t>
            </a:r>
            <a:r>
              <a:rPr lang="en-GB" sz="2400" b="1" dirty="0" err="1"/>
              <a:t>prawf</a:t>
            </a:r>
            <a:r>
              <a:rPr lang="en-GB" sz="2400" b="1" dirty="0"/>
              <a:t> </a:t>
            </a:r>
            <a:r>
              <a:rPr lang="en-GB" sz="2400" b="1" dirty="0" err="1"/>
              <a:t>llwyddiant</a:t>
            </a:r>
            <a:endParaRPr lang="en-GB" sz="2400" b="1" dirty="0"/>
          </a:p>
          <a:p>
            <a:r>
              <a:rPr lang="en-GB" sz="2400" b="1" dirty="0" err="1"/>
              <a:t>clir</a:t>
            </a:r>
            <a:r>
              <a:rPr lang="en-GB" sz="2400" b="1" dirty="0"/>
              <a:t>; </a:t>
            </a:r>
            <a:r>
              <a:rPr lang="en-GB" sz="2400" b="1" dirty="0" err="1"/>
              <a:t>defnyddio</a:t>
            </a:r>
            <a:r>
              <a:rPr lang="en-GB" sz="2400" b="1" dirty="0"/>
              <a:t> </a:t>
            </a:r>
            <a:r>
              <a:rPr lang="en-GB" sz="2400" b="1" dirty="0" err="1"/>
              <a:t>cwestiynu</a:t>
            </a:r>
            <a:r>
              <a:rPr lang="en-GB" sz="2400" b="1" dirty="0"/>
              <a:t>, </a:t>
            </a:r>
            <a:r>
              <a:rPr lang="en-GB" sz="2400" b="1" dirty="0" err="1"/>
              <a:t>adborth</a:t>
            </a:r>
            <a:r>
              <a:rPr lang="en-GB" sz="2400" b="1" dirty="0"/>
              <a:t> </a:t>
            </a:r>
            <a:r>
              <a:rPr lang="en-GB" sz="2400" b="1" dirty="0" err="1"/>
              <a:t>a’r</a:t>
            </a:r>
            <a:r>
              <a:rPr lang="en-GB" sz="2400" b="1" dirty="0"/>
              <a:t> </a:t>
            </a:r>
            <a:r>
              <a:rPr lang="en-GB" sz="2400" b="1" dirty="0" err="1"/>
              <a:t>camau</a:t>
            </a:r>
            <a:r>
              <a:rPr lang="en-GB" sz="2400" b="1" dirty="0"/>
              <a:t> </a:t>
            </a:r>
            <a:r>
              <a:rPr lang="en-GB" sz="2400" b="1" dirty="0" err="1"/>
              <a:t>nesaf</a:t>
            </a:r>
            <a:r>
              <a:rPr lang="en-GB" sz="2400" b="1" dirty="0"/>
              <a:t>; </a:t>
            </a:r>
            <a:r>
              <a:rPr lang="en-GB" sz="2400" b="1" dirty="0" err="1"/>
              <a:t>hunan-asesu</a:t>
            </a:r>
            <a:r>
              <a:rPr lang="en-GB" sz="2400" b="1" dirty="0"/>
              <a:t> ac </a:t>
            </a:r>
            <a:r>
              <a:rPr lang="en-GB" sz="2400" b="1" dirty="0" err="1"/>
              <a:t>asesu</a:t>
            </a:r>
            <a:endParaRPr lang="en-GB" sz="2400" b="1" dirty="0"/>
          </a:p>
          <a:p>
            <a:r>
              <a:rPr lang="en-GB" sz="2400" b="1" dirty="0" err="1"/>
              <a:t>gan</a:t>
            </a:r>
            <a:r>
              <a:rPr lang="en-GB" sz="2400" b="1" dirty="0"/>
              <a:t> </a:t>
            </a:r>
            <a:r>
              <a:rPr lang="en-GB" sz="2400" b="1" dirty="0" err="1"/>
              <a:t>gyfoedion</a:t>
            </a:r>
            <a:r>
              <a:rPr lang="en-GB" sz="2400" b="1" dirty="0"/>
              <a:t>. </a:t>
            </a:r>
            <a:r>
              <a:rPr lang="en-GB" sz="2400" b="1" dirty="0" err="1"/>
              <a:t>Dylai’r</a:t>
            </a:r>
            <a:r>
              <a:rPr lang="en-GB" sz="2400" b="1" dirty="0"/>
              <a:t> </a:t>
            </a:r>
            <a:r>
              <a:rPr lang="en-GB" sz="2400" b="1" dirty="0" err="1"/>
              <a:t>ysgolion</a:t>
            </a:r>
            <a:r>
              <a:rPr lang="en-GB" sz="2400" b="1" dirty="0"/>
              <a:t> </a:t>
            </a:r>
            <a:r>
              <a:rPr lang="en-GB" sz="2400" b="1" dirty="0" err="1"/>
              <a:t>ddechrau</a:t>
            </a:r>
            <a:r>
              <a:rPr lang="en-GB" sz="2400" b="1" dirty="0"/>
              <a:t> </a:t>
            </a:r>
            <a:r>
              <a:rPr lang="en-GB" sz="2400" b="1" dirty="0" err="1"/>
              <a:t>drwy</a:t>
            </a:r>
            <a:r>
              <a:rPr lang="en-GB" sz="2400" b="1" dirty="0"/>
              <a:t> </a:t>
            </a:r>
            <a:r>
              <a:rPr lang="en-GB" sz="2400" b="1" dirty="0" err="1"/>
              <a:t>ganolbwyntio</a:t>
            </a:r>
            <a:r>
              <a:rPr lang="en-GB" sz="2400" b="1" dirty="0"/>
              <a:t> </a:t>
            </a:r>
            <a:r>
              <a:rPr lang="en-GB" sz="2400" b="1" dirty="0" err="1"/>
              <a:t>ar</a:t>
            </a:r>
            <a:r>
              <a:rPr lang="en-GB" sz="2400" b="1" dirty="0"/>
              <a:t> </a:t>
            </a:r>
            <a:r>
              <a:rPr lang="en-GB" sz="2400" b="1" dirty="0" err="1"/>
              <a:t>yr</a:t>
            </a:r>
            <a:r>
              <a:rPr lang="en-GB" sz="2400" b="1" dirty="0"/>
              <a:t> </a:t>
            </a:r>
            <a:r>
              <a:rPr lang="en-GB" sz="2400" b="1" dirty="0" err="1"/>
              <a:t>haenau</a:t>
            </a:r>
            <a:endParaRPr lang="en-GB" sz="2400" b="1" dirty="0"/>
          </a:p>
          <a:p>
            <a:r>
              <a:rPr lang="en-GB" sz="2400" b="1" dirty="0" err="1"/>
              <a:t>yma</a:t>
            </a:r>
            <a:r>
              <a:rPr lang="en-GB" sz="2400" b="1" dirty="0"/>
              <a:t> </a:t>
            </a:r>
            <a:r>
              <a:rPr lang="en-GB" sz="2400" b="1" dirty="0" err="1"/>
              <a:t>gan</a:t>
            </a:r>
            <a:r>
              <a:rPr lang="en-GB" sz="2400" b="1" dirty="0"/>
              <a:t> y </a:t>
            </a:r>
            <a:r>
              <a:rPr lang="en-GB" sz="2400" b="1" dirty="0" err="1"/>
              <a:t>bydd</a:t>
            </a:r>
            <a:r>
              <a:rPr lang="en-GB" sz="2400" b="1" dirty="0"/>
              <a:t> </a:t>
            </a:r>
            <a:r>
              <a:rPr lang="en-GB" sz="2400" b="1" dirty="0" err="1"/>
              <a:t>gwneud</a:t>
            </a:r>
            <a:r>
              <a:rPr lang="en-GB" sz="2400" b="1" dirty="0"/>
              <a:t> </a:t>
            </a:r>
            <a:r>
              <a:rPr lang="en-GB" sz="2400" b="1" dirty="0" err="1"/>
              <a:t>hyn</a:t>
            </a:r>
            <a:r>
              <a:rPr lang="en-GB" sz="2400" b="1" dirty="0"/>
              <a:t> </a:t>
            </a:r>
            <a:r>
              <a:rPr lang="en-GB" sz="2400" b="1" dirty="0" err="1"/>
              <a:t>nid</a:t>
            </a:r>
            <a:r>
              <a:rPr lang="en-GB" sz="2400" b="1" dirty="0"/>
              <a:t> </a:t>
            </a:r>
            <a:r>
              <a:rPr lang="en-GB" sz="2400" b="1" dirty="0" err="1"/>
              <a:t>yn</a:t>
            </a:r>
            <a:r>
              <a:rPr lang="en-GB" sz="2400" b="1" dirty="0"/>
              <a:t> </a:t>
            </a:r>
            <a:r>
              <a:rPr lang="en-GB" sz="2400" b="1" dirty="0" err="1"/>
              <a:t>unig</a:t>
            </a:r>
            <a:r>
              <a:rPr lang="en-GB" sz="2400" b="1" dirty="0"/>
              <a:t> </a:t>
            </a:r>
            <a:r>
              <a:rPr lang="en-GB" sz="2400" b="1" dirty="0" err="1"/>
              <a:t>yn</a:t>
            </a:r>
            <a:r>
              <a:rPr lang="en-GB" sz="2400" b="1" dirty="0"/>
              <a:t> </a:t>
            </a:r>
            <a:r>
              <a:rPr lang="en-GB" sz="2400" b="1" dirty="0" err="1"/>
              <a:t>sylfaen</a:t>
            </a:r>
            <a:r>
              <a:rPr lang="en-GB" sz="2400" b="1" dirty="0"/>
              <a:t> </a:t>
            </a:r>
            <a:r>
              <a:rPr lang="en-GB" sz="2400" b="1" dirty="0" err="1"/>
              <a:t>i’r</a:t>
            </a:r>
            <a:r>
              <a:rPr lang="en-GB" sz="2400" b="1" dirty="0"/>
              <a:t> </a:t>
            </a:r>
            <a:r>
              <a:rPr lang="en-GB" sz="2400" b="1" dirty="0" err="1"/>
              <a:t>holl</a:t>
            </a:r>
            <a:r>
              <a:rPr lang="en-GB" sz="2400" b="1" dirty="0"/>
              <a:t> system </a:t>
            </a:r>
            <a:r>
              <a:rPr lang="en-GB" sz="2400" b="1" dirty="0" err="1"/>
              <a:t>ond</a:t>
            </a:r>
            <a:endParaRPr lang="en-GB" sz="2400" b="1" dirty="0"/>
          </a:p>
          <a:p>
            <a:r>
              <a:rPr lang="en-GB" sz="2400" b="1" dirty="0" err="1"/>
              <a:t>dyma</a:t>
            </a:r>
            <a:r>
              <a:rPr lang="en-GB" sz="2400" b="1" dirty="0"/>
              <a:t> </a:t>
            </a:r>
            <a:r>
              <a:rPr lang="en-GB" sz="2400" b="1" dirty="0" err="1"/>
              <a:t>hefyd</a:t>
            </a:r>
            <a:r>
              <a:rPr lang="en-GB" sz="2400" b="1" dirty="0"/>
              <a:t> </a:t>
            </a:r>
            <a:r>
              <a:rPr lang="en-GB" sz="2400" b="1" dirty="0" err="1"/>
              <a:t>lle</a:t>
            </a:r>
            <a:r>
              <a:rPr lang="en-GB" sz="2400" b="1" dirty="0"/>
              <a:t> y </a:t>
            </a:r>
            <a:r>
              <a:rPr lang="en-GB" sz="2400" b="1" dirty="0" err="1"/>
              <a:t>caiff</a:t>
            </a:r>
            <a:r>
              <a:rPr lang="en-GB" sz="2400" b="1" dirty="0"/>
              <a:t> </a:t>
            </a:r>
            <a:r>
              <a:rPr lang="en-GB" sz="2400" b="1" dirty="0" err="1"/>
              <a:t>newidiadau</a:t>
            </a:r>
            <a:r>
              <a:rPr lang="en-GB" sz="2400" b="1" dirty="0"/>
              <a:t> </a:t>
            </a:r>
            <a:r>
              <a:rPr lang="en-GB" sz="2400" b="1" dirty="0" err="1"/>
              <a:t>yr</a:t>
            </a:r>
            <a:r>
              <a:rPr lang="en-GB" sz="2400" b="1" dirty="0"/>
              <a:t> </a:t>
            </a:r>
            <a:r>
              <a:rPr lang="en-GB" sz="2400" b="1" dirty="0" err="1"/>
              <a:t>effaith</a:t>
            </a:r>
            <a:r>
              <a:rPr lang="en-GB" sz="2400" b="1" dirty="0"/>
              <a:t> </a:t>
            </a:r>
            <a:r>
              <a:rPr lang="en-GB" sz="2400" b="1" dirty="0" err="1"/>
              <a:t>fwyaf</a:t>
            </a:r>
            <a:r>
              <a:rPr lang="en-GB" sz="2400" b="1" dirty="0"/>
              <a:t> </a:t>
            </a:r>
            <a:r>
              <a:rPr lang="en-GB" sz="2400" b="1" dirty="0" err="1"/>
              <a:t>ar</a:t>
            </a:r>
            <a:r>
              <a:rPr lang="en-GB" sz="2400" b="1" dirty="0"/>
              <a:t> </a:t>
            </a:r>
            <a:r>
              <a:rPr lang="en-GB" sz="2400" b="1" dirty="0" err="1"/>
              <a:t>gynnydd</a:t>
            </a:r>
            <a:r>
              <a:rPr lang="en-GB" sz="2400" b="1" dirty="0"/>
              <a:t> </a:t>
            </a:r>
            <a:r>
              <a:rPr lang="en-GB" sz="2400" b="1" dirty="0" err="1"/>
              <a:t>disgyblion</a:t>
            </a:r>
            <a:endParaRPr lang="en-GB" sz="2400" b="1" dirty="0"/>
          </a:p>
          <a:p>
            <a:r>
              <a:rPr lang="en-GB" sz="2400" b="1" dirty="0" err="1"/>
              <a:t>mewn</a:t>
            </a:r>
            <a:r>
              <a:rPr lang="en-GB" sz="2400" b="1" dirty="0"/>
              <a:t> </a:t>
            </a:r>
            <a:r>
              <a:rPr lang="en-GB" sz="2400" b="1" dirty="0" err="1"/>
              <a:t>gwyddoniaeth</a:t>
            </a:r>
            <a:r>
              <a:rPr lang="en-GB" sz="2400" b="1" dirty="0"/>
              <a:t> </a:t>
            </a:r>
            <a:r>
              <a:rPr lang="en-GB" sz="2400" b="1" dirty="0" err="1"/>
              <a:t>gynradd</a:t>
            </a:r>
            <a:r>
              <a:rPr lang="en-GB" sz="2400" b="1" dirty="0" smtClean="0"/>
              <a:t>. Banc o </a:t>
            </a:r>
            <a:r>
              <a:rPr lang="en-GB" sz="2400" b="1" dirty="0" err="1" smtClean="0"/>
              <a:t>strategaethau</a:t>
            </a:r>
            <a:r>
              <a:rPr lang="en-GB" sz="2400" b="1" dirty="0" smtClean="0"/>
              <a:t> </a:t>
            </a:r>
            <a:r>
              <a:rPr lang="en-GB" sz="2400" b="1" dirty="0" err="1" smtClean="0"/>
              <a:t>echdynnu</a:t>
            </a:r>
            <a:r>
              <a:rPr lang="en-GB" sz="2400" b="1" dirty="0" smtClean="0"/>
              <a:t> </a:t>
            </a:r>
            <a:r>
              <a:rPr lang="en-GB" sz="2400" b="1" dirty="0" err="1" smtClean="0"/>
              <a:t>i</a:t>
            </a:r>
            <a:r>
              <a:rPr lang="en-GB" sz="2400" b="1" dirty="0" smtClean="0"/>
              <a:t> </a:t>
            </a:r>
            <a:r>
              <a:rPr lang="en-GB" sz="2400" b="1" dirty="0" err="1" smtClean="0"/>
              <a:t>hyrwyddo</a:t>
            </a:r>
            <a:r>
              <a:rPr lang="en-GB" sz="2400" b="1" dirty="0" smtClean="0"/>
              <a:t> “</a:t>
            </a:r>
            <a:r>
              <a:rPr lang="en-GB" sz="2400" b="1" dirty="0" err="1" smtClean="0"/>
              <a:t>llais</a:t>
            </a:r>
            <a:r>
              <a:rPr lang="en-GB" sz="2400" b="1" dirty="0" smtClean="0"/>
              <a:t> y </a:t>
            </a:r>
            <a:r>
              <a:rPr lang="en-GB" sz="2400" b="1" dirty="0" err="1" smtClean="0"/>
              <a:t>plentyn</a:t>
            </a:r>
            <a:r>
              <a:rPr lang="en-GB" sz="2400" b="1" dirty="0" smtClean="0"/>
              <a:t>” – </a:t>
            </a:r>
            <a:r>
              <a:rPr lang="en-GB" sz="2400" b="1" dirty="0" err="1" smtClean="0"/>
              <a:t>meddwl</a:t>
            </a:r>
            <a:r>
              <a:rPr lang="en-GB" sz="2400" b="1" dirty="0" smtClean="0"/>
              <a:t> a </a:t>
            </a:r>
            <a:r>
              <a:rPr lang="en-GB" sz="2400" b="1" dirty="0" err="1" smtClean="0"/>
              <a:t>siarad</a:t>
            </a:r>
            <a:r>
              <a:rPr lang="en-GB" sz="2400" b="1" dirty="0" smtClean="0"/>
              <a:t> </a:t>
            </a:r>
            <a:r>
              <a:rPr lang="en-GB" sz="2400" b="1" dirty="0" err="1" smtClean="0"/>
              <a:t>pwrpasol</a:t>
            </a:r>
            <a:r>
              <a:rPr lang="en-GB" sz="2400" b="1" dirty="0" smtClean="0"/>
              <a:t>.</a:t>
            </a:r>
          </a:p>
          <a:p>
            <a:endParaRPr lang="en-GB" sz="2400" b="1" dirty="0"/>
          </a:p>
          <a:p>
            <a:endParaRPr lang="en-GB" sz="2400" b="1" dirty="0"/>
          </a:p>
        </p:txBody>
      </p:sp>
    </p:spTree>
    <p:extLst>
      <p:ext uri="{BB962C8B-B14F-4D97-AF65-F5344CB8AC3E}">
        <p14:creationId xmlns:p14="http://schemas.microsoft.com/office/powerpoint/2010/main" val="175281587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Teacher </a:t>
            </a:r>
            <a:r>
              <a:rPr lang="en-US" b="1" dirty="0"/>
              <a:t>Assessment in Primary </a:t>
            </a:r>
            <a:r>
              <a:rPr lang="en-US" b="1" dirty="0" smtClean="0"/>
              <a:t>Science (</a:t>
            </a:r>
            <a:r>
              <a:rPr lang="en-GB" dirty="0" smtClean="0"/>
              <a:t>TAPS) </a:t>
            </a:r>
            <a:r>
              <a:rPr lang="en-GB" dirty="0" err="1" smtClean="0"/>
              <a:t>Cymru</a:t>
            </a:r>
            <a:r>
              <a:rPr lang="en-GB" dirty="0" smtClean="0"/>
              <a:t> – </a:t>
            </a:r>
            <a:r>
              <a:rPr lang="en-GB" dirty="0" err="1" smtClean="0"/>
              <a:t>ar</a:t>
            </a:r>
            <a:r>
              <a:rPr lang="en-GB" dirty="0" smtClean="0"/>
              <a:t> Moodle</a:t>
            </a:r>
            <a:endParaRPr lang="en-GB" dirty="0"/>
          </a:p>
        </p:txBody>
      </p:sp>
      <p:sp>
        <p:nvSpPr>
          <p:cNvPr id="3" name="Content Placeholder 2"/>
          <p:cNvSpPr>
            <a:spLocks noGrp="1"/>
          </p:cNvSpPr>
          <p:nvPr>
            <p:ph idx="1"/>
          </p:nvPr>
        </p:nvSpPr>
        <p:spPr/>
        <p:txBody>
          <a:bodyPr>
            <a:normAutofit lnSpcReduction="10000"/>
          </a:bodyPr>
          <a:lstStyle/>
          <a:p>
            <a:r>
              <a:rPr lang="en-GB" dirty="0" err="1" smtClean="0"/>
              <a:t>Esboniad</a:t>
            </a:r>
            <a:r>
              <a:rPr lang="en-GB" dirty="0" smtClean="0"/>
              <a:t> o TAPS:</a:t>
            </a:r>
          </a:p>
          <a:p>
            <a:r>
              <a:rPr lang="en-GB" dirty="0">
                <a:hlinkClick r:id="rId2"/>
              </a:rPr>
              <a:t>https://</a:t>
            </a:r>
            <a:r>
              <a:rPr lang="en-GB" dirty="0" smtClean="0">
                <a:hlinkClick r:id="rId2"/>
              </a:rPr>
              <a:t>www.youtube.com/watch?v=1GPKGalhS3U</a:t>
            </a:r>
            <a:endParaRPr lang="en-GB" dirty="0" smtClean="0"/>
          </a:p>
          <a:p>
            <a:r>
              <a:rPr lang="en-GB" dirty="0" err="1" smtClean="0"/>
              <a:t>Gweler</a:t>
            </a:r>
            <a:r>
              <a:rPr lang="en-GB" dirty="0" smtClean="0"/>
              <a:t> </a:t>
            </a:r>
            <a:r>
              <a:rPr lang="en-GB" dirty="0" err="1" smtClean="0"/>
              <a:t>cefndir</a:t>
            </a:r>
            <a:r>
              <a:rPr lang="en-GB" dirty="0" smtClean="0"/>
              <a:t> a </a:t>
            </a:r>
            <a:r>
              <a:rPr lang="en-GB" dirty="0" err="1" smtClean="0"/>
              <a:t>deunyddiau</a:t>
            </a:r>
            <a:r>
              <a:rPr lang="en-GB" dirty="0" smtClean="0"/>
              <a:t> TAPS </a:t>
            </a:r>
            <a:r>
              <a:rPr lang="en-GB" dirty="0" err="1" smtClean="0"/>
              <a:t>Cymru</a:t>
            </a:r>
            <a:r>
              <a:rPr lang="en-GB" dirty="0" smtClean="0"/>
              <a:t> </a:t>
            </a:r>
            <a:r>
              <a:rPr lang="en-GB" dirty="0" err="1" smtClean="0"/>
              <a:t>yma</a:t>
            </a:r>
            <a:r>
              <a:rPr lang="en-GB" dirty="0" smtClean="0"/>
              <a:t>: </a:t>
            </a:r>
            <a:r>
              <a:rPr lang="en-GB" dirty="0" err="1" smtClean="0"/>
              <a:t>Gwefan</a:t>
            </a:r>
            <a:r>
              <a:rPr lang="en-GB" dirty="0" smtClean="0"/>
              <a:t> Primary Science Teacher Trust:</a:t>
            </a:r>
            <a:endParaRPr lang="en-GB" dirty="0"/>
          </a:p>
          <a:p>
            <a:r>
              <a:rPr lang="en-GB" dirty="0">
                <a:hlinkClick r:id="rId3"/>
              </a:rPr>
              <a:t>https://</a:t>
            </a:r>
            <a:r>
              <a:rPr lang="en-GB" dirty="0" smtClean="0">
                <a:hlinkClick r:id="rId3"/>
              </a:rPr>
              <a:t>pstt.org.uk/resources/curriculum-materials/assessment</a:t>
            </a:r>
            <a:endParaRPr lang="en-GB" dirty="0" smtClean="0"/>
          </a:p>
          <a:p>
            <a:r>
              <a:rPr lang="en-GB" dirty="0" smtClean="0"/>
              <a:t>“Pupil voice wall”:</a:t>
            </a:r>
          </a:p>
          <a:p>
            <a:r>
              <a:rPr lang="en-GB" dirty="0" smtClean="0">
                <a:hlinkClick r:id="rId4"/>
              </a:rPr>
              <a:t>https</a:t>
            </a:r>
            <a:r>
              <a:rPr lang="en-GB" dirty="0">
                <a:hlinkClick r:id="rId4"/>
              </a:rPr>
              <a:t>://</a:t>
            </a:r>
            <a:r>
              <a:rPr lang="en-GB" dirty="0" smtClean="0">
                <a:hlinkClick r:id="rId4"/>
              </a:rPr>
              <a:t>www.youtube.com/watch?v=0k6QG-IsQTE&amp;index=5&amp;list=PLS_VOF2UN3BGy5QiuqKSe3ll5I-xR75SE</a:t>
            </a:r>
            <a:endParaRPr lang="en-GB" dirty="0" smtClean="0"/>
          </a:p>
          <a:p>
            <a:r>
              <a:rPr lang="en-GB" dirty="0" err="1" smtClean="0"/>
              <a:t>Gweler</a:t>
            </a:r>
            <a:r>
              <a:rPr lang="en-GB" dirty="0" smtClean="0"/>
              <a:t> </a:t>
            </a:r>
            <a:r>
              <a:rPr lang="en-GB" dirty="0" err="1" smtClean="0"/>
              <a:t>esboniad</a:t>
            </a:r>
            <a:r>
              <a:rPr lang="en-GB" dirty="0" smtClean="0"/>
              <a:t> o </a:t>
            </a:r>
            <a:r>
              <a:rPr lang="en-GB" dirty="0" err="1" smtClean="0"/>
              <a:t>brofiad</a:t>
            </a:r>
            <a:r>
              <a:rPr lang="en-GB" dirty="0" smtClean="0"/>
              <a:t> </a:t>
            </a:r>
            <a:r>
              <a:rPr lang="en-GB" dirty="0" err="1" smtClean="0"/>
              <a:t>defnyddio</a:t>
            </a:r>
            <a:r>
              <a:rPr lang="en-GB" dirty="0" smtClean="0"/>
              <a:t> TAPS </a:t>
            </a:r>
            <a:r>
              <a:rPr lang="en-GB" dirty="0" err="1" smtClean="0"/>
              <a:t>mewn</a:t>
            </a:r>
            <a:r>
              <a:rPr lang="en-GB" dirty="0" smtClean="0"/>
              <a:t> </a:t>
            </a:r>
            <a:r>
              <a:rPr lang="en-GB" dirty="0" err="1" smtClean="0"/>
              <a:t>ysgol</a:t>
            </a:r>
            <a:r>
              <a:rPr lang="en-GB" dirty="0" smtClean="0"/>
              <a:t> </a:t>
            </a:r>
            <a:r>
              <a:rPr lang="en-GB" dirty="0" err="1" smtClean="0"/>
              <a:t>gynradd</a:t>
            </a:r>
            <a:r>
              <a:rPr lang="en-GB" dirty="0" smtClean="0"/>
              <a:t> </a:t>
            </a:r>
            <a:r>
              <a:rPr lang="en-GB" dirty="0" err="1" smtClean="0"/>
              <a:t>yma</a:t>
            </a:r>
            <a:endParaRPr lang="en-GB" dirty="0"/>
          </a:p>
          <a:p>
            <a:r>
              <a:rPr lang="en-GB" dirty="0" smtClean="0">
                <a:hlinkClick r:id="rId5"/>
              </a:rPr>
              <a:t>https</a:t>
            </a:r>
            <a:r>
              <a:rPr lang="en-GB" dirty="0">
                <a:hlinkClick r:id="rId5"/>
              </a:rPr>
              <a:t>://</a:t>
            </a:r>
            <a:r>
              <a:rPr lang="en-GB" dirty="0" smtClean="0">
                <a:hlinkClick r:id="rId5"/>
              </a:rPr>
              <a:t>www.youtube.com/watch?v=bb2loJZkoW8&amp;index=1&amp;list=PLS_VOF2UN3BGy5QiuqKSe3ll5I-xR75SE</a:t>
            </a:r>
            <a:endParaRPr lang="en-GB" dirty="0" smtClean="0"/>
          </a:p>
          <a:p>
            <a:endParaRPr lang="en-GB" dirty="0"/>
          </a:p>
        </p:txBody>
      </p:sp>
    </p:spTree>
    <p:extLst>
      <p:ext uri="{BB962C8B-B14F-4D97-AF65-F5344CB8AC3E}">
        <p14:creationId xmlns:p14="http://schemas.microsoft.com/office/powerpoint/2010/main" val="80238677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err="1" smtClean="0"/>
              <a:t>Gwyliwch</a:t>
            </a:r>
            <a:r>
              <a:rPr lang="en-GB" dirty="0" smtClean="0"/>
              <a:t> </a:t>
            </a:r>
            <a:r>
              <a:rPr lang="en-GB" dirty="0" err="1" smtClean="0"/>
              <a:t>ar</a:t>
            </a:r>
            <a:r>
              <a:rPr lang="en-GB" dirty="0" smtClean="0"/>
              <a:t> </a:t>
            </a:r>
            <a:r>
              <a:rPr lang="en-GB" dirty="0" err="1" smtClean="0"/>
              <a:t>gyfer</a:t>
            </a:r>
            <a:r>
              <a:rPr lang="en-GB" dirty="0" smtClean="0"/>
              <a:t> </a:t>
            </a:r>
            <a:r>
              <a:rPr lang="en-GB" dirty="0" err="1" smtClean="0"/>
              <a:t>darlith</a:t>
            </a:r>
            <a:r>
              <a:rPr lang="en-GB" dirty="0" smtClean="0"/>
              <a:t> 5 </a:t>
            </a:r>
            <a:r>
              <a:rPr lang="en-GB" dirty="0" err="1" smtClean="0"/>
              <a:t>yfory</a:t>
            </a:r>
            <a:endParaRPr lang="en-GB" dirty="0"/>
          </a:p>
        </p:txBody>
      </p:sp>
      <p:sp>
        <p:nvSpPr>
          <p:cNvPr id="3" name="Content Placeholder 2"/>
          <p:cNvSpPr>
            <a:spLocks noGrp="1"/>
          </p:cNvSpPr>
          <p:nvPr>
            <p:ph idx="1"/>
          </p:nvPr>
        </p:nvSpPr>
        <p:spPr/>
        <p:txBody>
          <a:bodyPr/>
          <a:lstStyle/>
          <a:p>
            <a:endParaRPr lang="en-GB" dirty="0" smtClean="0">
              <a:hlinkClick r:id="rId2"/>
            </a:endParaRPr>
          </a:p>
          <a:p>
            <a:r>
              <a:rPr lang="en-GB" dirty="0" err="1"/>
              <a:t>Gwneud</a:t>
            </a:r>
            <a:r>
              <a:rPr lang="en-GB" dirty="0"/>
              <a:t> car </a:t>
            </a:r>
            <a:r>
              <a:rPr lang="en-GB" dirty="0" err="1"/>
              <a:t>balŵn</a:t>
            </a:r>
            <a:endParaRPr lang="en-GB" dirty="0">
              <a:solidFill>
                <a:schemeClr val="tx1"/>
              </a:solidFill>
              <a:hlinkClick r:id="rId2"/>
            </a:endParaRPr>
          </a:p>
          <a:p>
            <a:r>
              <a:rPr lang="en-GB" dirty="0">
                <a:hlinkClick r:id="rId3"/>
              </a:rPr>
              <a:t>https://www.wikihow.com/Make-a-Balloon-Car</a:t>
            </a:r>
            <a:endParaRPr lang="en-GB" dirty="0" smtClean="0">
              <a:hlinkClick r:id="rId2"/>
            </a:endParaRPr>
          </a:p>
          <a:p>
            <a:endParaRPr lang="en-GB" dirty="0">
              <a:hlinkClick r:id="rId2"/>
            </a:endParaRPr>
          </a:p>
          <a:p>
            <a:r>
              <a:rPr lang="en-GB" dirty="0" err="1"/>
              <a:t>Gwneud</a:t>
            </a:r>
            <a:r>
              <a:rPr lang="en-GB" dirty="0"/>
              <a:t> “Scribble Bot</a:t>
            </a:r>
            <a:r>
              <a:rPr lang="en-GB" dirty="0" smtClean="0"/>
              <a:t>” </a:t>
            </a:r>
            <a:endParaRPr lang="en-GB" dirty="0" smtClean="0">
              <a:hlinkClick r:id="rId2"/>
            </a:endParaRPr>
          </a:p>
          <a:p>
            <a:r>
              <a:rPr lang="en-GB" dirty="0" smtClean="0">
                <a:hlinkClick r:id="rId2"/>
              </a:rPr>
              <a:t>https</a:t>
            </a:r>
            <a:r>
              <a:rPr lang="en-GB" dirty="0">
                <a:hlinkClick r:id="rId2"/>
              </a:rPr>
              <a:t>://</a:t>
            </a:r>
            <a:r>
              <a:rPr lang="en-GB" dirty="0" smtClean="0">
                <a:hlinkClick r:id="rId2"/>
              </a:rPr>
              <a:t>www.youtube.com/watch?v=IVrfcTPSzyo</a:t>
            </a:r>
            <a:endParaRPr lang="en-GB" dirty="0" smtClean="0"/>
          </a:p>
          <a:p>
            <a:endParaRPr lang="en-GB" dirty="0"/>
          </a:p>
        </p:txBody>
      </p:sp>
    </p:spTree>
    <p:extLst>
      <p:ext uri="{BB962C8B-B14F-4D97-AF65-F5344CB8AC3E}">
        <p14:creationId xmlns:p14="http://schemas.microsoft.com/office/powerpoint/2010/main" val="15840456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err="1" smtClean="0"/>
              <a:t>Ymchwiliwch</a:t>
            </a:r>
            <a:r>
              <a:rPr lang="en-GB" dirty="0" smtClean="0"/>
              <a:t> </a:t>
            </a:r>
            <a:r>
              <a:rPr lang="en-GB" dirty="0" err="1" smtClean="0"/>
              <a:t>ymhellach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Davies, D. (2011) </a:t>
            </a:r>
            <a:r>
              <a:rPr lang="en-GB" i="1" dirty="0" smtClean="0"/>
              <a:t>Teaching Science Creatively</a:t>
            </a:r>
            <a:r>
              <a:rPr lang="en-GB" dirty="0" smtClean="0"/>
              <a:t>. Abingdon: Routledge.</a:t>
            </a:r>
          </a:p>
          <a:p>
            <a:r>
              <a:rPr lang="en-GB" dirty="0" smtClean="0"/>
              <a:t>Cross, A. and Board, J. (2014) </a:t>
            </a:r>
            <a:r>
              <a:rPr lang="en-GB" i="1" dirty="0" smtClean="0"/>
              <a:t>Creative ways to teach primary science</a:t>
            </a:r>
            <a:r>
              <a:rPr lang="en-GB" dirty="0" smtClean="0"/>
              <a:t>. Maidenhead: McGraw and Hill.</a:t>
            </a:r>
          </a:p>
          <a:p>
            <a:r>
              <a:rPr lang="en-GB" dirty="0" err="1" smtClean="0"/>
              <a:t>Longshaw</a:t>
            </a:r>
            <a:r>
              <a:rPr lang="en-GB" dirty="0" smtClean="0"/>
              <a:t>, S. (2009) </a:t>
            </a:r>
            <a:r>
              <a:rPr lang="en-GB" i="1" dirty="0" smtClean="0"/>
              <a:t>Creativity in Science Teaching</a:t>
            </a:r>
            <a:r>
              <a:rPr lang="en-GB" dirty="0" smtClean="0"/>
              <a:t>,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u="sng" dirty="0" smtClean="0">
                <a:hlinkClick r:id="rId2"/>
              </a:rPr>
              <a:t>https://www.ase.org.uk/journals/school-science-review/2009/3/332/1957/SSR332Mar2009p91.pdf</a:t>
            </a:r>
            <a:endParaRPr lang="en-GB" dirty="0" smtClean="0"/>
          </a:p>
          <a:p>
            <a:r>
              <a:rPr lang="en-GB" dirty="0" smtClean="0"/>
              <a:t>OFSTED (2010) Learning creative approaches that raise standards,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u="sng" dirty="0" smtClean="0">
                <a:hlinkClick r:id="rId3"/>
              </a:rPr>
              <a:t>http://www.creativitycultureeducation.org/wp-content/uploads/learning-creative-approaches-that-raise-standards-250.pdf</a:t>
            </a:r>
            <a:endParaRPr lang="en-GB" dirty="0" smtClean="0"/>
          </a:p>
          <a:p>
            <a:r>
              <a:rPr lang="en-GB" dirty="0" smtClean="0"/>
              <a:t>Education Scotland (2015) </a:t>
            </a:r>
            <a:r>
              <a:rPr lang="en-GB" i="1" dirty="0" smtClean="0"/>
              <a:t>What are creativity skills?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u="sng" dirty="0" smtClean="0">
                <a:hlinkClick r:id="rId4"/>
              </a:rPr>
              <a:t>http://www.educationscotland.gov.uk/resources/w/genericresource_tcm4872101.asp?strReferringChannel=learningandteaching&amp;strReferringPageID=tcm:4-612195-64&amp;class=l3+d137245</a:t>
            </a:r>
            <a:endParaRPr lang="en-GB" u="sng" dirty="0" smtClean="0"/>
          </a:p>
          <a:p>
            <a:r>
              <a:rPr lang="en-GB" dirty="0"/>
              <a:t>Future Lab (2007) </a:t>
            </a:r>
            <a:r>
              <a:rPr lang="en-GB" i="1" dirty="0"/>
              <a:t>Enquiring Minds Guide</a:t>
            </a:r>
            <a:r>
              <a:rPr lang="en-GB" dirty="0"/>
              <a:t>,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u="sng" dirty="0">
                <a:hlinkClick r:id="rId5"/>
              </a:rPr>
              <a:t>http://enquiringminds.org.uk/pdfs/Enquiring_Minds_guide.pdf</a:t>
            </a:r>
            <a:endParaRPr lang="en-GB" dirty="0"/>
          </a:p>
          <a:p>
            <a:endParaRPr lang="en-GB" dirty="0" smtClean="0"/>
          </a:p>
          <a:p>
            <a:endParaRPr lang="en-GB" dirty="0"/>
          </a:p>
        </p:txBody>
      </p:sp>
    </p:spTree>
    <p:extLst>
      <p:ext uri="{BB962C8B-B14F-4D97-AF65-F5344CB8AC3E}">
        <p14:creationId xmlns:p14="http://schemas.microsoft.com/office/powerpoint/2010/main" val="225891649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Gweler</a:t>
            </a:r>
            <a:endParaRPr lang="en-GB" dirty="0"/>
          </a:p>
        </p:txBody>
      </p:sp>
      <p:sp>
        <p:nvSpPr>
          <p:cNvPr id="3" name="Content Placeholder 2"/>
          <p:cNvSpPr>
            <a:spLocks noGrp="1"/>
          </p:cNvSpPr>
          <p:nvPr>
            <p:ph idx="1"/>
          </p:nvPr>
        </p:nvSpPr>
        <p:spPr/>
        <p:txBody>
          <a:bodyPr>
            <a:normAutofit fontScale="55000" lnSpcReduction="20000"/>
          </a:bodyPr>
          <a:lstStyle/>
          <a:p>
            <a:r>
              <a:rPr lang="en-GB" dirty="0"/>
              <a:t>HWB</a:t>
            </a:r>
          </a:p>
          <a:p>
            <a:r>
              <a:rPr lang="en-GB" dirty="0">
                <a:hlinkClick r:id="rId2"/>
              </a:rPr>
              <a:t>https://hwb.wales.gov.uk/search?query=Gwyddoniaeth</a:t>
            </a:r>
            <a:r>
              <a:rPr lang="en-GB" dirty="0"/>
              <a:t>+</a:t>
            </a:r>
          </a:p>
          <a:p>
            <a:r>
              <a:rPr lang="en-GB" dirty="0"/>
              <a:t>TES Teacher’s TV:</a:t>
            </a:r>
          </a:p>
          <a:p>
            <a:r>
              <a:rPr lang="en-GB" dirty="0">
                <a:hlinkClick r:id="rId3"/>
              </a:rPr>
              <a:t>https://www.tes.com/member/Teachers%20TV</a:t>
            </a:r>
            <a:endParaRPr lang="en-GB" dirty="0"/>
          </a:p>
          <a:p>
            <a:r>
              <a:rPr lang="en-GB" dirty="0">
                <a:hlinkClick r:id="rId4"/>
              </a:rPr>
              <a:t>https://www.tes.com/primary-teaching-resources/</a:t>
            </a:r>
            <a:endParaRPr lang="en-GB" dirty="0"/>
          </a:p>
          <a:p>
            <a:r>
              <a:rPr lang="en-US" b="1" dirty="0"/>
              <a:t>The Primary Science Teaching Trust (PSTT)</a:t>
            </a:r>
            <a:endParaRPr lang="en-GB" dirty="0">
              <a:hlinkClick r:id="rId5"/>
            </a:endParaRPr>
          </a:p>
          <a:p>
            <a:r>
              <a:rPr lang="en-GB" dirty="0">
                <a:hlinkClick r:id="rId5"/>
              </a:rPr>
              <a:t>http://www.pstt.org.uk/</a:t>
            </a:r>
            <a:endParaRPr lang="en-GB" dirty="0"/>
          </a:p>
          <a:p>
            <a:r>
              <a:rPr lang="en-GB" b="1" dirty="0"/>
              <a:t>Hamilton Trust</a:t>
            </a:r>
          </a:p>
          <a:p>
            <a:r>
              <a:rPr lang="en-GB" dirty="0">
                <a:hlinkClick r:id="rId6"/>
              </a:rPr>
              <a:t>https://www.hamilton-trust.org.uk/</a:t>
            </a:r>
            <a:endParaRPr lang="en-GB" dirty="0"/>
          </a:p>
          <a:p>
            <a:r>
              <a:rPr lang="en-GB" b="1" dirty="0" smtClean="0"/>
              <a:t>Science </a:t>
            </a:r>
            <a:r>
              <a:rPr lang="en-GB" b="1" dirty="0"/>
              <a:t>and plants for schools</a:t>
            </a:r>
          </a:p>
          <a:p>
            <a:r>
              <a:rPr lang="en-GB" dirty="0">
                <a:hlinkClick r:id="rId7"/>
              </a:rPr>
              <a:t>http://www.saps.org.uk/</a:t>
            </a:r>
            <a:endParaRPr lang="en-GB" dirty="0"/>
          </a:p>
          <a:p>
            <a:r>
              <a:rPr lang="en-GB" dirty="0"/>
              <a:t> </a:t>
            </a:r>
            <a:r>
              <a:rPr lang="en-GB" u="sng" dirty="0">
                <a:hlinkClick r:id="rId8"/>
              </a:rPr>
              <a:t>http://</a:t>
            </a:r>
            <a:r>
              <a:rPr lang="en-GB" u="sng" dirty="0" smtClean="0">
                <a:hlinkClick r:id="rId8"/>
              </a:rPr>
              <a:t>www.bbc.co.uk/terrificscientific/sections/cymraeg</a:t>
            </a:r>
            <a:r>
              <a:rPr lang="en-GB" u="sng" dirty="0" smtClean="0"/>
              <a:t>         </a:t>
            </a:r>
          </a:p>
          <a:p>
            <a:r>
              <a:rPr lang="en-GB" u="sng" dirty="0" smtClean="0">
                <a:hlinkClick r:id="rId9"/>
              </a:rPr>
              <a:t>http://www.bbc.co.uk/terrificscientific</a:t>
            </a:r>
            <a:endParaRPr lang="en-GB" dirty="0"/>
          </a:p>
        </p:txBody>
      </p:sp>
    </p:spTree>
    <p:extLst>
      <p:ext uri="{BB962C8B-B14F-4D97-AF65-F5344CB8AC3E}">
        <p14:creationId xmlns:p14="http://schemas.microsoft.com/office/powerpoint/2010/main" val="162347127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a:t>
            </a:r>
            <a:r>
              <a:rPr lang="en-GB" dirty="0" smtClean="0"/>
              <a:t> </a:t>
            </a:r>
            <a:r>
              <a:rPr lang="en-GB" dirty="0" err="1" smtClean="0"/>
              <a:t>Cyfeiriedig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5400" dirty="0" smtClean="0"/>
              <a:t>ERTHYGLAU AR MOODLE</a:t>
            </a:r>
            <a:endParaRPr lang="en-GB" sz="5400" dirty="0"/>
          </a:p>
        </p:txBody>
      </p:sp>
    </p:spTree>
    <p:extLst>
      <p:ext uri="{BB962C8B-B14F-4D97-AF65-F5344CB8AC3E}">
        <p14:creationId xmlns:p14="http://schemas.microsoft.com/office/powerpoint/2010/main" val="242860210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2">
                    <a:lumMod val="50000"/>
                  </a:schemeClr>
                </a:solidFill>
              </a:rPr>
              <a:t>Gwefannau</a:t>
            </a:r>
            <a:r>
              <a:rPr lang="en-GB" dirty="0" smtClean="0">
                <a:solidFill>
                  <a:schemeClr val="bg2">
                    <a:lumMod val="50000"/>
                  </a:schemeClr>
                </a:solidFill>
              </a:rPr>
              <a:t> </a:t>
            </a:r>
            <a:endParaRPr lang="en-GB" dirty="0">
              <a:solidFill>
                <a:schemeClr val="bg2">
                  <a:lumMod val="50000"/>
                </a:schemeClr>
              </a:solidFill>
            </a:endParaRPr>
          </a:p>
        </p:txBody>
      </p:sp>
      <p:sp>
        <p:nvSpPr>
          <p:cNvPr id="3" name="Content Placeholder 2"/>
          <p:cNvSpPr>
            <a:spLocks noGrp="1"/>
          </p:cNvSpPr>
          <p:nvPr>
            <p:ph idx="1"/>
          </p:nvPr>
        </p:nvSpPr>
        <p:spPr/>
        <p:txBody>
          <a:bodyPr>
            <a:normAutofit/>
          </a:bodyPr>
          <a:lstStyle/>
          <a:p>
            <a:r>
              <a:rPr lang="en-GB" u="sng" dirty="0" smtClean="0">
                <a:hlinkClick r:id="rId2"/>
              </a:rPr>
              <a:t>http</a:t>
            </a:r>
            <a:r>
              <a:rPr lang="en-GB" u="sng" dirty="0">
                <a:hlinkClick r:id="rId2"/>
              </a:rPr>
              <a:t>://</a:t>
            </a:r>
            <a:r>
              <a:rPr lang="en-GB" u="sng" dirty="0" smtClean="0">
                <a:hlinkClick r:id="rId2"/>
              </a:rPr>
              <a:t>www.nuffieldfoundation.org/primary-science-and-space</a:t>
            </a:r>
            <a:endParaRPr lang="en-GB" dirty="0"/>
          </a:p>
          <a:p>
            <a:r>
              <a:rPr lang="en-GB" u="sng" dirty="0">
                <a:hlinkClick r:id="rId3"/>
              </a:rPr>
              <a:t>https://</a:t>
            </a:r>
            <a:r>
              <a:rPr lang="en-GB" u="sng" dirty="0" smtClean="0">
                <a:hlinkClick r:id="rId3"/>
              </a:rPr>
              <a:t>www.stem.org.uk/primary-science</a:t>
            </a:r>
            <a:endParaRPr lang="en-GB" dirty="0"/>
          </a:p>
          <a:p>
            <a:r>
              <a:rPr lang="en-GB" u="sng" dirty="0">
                <a:hlinkClick r:id="rId4"/>
              </a:rPr>
              <a:t>https://</a:t>
            </a:r>
            <a:r>
              <a:rPr lang="en-GB" u="sng" dirty="0" smtClean="0">
                <a:hlinkClick r:id="rId4"/>
              </a:rPr>
              <a:t>www.stem.org.uk/elibrary/resource/35440</a:t>
            </a:r>
            <a:endParaRPr lang="en-GB" dirty="0"/>
          </a:p>
          <a:p>
            <a:r>
              <a:rPr lang="en-GB" u="sng" dirty="0">
                <a:hlinkClick r:id="rId5"/>
              </a:rPr>
              <a:t>http://</a:t>
            </a:r>
            <a:r>
              <a:rPr lang="en-GB" u="sng" dirty="0" smtClean="0">
                <a:hlinkClick r:id="rId5"/>
              </a:rPr>
              <a:t>www.schoolscience.co.uk/primary/resources</a:t>
            </a:r>
            <a:endParaRPr lang="en-GB" dirty="0"/>
          </a:p>
          <a:p>
            <a:r>
              <a:rPr lang="en-GB" u="sng" dirty="0">
                <a:hlinkClick r:id="rId6"/>
              </a:rPr>
              <a:t>https://</a:t>
            </a:r>
            <a:r>
              <a:rPr lang="en-GB" u="sng" dirty="0" smtClean="0">
                <a:hlinkClick r:id="rId6"/>
              </a:rPr>
              <a:t>pstt.org.uk/resources/curriculum-materials</a:t>
            </a:r>
            <a:endParaRPr lang="en-GB" dirty="0"/>
          </a:p>
          <a:p>
            <a:r>
              <a:rPr lang="en-GB" u="sng" dirty="0">
                <a:hlinkClick r:id="rId7"/>
              </a:rPr>
              <a:t>https://pstt.org.uk</a:t>
            </a:r>
            <a:r>
              <a:rPr lang="en-GB" u="sng" dirty="0" smtClean="0">
                <a:hlinkClick r:id="rId7"/>
              </a:rPr>
              <a:t>/</a:t>
            </a:r>
            <a:endParaRPr lang="en-GB" u="sng" dirty="0" smtClean="0"/>
          </a:p>
          <a:p>
            <a:r>
              <a:rPr lang="en-GB" dirty="0">
                <a:hlinkClick r:id="rId8"/>
              </a:rPr>
              <a:t>https://</a:t>
            </a:r>
            <a:r>
              <a:rPr lang="en-GB" dirty="0" smtClean="0">
                <a:hlinkClick r:id="rId8"/>
              </a:rPr>
              <a:t>wellcome.ac.uk/what-we-do/our-work/transforming-primary-science</a:t>
            </a:r>
            <a:endParaRPr lang="en-GB" dirty="0" smtClean="0"/>
          </a:p>
          <a:p>
            <a:r>
              <a:rPr lang="en-GB" dirty="0" smtClean="0"/>
              <a:t>ARCHIF PRIMARY SCIENCE:</a:t>
            </a:r>
            <a:endParaRPr lang="en-GB" dirty="0"/>
          </a:p>
          <a:p>
            <a:r>
              <a:rPr lang="en-GB" u="sng" dirty="0">
                <a:hlinkClick r:id="rId9"/>
              </a:rPr>
              <a:t>http://www.ase.org.uk/journals/primary-science/issue-contents</a:t>
            </a:r>
            <a:r>
              <a:rPr lang="en-GB" u="sng" dirty="0" smtClean="0">
                <a:hlinkClick r:id="rId9"/>
              </a:rPr>
              <a:t>/</a:t>
            </a:r>
            <a:endParaRPr lang="en-GB" u="sng" dirty="0" smtClean="0"/>
          </a:p>
          <a:p>
            <a:endParaRPr lang="en-GB" dirty="0"/>
          </a:p>
          <a:p>
            <a:endParaRPr lang="en-GB" dirty="0"/>
          </a:p>
        </p:txBody>
      </p:sp>
    </p:spTree>
    <p:extLst>
      <p:ext uri="{BB962C8B-B14F-4D97-AF65-F5344CB8AC3E}">
        <p14:creationId xmlns:p14="http://schemas.microsoft.com/office/powerpoint/2010/main" val="144596501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err="1" smtClean="0">
                <a:solidFill>
                  <a:schemeClr val="tx1"/>
                </a:solidFill>
              </a:rPr>
              <a:t>Rhai</a:t>
            </a:r>
            <a:r>
              <a:rPr lang="en-GB" sz="3200" u="sng" dirty="0" smtClean="0">
                <a:solidFill>
                  <a:schemeClr val="tx1"/>
                </a:solidFill>
              </a:rPr>
              <a:t> LLYFRAU TESTUN:</a:t>
            </a:r>
            <a:endParaRPr lang="en-GB" sz="3200" u="sng" dirty="0">
              <a:solidFill>
                <a:schemeClr val="tx1"/>
              </a:solidFill>
            </a:endParaRPr>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b="1" dirty="0" smtClean="0">
                <a:solidFill>
                  <a:schemeClr val="tx1"/>
                </a:solidFill>
              </a:rPr>
              <a:t>Anon. (2007) </a:t>
            </a:r>
            <a:r>
              <a:rPr lang="en-GB" b="1" i="1" dirty="0" smtClean="0">
                <a:solidFill>
                  <a:schemeClr val="tx1"/>
                </a:solidFill>
              </a:rPr>
              <a:t>Scientific Enquiry Materials. </a:t>
            </a:r>
            <a:r>
              <a:rPr lang="en-GB" b="1" dirty="0" smtClean="0">
                <a:solidFill>
                  <a:schemeClr val="tx1"/>
                </a:solidFill>
              </a:rPr>
              <a:t>CRIPSAT. Cardiff: Zenith Media.</a:t>
            </a:r>
            <a:endParaRPr lang="en-GB" dirty="0" smtClean="0">
              <a:solidFill>
                <a:schemeClr val="tx1"/>
              </a:solidFill>
            </a:endParaRPr>
          </a:p>
          <a:p>
            <a:pPr marL="0" indent="0">
              <a:buNone/>
            </a:pPr>
            <a:r>
              <a:rPr lang="en-GB" dirty="0" err="1" smtClean="0">
                <a:solidFill>
                  <a:schemeClr val="tx1"/>
                </a:solidFill>
              </a:rPr>
              <a:t>Harlen</a:t>
            </a:r>
            <a:r>
              <a:rPr lang="en-GB" dirty="0" smtClean="0">
                <a:solidFill>
                  <a:schemeClr val="tx1"/>
                </a:solidFill>
              </a:rPr>
              <a:t>, W. &amp; </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Ed). </a:t>
            </a:r>
            <a:r>
              <a:rPr lang="en-GB" dirty="0" smtClean="0">
                <a:solidFill>
                  <a:schemeClr val="tx1"/>
                </a:solidFill>
              </a:rPr>
              <a:t>Oxon: David Fulton.</a:t>
            </a:r>
          </a:p>
          <a:p>
            <a:pPr marL="0" indent="0">
              <a:buNone/>
            </a:pPr>
            <a:r>
              <a:rPr lang="en-GB" dirty="0" smtClean="0">
                <a:solidFill>
                  <a:schemeClr val="tx1"/>
                </a:solidFill>
              </a:rPr>
              <a:t>Loxley, P. 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dirty="0" err="1" smtClean="0">
                <a:solidFill>
                  <a:schemeClr val="tx1"/>
                </a:solidFill>
              </a:rPr>
              <a:t>Lakin</a:t>
            </a:r>
            <a:r>
              <a:rPr lang="en-GB" b="1" dirty="0" smtClean="0">
                <a:solidFill>
                  <a:schemeClr val="tx1"/>
                </a:solidFill>
              </a:rPr>
              <a:t>, L. (2013) </a:t>
            </a:r>
            <a:r>
              <a:rPr lang="en-GB" b="1" i="1" dirty="0" smtClean="0">
                <a:solidFill>
                  <a:schemeClr val="tx1"/>
                </a:solidFill>
              </a:rPr>
              <a:t>Developing Independent Learning in Science</a:t>
            </a:r>
            <a:r>
              <a:rPr lang="en-GB" b="1" dirty="0" smtClean="0">
                <a:solidFill>
                  <a:schemeClr val="tx1"/>
                </a:solidFill>
              </a:rPr>
              <a:t>. Maidenhead: OU Press.</a:t>
            </a:r>
          </a:p>
          <a:p>
            <a:pPr marL="0" indent="0">
              <a:buNone/>
            </a:pPr>
            <a:r>
              <a:rPr lang="en-GB" altLang="en-US" b="1" dirty="0" smtClean="0">
                <a:solidFill>
                  <a:schemeClr val="tx1"/>
                </a:solidFill>
              </a:rPr>
              <a:t>Naylor, S. Keogh, B. and Goldsworthy, A. (2004) </a:t>
            </a:r>
            <a:r>
              <a:rPr lang="en-GB" altLang="en-US" b="1" i="1" dirty="0" smtClean="0">
                <a:solidFill>
                  <a:schemeClr val="tx1"/>
                </a:solidFill>
              </a:rPr>
              <a:t>Active Assessment-Thinking Learning and Assessment in Science. London:</a:t>
            </a:r>
            <a:r>
              <a:rPr lang="en-GB" altLang="en-US" b="1" dirty="0" smtClean="0">
                <a:solidFill>
                  <a:schemeClr val="tx1"/>
                </a:solidFill>
              </a:rPr>
              <a:t> David Fulton. </a:t>
            </a:r>
            <a:endParaRPr lang="en-GB" dirty="0" smtClean="0">
              <a:solidFill>
                <a:schemeClr val="tx1"/>
              </a:solidFill>
            </a:endParaRP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b="1" dirty="0" smtClean="0">
                <a:solidFill>
                  <a:schemeClr val="tx1"/>
                </a:solidFill>
              </a:rPr>
              <a:t>Turner, J. et al. (2011) </a:t>
            </a:r>
            <a:r>
              <a:rPr lang="en-GB" b="1" i="1" dirty="0" smtClean="0">
                <a:solidFill>
                  <a:schemeClr val="tx1"/>
                </a:solidFill>
              </a:rPr>
              <a:t>It’s not fair or is it?. </a:t>
            </a:r>
            <a:r>
              <a:rPr lang="en-GB" b="1" dirty="0" err="1" smtClean="0">
                <a:solidFill>
                  <a:schemeClr val="tx1"/>
                </a:solidFill>
              </a:rPr>
              <a:t>Sandbach</a:t>
            </a:r>
            <a:r>
              <a:rPr lang="en-GB" b="1" dirty="0" smtClean="0">
                <a:solidFill>
                  <a:schemeClr val="tx1"/>
                </a:solidFill>
              </a:rPr>
              <a:t>: MHE.</a:t>
            </a:r>
          </a:p>
          <a:p>
            <a:pPr marL="0" indent="0">
              <a:lnSpc>
                <a:spcPct val="80000"/>
              </a:lnSpc>
              <a:buNone/>
              <a:defRPr/>
            </a:pPr>
            <a:r>
              <a:rPr lang="en-GB" altLang="en-US" b="1" dirty="0">
                <a:solidFill>
                  <a:schemeClr val="tx1"/>
                </a:solidFill>
              </a:rPr>
              <a:t>Weavers, G. (2012) “</a:t>
            </a:r>
            <a:r>
              <a:rPr lang="en-GB" altLang="en-US" b="1" dirty="0" err="1">
                <a:solidFill>
                  <a:schemeClr val="tx1"/>
                </a:solidFill>
              </a:rPr>
              <a:t>Look,think,talk</a:t>
            </a:r>
            <a:r>
              <a:rPr lang="en-GB" altLang="en-US" b="1" dirty="0">
                <a:solidFill>
                  <a:schemeClr val="tx1"/>
                </a:solidFill>
              </a:rPr>
              <a:t>”: </a:t>
            </a:r>
            <a:r>
              <a:rPr lang="en-GB" altLang="en-US" b="1" dirty="0" err="1">
                <a:solidFill>
                  <a:schemeClr val="tx1"/>
                </a:solidFill>
              </a:rPr>
              <a:t>Sandbach</a:t>
            </a:r>
            <a:r>
              <a:rPr lang="en-GB" altLang="en-US" b="1" dirty="0">
                <a:solidFill>
                  <a:schemeClr val="tx1"/>
                </a:solidFill>
              </a:rPr>
              <a:t>: Millgate House Education.</a:t>
            </a:r>
          </a:p>
          <a:p>
            <a:pPr marL="0" indent="0">
              <a:lnSpc>
                <a:spcPct val="80000"/>
              </a:lnSpc>
              <a:buNone/>
              <a:defRPr/>
            </a:pPr>
            <a:r>
              <a:rPr lang="en-GB" altLang="en-US" b="1" dirty="0">
                <a:solidFill>
                  <a:schemeClr val="tx1"/>
                </a:solidFill>
              </a:rPr>
              <a:t>Weavers G., (2008) Made you look,</a:t>
            </a:r>
            <a:r>
              <a:rPr lang="en-GB" altLang="en-US" b="1" i="1" dirty="0">
                <a:solidFill>
                  <a:schemeClr val="tx1"/>
                </a:solidFill>
              </a:rPr>
              <a:t> made you think, made you talk. </a:t>
            </a:r>
            <a:r>
              <a:rPr lang="en-GB" altLang="en-US" b="1" dirty="0" err="1">
                <a:solidFill>
                  <a:schemeClr val="tx1"/>
                </a:solidFill>
              </a:rPr>
              <a:t>Sandbach</a:t>
            </a:r>
            <a:r>
              <a:rPr lang="en-GB" altLang="en-US" b="1" dirty="0">
                <a:solidFill>
                  <a:schemeClr val="tx1"/>
                </a:solidFill>
              </a:rPr>
              <a:t>. Millgate House Education. </a:t>
            </a:r>
          </a:p>
          <a:p>
            <a:pPr marL="0" indent="0">
              <a:buNone/>
            </a:pPr>
            <a:endParaRPr lang="en-GB" b="1" dirty="0" smtClean="0">
              <a:solidFill>
                <a:schemeClr val="tx1"/>
              </a:solidFill>
            </a:endParaRP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4068482373"/>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xmlns=""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1196</TotalTime>
  <Words>3723</Words>
  <Application>Microsoft Office PowerPoint</Application>
  <PresentationFormat>Custom</PresentationFormat>
  <Paragraphs>311</Paragraphs>
  <Slides>46</Slides>
  <Notes>2</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Retrospect</vt:lpstr>
      <vt:lpstr>        Gwyddoniaeth a Thechnoleg 4 </vt:lpstr>
      <vt:lpstr>PowerPoint Presentation</vt:lpstr>
      <vt:lpstr>Dysgu drwy ymholiad gwyddonol</vt:lpstr>
      <vt:lpstr>Pam bod y math hwn o ddysgu’n bwysig? </vt:lpstr>
      <vt:lpstr>Mathau o ymholi a nodir yn ein cwricwlwm (2008) </vt:lpstr>
      <vt:lpstr>Profiadau yn yr ysgol?</vt:lpstr>
      <vt:lpstr>Turner, J. et al. (2011) It’s not fair or is it?. Sandbach. MHE.</vt:lpstr>
      <vt:lpstr>Goblygiadau Adroddiad Donaldson (2015) i’r dyfodol</vt:lpstr>
      <vt:lpstr>Lakin, L. (2013) Developing Independent Learning in Science. Maidenhead: OU Press.</vt:lpstr>
      <vt:lpstr>Profiadau ysgol?</vt:lpstr>
      <vt:lpstr>Theorïau am ddysgu plant </vt:lpstr>
      <vt:lpstr>Gweithgaredd:</vt:lpstr>
      <vt:lpstr>Adfyfyrio</vt:lpstr>
      <vt:lpstr>   DYSGU GWEITHREDOL / ACTIVE LEARNING </vt:lpstr>
      <vt:lpstr>Ymgorffori nodweddion dysgu gweithredol i mewn i gamau cynllunio, datblygu ac adfyfyrio ymholiadau:</vt:lpstr>
      <vt:lpstr> SGAFFALDIO </vt:lpstr>
      <vt:lpstr>Gweithgaredd</vt:lpstr>
      <vt:lpstr>Rhai enghreifftiau o strategaethau gweithredol</vt:lpstr>
      <vt:lpstr>KWHLAQ</vt:lpstr>
      <vt:lpstr>Defnyddiwch KWHLAQ i drefnu eich meddwl DSY fel athro yn paratoi ar gyfer ymholiadau’r plant</vt:lpstr>
      <vt:lpstr>Defnyddiwch KWHLAQ i drefnu eich syniadau DSY eich hunain fel athro yn paratoi ar gyfer profiadau disgyblion</vt:lpstr>
      <vt:lpstr>Datblygiadau diweddar yn addysg gwyddoniaeth gynradd sy’n adlewyrchu ymgysylltiad â chwricwlwm sy’n esblygu gyda manteision dysgu gweithredol ac amcanion dysgu annibynnol mewn ymarfer</vt:lpstr>
      <vt:lpstr>Oxford Brookes University Conceptual Challenge in Primary Science Astra Zeneca (now PSTT) funded project (2002 – 2004)</vt:lpstr>
      <vt:lpstr>Datblygodd strategaeth “Bright Ideas Time” o’r prosiect hwn:</vt:lpstr>
      <vt:lpstr> Clipiau fidio “Bright ideas”  </vt:lpstr>
      <vt:lpstr>“An Education Endowment Foundation Project (2012 – 2015)”</vt:lpstr>
      <vt:lpstr> “Thinking, Doing, Talking Science”</vt:lpstr>
      <vt:lpstr>Meddwl a rhesymu yn y dosbarth</vt:lpstr>
      <vt:lpstr>Syniadau i weithredu yn y dosbarth?</vt:lpstr>
      <vt:lpstr> “Yr un sydd allan o le”</vt:lpstr>
      <vt:lpstr> “The PMI” Positif, Negyddol, Diddorol</vt:lpstr>
      <vt:lpstr>Ymatebion Plant / Pupils’ responses</vt:lpstr>
      <vt:lpstr> Y Cwestiwn Mawr / The Big Question</vt:lpstr>
      <vt:lpstr> Datrys problem</vt:lpstr>
      <vt:lpstr>National STEM Learning Centre: Future Learn</vt:lpstr>
      <vt:lpstr>Adnoddau Explorify / Explorify Resources</vt:lpstr>
      <vt:lpstr>Prosiect “I can explain” (Cysylltiad â Donaldson?)</vt:lpstr>
      <vt:lpstr>D6: Teacher Assessment in Primary Science (TAPS)</vt:lpstr>
      <vt:lpstr>Argymhellion ar gyfer ble i ddechrau yn cysylltu â nodweddion DSY</vt:lpstr>
      <vt:lpstr>Teacher Assessment in Primary Science (TAPS) Cymru – ar Moodle</vt:lpstr>
      <vt:lpstr> Gwyliwch ar gyfer darlith 5 yfory</vt:lpstr>
      <vt:lpstr> Ymchwiliwch ymhellach</vt:lpstr>
      <vt:lpstr>Gweler</vt:lpstr>
      <vt:lpstr>Darllen Cyfeiriedig</vt:lpstr>
      <vt:lpstr>Gwefannau </vt:lpstr>
      <vt:lpstr>Rhai LLYFRAU TESTUN: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ITEB5001C (Group A 1&amp;2)</dc:title>
  <dc:creator>Ceri Lewis</dc:creator>
  <cp:lastModifiedBy>Administrator</cp:lastModifiedBy>
  <cp:revision>56</cp:revision>
  <cp:lastPrinted>2019-01-07T09:21:11Z</cp:lastPrinted>
  <dcterms:created xsi:type="dcterms:W3CDTF">2017-04-19T08:40:20Z</dcterms:created>
  <dcterms:modified xsi:type="dcterms:W3CDTF">2019-01-07T10:21:44Z</dcterms:modified>
</cp:coreProperties>
</file>