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4"/>
  </p:sldMasterIdLst>
  <p:notesMasterIdLst>
    <p:notesMasterId r:id="rId30"/>
  </p:notesMasterIdLst>
  <p:sldIdLst>
    <p:sldId id="256" r:id="rId5"/>
    <p:sldId id="31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321" r:id="rId14"/>
    <p:sldId id="322" r:id="rId15"/>
    <p:sldId id="320" r:id="rId16"/>
    <p:sldId id="281" r:id="rId17"/>
    <p:sldId id="266" r:id="rId18"/>
    <p:sldId id="268" r:id="rId19"/>
    <p:sldId id="269" r:id="rId20"/>
    <p:sldId id="265" r:id="rId21"/>
    <p:sldId id="279" r:id="rId22"/>
    <p:sldId id="323" r:id="rId23"/>
    <p:sldId id="277" r:id="rId24"/>
    <p:sldId id="278" r:id="rId25"/>
    <p:sldId id="280" r:id="rId26"/>
    <p:sldId id="270" r:id="rId27"/>
    <p:sldId id="316" r:id="rId28"/>
    <p:sldId id="274" r:id="rId29"/>
  </p:sldIdLst>
  <p:sldSz cx="9144000" cy="6858000" type="screen4x3"/>
  <p:notesSz cx="6797675" cy="9926638"/>
  <p:defaultTextStyle>
    <a:defPPr>
      <a:defRPr lang="en-GB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1pPr>
    <a:lvl2pPr marL="742950" indent="-28575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2pPr>
    <a:lvl3pPr marL="1143000" indent="-228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3pPr>
    <a:lvl4pPr marL="1600200" indent="-228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4pPr>
    <a:lvl5pPr marL="2057400" indent="-228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WenQuanYi Zen Hei Sharp" charset="0"/>
        <a:cs typeface="WenQuanYi Zen Hei Sharp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4">
          <p15:clr>
            <a:srgbClr val="A4A3A4"/>
          </p15:clr>
        </p15:guide>
        <p15:guide id="2" pos="2132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3914"/>
  </p:normalViewPr>
  <p:slideViewPr>
    <p:cSldViewPr>
      <p:cViewPr varScale="1">
        <p:scale>
          <a:sx n="105" d="100"/>
          <a:sy n="105" d="100"/>
        </p:scale>
        <p:origin x="1840" y="1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54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54"/>
        <p:guide pos="213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0C3103-E175-4207-8485-AF95E18306FD}" type="doc">
      <dgm:prSet loTypeId="urn:microsoft.com/office/officeart/2018/2/layout/IconVerticalSolidList#2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95C20DE-0A32-4745-8CFA-24577B6E1B9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dirty="0"/>
            <a:t>Tasg 1 rhan b y portffolio</a:t>
          </a:r>
          <a:r>
            <a:rPr lang="cy-GB" noProof="0" dirty="0"/>
            <a:t>– Adolygiad datblygiadol</a:t>
          </a:r>
        </a:p>
      </dgm:t>
    </dgm:pt>
    <dgm:pt modelId="{D92112B0-5FC8-4C3D-BA0C-CC51A7F2800A}" type="parTrans" cxnId="{CAAD3BE0-2D6F-45CB-8257-C8C6B0F1E651}">
      <dgm:prSet/>
      <dgm:spPr/>
      <dgm:t>
        <a:bodyPr/>
        <a:lstStyle/>
        <a:p>
          <a:endParaRPr lang="cy-GB" noProof="0" dirty="0"/>
        </a:p>
      </dgm:t>
    </dgm:pt>
    <dgm:pt modelId="{9236EDED-B94B-415F-8636-9BDEA4A4AAD2}" type="sibTrans" cxnId="{CAAD3BE0-2D6F-45CB-8257-C8C6B0F1E651}">
      <dgm:prSet/>
      <dgm:spPr/>
      <dgm:t>
        <a:bodyPr/>
        <a:lstStyle/>
        <a:p>
          <a:endParaRPr lang="cy-GB" noProof="0" dirty="0"/>
        </a:p>
      </dgm:t>
    </dgm:pt>
    <dgm:pt modelId="{E330B94C-2332-4F7D-B3A4-9F74F130CD80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Meini Prawf Marcio</a:t>
          </a:r>
        </a:p>
      </dgm:t>
    </dgm:pt>
    <dgm:pt modelId="{E6A11613-5E4F-43E2-9D99-8B497BC73D8D}" type="parTrans" cxnId="{97B160AE-74B8-4EC5-80C4-D2EB09C106C3}">
      <dgm:prSet/>
      <dgm:spPr/>
      <dgm:t>
        <a:bodyPr/>
        <a:lstStyle/>
        <a:p>
          <a:endParaRPr lang="cy-GB" noProof="0" dirty="0"/>
        </a:p>
      </dgm:t>
    </dgm:pt>
    <dgm:pt modelId="{3E0BCE08-66FD-4EBD-A314-B09A07142534}" type="sibTrans" cxnId="{97B160AE-74B8-4EC5-80C4-D2EB09C106C3}">
      <dgm:prSet/>
      <dgm:spPr/>
      <dgm:t>
        <a:bodyPr/>
        <a:lstStyle/>
        <a:p>
          <a:endParaRPr lang="cy-GB" noProof="0" dirty="0"/>
        </a:p>
      </dgm:t>
    </dgm:pt>
    <dgm:pt modelId="{794F14F7-9F19-4EE3-8B98-C1EADD20DF1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Cyngor ac Awgrymiadau i gyflwyno gwaith llwyddiannus</a:t>
          </a:r>
        </a:p>
      </dgm:t>
    </dgm:pt>
    <dgm:pt modelId="{697FA266-C419-47C8-8C38-7873BBFD0C46}" type="parTrans" cxnId="{F7976730-6BD0-4003-BA54-68C58D5A97B3}">
      <dgm:prSet/>
      <dgm:spPr/>
      <dgm:t>
        <a:bodyPr/>
        <a:lstStyle/>
        <a:p>
          <a:endParaRPr lang="cy-GB" noProof="0" dirty="0"/>
        </a:p>
      </dgm:t>
    </dgm:pt>
    <dgm:pt modelId="{31B1D581-7642-4550-98DE-4D41878DC9D4}" type="sibTrans" cxnId="{F7976730-6BD0-4003-BA54-68C58D5A97B3}">
      <dgm:prSet/>
      <dgm:spPr/>
      <dgm:t>
        <a:bodyPr/>
        <a:lstStyle/>
        <a:p>
          <a:endParaRPr lang="cy-GB" noProof="0" dirty="0"/>
        </a:p>
      </dgm:t>
    </dgm:pt>
    <dgm:pt modelId="{3BC064AD-F1F7-4300-A121-A4A1696A419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Cyfrinachedd a Llen-ladrad</a:t>
          </a:r>
        </a:p>
      </dgm:t>
    </dgm:pt>
    <dgm:pt modelId="{184608D0-AA3D-4812-B432-E392918AF37C}" type="parTrans" cxnId="{FCBCA8A7-CF4D-4C12-8F53-5ABC7EB1557B}">
      <dgm:prSet/>
      <dgm:spPr/>
      <dgm:t>
        <a:bodyPr/>
        <a:lstStyle/>
        <a:p>
          <a:endParaRPr lang="cy-GB" noProof="0" dirty="0"/>
        </a:p>
      </dgm:t>
    </dgm:pt>
    <dgm:pt modelId="{1DB17E78-AAE8-4088-9486-4B6AD74656A8}" type="sibTrans" cxnId="{FCBCA8A7-CF4D-4C12-8F53-5ABC7EB1557B}">
      <dgm:prSet/>
      <dgm:spPr/>
      <dgm:t>
        <a:bodyPr/>
        <a:lstStyle/>
        <a:p>
          <a:endParaRPr lang="cy-GB" noProof="0" dirty="0"/>
        </a:p>
      </dgm:t>
    </dgm:pt>
    <dgm:pt modelId="{4F5BA754-E31A-4FB6-A19B-BDCC88D010B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Y broses gyflwyno</a:t>
          </a:r>
        </a:p>
      </dgm:t>
    </dgm:pt>
    <dgm:pt modelId="{C039CDDA-C8B8-4C13-9039-BB0059108109}" type="parTrans" cxnId="{A4467B0A-9C02-4D5B-AD7D-1030D25A769D}">
      <dgm:prSet/>
      <dgm:spPr/>
      <dgm:t>
        <a:bodyPr/>
        <a:lstStyle/>
        <a:p>
          <a:endParaRPr lang="cy-GB" noProof="0" dirty="0"/>
        </a:p>
      </dgm:t>
    </dgm:pt>
    <dgm:pt modelId="{E8282CCE-46E4-49C5-8098-E1CC2831AD50}" type="sibTrans" cxnId="{A4467B0A-9C02-4D5B-AD7D-1030D25A769D}">
      <dgm:prSet/>
      <dgm:spPr/>
      <dgm:t>
        <a:bodyPr/>
        <a:lstStyle/>
        <a:p>
          <a:endParaRPr lang="cy-GB" noProof="0" dirty="0"/>
        </a:p>
      </dgm:t>
    </dgm:pt>
    <dgm:pt modelId="{6D79698E-657D-49E1-8862-3C91BFF201F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Unrhyw faterion neu pryderon</a:t>
          </a:r>
        </a:p>
      </dgm:t>
    </dgm:pt>
    <dgm:pt modelId="{7323DFE5-BE7E-4360-879A-3A49DD50BE93}" type="parTrans" cxnId="{E9348EA8-D139-4229-88F8-8FCB9C382650}">
      <dgm:prSet/>
      <dgm:spPr/>
      <dgm:t>
        <a:bodyPr/>
        <a:lstStyle/>
        <a:p>
          <a:endParaRPr lang="cy-GB" noProof="0" dirty="0"/>
        </a:p>
      </dgm:t>
    </dgm:pt>
    <dgm:pt modelId="{EC142FD0-E4BE-4B3C-90EA-8A4BB750C5EE}" type="sibTrans" cxnId="{E9348EA8-D139-4229-88F8-8FCB9C382650}">
      <dgm:prSet/>
      <dgm:spPr/>
      <dgm:t>
        <a:bodyPr/>
        <a:lstStyle/>
        <a:p>
          <a:endParaRPr lang="cy-GB" noProof="0" dirty="0"/>
        </a:p>
      </dgm:t>
    </dgm:pt>
    <dgm:pt modelId="{C9CD60CD-9056-470B-AE6B-87D7BE3B18F3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Camgymeriadau Cyffredin</a:t>
          </a:r>
        </a:p>
      </dgm:t>
    </dgm:pt>
    <dgm:pt modelId="{3F07DE43-431F-408D-BE26-A12F8E7CAF1C}" type="parTrans" cxnId="{F089FBAC-5B8F-4D34-989B-BFD2ECC3B267}">
      <dgm:prSet/>
      <dgm:spPr/>
      <dgm:t>
        <a:bodyPr/>
        <a:lstStyle/>
        <a:p>
          <a:endParaRPr lang="cy-GB" noProof="0" dirty="0"/>
        </a:p>
      </dgm:t>
    </dgm:pt>
    <dgm:pt modelId="{4346A576-620A-4A67-A86C-8F1081F1981F}" type="sibTrans" cxnId="{F089FBAC-5B8F-4D34-989B-BFD2ECC3B267}">
      <dgm:prSet/>
      <dgm:spPr/>
      <dgm:t>
        <a:bodyPr/>
        <a:lstStyle/>
        <a:p>
          <a:endParaRPr lang="cy-GB" noProof="0" dirty="0"/>
        </a:p>
      </dgm:t>
    </dgm:pt>
    <dgm:pt modelId="{9C897F88-ACB6-4CAC-AFBE-D3B67A142ACF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Amser unigol gyda’r hyfforddwr i edrych ar y portffolio</a:t>
          </a:r>
        </a:p>
      </dgm:t>
    </dgm:pt>
    <dgm:pt modelId="{B95D72E0-5304-4B9C-BC70-AFD0CD9B035C}" type="parTrans" cxnId="{BE1BB0FE-8A4E-41D4-BA64-B26D9C343036}">
      <dgm:prSet/>
      <dgm:spPr/>
      <dgm:t>
        <a:bodyPr/>
        <a:lstStyle/>
        <a:p>
          <a:endParaRPr lang="cy-GB" noProof="0" dirty="0"/>
        </a:p>
      </dgm:t>
    </dgm:pt>
    <dgm:pt modelId="{8C935178-43B5-4D16-865A-166253F1DEBC}" type="sibTrans" cxnId="{BE1BB0FE-8A4E-41D4-BA64-B26D9C343036}">
      <dgm:prSet/>
      <dgm:spPr/>
      <dgm:t>
        <a:bodyPr/>
        <a:lstStyle/>
        <a:p>
          <a:endParaRPr lang="cy-GB" noProof="0" dirty="0"/>
        </a:p>
      </dgm:t>
    </dgm:pt>
    <dgm:pt modelId="{E666D302-DC90-49A8-B73E-2E1521AAECBB}" type="pres">
      <dgm:prSet presAssocID="{350C3103-E175-4207-8485-AF95E18306FD}" presName="root" presStyleCnt="0">
        <dgm:presLayoutVars>
          <dgm:dir/>
          <dgm:resizeHandles val="exact"/>
        </dgm:presLayoutVars>
      </dgm:prSet>
      <dgm:spPr/>
    </dgm:pt>
    <dgm:pt modelId="{904714F8-61C2-42FC-A493-F4FCB966D342}" type="pres">
      <dgm:prSet presAssocID="{395C20DE-0A32-4745-8CFA-24577B6E1B98}" presName="compNode" presStyleCnt="0"/>
      <dgm:spPr/>
    </dgm:pt>
    <dgm:pt modelId="{AA178334-AA97-4831-81E3-E5457AD7BAE7}" type="pres">
      <dgm:prSet presAssocID="{395C20DE-0A32-4745-8CFA-24577B6E1B98}" presName="bgRect" presStyleLbl="bgShp" presStyleIdx="0" presStyleCnt="8"/>
      <dgm:spPr/>
    </dgm:pt>
    <dgm:pt modelId="{6ECE7291-A1C4-4ACA-AEE0-7682153D22FF}" type="pres">
      <dgm:prSet presAssocID="{395C20DE-0A32-4745-8CFA-24577B6E1B98}" presName="iconRect" presStyleLbl="node1" presStyleIdx="0" presStyleCnt="8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78EBE1A-1714-4020-9405-55161388590A}" type="pres">
      <dgm:prSet presAssocID="{395C20DE-0A32-4745-8CFA-24577B6E1B98}" presName="spaceRect" presStyleCnt="0"/>
      <dgm:spPr/>
    </dgm:pt>
    <dgm:pt modelId="{FD2F8B84-16CD-4EB2-83AE-F97DEB810D7A}" type="pres">
      <dgm:prSet presAssocID="{395C20DE-0A32-4745-8CFA-24577B6E1B98}" presName="parTx" presStyleLbl="revTx" presStyleIdx="0" presStyleCnt="8">
        <dgm:presLayoutVars>
          <dgm:chMax val="0"/>
          <dgm:chPref val="0"/>
        </dgm:presLayoutVars>
      </dgm:prSet>
      <dgm:spPr/>
    </dgm:pt>
    <dgm:pt modelId="{7CE392FA-977E-4B3B-A08F-B160E92F007C}" type="pres">
      <dgm:prSet presAssocID="{9236EDED-B94B-415F-8636-9BDEA4A4AAD2}" presName="sibTrans" presStyleCnt="0"/>
      <dgm:spPr/>
    </dgm:pt>
    <dgm:pt modelId="{CA53F4C8-A6D5-424C-BD30-4F7BDE98511E}" type="pres">
      <dgm:prSet presAssocID="{E330B94C-2332-4F7D-B3A4-9F74F130CD80}" presName="compNode" presStyleCnt="0"/>
      <dgm:spPr/>
    </dgm:pt>
    <dgm:pt modelId="{3821E8F5-E6DB-4316-9CB6-2BA84B9284A3}" type="pres">
      <dgm:prSet presAssocID="{E330B94C-2332-4F7D-B3A4-9F74F130CD80}" presName="bgRect" presStyleLbl="bgShp" presStyleIdx="1" presStyleCnt="8" custLinFactNeighborX="-3374" custLinFactNeighborY="7178"/>
      <dgm:spPr/>
    </dgm:pt>
    <dgm:pt modelId="{41DAFAFD-AF18-4637-A85E-6B8A0CE889E2}" type="pres">
      <dgm:prSet presAssocID="{E330B94C-2332-4F7D-B3A4-9F74F130CD80}" presName="iconRect" presStyleLbl="node1" presStyleIdx="1" presStyleCnt="8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D179F22-2DA2-430A-A0E9-0238E5D6AE90}" type="pres">
      <dgm:prSet presAssocID="{E330B94C-2332-4F7D-B3A4-9F74F130CD80}" presName="spaceRect" presStyleCnt="0"/>
      <dgm:spPr/>
    </dgm:pt>
    <dgm:pt modelId="{AADCCB70-2CBC-43DB-8E97-7E30D165CC6A}" type="pres">
      <dgm:prSet presAssocID="{E330B94C-2332-4F7D-B3A4-9F74F130CD80}" presName="parTx" presStyleLbl="revTx" presStyleIdx="1" presStyleCnt="8">
        <dgm:presLayoutVars>
          <dgm:chMax val="0"/>
          <dgm:chPref val="0"/>
        </dgm:presLayoutVars>
      </dgm:prSet>
      <dgm:spPr/>
    </dgm:pt>
    <dgm:pt modelId="{0E96038A-5770-4A19-A9C8-7A16C0F333F0}" type="pres">
      <dgm:prSet presAssocID="{3E0BCE08-66FD-4EBD-A314-B09A07142534}" presName="sibTrans" presStyleCnt="0"/>
      <dgm:spPr/>
    </dgm:pt>
    <dgm:pt modelId="{A0B4D96D-3DC3-4EF9-84A9-499C9DD5C228}" type="pres">
      <dgm:prSet presAssocID="{794F14F7-9F19-4EE3-8B98-C1EADD20DF16}" presName="compNode" presStyleCnt="0"/>
      <dgm:spPr/>
    </dgm:pt>
    <dgm:pt modelId="{4D424E43-F16C-4994-B9B4-93114830AC41}" type="pres">
      <dgm:prSet presAssocID="{794F14F7-9F19-4EE3-8B98-C1EADD20DF16}" presName="bgRect" presStyleLbl="bgShp" presStyleIdx="2" presStyleCnt="8"/>
      <dgm:spPr/>
    </dgm:pt>
    <dgm:pt modelId="{58DE4A72-5B49-4435-95CF-2A75A53BD6B0}" type="pres">
      <dgm:prSet presAssocID="{794F14F7-9F19-4EE3-8B98-C1EADD20DF16}" presName="iconRect" presStyleLbl="node1" presStyleIdx="2" presStyleCnt="8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DF5B575-067F-4154-AC68-7A8A30AAD058}" type="pres">
      <dgm:prSet presAssocID="{794F14F7-9F19-4EE3-8B98-C1EADD20DF16}" presName="spaceRect" presStyleCnt="0"/>
      <dgm:spPr/>
    </dgm:pt>
    <dgm:pt modelId="{FA97973E-EA6F-425A-B88E-D331C26DC33E}" type="pres">
      <dgm:prSet presAssocID="{794F14F7-9F19-4EE3-8B98-C1EADD20DF16}" presName="parTx" presStyleLbl="revTx" presStyleIdx="2" presStyleCnt="8">
        <dgm:presLayoutVars>
          <dgm:chMax val="0"/>
          <dgm:chPref val="0"/>
        </dgm:presLayoutVars>
      </dgm:prSet>
      <dgm:spPr/>
    </dgm:pt>
    <dgm:pt modelId="{8B3009FF-86D9-45AA-85B5-83222D47C993}" type="pres">
      <dgm:prSet presAssocID="{31B1D581-7642-4550-98DE-4D41878DC9D4}" presName="sibTrans" presStyleCnt="0"/>
      <dgm:spPr/>
    </dgm:pt>
    <dgm:pt modelId="{FAF455B4-AB7A-43E5-A855-CD765293BE79}" type="pres">
      <dgm:prSet presAssocID="{3BC064AD-F1F7-4300-A121-A4A1696A419D}" presName="compNode" presStyleCnt="0"/>
      <dgm:spPr/>
    </dgm:pt>
    <dgm:pt modelId="{615D0B1C-AFF5-49A6-A445-A3AFCB55F9B7}" type="pres">
      <dgm:prSet presAssocID="{3BC064AD-F1F7-4300-A121-A4A1696A419D}" presName="bgRect" presStyleLbl="bgShp" presStyleIdx="3" presStyleCnt="8"/>
      <dgm:spPr/>
    </dgm:pt>
    <dgm:pt modelId="{8FCF7C85-3BC6-450A-BB2A-6434011BCABC}" type="pres">
      <dgm:prSet presAssocID="{3BC064AD-F1F7-4300-A121-A4A1696A419D}" presName="iconRect" presStyleLbl="node1" presStyleIdx="3" presStyleCnt="8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ABDA079-F82A-4A77-9BE7-CAD1C83CE60F}" type="pres">
      <dgm:prSet presAssocID="{3BC064AD-F1F7-4300-A121-A4A1696A419D}" presName="spaceRect" presStyleCnt="0"/>
      <dgm:spPr/>
    </dgm:pt>
    <dgm:pt modelId="{314971DE-4A05-49C0-9524-14FBF4E465A8}" type="pres">
      <dgm:prSet presAssocID="{3BC064AD-F1F7-4300-A121-A4A1696A419D}" presName="parTx" presStyleLbl="revTx" presStyleIdx="3" presStyleCnt="8">
        <dgm:presLayoutVars>
          <dgm:chMax val="0"/>
          <dgm:chPref val="0"/>
        </dgm:presLayoutVars>
      </dgm:prSet>
      <dgm:spPr/>
    </dgm:pt>
    <dgm:pt modelId="{A21405B1-FCA7-4D45-93D0-D6A3F976B610}" type="pres">
      <dgm:prSet presAssocID="{1DB17E78-AAE8-4088-9486-4B6AD74656A8}" presName="sibTrans" presStyleCnt="0"/>
      <dgm:spPr/>
    </dgm:pt>
    <dgm:pt modelId="{A049BB27-D813-4C0B-92B3-0C65494E4CE8}" type="pres">
      <dgm:prSet presAssocID="{4F5BA754-E31A-4FB6-A19B-BDCC88D010B6}" presName="compNode" presStyleCnt="0"/>
      <dgm:spPr/>
    </dgm:pt>
    <dgm:pt modelId="{EB3ED8A1-7DFC-4B89-A1B0-1E5EF7671EAC}" type="pres">
      <dgm:prSet presAssocID="{4F5BA754-E31A-4FB6-A19B-BDCC88D010B6}" presName="bgRect" presStyleLbl="bgShp" presStyleIdx="4" presStyleCnt="8" custLinFactNeighborX="-12999" custLinFactNeighborY="-19368"/>
      <dgm:spPr/>
    </dgm:pt>
    <dgm:pt modelId="{80F4DF1A-0491-49E8-B36A-9F18CE96BC33}" type="pres">
      <dgm:prSet presAssocID="{4F5BA754-E31A-4FB6-A19B-BDCC88D010B6}" presName="iconRect" presStyleLbl="node1" presStyleIdx="4" presStyleCnt="8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EC3DDDC-8082-4847-9ABD-F09164AD0C83}" type="pres">
      <dgm:prSet presAssocID="{4F5BA754-E31A-4FB6-A19B-BDCC88D010B6}" presName="spaceRect" presStyleCnt="0"/>
      <dgm:spPr/>
    </dgm:pt>
    <dgm:pt modelId="{B136FCAC-F613-46EB-A14B-EA1B55A27740}" type="pres">
      <dgm:prSet presAssocID="{4F5BA754-E31A-4FB6-A19B-BDCC88D010B6}" presName="parTx" presStyleLbl="revTx" presStyleIdx="4" presStyleCnt="8">
        <dgm:presLayoutVars>
          <dgm:chMax val="0"/>
          <dgm:chPref val="0"/>
        </dgm:presLayoutVars>
      </dgm:prSet>
      <dgm:spPr/>
    </dgm:pt>
    <dgm:pt modelId="{942B0855-268C-40D5-B0A6-09EB96061FDD}" type="pres">
      <dgm:prSet presAssocID="{E8282CCE-46E4-49C5-8098-E1CC2831AD50}" presName="sibTrans" presStyleCnt="0"/>
      <dgm:spPr/>
    </dgm:pt>
    <dgm:pt modelId="{8B036DD4-CB51-417A-9966-9C5EF6F3D9D1}" type="pres">
      <dgm:prSet presAssocID="{6D79698E-657D-49E1-8862-3C91BFF201FD}" presName="compNode" presStyleCnt="0"/>
      <dgm:spPr/>
    </dgm:pt>
    <dgm:pt modelId="{49DFCBB0-D906-46C6-825B-B8F856F7D555}" type="pres">
      <dgm:prSet presAssocID="{6D79698E-657D-49E1-8862-3C91BFF201FD}" presName="bgRect" presStyleLbl="bgShp" presStyleIdx="5" presStyleCnt="8"/>
      <dgm:spPr/>
    </dgm:pt>
    <dgm:pt modelId="{08BC80DC-3763-49CE-A354-629318FF5AAE}" type="pres">
      <dgm:prSet presAssocID="{6D79698E-657D-49E1-8862-3C91BFF201FD}" presName="iconRect" presStyleLbl="node1" presStyleIdx="5" presStyleCnt="8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4C80A33-54CF-4B59-9BBF-DE6837A9B364}" type="pres">
      <dgm:prSet presAssocID="{6D79698E-657D-49E1-8862-3C91BFF201FD}" presName="spaceRect" presStyleCnt="0"/>
      <dgm:spPr/>
    </dgm:pt>
    <dgm:pt modelId="{34AD710F-CCCA-485C-BF9D-154B096D4F54}" type="pres">
      <dgm:prSet presAssocID="{6D79698E-657D-49E1-8862-3C91BFF201FD}" presName="parTx" presStyleLbl="revTx" presStyleIdx="5" presStyleCnt="8">
        <dgm:presLayoutVars>
          <dgm:chMax val="0"/>
          <dgm:chPref val="0"/>
        </dgm:presLayoutVars>
      </dgm:prSet>
      <dgm:spPr/>
    </dgm:pt>
    <dgm:pt modelId="{96253706-4259-47EE-BA86-0E7248917899}" type="pres">
      <dgm:prSet presAssocID="{EC142FD0-E4BE-4B3C-90EA-8A4BB750C5EE}" presName="sibTrans" presStyleCnt="0"/>
      <dgm:spPr/>
    </dgm:pt>
    <dgm:pt modelId="{0E7C8E08-32DB-4064-B2D9-0341162A6184}" type="pres">
      <dgm:prSet presAssocID="{C9CD60CD-9056-470B-AE6B-87D7BE3B18F3}" presName="compNode" presStyleCnt="0"/>
      <dgm:spPr/>
    </dgm:pt>
    <dgm:pt modelId="{7DE8068C-4323-401D-A19C-42F9CA9DA7F9}" type="pres">
      <dgm:prSet presAssocID="{C9CD60CD-9056-470B-AE6B-87D7BE3B18F3}" presName="bgRect" presStyleLbl="bgShp" presStyleIdx="6" presStyleCnt="8"/>
      <dgm:spPr/>
    </dgm:pt>
    <dgm:pt modelId="{335F9F36-E43F-4CC0-9506-D46C45DE8DDD}" type="pres">
      <dgm:prSet presAssocID="{C9CD60CD-9056-470B-AE6B-87D7BE3B18F3}" presName="iconRect" presStyleLbl="node1" presStyleIdx="6" presStyleCnt="8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6334485D-9B9E-4B38-A42A-28E43F261DDA}" type="pres">
      <dgm:prSet presAssocID="{C9CD60CD-9056-470B-AE6B-87D7BE3B18F3}" presName="spaceRect" presStyleCnt="0"/>
      <dgm:spPr/>
    </dgm:pt>
    <dgm:pt modelId="{5068F15E-61B2-4F70-920C-C9E2B569CD49}" type="pres">
      <dgm:prSet presAssocID="{C9CD60CD-9056-470B-AE6B-87D7BE3B18F3}" presName="parTx" presStyleLbl="revTx" presStyleIdx="6" presStyleCnt="8">
        <dgm:presLayoutVars>
          <dgm:chMax val="0"/>
          <dgm:chPref val="0"/>
        </dgm:presLayoutVars>
      </dgm:prSet>
      <dgm:spPr/>
    </dgm:pt>
    <dgm:pt modelId="{79F056BC-FB81-4BBB-85BC-72E16B9F3EFA}" type="pres">
      <dgm:prSet presAssocID="{4346A576-620A-4A67-A86C-8F1081F1981F}" presName="sibTrans" presStyleCnt="0"/>
      <dgm:spPr/>
    </dgm:pt>
    <dgm:pt modelId="{9B166A09-875D-4E4D-891C-5C8B97E0CABF}" type="pres">
      <dgm:prSet presAssocID="{9C897F88-ACB6-4CAC-AFBE-D3B67A142ACF}" presName="compNode" presStyleCnt="0"/>
      <dgm:spPr/>
    </dgm:pt>
    <dgm:pt modelId="{E6863D85-BC71-4C37-AAB0-4EF9217F7B7C}" type="pres">
      <dgm:prSet presAssocID="{9C897F88-ACB6-4CAC-AFBE-D3B67A142ACF}" presName="bgRect" presStyleLbl="bgShp" presStyleIdx="7" presStyleCnt="8"/>
      <dgm:spPr/>
    </dgm:pt>
    <dgm:pt modelId="{85E1C722-B97B-4F21-9877-742B49E7BA7D}" type="pres">
      <dgm:prSet presAssocID="{9C897F88-ACB6-4CAC-AFBE-D3B67A142ACF}" presName="iconRect" presStyleLbl="node1" presStyleIdx="7" presStyleCnt="8"/>
      <dgm:spPr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31AEFF4-B90D-4390-BC6F-5ACB37823ED7}" type="pres">
      <dgm:prSet presAssocID="{9C897F88-ACB6-4CAC-AFBE-D3B67A142ACF}" presName="spaceRect" presStyleCnt="0"/>
      <dgm:spPr/>
    </dgm:pt>
    <dgm:pt modelId="{70B62CBB-59FE-4FDC-9D96-836EAADC6DC4}" type="pres">
      <dgm:prSet presAssocID="{9C897F88-ACB6-4CAC-AFBE-D3B67A142ACF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A94AF03-A05B-41DF-AFF7-66669591A1E2}" type="presOf" srcId="{6D79698E-657D-49E1-8862-3C91BFF201FD}" destId="{34AD710F-CCCA-485C-BF9D-154B096D4F54}" srcOrd="0" destOrd="0" presId="urn:microsoft.com/office/officeart/2018/2/layout/IconVerticalSolidList#2"/>
    <dgm:cxn modelId="{A4467B0A-9C02-4D5B-AD7D-1030D25A769D}" srcId="{350C3103-E175-4207-8485-AF95E18306FD}" destId="{4F5BA754-E31A-4FB6-A19B-BDCC88D010B6}" srcOrd="4" destOrd="0" parTransId="{C039CDDA-C8B8-4C13-9039-BB0059108109}" sibTransId="{E8282CCE-46E4-49C5-8098-E1CC2831AD50}"/>
    <dgm:cxn modelId="{0F2C3517-DD55-4ACA-9AE4-75E06D930213}" type="presOf" srcId="{9C897F88-ACB6-4CAC-AFBE-D3B67A142ACF}" destId="{70B62CBB-59FE-4FDC-9D96-836EAADC6DC4}" srcOrd="0" destOrd="0" presId="urn:microsoft.com/office/officeart/2018/2/layout/IconVerticalSolidList#2"/>
    <dgm:cxn modelId="{9C08F72B-4908-4A39-AFDE-B7D3C811FBB8}" type="presOf" srcId="{E330B94C-2332-4F7D-B3A4-9F74F130CD80}" destId="{AADCCB70-2CBC-43DB-8E97-7E30D165CC6A}" srcOrd="0" destOrd="0" presId="urn:microsoft.com/office/officeart/2018/2/layout/IconVerticalSolidList#2"/>
    <dgm:cxn modelId="{F7976730-6BD0-4003-BA54-68C58D5A97B3}" srcId="{350C3103-E175-4207-8485-AF95E18306FD}" destId="{794F14F7-9F19-4EE3-8B98-C1EADD20DF16}" srcOrd="2" destOrd="0" parTransId="{697FA266-C419-47C8-8C38-7873BBFD0C46}" sibTransId="{31B1D581-7642-4550-98DE-4D41878DC9D4}"/>
    <dgm:cxn modelId="{713DCE38-8997-4872-9408-ED9D10B282FA}" type="presOf" srcId="{4F5BA754-E31A-4FB6-A19B-BDCC88D010B6}" destId="{B136FCAC-F613-46EB-A14B-EA1B55A27740}" srcOrd="0" destOrd="0" presId="urn:microsoft.com/office/officeart/2018/2/layout/IconVerticalSolidList#2"/>
    <dgm:cxn modelId="{1622E577-FC47-48D1-B101-8545BA004E0B}" type="presOf" srcId="{3BC064AD-F1F7-4300-A121-A4A1696A419D}" destId="{314971DE-4A05-49C0-9524-14FBF4E465A8}" srcOrd="0" destOrd="0" presId="urn:microsoft.com/office/officeart/2018/2/layout/IconVerticalSolidList#2"/>
    <dgm:cxn modelId="{7DA3A49A-9A32-40F1-B343-296262ECE0B1}" type="presOf" srcId="{350C3103-E175-4207-8485-AF95E18306FD}" destId="{E666D302-DC90-49A8-B73E-2E1521AAECBB}" srcOrd="0" destOrd="0" presId="urn:microsoft.com/office/officeart/2018/2/layout/IconVerticalSolidList#2"/>
    <dgm:cxn modelId="{FCBCA8A7-CF4D-4C12-8F53-5ABC7EB1557B}" srcId="{350C3103-E175-4207-8485-AF95E18306FD}" destId="{3BC064AD-F1F7-4300-A121-A4A1696A419D}" srcOrd="3" destOrd="0" parTransId="{184608D0-AA3D-4812-B432-E392918AF37C}" sibTransId="{1DB17E78-AAE8-4088-9486-4B6AD74656A8}"/>
    <dgm:cxn modelId="{E9348EA8-D139-4229-88F8-8FCB9C382650}" srcId="{350C3103-E175-4207-8485-AF95E18306FD}" destId="{6D79698E-657D-49E1-8862-3C91BFF201FD}" srcOrd="5" destOrd="0" parTransId="{7323DFE5-BE7E-4360-879A-3A49DD50BE93}" sibTransId="{EC142FD0-E4BE-4B3C-90EA-8A4BB750C5EE}"/>
    <dgm:cxn modelId="{F089FBAC-5B8F-4D34-989B-BFD2ECC3B267}" srcId="{350C3103-E175-4207-8485-AF95E18306FD}" destId="{C9CD60CD-9056-470B-AE6B-87D7BE3B18F3}" srcOrd="6" destOrd="0" parTransId="{3F07DE43-431F-408D-BE26-A12F8E7CAF1C}" sibTransId="{4346A576-620A-4A67-A86C-8F1081F1981F}"/>
    <dgm:cxn modelId="{97B160AE-74B8-4EC5-80C4-D2EB09C106C3}" srcId="{350C3103-E175-4207-8485-AF95E18306FD}" destId="{E330B94C-2332-4F7D-B3A4-9F74F130CD80}" srcOrd="1" destOrd="0" parTransId="{E6A11613-5E4F-43E2-9D99-8B497BC73D8D}" sibTransId="{3E0BCE08-66FD-4EBD-A314-B09A07142534}"/>
    <dgm:cxn modelId="{CD13F0BA-3FDC-4505-9255-2FB9A1C10422}" type="presOf" srcId="{794F14F7-9F19-4EE3-8B98-C1EADD20DF16}" destId="{FA97973E-EA6F-425A-B88E-D331C26DC33E}" srcOrd="0" destOrd="0" presId="urn:microsoft.com/office/officeart/2018/2/layout/IconVerticalSolidList#2"/>
    <dgm:cxn modelId="{41B66DCF-94A2-4D31-A4B4-92046AB1FE91}" type="presOf" srcId="{395C20DE-0A32-4745-8CFA-24577B6E1B98}" destId="{FD2F8B84-16CD-4EB2-83AE-F97DEB810D7A}" srcOrd="0" destOrd="0" presId="urn:microsoft.com/office/officeart/2018/2/layout/IconVerticalSolidList#2"/>
    <dgm:cxn modelId="{CAAD3BE0-2D6F-45CB-8257-C8C6B0F1E651}" srcId="{350C3103-E175-4207-8485-AF95E18306FD}" destId="{395C20DE-0A32-4745-8CFA-24577B6E1B98}" srcOrd="0" destOrd="0" parTransId="{D92112B0-5FC8-4C3D-BA0C-CC51A7F2800A}" sibTransId="{9236EDED-B94B-415F-8636-9BDEA4A4AAD2}"/>
    <dgm:cxn modelId="{908235E1-DFEB-4AD8-AB52-9E2055778720}" type="presOf" srcId="{C9CD60CD-9056-470B-AE6B-87D7BE3B18F3}" destId="{5068F15E-61B2-4F70-920C-C9E2B569CD49}" srcOrd="0" destOrd="0" presId="urn:microsoft.com/office/officeart/2018/2/layout/IconVerticalSolidList#2"/>
    <dgm:cxn modelId="{BE1BB0FE-8A4E-41D4-BA64-B26D9C343036}" srcId="{350C3103-E175-4207-8485-AF95E18306FD}" destId="{9C897F88-ACB6-4CAC-AFBE-D3B67A142ACF}" srcOrd="7" destOrd="0" parTransId="{B95D72E0-5304-4B9C-BC70-AFD0CD9B035C}" sibTransId="{8C935178-43B5-4D16-865A-166253F1DEBC}"/>
    <dgm:cxn modelId="{466810DE-AABF-4B1B-BE4E-64CB77713A0B}" type="presParOf" srcId="{E666D302-DC90-49A8-B73E-2E1521AAECBB}" destId="{904714F8-61C2-42FC-A493-F4FCB966D342}" srcOrd="0" destOrd="0" presId="urn:microsoft.com/office/officeart/2018/2/layout/IconVerticalSolidList#2"/>
    <dgm:cxn modelId="{F02014DB-7516-4A4B-A108-D0AB1109E767}" type="presParOf" srcId="{904714F8-61C2-42FC-A493-F4FCB966D342}" destId="{AA178334-AA97-4831-81E3-E5457AD7BAE7}" srcOrd="0" destOrd="0" presId="urn:microsoft.com/office/officeart/2018/2/layout/IconVerticalSolidList#2"/>
    <dgm:cxn modelId="{68817087-5EB4-4127-BDD7-8AF0C9B4E302}" type="presParOf" srcId="{904714F8-61C2-42FC-A493-F4FCB966D342}" destId="{6ECE7291-A1C4-4ACA-AEE0-7682153D22FF}" srcOrd="1" destOrd="0" presId="urn:microsoft.com/office/officeart/2018/2/layout/IconVerticalSolidList#2"/>
    <dgm:cxn modelId="{B1D3B7A7-EC55-41CD-BBDE-14235F06FC80}" type="presParOf" srcId="{904714F8-61C2-42FC-A493-F4FCB966D342}" destId="{378EBE1A-1714-4020-9405-55161388590A}" srcOrd="2" destOrd="0" presId="urn:microsoft.com/office/officeart/2018/2/layout/IconVerticalSolidList#2"/>
    <dgm:cxn modelId="{66D4815B-CD27-433B-9372-2A5869702B3D}" type="presParOf" srcId="{904714F8-61C2-42FC-A493-F4FCB966D342}" destId="{FD2F8B84-16CD-4EB2-83AE-F97DEB810D7A}" srcOrd="3" destOrd="0" presId="urn:microsoft.com/office/officeart/2018/2/layout/IconVerticalSolidList#2"/>
    <dgm:cxn modelId="{714B9AEB-1C57-429E-B96A-CD13C09F43BF}" type="presParOf" srcId="{E666D302-DC90-49A8-B73E-2E1521AAECBB}" destId="{7CE392FA-977E-4B3B-A08F-B160E92F007C}" srcOrd="1" destOrd="0" presId="urn:microsoft.com/office/officeart/2018/2/layout/IconVerticalSolidList#2"/>
    <dgm:cxn modelId="{77E6043A-5E9F-4D4C-8F40-A161818DD2AA}" type="presParOf" srcId="{E666D302-DC90-49A8-B73E-2E1521AAECBB}" destId="{CA53F4C8-A6D5-424C-BD30-4F7BDE98511E}" srcOrd="2" destOrd="0" presId="urn:microsoft.com/office/officeart/2018/2/layout/IconVerticalSolidList#2"/>
    <dgm:cxn modelId="{222376BB-2389-4D02-B5A4-AD85AFC7E84A}" type="presParOf" srcId="{CA53F4C8-A6D5-424C-BD30-4F7BDE98511E}" destId="{3821E8F5-E6DB-4316-9CB6-2BA84B9284A3}" srcOrd="0" destOrd="0" presId="urn:microsoft.com/office/officeart/2018/2/layout/IconVerticalSolidList#2"/>
    <dgm:cxn modelId="{5562A4F8-7A81-4A8B-BC36-0ED4A230FBD5}" type="presParOf" srcId="{CA53F4C8-A6D5-424C-BD30-4F7BDE98511E}" destId="{41DAFAFD-AF18-4637-A85E-6B8A0CE889E2}" srcOrd="1" destOrd="0" presId="urn:microsoft.com/office/officeart/2018/2/layout/IconVerticalSolidList#2"/>
    <dgm:cxn modelId="{A9F1CB87-606A-4F85-AABA-C3E40C2C1B71}" type="presParOf" srcId="{CA53F4C8-A6D5-424C-BD30-4F7BDE98511E}" destId="{6D179F22-2DA2-430A-A0E9-0238E5D6AE90}" srcOrd="2" destOrd="0" presId="urn:microsoft.com/office/officeart/2018/2/layout/IconVerticalSolidList#2"/>
    <dgm:cxn modelId="{29BD078E-CB45-4EB2-B0C0-C60F28904047}" type="presParOf" srcId="{CA53F4C8-A6D5-424C-BD30-4F7BDE98511E}" destId="{AADCCB70-2CBC-43DB-8E97-7E30D165CC6A}" srcOrd="3" destOrd="0" presId="urn:microsoft.com/office/officeart/2018/2/layout/IconVerticalSolidList#2"/>
    <dgm:cxn modelId="{8E438226-4E77-4C1C-B8B4-2DAFA6AB7658}" type="presParOf" srcId="{E666D302-DC90-49A8-B73E-2E1521AAECBB}" destId="{0E96038A-5770-4A19-A9C8-7A16C0F333F0}" srcOrd="3" destOrd="0" presId="urn:microsoft.com/office/officeart/2018/2/layout/IconVerticalSolidList#2"/>
    <dgm:cxn modelId="{F26EA648-90B3-42B3-AE16-37D736CD9407}" type="presParOf" srcId="{E666D302-DC90-49A8-B73E-2E1521AAECBB}" destId="{A0B4D96D-3DC3-4EF9-84A9-499C9DD5C228}" srcOrd="4" destOrd="0" presId="urn:microsoft.com/office/officeart/2018/2/layout/IconVerticalSolidList#2"/>
    <dgm:cxn modelId="{53067A6C-73B2-4732-867E-C3D4BB810FBB}" type="presParOf" srcId="{A0B4D96D-3DC3-4EF9-84A9-499C9DD5C228}" destId="{4D424E43-F16C-4994-B9B4-93114830AC41}" srcOrd="0" destOrd="0" presId="urn:microsoft.com/office/officeart/2018/2/layout/IconVerticalSolidList#2"/>
    <dgm:cxn modelId="{5527D8DA-E07F-4BC1-84F9-A74746D81CDC}" type="presParOf" srcId="{A0B4D96D-3DC3-4EF9-84A9-499C9DD5C228}" destId="{58DE4A72-5B49-4435-95CF-2A75A53BD6B0}" srcOrd="1" destOrd="0" presId="urn:microsoft.com/office/officeart/2018/2/layout/IconVerticalSolidList#2"/>
    <dgm:cxn modelId="{9C39D936-AC58-412E-B894-FBFE31E8A31D}" type="presParOf" srcId="{A0B4D96D-3DC3-4EF9-84A9-499C9DD5C228}" destId="{DDF5B575-067F-4154-AC68-7A8A30AAD058}" srcOrd="2" destOrd="0" presId="urn:microsoft.com/office/officeart/2018/2/layout/IconVerticalSolidList#2"/>
    <dgm:cxn modelId="{7ED03ED5-3D11-40B5-9413-7AACE3617749}" type="presParOf" srcId="{A0B4D96D-3DC3-4EF9-84A9-499C9DD5C228}" destId="{FA97973E-EA6F-425A-B88E-D331C26DC33E}" srcOrd="3" destOrd="0" presId="urn:microsoft.com/office/officeart/2018/2/layout/IconVerticalSolidList#2"/>
    <dgm:cxn modelId="{E7D34B8E-F653-4C34-AE8D-1B8EB080754E}" type="presParOf" srcId="{E666D302-DC90-49A8-B73E-2E1521AAECBB}" destId="{8B3009FF-86D9-45AA-85B5-83222D47C993}" srcOrd="5" destOrd="0" presId="urn:microsoft.com/office/officeart/2018/2/layout/IconVerticalSolidList#2"/>
    <dgm:cxn modelId="{AB697F0A-D82B-4837-9605-8552E09FC4FD}" type="presParOf" srcId="{E666D302-DC90-49A8-B73E-2E1521AAECBB}" destId="{FAF455B4-AB7A-43E5-A855-CD765293BE79}" srcOrd="6" destOrd="0" presId="urn:microsoft.com/office/officeart/2018/2/layout/IconVerticalSolidList#2"/>
    <dgm:cxn modelId="{A07B5746-3AC8-4657-A882-7621D1CC6E7B}" type="presParOf" srcId="{FAF455B4-AB7A-43E5-A855-CD765293BE79}" destId="{615D0B1C-AFF5-49A6-A445-A3AFCB55F9B7}" srcOrd="0" destOrd="0" presId="urn:microsoft.com/office/officeart/2018/2/layout/IconVerticalSolidList#2"/>
    <dgm:cxn modelId="{F87B534B-C6CC-411D-B181-7464EC2A0E79}" type="presParOf" srcId="{FAF455B4-AB7A-43E5-A855-CD765293BE79}" destId="{8FCF7C85-3BC6-450A-BB2A-6434011BCABC}" srcOrd="1" destOrd="0" presId="urn:microsoft.com/office/officeart/2018/2/layout/IconVerticalSolidList#2"/>
    <dgm:cxn modelId="{7262B8FF-6343-4E18-A424-418E2A286E09}" type="presParOf" srcId="{FAF455B4-AB7A-43E5-A855-CD765293BE79}" destId="{9ABDA079-F82A-4A77-9BE7-CAD1C83CE60F}" srcOrd="2" destOrd="0" presId="urn:microsoft.com/office/officeart/2018/2/layout/IconVerticalSolidList#2"/>
    <dgm:cxn modelId="{338622D0-007C-4D74-866A-8404D1430746}" type="presParOf" srcId="{FAF455B4-AB7A-43E5-A855-CD765293BE79}" destId="{314971DE-4A05-49C0-9524-14FBF4E465A8}" srcOrd="3" destOrd="0" presId="urn:microsoft.com/office/officeart/2018/2/layout/IconVerticalSolidList#2"/>
    <dgm:cxn modelId="{12DC2F11-DBC9-4AAD-A9C7-8ABEBC6F7FA6}" type="presParOf" srcId="{E666D302-DC90-49A8-B73E-2E1521AAECBB}" destId="{A21405B1-FCA7-4D45-93D0-D6A3F976B610}" srcOrd="7" destOrd="0" presId="urn:microsoft.com/office/officeart/2018/2/layout/IconVerticalSolidList#2"/>
    <dgm:cxn modelId="{C868755D-4BA7-414B-9A34-46FB2863A8C8}" type="presParOf" srcId="{E666D302-DC90-49A8-B73E-2E1521AAECBB}" destId="{A049BB27-D813-4C0B-92B3-0C65494E4CE8}" srcOrd="8" destOrd="0" presId="urn:microsoft.com/office/officeart/2018/2/layout/IconVerticalSolidList#2"/>
    <dgm:cxn modelId="{A01313C7-B9A9-41C9-B1CC-5471F9E1A07A}" type="presParOf" srcId="{A049BB27-D813-4C0B-92B3-0C65494E4CE8}" destId="{EB3ED8A1-7DFC-4B89-A1B0-1E5EF7671EAC}" srcOrd="0" destOrd="0" presId="urn:microsoft.com/office/officeart/2018/2/layout/IconVerticalSolidList#2"/>
    <dgm:cxn modelId="{BF2AE5E2-B904-4945-AD7B-3070D4E1351E}" type="presParOf" srcId="{A049BB27-D813-4C0B-92B3-0C65494E4CE8}" destId="{80F4DF1A-0491-49E8-B36A-9F18CE96BC33}" srcOrd="1" destOrd="0" presId="urn:microsoft.com/office/officeart/2018/2/layout/IconVerticalSolidList#2"/>
    <dgm:cxn modelId="{C0D8F898-B130-4B39-8004-4A383F55B20E}" type="presParOf" srcId="{A049BB27-D813-4C0B-92B3-0C65494E4CE8}" destId="{3EC3DDDC-8082-4847-9ABD-F09164AD0C83}" srcOrd="2" destOrd="0" presId="urn:microsoft.com/office/officeart/2018/2/layout/IconVerticalSolidList#2"/>
    <dgm:cxn modelId="{7387CFDA-E735-470B-BDA3-5CC80FF13510}" type="presParOf" srcId="{A049BB27-D813-4C0B-92B3-0C65494E4CE8}" destId="{B136FCAC-F613-46EB-A14B-EA1B55A27740}" srcOrd="3" destOrd="0" presId="urn:microsoft.com/office/officeart/2018/2/layout/IconVerticalSolidList#2"/>
    <dgm:cxn modelId="{D5BF6E81-9FD7-473E-A5C0-832CA6841C3F}" type="presParOf" srcId="{E666D302-DC90-49A8-B73E-2E1521AAECBB}" destId="{942B0855-268C-40D5-B0A6-09EB96061FDD}" srcOrd="9" destOrd="0" presId="urn:microsoft.com/office/officeart/2018/2/layout/IconVerticalSolidList#2"/>
    <dgm:cxn modelId="{8AB575E6-567D-4105-9181-CC8FF9CDFAAB}" type="presParOf" srcId="{E666D302-DC90-49A8-B73E-2E1521AAECBB}" destId="{8B036DD4-CB51-417A-9966-9C5EF6F3D9D1}" srcOrd="10" destOrd="0" presId="urn:microsoft.com/office/officeart/2018/2/layout/IconVerticalSolidList#2"/>
    <dgm:cxn modelId="{91289833-D276-4366-A65B-302A3B3E5B45}" type="presParOf" srcId="{8B036DD4-CB51-417A-9966-9C5EF6F3D9D1}" destId="{49DFCBB0-D906-46C6-825B-B8F856F7D555}" srcOrd="0" destOrd="0" presId="urn:microsoft.com/office/officeart/2018/2/layout/IconVerticalSolidList#2"/>
    <dgm:cxn modelId="{BEA699CE-A9DA-4378-BC48-242B9AABCE25}" type="presParOf" srcId="{8B036DD4-CB51-417A-9966-9C5EF6F3D9D1}" destId="{08BC80DC-3763-49CE-A354-629318FF5AAE}" srcOrd="1" destOrd="0" presId="urn:microsoft.com/office/officeart/2018/2/layout/IconVerticalSolidList#2"/>
    <dgm:cxn modelId="{5CDCC453-A338-45A4-96BB-F06F263388DE}" type="presParOf" srcId="{8B036DD4-CB51-417A-9966-9C5EF6F3D9D1}" destId="{64C80A33-54CF-4B59-9BBF-DE6837A9B364}" srcOrd="2" destOrd="0" presId="urn:microsoft.com/office/officeart/2018/2/layout/IconVerticalSolidList#2"/>
    <dgm:cxn modelId="{5DBD5612-0F26-4832-8992-03036C06B996}" type="presParOf" srcId="{8B036DD4-CB51-417A-9966-9C5EF6F3D9D1}" destId="{34AD710F-CCCA-485C-BF9D-154B096D4F54}" srcOrd="3" destOrd="0" presId="urn:microsoft.com/office/officeart/2018/2/layout/IconVerticalSolidList#2"/>
    <dgm:cxn modelId="{BEE5FE5B-B731-4841-987A-8378F98BF3A0}" type="presParOf" srcId="{E666D302-DC90-49A8-B73E-2E1521AAECBB}" destId="{96253706-4259-47EE-BA86-0E7248917899}" srcOrd="11" destOrd="0" presId="urn:microsoft.com/office/officeart/2018/2/layout/IconVerticalSolidList#2"/>
    <dgm:cxn modelId="{8FDAD5E6-2901-4165-856D-6BBD9BDE4456}" type="presParOf" srcId="{E666D302-DC90-49A8-B73E-2E1521AAECBB}" destId="{0E7C8E08-32DB-4064-B2D9-0341162A6184}" srcOrd="12" destOrd="0" presId="urn:microsoft.com/office/officeart/2018/2/layout/IconVerticalSolidList#2"/>
    <dgm:cxn modelId="{2A881A8D-5FC4-4D94-AA29-D3E3E870D654}" type="presParOf" srcId="{0E7C8E08-32DB-4064-B2D9-0341162A6184}" destId="{7DE8068C-4323-401D-A19C-42F9CA9DA7F9}" srcOrd="0" destOrd="0" presId="urn:microsoft.com/office/officeart/2018/2/layout/IconVerticalSolidList#2"/>
    <dgm:cxn modelId="{0D4BE1CD-1EDB-4734-90CB-78500555D038}" type="presParOf" srcId="{0E7C8E08-32DB-4064-B2D9-0341162A6184}" destId="{335F9F36-E43F-4CC0-9506-D46C45DE8DDD}" srcOrd="1" destOrd="0" presId="urn:microsoft.com/office/officeart/2018/2/layout/IconVerticalSolidList#2"/>
    <dgm:cxn modelId="{00923A2C-32E4-42D1-9463-CAEA6C14D41B}" type="presParOf" srcId="{0E7C8E08-32DB-4064-B2D9-0341162A6184}" destId="{6334485D-9B9E-4B38-A42A-28E43F261DDA}" srcOrd="2" destOrd="0" presId="urn:microsoft.com/office/officeart/2018/2/layout/IconVerticalSolidList#2"/>
    <dgm:cxn modelId="{67DD722B-9B60-425B-89B6-39A653DEE585}" type="presParOf" srcId="{0E7C8E08-32DB-4064-B2D9-0341162A6184}" destId="{5068F15E-61B2-4F70-920C-C9E2B569CD49}" srcOrd="3" destOrd="0" presId="urn:microsoft.com/office/officeart/2018/2/layout/IconVerticalSolidList#2"/>
    <dgm:cxn modelId="{AAF9A6EA-089D-475B-BC7C-544BDAF59198}" type="presParOf" srcId="{E666D302-DC90-49A8-B73E-2E1521AAECBB}" destId="{79F056BC-FB81-4BBB-85BC-72E16B9F3EFA}" srcOrd="13" destOrd="0" presId="urn:microsoft.com/office/officeart/2018/2/layout/IconVerticalSolidList#2"/>
    <dgm:cxn modelId="{696CCAA1-09E9-43B3-A95B-FCBC7171876F}" type="presParOf" srcId="{E666D302-DC90-49A8-B73E-2E1521AAECBB}" destId="{9B166A09-875D-4E4D-891C-5C8B97E0CABF}" srcOrd="14" destOrd="0" presId="urn:microsoft.com/office/officeart/2018/2/layout/IconVerticalSolidList#2"/>
    <dgm:cxn modelId="{DC7F1748-7358-417C-ABC8-CD9775253D72}" type="presParOf" srcId="{9B166A09-875D-4E4D-891C-5C8B97E0CABF}" destId="{E6863D85-BC71-4C37-AAB0-4EF9217F7B7C}" srcOrd="0" destOrd="0" presId="urn:microsoft.com/office/officeart/2018/2/layout/IconVerticalSolidList#2"/>
    <dgm:cxn modelId="{2BE65272-8435-4215-A685-8AB49EEF91E0}" type="presParOf" srcId="{9B166A09-875D-4E4D-891C-5C8B97E0CABF}" destId="{85E1C722-B97B-4F21-9877-742B49E7BA7D}" srcOrd="1" destOrd="0" presId="urn:microsoft.com/office/officeart/2018/2/layout/IconVerticalSolidList#2"/>
    <dgm:cxn modelId="{246F53FF-3F44-4E77-909E-7B7226484EEF}" type="presParOf" srcId="{9B166A09-875D-4E4D-891C-5C8B97E0CABF}" destId="{231AEFF4-B90D-4390-BC6F-5ACB37823ED7}" srcOrd="2" destOrd="0" presId="urn:microsoft.com/office/officeart/2018/2/layout/IconVerticalSolidList#2"/>
    <dgm:cxn modelId="{B5A5B98E-5CDA-4CC2-8DC0-B91AB9F0004A}" type="presParOf" srcId="{9B166A09-875D-4E4D-891C-5C8B97E0CABF}" destId="{70B62CBB-59FE-4FDC-9D96-836EAADC6DC4}" srcOrd="3" destOrd="0" presId="urn:microsoft.com/office/officeart/2018/2/layout/IconVerticalSolidLis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78334-AA97-4831-81E3-E5457AD7BAE7}">
      <dsp:nvSpPr>
        <dsp:cNvPr id="0" name=""/>
        <dsp:cNvSpPr/>
      </dsp:nvSpPr>
      <dsp:spPr>
        <a:xfrm>
          <a:off x="0" y="624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E7291-A1C4-4ACA-AEE0-7682153D22FF}">
      <dsp:nvSpPr>
        <dsp:cNvPr id="0" name=""/>
        <dsp:cNvSpPr/>
      </dsp:nvSpPr>
      <dsp:spPr>
        <a:xfrm>
          <a:off x="158581" y="118577"/>
          <a:ext cx="288330" cy="28833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F8B84-16CD-4EB2-83AE-F97DEB810D7A}">
      <dsp:nvSpPr>
        <dsp:cNvPr id="0" name=""/>
        <dsp:cNvSpPr/>
      </dsp:nvSpPr>
      <dsp:spPr>
        <a:xfrm>
          <a:off x="605494" y="624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Tasg 1 rhan b y portffolio</a:t>
          </a:r>
          <a:r>
            <a:rPr lang="cy-GB" sz="1600" kern="1200" noProof="0" dirty="0"/>
            <a:t>– Adolygiad datblygiadol</a:t>
          </a:r>
        </a:p>
      </dsp:txBody>
      <dsp:txXfrm>
        <a:off x="605494" y="624"/>
        <a:ext cx="7624105" cy="524237"/>
      </dsp:txXfrm>
    </dsp:sp>
    <dsp:sp modelId="{3821E8F5-E6DB-4316-9CB6-2BA84B9284A3}">
      <dsp:nvSpPr>
        <dsp:cNvPr id="0" name=""/>
        <dsp:cNvSpPr/>
      </dsp:nvSpPr>
      <dsp:spPr>
        <a:xfrm>
          <a:off x="0" y="693551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AFAFD-AF18-4637-A85E-6B8A0CE889E2}">
      <dsp:nvSpPr>
        <dsp:cNvPr id="0" name=""/>
        <dsp:cNvSpPr/>
      </dsp:nvSpPr>
      <dsp:spPr>
        <a:xfrm>
          <a:off x="158581" y="773875"/>
          <a:ext cx="288330" cy="288330"/>
        </a:xfrm>
        <a:prstGeom prst="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CCB70-2CBC-43DB-8E97-7E30D165CC6A}">
      <dsp:nvSpPr>
        <dsp:cNvPr id="0" name=""/>
        <dsp:cNvSpPr/>
      </dsp:nvSpPr>
      <dsp:spPr>
        <a:xfrm>
          <a:off x="605494" y="655921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Meini Prawf Marcio</a:t>
          </a:r>
        </a:p>
      </dsp:txBody>
      <dsp:txXfrm>
        <a:off x="605494" y="655921"/>
        <a:ext cx="7624105" cy="524237"/>
      </dsp:txXfrm>
    </dsp:sp>
    <dsp:sp modelId="{4D424E43-F16C-4994-B9B4-93114830AC41}">
      <dsp:nvSpPr>
        <dsp:cNvPr id="0" name=""/>
        <dsp:cNvSpPr/>
      </dsp:nvSpPr>
      <dsp:spPr>
        <a:xfrm>
          <a:off x="0" y="1311218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E4A72-5B49-4435-95CF-2A75A53BD6B0}">
      <dsp:nvSpPr>
        <dsp:cNvPr id="0" name=""/>
        <dsp:cNvSpPr/>
      </dsp:nvSpPr>
      <dsp:spPr>
        <a:xfrm>
          <a:off x="158581" y="1429172"/>
          <a:ext cx="288330" cy="28833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7973E-EA6F-425A-B88E-D331C26DC33E}">
      <dsp:nvSpPr>
        <dsp:cNvPr id="0" name=""/>
        <dsp:cNvSpPr/>
      </dsp:nvSpPr>
      <dsp:spPr>
        <a:xfrm>
          <a:off x="605494" y="1311218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Cyngor ac Awgrymiadau i gyflwyno gwaith llwyddiannus</a:t>
          </a:r>
        </a:p>
      </dsp:txBody>
      <dsp:txXfrm>
        <a:off x="605494" y="1311218"/>
        <a:ext cx="7624105" cy="524237"/>
      </dsp:txXfrm>
    </dsp:sp>
    <dsp:sp modelId="{615D0B1C-AFF5-49A6-A445-A3AFCB55F9B7}">
      <dsp:nvSpPr>
        <dsp:cNvPr id="0" name=""/>
        <dsp:cNvSpPr/>
      </dsp:nvSpPr>
      <dsp:spPr>
        <a:xfrm>
          <a:off x="0" y="1966516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F7C85-3BC6-450A-BB2A-6434011BCABC}">
      <dsp:nvSpPr>
        <dsp:cNvPr id="0" name=""/>
        <dsp:cNvSpPr/>
      </dsp:nvSpPr>
      <dsp:spPr>
        <a:xfrm>
          <a:off x="158581" y="2084469"/>
          <a:ext cx="288330" cy="288330"/>
        </a:xfrm>
        <a:prstGeom prst="rect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971DE-4A05-49C0-9524-14FBF4E465A8}">
      <dsp:nvSpPr>
        <dsp:cNvPr id="0" name=""/>
        <dsp:cNvSpPr/>
      </dsp:nvSpPr>
      <dsp:spPr>
        <a:xfrm>
          <a:off x="605494" y="1966516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Cyfrinachedd a Llen-ladrad</a:t>
          </a:r>
        </a:p>
      </dsp:txBody>
      <dsp:txXfrm>
        <a:off x="605494" y="1966516"/>
        <a:ext cx="7624105" cy="524237"/>
      </dsp:txXfrm>
    </dsp:sp>
    <dsp:sp modelId="{EB3ED8A1-7DFC-4B89-A1B0-1E5EF7671EAC}">
      <dsp:nvSpPr>
        <dsp:cNvPr id="0" name=""/>
        <dsp:cNvSpPr/>
      </dsp:nvSpPr>
      <dsp:spPr>
        <a:xfrm>
          <a:off x="0" y="2520279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4DF1A-0491-49E8-B36A-9F18CE96BC33}">
      <dsp:nvSpPr>
        <dsp:cNvPr id="0" name=""/>
        <dsp:cNvSpPr/>
      </dsp:nvSpPr>
      <dsp:spPr>
        <a:xfrm>
          <a:off x="158581" y="2739767"/>
          <a:ext cx="288330" cy="28833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6FCAC-F613-46EB-A14B-EA1B55A27740}">
      <dsp:nvSpPr>
        <dsp:cNvPr id="0" name=""/>
        <dsp:cNvSpPr/>
      </dsp:nvSpPr>
      <dsp:spPr>
        <a:xfrm>
          <a:off x="605494" y="2621813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Y broses gyflwyno</a:t>
          </a:r>
        </a:p>
      </dsp:txBody>
      <dsp:txXfrm>
        <a:off x="605494" y="2621813"/>
        <a:ext cx="7624105" cy="524237"/>
      </dsp:txXfrm>
    </dsp:sp>
    <dsp:sp modelId="{49DFCBB0-D906-46C6-825B-B8F856F7D555}">
      <dsp:nvSpPr>
        <dsp:cNvPr id="0" name=""/>
        <dsp:cNvSpPr/>
      </dsp:nvSpPr>
      <dsp:spPr>
        <a:xfrm>
          <a:off x="0" y="3277111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C80DC-3763-49CE-A354-629318FF5AAE}">
      <dsp:nvSpPr>
        <dsp:cNvPr id="0" name=""/>
        <dsp:cNvSpPr/>
      </dsp:nvSpPr>
      <dsp:spPr>
        <a:xfrm>
          <a:off x="158581" y="3395064"/>
          <a:ext cx="288330" cy="288330"/>
        </a:xfrm>
        <a:prstGeom prst="rect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D710F-CCCA-485C-BF9D-154B096D4F54}">
      <dsp:nvSpPr>
        <dsp:cNvPr id="0" name=""/>
        <dsp:cNvSpPr/>
      </dsp:nvSpPr>
      <dsp:spPr>
        <a:xfrm>
          <a:off x="605494" y="3277111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Unrhyw faterion neu pryderon</a:t>
          </a:r>
        </a:p>
      </dsp:txBody>
      <dsp:txXfrm>
        <a:off x="605494" y="3277111"/>
        <a:ext cx="7624105" cy="524237"/>
      </dsp:txXfrm>
    </dsp:sp>
    <dsp:sp modelId="{7DE8068C-4323-401D-A19C-42F9CA9DA7F9}">
      <dsp:nvSpPr>
        <dsp:cNvPr id="0" name=""/>
        <dsp:cNvSpPr/>
      </dsp:nvSpPr>
      <dsp:spPr>
        <a:xfrm>
          <a:off x="0" y="3932408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F9F36-E43F-4CC0-9506-D46C45DE8DDD}">
      <dsp:nvSpPr>
        <dsp:cNvPr id="0" name=""/>
        <dsp:cNvSpPr/>
      </dsp:nvSpPr>
      <dsp:spPr>
        <a:xfrm>
          <a:off x="158581" y="4050362"/>
          <a:ext cx="288330" cy="28833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8F15E-61B2-4F70-920C-C9E2B569CD49}">
      <dsp:nvSpPr>
        <dsp:cNvPr id="0" name=""/>
        <dsp:cNvSpPr/>
      </dsp:nvSpPr>
      <dsp:spPr>
        <a:xfrm>
          <a:off x="605494" y="3932408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Camgymeriadau Cyffredin</a:t>
          </a:r>
        </a:p>
      </dsp:txBody>
      <dsp:txXfrm>
        <a:off x="605494" y="3932408"/>
        <a:ext cx="7624105" cy="524237"/>
      </dsp:txXfrm>
    </dsp:sp>
    <dsp:sp modelId="{E6863D85-BC71-4C37-AAB0-4EF9217F7B7C}">
      <dsp:nvSpPr>
        <dsp:cNvPr id="0" name=""/>
        <dsp:cNvSpPr/>
      </dsp:nvSpPr>
      <dsp:spPr>
        <a:xfrm>
          <a:off x="0" y="4587705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1C722-B97B-4F21-9877-742B49E7BA7D}">
      <dsp:nvSpPr>
        <dsp:cNvPr id="0" name=""/>
        <dsp:cNvSpPr/>
      </dsp:nvSpPr>
      <dsp:spPr>
        <a:xfrm>
          <a:off x="158581" y="4705659"/>
          <a:ext cx="288330" cy="288330"/>
        </a:xfrm>
        <a:prstGeom prst="rect">
          <a:avLst/>
        </a:prstGeom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62CBB-59FE-4FDC-9D96-836EAADC6DC4}">
      <dsp:nvSpPr>
        <dsp:cNvPr id="0" name=""/>
        <dsp:cNvSpPr/>
      </dsp:nvSpPr>
      <dsp:spPr>
        <a:xfrm>
          <a:off x="605494" y="4587705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Amser unigol gyda’r hyfforddwr i edrych ar y portffolio</a:t>
          </a:r>
        </a:p>
      </dsp:txBody>
      <dsp:txXfrm>
        <a:off x="605494" y="4587705"/>
        <a:ext cx="7624105" cy="524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2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1">
            <a:extLst>
              <a:ext uri="{FF2B5EF4-FFF2-40B4-BE49-F238E27FC236}">
                <a16:creationId xmlns:a16="http://schemas.microsoft.com/office/drawing/2014/main" id="{56B5D4BB-9040-8343-AF70-8377E39121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797675" cy="9926638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2291" name="Text Box 2">
            <a:extLst>
              <a:ext uri="{FF2B5EF4-FFF2-40B4-BE49-F238E27FC236}">
                <a16:creationId xmlns:a16="http://schemas.microsoft.com/office/drawing/2014/main" id="{66F13D5C-F211-4E46-B31A-7EDFEE57AC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FF77286A-FFFE-3E47-9A0D-8C71579E5EF5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3849688" y="0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89028" tIns="46295" rIns="89028" bIns="46295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ClrTx/>
              <a:buSzPct val="100000"/>
              <a:buFontTx/>
              <a:buNone/>
              <a:tabLst>
                <a:tab pos="0" algn="l"/>
                <a:tab pos="904524" algn="l"/>
                <a:tab pos="1809049" algn="l"/>
                <a:tab pos="2713573" algn="l"/>
                <a:tab pos="3618098" algn="l"/>
                <a:tab pos="4522622" algn="l"/>
                <a:tab pos="5427147" algn="l"/>
                <a:tab pos="6331671" algn="l"/>
                <a:tab pos="7236196" algn="l"/>
                <a:tab pos="8140720" algn="l"/>
                <a:tab pos="9045245" algn="l"/>
                <a:tab pos="9949769" algn="l"/>
              </a:tabLst>
              <a:defRPr sz="1200">
                <a:solidFill>
                  <a:srgbClr val="000000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293" name="Rectangle 4">
            <a:extLst>
              <a:ext uri="{FF2B5EF4-FFF2-40B4-BE49-F238E27FC236}">
                <a16:creationId xmlns:a16="http://schemas.microsoft.com/office/drawing/2014/main" id="{1DAABE95-4C58-4842-82F0-49E2C13AC470}"/>
              </a:ext>
            </a:extLst>
          </p:cNvPr>
          <p:cNvSpPr>
            <a:spLocks noGrp="1" noChangeArrowheads="1"/>
          </p:cNvSpPr>
          <p:nvPr>
            <p:ph type="sldImg"/>
          </p:nvPr>
        </p:nvSpPr>
        <p:spPr bwMode="auto">
          <a:xfrm>
            <a:off x="917575" y="744538"/>
            <a:ext cx="4959350" cy="372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86322B9-6AED-A848-8AB9-A1BACAA47ECF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679450" y="4714875"/>
            <a:ext cx="5435600" cy="44656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altLang="en-US" noProof="0"/>
          </a:p>
        </p:txBody>
      </p:sp>
      <p:sp>
        <p:nvSpPr>
          <p:cNvPr id="12295" name="Text Box 6">
            <a:extLst>
              <a:ext uri="{FF2B5EF4-FFF2-40B4-BE49-F238E27FC236}">
                <a16:creationId xmlns:a16="http://schemas.microsoft.com/office/drawing/2014/main" id="{DFA58A7F-F7C6-BA4A-91A8-A6880614C0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9428163"/>
            <a:ext cx="2944813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0C70E168-A15B-284D-BDA8-0E33B058835A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3849688" y="9428163"/>
            <a:ext cx="294322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89028" tIns="46295" rIns="89028" bIns="46295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SzPct val="10000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cs typeface="Arial" panose="020B0604020202020204" pitchFamily="34" charset="0"/>
              </a:defRPr>
            </a:lvl1pPr>
          </a:lstStyle>
          <a:p>
            <a:fld id="{BCFD4300-E735-C447-86F1-7C8D0DB1600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FD0952E-8813-FA4A-B1ED-0C9651320A47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D2D8E94A-10B1-764B-864F-C7C8F080E13B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14339" name="Rectangle 1">
            <a:extLst>
              <a:ext uri="{FF2B5EF4-FFF2-40B4-BE49-F238E27FC236}">
                <a16:creationId xmlns:a16="http://schemas.microsoft.com/office/drawing/2014/main" id="{A3C5F974-2B0A-1547-ADA4-A86604429BD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40" name="Rectangle 2">
            <a:extLst>
              <a:ext uri="{FF2B5EF4-FFF2-40B4-BE49-F238E27FC236}">
                <a16:creationId xmlns:a16="http://schemas.microsoft.com/office/drawing/2014/main" id="{59DDD979-9208-FE44-8D6A-98D2817821E1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496A560F-EE65-5942-83DC-43EBD1E62DC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F35CF43-D3C6-9D4D-9BC1-F1CF14F93D46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17411" name="Rectangle 1">
            <a:extLst>
              <a:ext uri="{FF2B5EF4-FFF2-40B4-BE49-F238E27FC236}">
                <a16:creationId xmlns:a16="http://schemas.microsoft.com/office/drawing/2014/main" id="{827C2266-735D-CB49-8753-99625CB9A49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FDE2980B-4D79-B840-828A-832D10FD1F2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144289A9-9A49-3C44-88D5-C64889F83D7F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CBB2574-F124-4A44-84DE-976B5EBF68F1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19459" name="Rectangle 1">
            <a:extLst>
              <a:ext uri="{FF2B5EF4-FFF2-40B4-BE49-F238E27FC236}">
                <a16:creationId xmlns:a16="http://schemas.microsoft.com/office/drawing/2014/main" id="{7A99B46D-11DC-8149-9C4A-614CF0F59B0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Text Box 2">
            <a:extLst>
              <a:ext uri="{FF2B5EF4-FFF2-40B4-BE49-F238E27FC236}">
                <a16:creationId xmlns:a16="http://schemas.microsoft.com/office/drawing/2014/main" id="{91454352-4C12-B748-9F4F-10A203AFB8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Trafodaeth - Pam fod cynllunio'n bwysig? Be mae o'n olygu e.e. myfyrio, goruchwylio, ymchwilio, hunan ymwybyddiaeth ac ati.</a:t>
            </a:r>
          </a:p>
        </p:txBody>
      </p:sp>
      <p:sp>
        <p:nvSpPr>
          <p:cNvPr id="19461" name="Text Box 3">
            <a:extLst>
              <a:ext uri="{FF2B5EF4-FFF2-40B4-BE49-F238E27FC236}">
                <a16:creationId xmlns:a16="http://schemas.microsoft.com/office/drawing/2014/main" id="{3BF65686-E3BF-CB43-A9DF-A451685DEE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9462" name="Notes Placeholder 1">
            <a:extLst>
              <a:ext uri="{FF2B5EF4-FFF2-40B4-BE49-F238E27FC236}">
                <a16:creationId xmlns:a16="http://schemas.microsoft.com/office/drawing/2014/main" id="{E896EB05-5E16-9B47-87E1-5680B88650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AC2FC193-41D7-7848-A9B5-F3947B8AB84A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FF59101-38A9-B74F-8063-A564AB9AFC65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1507" name="Rectangle 1">
            <a:extLst>
              <a:ext uri="{FF2B5EF4-FFF2-40B4-BE49-F238E27FC236}">
                <a16:creationId xmlns:a16="http://schemas.microsoft.com/office/drawing/2014/main" id="{B397F1A5-9EB7-0B49-9C4E-DD37F458E8E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8" name="Text Box 2">
            <a:extLst>
              <a:ext uri="{FF2B5EF4-FFF2-40B4-BE49-F238E27FC236}">
                <a16:creationId xmlns:a16="http://schemas.microsoft.com/office/drawing/2014/main" id="{21646C06-C001-5149-ADE6-ED76AE1D4F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Crynhoi/trafodaeth  </a:t>
            </a:r>
          </a:p>
        </p:txBody>
      </p:sp>
      <p:sp>
        <p:nvSpPr>
          <p:cNvPr id="21509" name="Text Box 3">
            <a:extLst>
              <a:ext uri="{FF2B5EF4-FFF2-40B4-BE49-F238E27FC236}">
                <a16:creationId xmlns:a16="http://schemas.microsoft.com/office/drawing/2014/main" id="{DAF16495-EE19-584F-9150-EC42AA14D0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1510" name="Notes Placeholder 1">
            <a:extLst>
              <a:ext uri="{FF2B5EF4-FFF2-40B4-BE49-F238E27FC236}">
                <a16:creationId xmlns:a16="http://schemas.microsoft.com/office/drawing/2014/main" id="{7E315854-D617-844A-9FD5-72E5258649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BB2BB290-24BC-9841-AAA7-5C59F47BF67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F96F49B9-A91A-F341-88F7-0E7D0E8FB180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3555" name="Rectangle 1">
            <a:extLst>
              <a:ext uri="{FF2B5EF4-FFF2-40B4-BE49-F238E27FC236}">
                <a16:creationId xmlns:a16="http://schemas.microsoft.com/office/drawing/2014/main" id="{FE8E040A-2AAC-EB46-A0E1-E675D56FAFD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6" name="Text Box 2">
            <a:extLst>
              <a:ext uri="{FF2B5EF4-FFF2-40B4-BE49-F238E27FC236}">
                <a16:creationId xmlns:a16="http://schemas.microsoft.com/office/drawing/2014/main" id="{A1F04C25-E312-A94D-9F68-30E26256AA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1 </a:t>
            </a:r>
            <a:r>
              <a:rPr lang="en-US" altLang="en-US">
                <a:latin typeface="Calibri" panose="020F0502020204030204" pitchFamily="34" charset="0"/>
              </a:rPr>
              <a:t>Byddai defnyddio model adlewyrchol yma yn help, gweler gweithdy 1 am fanylion y modelau. 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Gellir gwneud ymarfer 1 a 2 (Gweler y sleid nesaf) gyda'i gilydd neu ar wahan, mewn grwpiau bychan neu fel grwp mawr. Y nod yw cael y dysgwr i nodi syniadau ynghylch beth fyddan nhw'n ei roi yn yr adran hon ac i rannu syniadau gyda'r grwp.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hwy i drafod hyn gyda'r mentoriaid/rheolwyr llinell/gorychwylio os nad ydynt wedi gwneud hynny yn barod </a:t>
            </a:r>
          </a:p>
        </p:txBody>
      </p:sp>
      <p:sp>
        <p:nvSpPr>
          <p:cNvPr id="23557" name="Text Box 3">
            <a:extLst>
              <a:ext uri="{FF2B5EF4-FFF2-40B4-BE49-F238E27FC236}">
                <a16:creationId xmlns:a16="http://schemas.microsoft.com/office/drawing/2014/main" id="{DFD63C3F-8DA3-AC4B-B1E0-E889DF7649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3558" name="Notes Placeholder 1">
            <a:extLst>
              <a:ext uri="{FF2B5EF4-FFF2-40B4-BE49-F238E27FC236}">
                <a16:creationId xmlns:a16="http://schemas.microsoft.com/office/drawing/2014/main" id="{A2A2728D-DE44-E04E-AEE3-0298C1B17B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CEE54D99-8C2A-6342-8AF9-7AC23A2C2ADA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514A0D4-63BD-0149-A4BA-91AB8E66D0FA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5603" name="Rectangle 1">
            <a:extLst>
              <a:ext uri="{FF2B5EF4-FFF2-40B4-BE49-F238E27FC236}">
                <a16:creationId xmlns:a16="http://schemas.microsoft.com/office/drawing/2014/main" id="{55BB3B07-CDE9-B44E-8B0A-18B024670C0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4" name="Text Box 2">
            <a:extLst>
              <a:ext uri="{FF2B5EF4-FFF2-40B4-BE49-F238E27FC236}">
                <a16:creationId xmlns:a16="http://schemas.microsoft.com/office/drawing/2014/main" id="{3D261CB3-C6DA-9442-A9BB-01B6BD459A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 2 -</a:t>
            </a:r>
            <a:r>
              <a:rPr lang="en-US" altLang="en-US">
                <a:latin typeface="Calibri" panose="020F0502020204030204" pitchFamily="34" charset="0"/>
              </a:rPr>
              <a:t> Grwp bach neu fawr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Atgoffa'r grwp am bwysigrwydd adnabod a defnyddio model adlewyrchol yn yr adran hon (gweler gweithdy 1) </a:t>
            </a:r>
          </a:p>
        </p:txBody>
      </p:sp>
      <p:sp>
        <p:nvSpPr>
          <p:cNvPr id="25605" name="Text Box 3">
            <a:extLst>
              <a:ext uri="{FF2B5EF4-FFF2-40B4-BE49-F238E27FC236}">
                <a16:creationId xmlns:a16="http://schemas.microsoft.com/office/drawing/2014/main" id="{25D5AC0F-76A1-BA47-8002-EC8548091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5606" name="Notes Placeholder 1">
            <a:extLst>
              <a:ext uri="{FF2B5EF4-FFF2-40B4-BE49-F238E27FC236}">
                <a16:creationId xmlns:a16="http://schemas.microsoft.com/office/drawing/2014/main" id="{56AC5A84-092F-8943-9E0B-D9296EF61E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latin typeface="Times New Roman" panose="02020603050405020304" pitchFamily="18" charset="0"/>
            </a:endParaRPr>
          </a:p>
          <a:p>
            <a:pPr>
              <a:defRPr/>
            </a:pPr>
            <a:r>
              <a:rPr lang="cy-GB" altLang="en-US" dirty="0">
                <a:latin typeface="Times New Roman" panose="02020603050405020304" pitchFamily="18" charset="0"/>
              </a:rPr>
              <a:t> </a:t>
            </a:r>
            <a:endParaRPr lang="en-GB" altLang="en-US" dirty="0">
              <a:latin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1DEFC53E-6EC3-354A-B1FC-7F5699A338F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DA4081E8-EF67-7341-93C5-2EC5EAD94AF4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7651" name="Rectangle 1">
            <a:extLst>
              <a:ext uri="{FF2B5EF4-FFF2-40B4-BE49-F238E27FC236}">
                <a16:creationId xmlns:a16="http://schemas.microsoft.com/office/drawing/2014/main" id="{4A67A690-842D-D242-8079-759DCF5F864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2" name="Text Box 2">
            <a:extLst>
              <a:ext uri="{FF2B5EF4-FFF2-40B4-BE49-F238E27FC236}">
                <a16:creationId xmlns:a16="http://schemas.microsoft.com/office/drawing/2014/main" id="{268F0247-51F9-4E43-A32C-0755B8EA23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Ymarferion crynhoi</a:t>
            </a:r>
          </a:p>
        </p:txBody>
      </p:sp>
      <p:sp>
        <p:nvSpPr>
          <p:cNvPr id="27653" name="Text Box 3">
            <a:extLst>
              <a:ext uri="{FF2B5EF4-FFF2-40B4-BE49-F238E27FC236}">
                <a16:creationId xmlns:a16="http://schemas.microsoft.com/office/drawing/2014/main" id="{9E6F862D-440E-CC44-883C-E585AB8811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7654" name="Notes Placeholder 1">
            <a:extLst>
              <a:ext uri="{FF2B5EF4-FFF2-40B4-BE49-F238E27FC236}">
                <a16:creationId xmlns:a16="http://schemas.microsoft.com/office/drawing/2014/main" id="{12A35CF3-3AAA-384D-B0B5-0E0AB69D1F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C881EBEF-454C-D44D-AB15-A6CC130D9BC7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A2D02FC-0425-1742-931D-55E444C3E4D7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9699" name="Rectangle 1">
            <a:extLst>
              <a:ext uri="{FF2B5EF4-FFF2-40B4-BE49-F238E27FC236}">
                <a16:creationId xmlns:a16="http://schemas.microsoft.com/office/drawing/2014/main" id="{5FE445FE-1138-1944-AD64-6AFC0514B71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>
            <a:extLst>
              <a:ext uri="{FF2B5EF4-FFF2-40B4-BE49-F238E27FC236}">
                <a16:creationId xmlns:a16="http://schemas.microsoft.com/office/drawing/2014/main" id="{6F511108-1120-3541-B320-4B9793B6AE6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Dalfan Delwedd Sleid 1">
            <a:extLst>
              <a:ext uri="{FF2B5EF4-FFF2-40B4-BE49-F238E27FC236}">
                <a16:creationId xmlns:a16="http://schemas.microsoft.com/office/drawing/2014/main" id="{3EF394ED-D4C5-9E49-AA22-DF1D6453C5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2771" name="Dalfan Nodiadau 2">
            <a:extLst>
              <a:ext uri="{FF2B5EF4-FFF2-40B4-BE49-F238E27FC236}">
                <a16:creationId xmlns:a16="http://schemas.microsoft.com/office/drawing/2014/main" id="{18693029-E470-C84C-84F2-34667AED9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en-US" dirty="0">
                <a:latin typeface="Times New Roman" panose="02020603050405020304" pitchFamily="18" charset="0"/>
              </a:rPr>
              <a:t>. </a:t>
            </a:r>
          </a:p>
          <a:p>
            <a:endParaRPr lang="cy-GB" altLang="en-US" dirty="0">
              <a:latin typeface="Times New Roman" panose="02020603050405020304" pitchFamily="18" charset="0"/>
            </a:endParaRPr>
          </a:p>
        </p:txBody>
      </p:sp>
      <p:sp>
        <p:nvSpPr>
          <p:cNvPr id="32772" name="Dalfan Rhif y Sleid 3">
            <a:extLst>
              <a:ext uri="{FF2B5EF4-FFF2-40B4-BE49-F238E27FC236}">
                <a16:creationId xmlns:a16="http://schemas.microsoft.com/office/drawing/2014/main" id="{2CD54D3D-0835-7B4F-98B1-7A12E7412CDE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3C09B2EF-0DDA-0E49-A32C-AEF69F6CABC8}" type="slidenum">
              <a:rPr lang="en-US" altLang="en-US">
                <a:solidFill>
                  <a:srgbClr val="000000"/>
                </a:solidFill>
                <a:cs typeface="Arial" panose="020B0604020202020204" pitchFamily="34" charset="0"/>
              </a:rPr>
              <a:pPr/>
              <a:t>11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08CB819E-E5F7-3341-BC54-7DF924ADB1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F6F8DA54-EF36-6546-83E6-A20EF9B8EB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cy-GB" dirty="0">
              <a:latin typeface="Times New Roman" panose="02020603050405020304" pitchFamily="18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046C2BAC-F9F3-7646-BA29-7E1D7428DB70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81646246-0D88-034D-989C-32E881CA727E}" type="slidenum">
              <a:rPr lang="en-US" altLang="en-US">
                <a:solidFill>
                  <a:srgbClr val="000000"/>
                </a:solidFill>
                <a:cs typeface="Arial" panose="020B0604020202020204" pitchFamily="34" charset="0"/>
              </a:rPr>
              <a:pPr/>
              <a:t>12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62488C0-1027-BF40-9A06-4EB216E87B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7A94B82F-1495-A74A-9ED3-2933BBCDBB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y-GB" altLang="en-US" dirty="0">
              <a:latin typeface="Times New Roman" panose="02020603050405020304" pitchFamily="18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A0A7FEF4-6A73-D049-83FA-37E29DFB5238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3247EEBB-6643-5340-8F9B-4F08E9605688}" type="slidenum">
              <a:rPr lang="en-US" altLang="en-US">
                <a:solidFill>
                  <a:srgbClr val="000000"/>
                </a:solidFill>
                <a:cs typeface="Arial" panose="020B0604020202020204" pitchFamily="34" charset="0"/>
              </a:rPr>
              <a:pPr/>
              <a:t>13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107626F7-59A0-604A-BD64-61E04043ADE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DDDCB01B-1274-8944-BF50-C2BC5C028C77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8915" name="Rectangle 1">
            <a:extLst>
              <a:ext uri="{FF2B5EF4-FFF2-40B4-BE49-F238E27FC236}">
                <a16:creationId xmlns:a16="http://schemas.microsoft.com/office/drawing/2014/main" id="{55A53AD6-4A68-C042-ABD9-F75EA0074AA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6" name="Text Box 2">
            <a:extLst>
              <a:ext uri="{FF2B5EF4-FFF2-40B4-BE49-F238E27FC236}">
                <a16:creationId xmlns:a16="http://schemas.microsoft.com/office/drawing/2014/main" id="{EF6AA1AF-9B83-574A-815C-2C990B040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5  Grŵp bach neu fawr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Ewch trwy'r gwahanol adrannau gyda hwy a dewis rhai o'r pwyntiau mwyaf perthnasol sydd angen iddynt fod yn ymwybodol ohonynt e.e. eu hatgoffa fod angen cyfeirio at y Cod Ymarfer a'r gynnig Actif yn y sylwadau (ardan 3) a'r Ddeddf Hawliau Dynol 1998, cyfraith gwlad a rhyngwladol ac ati yn yr adran Ddiogelu.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Egluro os ydyw yn y meini prawf marcio, yna mae'n rhaid cyfeirio ato.  </a:t>
            </a:r>
          </a:p>
        </p:txBody>
      </p:sp>
      <p:sp>
        <p:nvSpPr>
          <p:cNvPr id="38917" name="Text Box 3">
            <a:extLst>
              <a:ext uri="{FF2B5EF4-FFF2-40B4-BE49-F238E27FC236}">
                <a16:creationId xmlns:a16="http://schemas.microsoft.com/office/drawing/2014/main" id="{141B7932-EF51-7749-ACCE-7705B89046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8918" name="Notes Placeholder 1">
            <a:extLst>
              <a:ext uri="{FF2B5EF4-FFF2-40B4-BE49-F238E27FC236}">
                <a16:creationId xmlns:a16="http://schemas.microsoft.com/office/drawing/2014/main" id="{A3D24A36-300A-9E42-BB9B-BD8F6D2CD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 i="1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45E25D27-57BB-7542-982C-3EA1FB8A3B99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88A82AC-EDA2-BF4F-B659-F7150ED462AE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0963" name="Rectangle 1">
            <a:extLst>
              <a:ext uri="{FF2B5EF4-FFF2-40B4-BE49-F238E27FC236}">
                <a16:creationId xmlns:a16="http://schemas.microsoft.com/office/drawing/2014/main" id="{E23C2CC3-99B6-E546-93B7-74753308FDA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Text Box 2">
            <a:extLst>
              <a:ext uri="{FF2B5EF4-FFF2-40B4-BE49-F238E27FC236}">
                <a16:creationId xmlns:a16="http://schemas.microsoft.com/office/drawing/2014/main" id="{6478E2F8-E30D-C046-B588-B6AB837E5E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Tynnu sylw at bwysigrwydd yr astudiaeth achos Diogelu gan ei fod yn cyfrif am 50% o'r marc sydd ei angen i basio bob un o'r adrannau.</a:t>
            </a:r>
          </a:p>
        </p:txBody>
      </p:sp>
      <p:sp>
        <p:nvSpPr>
          <p:cNvPr id="40965" name="Text Box 3">
            <a:extLst>
              <a:ext uri="{FF2B5EF4-FFF2-40B4-BE49-F238E27FC236}">
                <a16:creationId xmlns:a16="http://schemas.microsoft.com/office/drawing/2014/main" id="{E90BB4E5-F3AF-B74D-8110-6B25445B76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0966" name="Notes Placeholder 1">
            <a:extLst>
              <a:ext uri="{FF2B5EF4-FFF2-40B4-BE49-F238E27FC236}">
                <a16:creationId xmlns:a16="http://schemas.microsoft.com/office/drawing/2014/main" id="{F54CF9FC-0BE6-FE4B-A33F-8DCA418B88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88660F0A-17D8-B049-99BC-552D318A294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94518F5-63D6-7C45-B769-0C5168F66B52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3011" name="Rectangle 1">
            <a:extLst>
              <a:ext uri="{FF2B5EF4-FFF2-40B4-BE49-F238E27FC236}">
                <a16:creationId xmlns:a16="http://schemas.microsoft.com/office/drawing/2014/main" id="{03176D71-BCB4-3440-B35E-711175119D2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2" name="Text Box 2">
            <a:extLst>
              <a:ext uri="{FF2B5EF4-FFF2-40B4-BE49-F238E27FC236}">
                <a16:creationId xmlns:a16="http://schemas.microsoft.com/office/drawing/2014/main" id="{72BCBB33-227D-1446-A12D-92EFD2304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fod rhain wedi'u dosbarthu drwy'r gwaith. Hefyd, i edrych ar yr atodiadau yn y llawlyfr (atodiad 5-7 tudalennau 42-52) i gael eglurder ar ddeilliannau dysgu/y safon alwedigaethol genedlaethol.</a:t>
            </a:r>
          </a:p>
        </p:txBody>
      </p:sp>
      <p:sp>
        <p:nvSpPr>
          <p:cNvPr id="43013" name="Text Box 3">
            <a:extLst>
              <a:ext uri="{FF2B5EF4-FFF2-40B4-BE49-F238E27FC236}">
                <a16:creationId xmlns:a16="http://schemas.microsoft.com/office/drawing/2014/main" id="{B7CAD177-4783-7944-8546-8BB0D28A28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3014" name="Notes Placeholder 1">
            <a:extLst>
              <a:ext uri="{FF2B5EF4-FFF2-40B4-BE49-F238E27FC236}">
                <a16:creationId xmlns:a16="http://schemas.microsoft.com/office/drawing/2014/main" id="{2BC41B79-85B1-4349-AE88-4DCAB0A8AD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y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2F2A64E3-7E4B-D346-B69C-B5BE7642C32F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F3EB1B7-192A-B842-8B0F-BEB6F4156D35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5059" name="Rectangle 1">
            <a:extLst>
              <a:ext uri="{FF2B5EF4-FFF2-40B4-BE49-F238E27FC236}">
                <a16:creationId xmlns:a16="http://schemas.microsoft.com/office/drawing/2014/main" id="{8D11DFFA-35A9-904D-A9DF-3310E796CEF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60" name="Text Box 2">
            <a:extLst>
              <a:ext uri="{FF2B5EF4-FFF2-40B4-BE49-F238E27FC236}">
                <a16:creationId xmlns:a16="http://schemas.microsoft.com/office/drawing/2014/main" id="{67FDF457-E678-4340-AB2B-3DE48A7F74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3  </a:t>
            </a:r>
            <a:r>
              <a:rPr lang="en-US" altLang="en-US">
                <a:latin typeface="Calibri" panose="020F0502020204030204" pitchFamily="34" charset="0"/>
              </a:rPr>
              <a:t>- Mewn grwpiau bach neu grwp mawr.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Adborth o’r grwp os oes yna rhywbeth sydd angen eglurhad / eisiau ailymweld.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Annog: cynnwys y cyd-destun Cymreig, damcaniaethau, deddfwriaeth a sgiliau cyfathrebu, gwerthoedd a moeseg os nad ydynt yn cynnig dim i'w drafod.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 4 -  </a:t>
            </a:r>
            <a:r>
              <a:rPr lang="en-US" altLang="en-US">
                <a:latin typeface="Calibri" panose="020F0502020204030204" pitchFamily="34" charset="0"/>
              </a:rPr>
              <a:t>Ymarfer unigol, cynllun gweithredu i gwblhau'r portffolio. </a:t>
            </a:r>
          </a:p>
          <a:p>
            <a:pPr>
              <a:spcBef>
                <a:spcPts val="450"/>
              </a:spcBef>
              <a:buClrTx/>
            </a:pPr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5061" name="Text Box 3">
            <a:extLst>
              <a:ext uri="{FF2B5EF4-FFF2-40B4-BE49-F238E27FC236}">
                <a16:creationId xmlns:a16="http://schemas.microsoft.com/office/drawing/2014/main" id="{C46574C8-B49D-D94C-8EEB-990B233531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5062" name="Notes Placeholder 1">
            <a:extLst>
              <a:ext uri="{FF2B5EF4-FFF2-40B4-BE49-F238E27FC236}">
                <a16:creationId xmlns:a16="http://schemas.microsoft.com/office/drawing/2014/main" id="{C2B00C2E-443F-0C48-92D0-1011F8239B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DFC10E65-CF32-BF48-AE6A-3E7B167A18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F625AE4-0BF6-EE49-9F84-90C4CB404C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DBCF7085-468D-4D42-8A93-2BD1EF6A75E1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4994D794-F3B1-0448-B77C-2C946FB387D8}" type="slidenum">
              <a:rPr lang="en-US" altLang="en-US">
                <a:solidFill>
                  <a:srgbClr val="000000"/>
                </a:solidFill>
                <a:cs typeface="Arial" panose="020B0604020202020204" pitchFamily="34" charset="0"/>
              </a:rPr>
              <a:pPr/>
              <a:t>18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D401FD2D-7DB2-374D-8C22-2C6390A84B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A02FF3BC-37B1-E74A-B1EB-554E5174E7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8C554C3F-4CD5-4948-B8AA-5F6DCB859427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EC837540-866D-6F48-B307-36A243AC1BEE}" type="slidenum">
              <a:rPr lang="en-US" altLang="en-US">
                <a:solidFill>
                  <a:srgbClr val="000000"/>
                </a:solidFill>
                <a:cs typeface="Arial" panose="020B0604020202020204" pitchFamily="34" charset="0"/>
              </a:rPr>
              <a:pPr/>
              <a:t>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A706D85C-2485-3F42-BBEE-3E6AD7EFD2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C4B360E-F934-2D43-8909-E552C0F3FC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9A81A8FE-D9A3-E84B-AF21-AF5E25F8547A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CC586F10-779B-BF46-8BCB-6BD6238D3262}" type="slidenum">
              <a:rPr lang="en-US" altLang="en-US">
                <a:solidFill>
                  <a:srgbClr val="000000"/>
                </a:solidFill>
                <a:cs typeface="Arial" panose="020B0604020202020204" pitchFamily="34" charset="0"/>
              </a:rPr>
              <a:pPr/>
              <a:t>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35340D1B-F652-1D4C-BEBA-166526F15E6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3562A9F-1377-A84B-A229-78674444D271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5299" name="Rectangle 1">
            <a:extLst>
              <a:ext uri="{FF2B5EF4-FFF2-40B4-BE49-F238E27FC236}">
                <a16:creationId xmlns:a16="http://schemas.microsoft.com/office/drawing/2014/main" id="{18B2FA3D-9545-4E41-A597-9602C105C14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5300" name="Text Box 2">
            <a:extLst>
              <a:ext uri="{FF2B5EF4-FFF2-40B4-BE49-F238E27FC236}">
                <a16:creationId xmlns:a16="http://schemas.microsoft.com/office/drawing/2014/main" id="{C2C20D66-6C8B-A144-B651-9FF8BBAC1C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Gweler tudalennau 2 a 3 y portffolio</a:t>
            </a:r>
          </a:p>
        </p:txBody>
      </p:sp>
      <p:sp>
        <p:nvSpPr>
          <p:cNvPr id="55301" name="Text Box 3">
            <a:extLst>
              <a:ext uri="{FF2B5EF4-FFF2-40B4-BE49-F238E27FC236}">
                <a16:creationId xmlns:a16="http://schemas.microsoft.com/office/drawing/2014/main" id="{11E19F22-3A3C-944B-B6C1-5B6E38956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5302" name="Notes Placeholder 1">
            <a:extLst>
              <a:ext uri="{FF2B5EF4-FFF2-40B4-BE49-F238E27FC236}">
                <a16:creationId xmlns:a16="http://schemas.microsoft.com/office/drawing/2014/main" id="{FF1E6D24-5D0E-7F42-9A11-8420B29BEB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A51D06AE-EA77-F641-8AA4-0EBB87737859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E8FCD06B-60AE-BB41-BDB4-DB55A2F516AF}" type="slidenum">
              <a:rPr lang="en-US" altLang="en-US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8371" name="Rectangle 1">
            <a:extLst>
              <a:ext uri="{FF2B5EF4-FFF2-40B4-BE49-F238E27FC236}">
                <a16:creationId xmlns:a16="http://schemas.microsoft.com/office/drawing/2014/main" id="{5D07EF26-C99B-264C-86BD-35553A9ACAE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8372" name="Text Box 2">
            <a:extLst>
              <a:ext uri="{FF2B5EF4-FFF2-40B4-BE49-F238E27FC236}">
                <a16:creationId xmlns:a16="http://schemas.microsoft.com/office/drawing/2014/main" id="{143B9108-9AAA-9D47-A5E3-E3B865814D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Ymarferiad Dewisol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Cyrhaeddiad Gwerthuso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i gysylltu cyn gynted a phosib os ydynt yn cael problemau neu os oes unrhyw reswm am beidio a chyflwyno'r gwaith ar amser.   </a:t>
            </a:r>
          </a:p>
        </p:txBody>
      </p:sp>
      <p:sp>
        <p:nvSpPr>
          <p:cNvPr id="58373" name="Text Box 3">
            <a:extLst>
              <a:ext uri="{FF2B5EF4-FFF2-40B4-BE49-F238E27FC236}">
                <a16:creationId xmlns:a16="http://schemas.microsoft.com/office/drawing/2014/main" id="{76383673-596E-A049-81B6-2D60ACCD97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8374" name="Notes Placeholder 1">
            <a:extLst>
              <a:ext uri="{FF2B5EF4-FFF2-40B4-BE49-F238E27FC236}">
                <a16:creationId xmlns:a16="http://schemas.microsoft.com/office/drawing/2014/main" id="{029E4E9C-A743-494B-8501-A8887FC231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8361CE45-FEB9-114C-9819-5CE1F8570AEB}"/>
              </a:ext>
            </a:extLst>
          </p:cNvPr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>
            <a:extLst>
              <a:ext uri="{FF2B5EF4-FFF2-40B4-BE49-F238E27FC236}">
                <a16:creationId xmlns:a16="http://schemas.microsoft.com/office/drawing/2014/main" id="{FF83878B-47E3-4146-87D4-74DB5B5522B7}"/>
              </a:ext>
            </a:extLst>
          </p:cNvPr>
          <p:cNvGrpSpPr>
            <a:grpSpLocks/>
          </p:cNvGrpSpPr>
          <p:nvPr/>
        </p:nvGrpSpPr>
        <p:grpSpPr bwMode="auto">
          <a:xfrm>
            <a:off x="0" y="4946650"/>
            <a:ext cx="9147175" cy="1911350"/>
            <a:chOff x="-3765" y="4832896"/>
            <a:chExt cx="9147765" cy="2032192"/>
          </a:xfrm>
        </p:grpSpPr>
        <p:sp>
          <p:nvSpPr>
            <p:cNvPr id="6" name="Freeform 16">
              <a:extLst>
                <a:ext uri="{FF2B5EF4-FFF2-40B4-BE49-F238E27FC236}">
                  <a16:creationId xmlns:a16="http://schemas.microsoft.com/office/drawing/2014/main" id="{31945BAD-F57A-154C-BEE6-41F64B18A0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>
                <a:latin typeface="Arial" charset="0"/>
                <a:ea typeface="+mn-ea"/>
                <a:cs typeface="Arial" charset="0"/>
              </a:endParaRPr>
            </a:p>
          </p:txBody>
        </p: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6533B546-C38D-B245-ABA4-76A2A8B225AD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CEE1E87E-9FDF-8C48-91B6-41AFA8D4E306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F5986D9-57C1-7048-979B-362E5DA796A6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CB1A350F-A9D0-D942-8F74-DE974A32F748}"/>
              </a:ext>
            </a:extLst>
          </p:cNvPr>
          <p:cNvSpPr txBox="1">
            <a:spLocks/>
          </p:cNvSpPr>
          <p:nvPr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Skills for Collaborating &amp; Communicating with Service Users, Carers and Professional Colleagues</a:t>
            </a: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29">
            <a:extLst>
              <a:ext uri="{FF2B5EF4-FFF2-40B4-BE49-F238E27FC236}">
                <a16:creationId xmlns:a16="http://schemas.microsoft.com/office/drawing/2014/main" id="{F89CE92B-EC3C-DB42-8B13-269EB0D0B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3C030CB-841A-0C43-8ED5-F7A726B4FE5C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13" name="Footer Placeholder 18">
            <a:extLst>
              <a:ext uri="{FF2B5EF4-FFF2-40B4-BE49-F238E27FC236}">
                <a16:creationId xmlns:a16="http://schemas.microsoft.com/office/drawing/2014/main" id="{68E46D54-3CBE-4C46-8794-17896C31C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  <a:endParaRPr lang="en-US"/>
          </a:p>
        </p:txBody>
      </p:sp>
      <p:sp>
        <p:nvSpPr>
          <p:cNvPr id="14" name="Slide Number Placeholder 26">
            <a:extLst>
              <a:ext uri="{FF2B5EF4-FFF2-40B4-BE49-F238E27FC236}">
                <a16:creationId xmlns:a16="http://schemas.microsoft.com/office/drawing/2014/main" id="{581E4F83-F163-4045-833B-45DF97F3D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198CAA3-F874-D04A-8ACC-399F2BAFA91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10396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BC42E83C-651C-3949-A452-58C19F705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598C6-2AD8-2E4B-8424-AB91866FB96C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1F10A574-5FD6-F34B-A68E-5FB85B3F4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05DD83F1-9F23-A943-B01A-B8E97F6D4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3854EF-36FA-814F-9A1C-B216DCD45ED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331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>
            <a:extLst>
              <a:ext uri="{FF2B5EF4-FFF2-40B4-BE49-F238E27FC236}">
                <a16:creationId xmlns:a16="http://schemas.microsoft.com/office/drawing/2014/main" id="{CC353575-0AEB-4544-BAB1-312904CF65DB}"/>
              </a:ext>
            </a:extLst>
          </p:cNvPr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5" name="Chevron 15">
            <a:extLst>
              <a:ext uri="{FF2B5EF4-FFF2-40B4-BE49-F238E27FC236}">
                <a16:creationId xmlns:a16="http://schemas.microsoft.com/office/drawing/2014/main" id="{1B78B68B-1226-5242-9332-F06CE6C15843}"/>
              </a:ext>
            </a:extLst>
          </p:cNvPr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5A8ADE1-1CA9-D64B-9E7F-00B093F9A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799C76-63DB-F74F-B68A-D965E141B60F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28651AB-C016-674F-B074-9A25FF9CF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7AE6623-EC91-3843-8BF4-2A0A559B7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EE476-12D0-4140-BDDC-B78352284EC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1251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433ABA-9D93-B24A-BA0A-2F31C335C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16F491-68C1-6749-A89E-A842770A3C7E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9842C8-EC7B-7844-8D27-C1D8C92C0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164DEB-7A4D-004B-AAAE-8845EC9AF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50216-9931-4F41-BF07-9CE295AF47E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2544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93E10A-3DC6-3941-91F2-AAAD6E8AC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F8C470-437B-3E47-9123-0D10E2EB9F3F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97881C-D2DA-F347-8401-9F417D8A0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F1D061-153B-8649-B8F2-90E54333F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0502E3-47E8-B943-8945-318B763219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71041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92EF42-DA71-6541-BE4F-0433BB89E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CB9D74-7521-4844-91D0-D63E5A5DA83D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EEEEF8-7D18-5649-A523-6209C427E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B1E11-E008-804D-833E-2F0930C13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4B32EC-8BA8-574F-A68C-5CD842004F5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7466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D00C939C-985B-044A-AAD4-0194C6A9F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CE84D-56A6-324F-892D-F8EC8C1B3B2D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EC61E821-7F4A-7B44-AE24-7499FD547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BDE41F8A-C1A8-834B-91FD-F6B3D307D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38E60C-F308-D64E-8299-E19B2DC848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7961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8921BB-FE08-3A46-B36C-2386FFEC7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926F8C-1606-6E43-8166-8FB702141D19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5A9CB-013A-8346-9526-CD44B6EA9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33605C-4F14-404B-A7D8-A8C59D28F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BEBF62-5DCB-D74B-8896-1B3311DBC4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3223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F8DF4BED-6E78-DC46-88B6-BFFBC7279FBA}"/>
              </a:ext>
            </a:extLst>
          </p:cNvPr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E3A52207-6DDB-464A-A48A-E69142DB2F8F}"/>
              </a:ext>
            </a:extLst>
          </p:cNvPr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B638084F-A8C1-2E4F-BAD9-3C7586DA1216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AC15DAE-5C00-394E-9DCE-E38CB6F221A2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>
            <a:extLst>
              <a:ext uri="{FF2B5EF4-FFF2-40B4-BE49-F238E27FC236}">
                <a16:creationId xmlns:a16="http://schemas.microsoft.com/office/drawing/2014/main" id="{41B51D7A-D4FB-1749-A4BD-0125EB8379FF}"/>
              </a:ext>
            </a:extLst>
          </p:cNvPr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" name="Chevron 20">
            <a:extLst>
              <a:ext uri="{FF2B5EF4-FFF2-40B4-BE49-F238E27FC236}">
                <a16:creationId xmlns:a16="http://schemas.microsoft.com/office/drawing/2014/main" id="{6704A258-28FC-5B4E-AFC7-B15AEAEE1C5E}"/>
              </a:ext>
            </a:extLst>
          </p:cNvPr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6C7C20A8-6BA9-E640-AC8B-82B11E3DD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7922B3B-6F7B-E145-A059-F7A0D4633CB8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7BB18067-CD7B-D748-991F-845F04959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354E7453-30C3-F04B-B36A-B89F57FBE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8C50AD-4CB1-884A-A6A3-6D832DDE70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6032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6B6C1047-7F12-8545-ADDF-9A5CE6451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232E5-37FC-DE4B-9EE0-3806708BDD62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0A60B0D8-840C-584D-AA75-3F87B05D2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A0B0E3B-A8CF-CE48-AB7E-6D4CD29B7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06E452-8F35-4A4C-B5EA-34954F9BE9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2178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1A20AAFA-7D76-324A-A655-C8F1A619A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3AAA8-9748-2B45-9349-1AF5CE90B96E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012EB756-3B13-AF49-B6F7-C3DD92725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49852DE9-A173-A94D-A8AB-69F0578CB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ECD2C9-CEE1-D741-808A-298431FD1B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41699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2A2433A9-FA68-5A45-96D4-3C0E392FBB57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7E0675E-0D4C-0D46-93AD-DAF04D0ACA5C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8697CDD-5E17-1F45-AE63-638F6C39D72E}"/>
              </a:ext>
            </a:extLst>
          </p:cNvPr>
          <p:cNvSpPr txBox="1">
            <a:spLocks/>
          </p:cNvSpPr>
          <p:nvPr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896205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8013" cy="11414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AD786527-2CF6-5948-BB8A-997C85C92872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E8D80-F38B-5846-A869-71277EFECA81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4" name="Slide Number Placeholder 11">
            <a:extLst>
              <a:ext uri="{FF2B5EF4-FFF2-40B4-BE49-F238E27FC236}">
                <a16:creationId xmlns:a16="http://schemas.microsoft.com/office/drawing/2014/main" id="{7385E788-0DDD-5147-B373-5A849CE49A7F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EAECDF9-290C-0843-91DF-974BCD0142F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3190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94495A10-1DF0-A247-855D-7031C5406E24}"/>
              </a:ext>
            </a:extLst>
          </p:cNvPr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051" name="Freeform 11">
            <a:extLst>
              <a:ext uri="{FF2B5EF4-FFF2-40B4-BE49-F238E27FC236}">
                <a16:creationId xmlns:a16="http://schemas.microsoft.com/office/drawing/2014/main" id="{2C88252E-394E-2140-B8A7-8A40BE436FA1}"/>
              </a:ext>
            </a:extLst>
          </p:cNvPr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F9B32041-AAAB-D645-92FD-361A10B215B8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F9EDFEC-DD4C-924E-9FE4-E241627271BF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3427D352-51FE-314B-A091-BCF68F6B7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57" name="Text Placeholder 29">
            <a:extLst>
              <a:ext uri="{FF2B5EF4-FFF2-40B4-BE49-F238E27FC236}">
                <a16:creationId xmlns:a16="http://schemas.microsoft.com/office/drawing/2014/main" id="{C1478855-2D77-9C45-BD98-045FD457E41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5D7AD8F-A316-744B-8485-EC15D2B745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extLst/>
          </a:lstStyle>
          <a:p>
            <a:pPr>
              <a:defRPr/>
            </a:pPr>
            <a:fld id="{61F0219E-B330-A04B-A386-E70BC114E8EE}" type="datetime1">
              <a:rPr lang="en-US" altLang="en-US"/>
              <a:pPr>
                <a:defRPr/>
              </a:pPr>
              <a:t>3/3/21</a:t>
            </a:fld>
            <a:endParaRPr lang="en-US" alt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3F20B30A-FA78-4545-B679-50C6C3EDC6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extLst/>
          </a:lstStyle>
          <a:p>
            <a:pPr>
              <a:defRPr/>
            </a:pPr>
            <a:r>
              <a:rPr lang="en-GB"/>
              <a:t>Porth Agored Consolidation Programme Workshop 3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166596C-4F60-2047-8A71-FFA2E59D0D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37D5AD0B-259B-D349-B84F-C52DDBA3587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38" r:id="rId2"/>
    <p:sldLayoutId id="2147483943" r:id="rId3"/>
    <p:sldLayoutId id="2147483944" r:id="rId4"/>
    <p:sldLayoutId id="2147483945" r:id="rId5"/>
    <p:sldLayoutId id="2147483946" r:id="rId6"/>
    <p:sldLayoutId id="2147483939" r:id="rId7"/>
    <p:sldLayoutId id="2147483947" r:id="rId8"/>
    <p:sldLayoutId id="2147483948" r:id="rId9"/>
    <p:sldLayoutId id="2147483940" r:id="rId10"/>
    <p:sldLayoutId id="2147483941" r:id="rId11"/>
    <p:sldLayoutId id="2147483949" r:id="rId12"/>
    <p:sldLayoutId id="2147483950" r:id="rId13"/>
  </p:sldLayoutIdLst>
  <p:hf sldNum="0" hdr="0" ft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2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2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2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2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>
            <a:extLst>
              <a:ext uri="{FF2B5EF4-FFF2-40B4-BE49-F238E27FC236}">
                <a16:creationId xmlns:a16="http://schemas.microsoft.com/office/drawing/2014/main" id="{A411AB97-0F2B-9B42-A616-D6F93D6958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E8AA5D-651A-DA40-BBEC-00DDC0F177D9}"/>
              </a:ext>
            </a:extLst>
          </p:cNvPr>
          <p:cNvSpPr txBox="1"/>
          <p:nvPr/>
        </p:nvSpPr>
        <p:spPr>
          <a:xfrm>
            <a:off x="1042988" y="1268413"/>
            <a:ext cx="7200900" cy="19383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 err="1">
                <a:latin typeface="+mj-lt"/>
                <a:ea typeface="+mn-ea"/>
              </a:rPr>
              <a:t>P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Porth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Agored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Tystysgrif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i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Raddedigion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Gweithdy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Cadarnhau</a:t>
            </a:r>
            <a:r>
              <a:rPr lang="en-GB" sz="4000">
                <a:solidFill>
                  <a:schemeClr val="tx1"/>
                </a:solidFill>
                <a:latin typeface="+mj-lt"/>
                <a:ea typeface="+mn-ea"/>
              </a:rPr>
              <a:t> 4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3E7C6E5-4DFA-EF45-96FF-B498F622A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6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defRPr/>
            </a:pPr>
            <a:br>
              <a:rPr lang="en-GB" sz="3500" dirty="0"/>
            </a:br>
            <a:r>
              <a:rPr lang="en-GB" sz="3500" dirty="0" err="1"/>
              <a:t>Rhaglen</a:t>
            </a:r>
            <a:r>
              <a:rPr lang="en-GB" sz="3500" dirty="0"/>
              <a:t> </a:t>
            </a:r>
            <a:r>
              <a:rPr lang="en-GB" sz="3500" dirty="0" err="1"/>
              <a:t>Gweithdy</a:t>
            </a:r>
            <a:r>
              <a:rPr lang="en-GB" sz="3500" dirty="0"/>
              <a:t> 4 </a:t>
            </a:r>
          </a:p>
        </p:txBody>
      </p:sp>
      <p:sp>
        <p:nvSpPr>
          <p:cNvPr id="15363" name="Slide Number Placeholder 8">
            <a:extLst>
              <a:ext uri="{FF2B5EF4-FFF2-40B4-BE49-F238E27FC236}">
                <a16:creationId xmlns:a16="http://schemas.microsoft.com/office/drawing/2014/main" id="{F6B40FE9-D248-9343-B09F-E46C9AC38E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17FDA528-6980-1C4D-AE00-C4F2432B71C1}" type="slidenum">
              <a:rPr lang="en-GB" altLang="en-US" sz="1000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</a:t>
            </a:fld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1B1AB95B-BD47-DA44-86AD-DAFDCF2F42B8}"/>
              </a:ext>
            </a:extLst>
          </p:cNvPr>
          <p:cNvSpPr txBox="1">
            <a:spLocks/>
          </p:cNvSpPr>
          <p:nvPr/>
        </p:nvSpPr>
        <p:spPr bwMode="auto">
          <a:xfrm>
            <a:off x="1692275" y="404813"/>
            <a:ext cx="8229600" cy="416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0850" indent="-45085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Font typeface="Wingdings" pitchFamily="2" charset="2"/>
              <a:buChar char="Ø"/>
            </a:pPr>
            <a:endParaRPr lang="en-GB" altLang="en-US"/>
          </a:p>
        </p:txBody>
      </p:sp>
      <p:graphicFrame>
        <p:nvGraphicFramePr>
          <p:cNvPr id="13319" name="Content Placeholder 7">
            <a:extLst>
              <a:ext uri="{FF2B5EF4-FFF2-40B4-BE49-F238E27FC236}">
                <a16:creationId xmlns:a16="http://schemas.microsoft.com/office/drawing/2014/main" id="{2D5FE5D4-A60A-C046-8F83-42D9114814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196752"/>
          <a:ext cx="822960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>
            <a:extLst>
              <a:ext uri="{FF2B5EF4-FFF2-40B4-BE49-F238E27FC236}">
                <a16:creationId xmlns:a16="http://schemas.microsoft.com/office/drawing/2014/main" id="{26C95A73-B2B1-4043-9ED2-4884870B9B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16050"/>
            <a:ext cx="8229600" cy="459105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spcBef>
                <a:spcPts val="4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1pPr>
            <a:lvl2pPr>
              <a:spcBef>
                <a:spcPts val="3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2pPr>
            <a:lvl3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3pPr>
            <a:lvl4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4pPr>
            <a:lvl5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9pPr>
          </a:lstStyle>
          <a:p>
            <a:pPr marL="565150" indent="-457200"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ea typeface="+mn-ea"/>
              </a:rPr>
              <a:t>Cyfrinachedd</a:t>
            </a:r>
            <a:endParaRPr lang="cy-GB" sz="2400" dirty="0">
              <a:ea typeface="+mn-ea"/>
            </a:endParaRPr>
          </a:p>
          <a:p>
            <a:pPr marL="565150" indent="-457200"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ea typeface="+mn-ea"/>
              </a:rPr>
              <a:t>Parch</a:t>
            </a:r>
            <a:endParaRPr lang="cy-GB" sz="2400" dirty="0">
              <a:ea typeface="+mn-ea"/>
            </a:endParaRPr>
          </a:p>
          <a:p>
            <a:pPr marL="565150" indent="-457200"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ea typeface="+mn-ea"/>
              </a:rPr>
              <a:t>Un person </a:t>
            </a:r>
            <a:r>
              <a:rPr lang="en-GB" sz="2400" dirty="0" err="1">
                <a:ea typeface="+mn-ea"/>
              </a:rPr>
              <a:t>i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siarad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ar</a:t>
            </a:r>
            <a:r>
              <a:rPr lang="en-GB" sz="2400" dirty="0">
                <a:ea typeface="+mn-ea"/>
              </a:rPr>
              <a:t> y </a:t>
            </a:r>
            <a:r>
              <a:rPr lang="en-GB" sz="2400" dirty="0" err="1">
                <a:ea typeface="+mn-ea"/>
              </a:rPr>
              <a:t>tro</a:t>
            </a:r>
            <a:r>
              <a:rPr lang="en-GB" sz="2400" dirty="0">
                <a:ea typeface="+mn-ea"/>
              </a:rPr>
              <a:t>. </a:t>
            </a:r>
            <a:r>
              <a:rPr lang="en-GB" sz="2400" dirty="0" err="1">
                <a:ea typeface="+mn-ea"/>
              </a:rPr>
              <a:t>Plîs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defnyddiwch</a:t>
            </a:r>
            <a:r>
              <a:rPr lang="en-GB" sz="2400" dirty="0">
                <a:ea typeface="+mn-ea"/>
              </a:rPr>
              <a:t> y </a:t>
            </a:r>
            <a:r>
              <a:rPr lang="en-GB" sz="2400" dirty="0" err="1">
                <a:ea typeface="+mn-ea"/>
              </a:rPr>
              <a:t>botwm</a:t>
            </a:r>
            <a:r>
              <a:rPr lang="en-GB" sz="2400" dirty="0">
                <a:ea typeface="+mn-ea"/>
              </a:rPr>
              <a:t> ‘</a:t>
            </a:r>
            <a:r>
              <a:rPr lang="en-GB" sz="2400" dirty="0" err="1">
                <a:ea typeface="+mn-ea"/>
              </a:rPr>
              <a:t>llaw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i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fyny</a:t>
            </a:r>
            <a:r>
              <a:rPr lang="en-GB" sz="2400" dirty="0">
                <a:ea typeface="+mn-ea"/>
              </a:rPr>
              <a:t>’ </a:t>
            </a:r>
            <a:r>
              <a:rPr lang="en-GB" sz="2400" dirty="0" err="1">
                <a:ea typeface="+mn-ea"/>
              </a:rPr>
              <a:t>os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hoffech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wneud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sylw</a:t>
            </a:r>
            <a:r>
              <a:rPr lang="en-GB" sz="2400" dirty="0">
                <a:ea typeface="+mn-ea"/>
              </a:rPr>
              <a:t>.</a:t>
            </a:r>
            <a:endParaRPr lang="cy-GB" sz="2400" dirty="0">
              <a:ea typeface="+mn-ea"/>
            </a:endParaRPr>
          </a:p>
          <a:p>
            <a:pPr marL="565150" indent="-457200">
              <a:buFont typeface="Wingdings" panose="05000000000000000000" pitchFamily="2" charset="2"/>
              <a:buChar char="Ø"/>
              <a:defRPr/>
            </a:pPr>
            <a:r>
              <a:rPr lang="en-GB" sz="2400" dirty="0" err="1">
                <a:ea typeface="+mn-ea"/>
              </a:rPr>
              <a:t>Defnyddiwch</a:t>
            </a:r>
            <a:r>
              <a:rPr lang="en-GB" sz="2400" dirty="0">
                <a:ea typeface="+mn-ea"/>
              </a:rPr>
              <a:t> y </a:t>
            </a:r>
            <a:r>
              <a:rPr lang="en-GB" sz="2400" dirty="0" err="1">
                <a:ea typeface="+mn-ea"/>
              </a:rPr>
              <a:t>bocs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trafod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yn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ystod</a:t>
            </a:r>
            <a:r>
              <a:rPr lang="en-GB" sz="2400" dirty="0">
                <a:ea typeface="+mn-ea"/>
              </a:rPr>
              <a:t> y </a:t>
            </a:r>
            <a:r>
              <a:rPr lang="en-GB" sz="2400" dirty="0" err="1">
                <a:ea typeface="+mn-ea"/>
              </a:rPr>
              <a:t>cyflwyniad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i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ofyn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cwestiwn</a:t>
            </a:r>
            <a:r>
              <a:rPr lang="en-GB" sz="2400" dirty="0">
                <a:ea typeface="+mn-ea"/>
              </a:rPr>
              <a:t> neu </a:t>
            </a:r>
            <a:r>
              <a:rPr lang="en-GB" sz="2400" dirty="0" err="1">
                <a:ea typeface="+mn-ea"/>
              </a:rPr>
              <a:t>i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ychwanegu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sylw</a:t>
            </a:r>
            <a:endParaRPr lang="cy-GB" sz="2400" dirty="0">
              <a:ea typeface="+mn-ea"/>
            </a:endParaRPr>
          </a:p>
          <a:p>
            <a:pPr marL="565150" indent="-457200">
              <a:buFont typeface="Wingdings" panose="05000000000000000000" pitchFamily="2" charset="2"/>
              <a:buChar char="Ø"/>
              <a:defRPr/>
            </a:pPr>
            <a:r>
              <a:rPr lang="en-GB" sz="2400" dirty="0" err="1">
                <a:ea typeface="+mn-ea"/>
              </a:rPr>
              <a:t>Cyfraniad</a:t>
            </a:r>
            <a:r>
              <a:rPr lang="en-GB" sz="2400" dirty="0">
                <a:ea typeface="+mn-ea"/>
              </a:rPr>
              <a:t>- </a:t>
            </a:r>
            <a:r>
              <a:rPr lang="en-GB" sz="2400" dirty="0" err="1">
                <a:ea typeface="+mn-ea"/>
              </a:rPr>
              <a:t>plîs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cyfrannwch</a:t>
            </a:r>
            <a:r>
              <a:rPr lang="en-GB" sz="2400" dirty="0">
                <a:ea typeface="+mn-ea"/>
              </a:rPr>
              <a:t> a </a:t>
            </a:r>
            <a:r>
              <a:rPr lang="en-GB" sz="2400" dirty="0" err="1">
                <a:ea typeface="+mn-ea"/>
              </a:rPr>
              <a:t>cheisiwch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gadw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ffocws</a:t>
            </a:r>
            <a:endParaRPr lang="cy-GB" sz="2400" dirty="0">
              <a:ea typeface="+mn-ea"/>
            </a:endParaRPr>
          </a:p>
          <a:p>
            <a:pPr marL="565150" indent="-457200">
              <a:buFont typeface="Wingdings" panose="05000000000000000000" pitchFamily="2" charset="2"/>
              <a:buChar char="Ø"/>
              <a:defRPr/>
            </a:pPr>
            <a:r>
              <a:rPr lang="en-GB" sz="2400" dirty="0" err="1">
                <a:ea typeface="+mn-ea"/>
              </a:rPr>
              <a:t>Cwblhewch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yr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ymarferion</a:t>
            </a:r>
            <a:r>
              <a:rPr lang="en-GB" sz="2400" dirty="0">
                <a:ea typeface="+mn-ea"/>
              </a:rPr>
              <a:t> </a:t>
            </a:r>
            <a:r>
              <a:rPr lang="en-GB" sz="2400" dirty="0" err="1">
                <a:ea typeface="+mn-ea"/>
              </a:rPr>
              <a:t>cyn</a:t>
            </a:r>
            <a:r>
              <a:rPr lang="en-GB" sz="2400" dirty="0">
                <a:ea typeface="+mn-ea"/>
              </a:rPr>
              <a:t> y </a:t>
            </a:r>
            <a:r>
              <a:rPr lang="en-GB" sz="2400" dirty="0" err="1">
                <a:ea typeface="+mn-ea"/>
              </a:rPr>
              <a:t>gweithdy</a:t>
            </a:r>
            <a:r>
              <a:rPr lang="en-GB" sz="2400" dirty="0">
                <a:ea typeface="+mn-ea"/>
              </a:rPr>
              <a:t> a </a:t>
            </a:r>
            <a:r>
              <a:rPr lang="en-GB" sz="2400" dirty="0" err="1">
                <a:ea typeface="+mn-ea"/>
              </a:rPr>
              <a:t>rhwng</a:t>
            </a:r>
            <a:r>
              <a:rPr lang="en-GB" sz="2400" dirty="0">
                <a:ea typeface="+mn-ea"/>
              </a:rPr>
              <a:t> y </a:t>
            </a:r>
            <a:r>
              <a:rPr lang="en-GB" sz="2400" dirty="0" err="1">
                <a:ea typeface="+mn-ea"/>
              </a:rPr>
              <a:t>sesiynau</a:t>
            </a:r>
            <a:endParaRPr lang="en-GB" sz="2400" dirty="0">
              <a:ea typeface="+mn-ea"/>
            </a:endParaRPr>
          </a:p>
          <a:p>
            <a:pPr>
              <a:buClr>
                <a:srgbClr val="2DA2BF"/>
              </a:buClr>
              <a:buSzPct val="68000"/>
              <a:buFont typeface="Wingdings 3" panose="05040102010807070707" pitchFamily="18" charset="2"/>
              <a:buNone/>
              <a:defRPr/>
            </a:pPr>
            <a:endParaRPr lang="en-US" altLang="en-US" sz="3200" dirty="0">
              <a:ea typeface="+mn-ea"/>
            </a:endParaRPr>
          </a:p>
        </p:txBody>
      </p:sp>
      <p:sp>
        <p:nvSpPr>
          <p:cNvPr id="16387" name="Text Box 3">
            <a:extLst>
              <a:ext uri="{FF2B5EF4-FFF2-40B4-BE49-F238E27FC236}">
                <a16:creationId xmlns:a16="http://schemas.microsoft.com/office/drawing/2014/main" id="{3F33C294-0DE7-2C41-AC4B-0BD54E9A8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6388" name="Content Placeholder 3">
            <a:extLst>
              <a:ext uri="{FF2B5EF4-FFF2-40B4-BE49-F238E27FC236}">
                <a16:creationId xmlns:a16="http://schemas.microsoft.com/office/drawing/2014/main" id="{1B43EEC6-764B-0B43-8ADA-BCBE7EBD05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8196" name="Title 2">
            <a:extLst>
              <a:ext uri="{FF2B5EF4-FFF2-40B4-BE49-F238E27FC236}">
                <a16:creationId xmlns:a16="http://schemas.microsoft.com/office/drawing/2014/main" id="{946B6868-F88B-4746-8CE3-AE21276A35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altLang="en-US" sz="3200" u="sng" dirty="0"/>
              <a:t>Sesiwn1 </a:t>
            </a:r>
            <a:br>
              <a:rPr lang="en-GB" altLang="en-US" sz="3200" dirty="0"/>
            </a:br>
            <a:r>
              <a:rPr lang="en-GB" altLang="en-US" sz="3200" dirty="0" err="1"/>
              <a:t>Rheolau</a:t>
            </a:r>
            <a:r>
              <a:rPr lang="en-GB" altLang="en-US" sz="3200" dirty="0"/>
              <a:t> </a:t>
            </a:r>
            <a:r>
              <a:rPr lang="en-GB" altLang="en-US" sz="3200" dirty="0" err="1"/>
              <a:t>ar</a:t>
            </a:r>
            <a:r>
              <a:rPr lang="en-GB" altLang="en-US" sz="3200" dirty="0"/>
              <a:t> </a:t>
            </a:r>
            <a:r>
              <a:rPr lang="en-GB" altLang="en-US" sz="3200" dirty="0" err="1"/>
              <a:t>gyfer</a:t>
            </a:r>
            <a:r>
              <a:rPr lang="en-GB" altLang="en-US" sz="3200" dirty="0"/>
              <a:t> </a:t>
            </a:r>
            <a:r>
              <a:rPr lang="en-GB" altLang="en-US" sz="3200" dirty="0" err="1"/>
              <a:t>gweithdai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rhithiol</a:t>
            </a:r>
            <a:endParaRPr lang="en-GB" altLang="en-US" sz="3200" dirty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>
            <a:extLst>
              <a:ext uri="{FF2B5EF4-FFF2-40B4-BE49-F238E27FC236}">
                <a16:creationId xmlns:a16="http://schemas.microsoft.com/office/drawing/2014/main" id="{D0D22B25-3EC8-654A-A0D2-6A50D1420E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700" y="273050"/>
            <a:ext cx="8229600" cy="11430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Cynllunio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Personol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  <p:sp>
        <p:nvSpPr>
          <p:cNvPr id="18435" name="Text Box 2">
            <a:extLst>
              <a:ext uri="{FF2B5EF4-FFF2-40B4-BE49-F238E27FC236}">
                <a16:creationId xmlns:a16="http://schemas.microsoft.com/office/drawing/2014/main" id="{E7381AF1-BD78-FF42-A815-4D7406A0B5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17638"/>
            <a:ext cx="8229600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4339" name="Text Box 3">
            <a:extLst>
              <a:ext uri="{FF2B5EF4-FFF2-40B4-BE49-F238E27FC236}">
                <a16:creationId xmlns:a16="http://schemas.microsoft.com/office/drawing/2014/main" id="{124981AC-4636-B24C-A73D-BB254BE80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538" y="1212850"/>
            <a:ext cx="8229600" cy="47371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5125" indent="-254000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buSzPct val="68000"/>
              <a:defRPr/>
            </a:pPr>
            <a:r>
              <a:rPr lang="en-GB" altLang="en-US" sz="2400" b="1" dirty="0">
                <a:ea typeface="+mn-ea"/>
              </a:rPr>
              <a:t>Mae </a:t>
            </a:r>
            <a:r>
              <a:rPr lang="en-GB" altLang="en-US" sz="2400" b="1" dirty="0" err="1">
                <a:ea typeface="+mn-ea"/>
              </a:rPr>
              <a:t>CDP</a:t>
            </a:r>
            <a:r>
              <a:rPr lang="en-GB" altLang="en-US" sz="2400" b="1" dirty="0">
                <a:ea typeface="+mn-ea"/>
              </a:rPr>
              <a:t> </a:t>
            </a:r>
            <a:r>
              <a:rPr lang="en-GB" altLang="en-US" sz="2400" b="1" dirty="0" err="1">
                <a:ea typeface="+mn-ea"/>
              </a:rPr>
              <a:t>yn</a:t>
            </a:r>
            <a:r>
              <a:rPr lang="en-GB" altLang="en-US" sz="2400" b="1" dirty="0">
                <a:ea typeface="+mn-ea"/>
              </a:rPr>
              <a:t> broses </a:t>
            </a:r>
            <a:r>
              <a:rPr lang="en-GB" altLang="en-US" sz="2400" b="1" dirty="0" err="1">
                <a:ea typeface="+mn-ea"/>
              </a:rPr>
              <a:t>sydd</a:t>
            </a:r>
            <a:r>
              <a:rPr lang="en-GB" altLang="en-US" sz="2400" b="1" dirty="0">
                <a:ea typeface="+mn-ea"/>
              </a:rPr>
              <a:t> </a:t>
            </a:r>
            <a:r>
              <a:rPr lang="en-GB" altLang="en-US" sz="2400" b="1" dirty="0" err="1">
                <a:ea typeface="+mn-ea"/>
              </a:rPr>
              <a:t>yn</a:t>
            </a:r>
            <a:r>
              <a:rPr lang="en-GB" altLang="en-US" sz="2400" b="1" dirty="0">
                <a:ea typeface="+mn-ea"/>
              </a:rPr>
              <a:t>: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Ehangu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dealltwriaeth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ohonoch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hun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gwneud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fwy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ymwybodol</a:t>
            </a:r>
            <a:r>
              <a:rPr lang="en-GB" altLang="en-US" sz="2400" dirty="0">
                <a:ea typeface="+mn-ea"/>
              </a:rPr>
              <a:t> o </a:t>
            </a:r>
            <a:r>
              <a:rPr lang="en-GB" altLang="en-US" sz="2400" dirty="0" err="1">
                <a:ea typeface="+mn-ea"/>
              </a:rPr>
              <a:t>beth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sy'n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ysgogi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ddeall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sut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ydych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eisiau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elwa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o'ch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bywyd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a'ch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gyrfa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sylweddoli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yw'r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cyfygniadau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arnoch</a:t>
            </a:r>
            <a:r>
              <a:rPr lang="en-GB" altLang="en-US" sz="2400" dirty="0">
                <a:ea typeface="+mn-ea"/>
              </a:rPr>
              <a:t>, a </a:t>
            </a:r>
            <a:r>
              <a:rPr lang="en-GB" altLang="en-US" sz="2400" dirty="0" err="1">
                <a:ea typeface="+mn-ea"/>
              </a:rPr>
              <a:t>sut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ymdrin</a:t>
            </a:r>
            <a:r>
              <a:rPr lang="en-GB" altLang="en-US" sz="2400" dirty="0">
                <a:ea typeface="+mn-ea"/>
              </a:rPr>
              <a:t> â </a:t>
            </a:r>
            <a:r>
              <a:rPr lang="en-GB" altLang="en-US" sz="2400" dirty="0" err="1">
                <a:ea typeface="+mn-ea"/>
              </a:rPr>
              <a:t>hwy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ymarferol</a:t>
            </a:r>
            <a:r>
              <a:rPr lang="en-GB" altLang="en-US" sz="2400" dirty="0">
                <a:ea typeface="+mn-ea"/>
              </a:rPr>
              <a:t>  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weld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hun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un </a:t>
            </a:r>
            <a:r>
              <a:rPr lang="en-GB" altLang="en-US" sz="2400" dirty="0" err="1">
                <a:ea typeface="+mn-ea"/>
              </a:rPr>
              <a:t>ffordd</a:t>
            </a:r>
            <a:r>
              <a:rPr lang="en-GB" altLang="en-US" sz="2400" dirty="0">
                <a:ea typeface="+mn-ea"/>
              </a:rPr>
              <a:t> ag y </a:t>
            </a:r>
            <a:r>
              <a:rPr lang="en-GB" altLang="en-US" sz="2400" dirty="0" err="1">
                <a:ea typeface="+mn-ea"/>
              </a:rPr>
              <a:t>mae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pobl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eraill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gweld</a:t>
            </a:r>
            <a:r>
              <a:rPr lang="en-GB" altLang="en-US" sz="2400" dirty="0">
                <a:ea typeface="+mn-ea"/>
              </a:rPr>
              <a:t>;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gynllunio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dros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hirdymor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tuag</a:t>
            </a:r>
            <a:r>
              <a:rPr lang="en-GB" altLang="en-US" sz="2400" dirty="0">
                <a:ea typeface="+mn-ea"/>
              </a:rPr>
              <a:t> at </a:t>
            </a:r>
            <a:r>
              <a:rPr lang="en-GB" altLang="en-US" sz="2400" dirty="0" err="1">
                <a:ea typeface="+mn-ea"/>
              </a:rPr>
              <a:t>amcanion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sy'n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bwysig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chi</a:t>
            </a: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400" dirty="0">
              <a:ea typeface="+mn-ea"/>
            </a:endParaRPr>
          </a:p>
        </p:txBody>
      </p:sp>
      <p:sp>
        <p:nvSpPr>
          <p:cNvPr id="18437" name="Text Box 6">
            <a:extLst>
              <a:ext uri="{FF2B5EF4-FFF2-40B4-BE49-F238E27FC236}">
                <a16:creationId xmlns:a16="http://schemas.microsoft.com/office/drawing/2014/main" id="{54EE6F18-30FA-5D45-83CA-4831F0A4B4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18438" name="Picture 5">
            <a:extLst>
              <a:ext uri="{FF2B5EF4-FFF2-40B4-BE49-F238E27FC236}">
                <a16:creationId xmlns:a16="http://schemas.microsoft.com/office/drawing/2014/main" id="{8ACB966C-3DE5-2C49-8C65-2DA48F12D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5600700"/>
            <a:ext cx="18700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>
            <a:extLst>
              <a:ext uri="{FF2B5EF4-FFF2-40B4-BE49-F238E27FC236}">
                <a16:creationId xmlns:a16="http://schemas.microsoft.com/office/drawing/2014/main" id="{66130D36-DEBC-EA4E-B09D-BAD3DB3B6E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052513"/>
            <a:ext cx="8229600" cy="49545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Myfyrio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Bydd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y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ffocws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newid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gydag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amser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ond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cynnwys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materion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megis</a:t>
            </a:r>
            <a:r>
              <a:rPr lang="en-GB" altLang="en-US" dirty="0">
                <a:latin typeface="Lucida Sans Unicode" pitchFamily="32" charset="0"/>
                <a:ea typeface="+mn-ea"/>
              </a:rPr>
              <a:t> -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pwy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chi, pa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fath</a:t>
            </a:r>
            <a:r>
              <a:rPr lang="en-GB" altLang="en-US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ymarferydd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eisiau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bod,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yw'r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eraill</a:t>
            </a:r>
            <a:r>
              <a:rPr lang="en-GB" altLang="en-US" dirty="0">
                <a:latin typeface="Lucida Sans Unicode" pitchFamily="32" charset="0"/>
                <a:ea typeface="+mn-ea"/>
              </a:rPr>
              <a:t>, a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wedi'i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ddysgu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Cynyddu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Hunan-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ymwybyddiaeth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cynnwys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cryfderau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diddordebau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sy'n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ysbrydoli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hoff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rhinweddau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cyfyngiadau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>
                <a:latin typeface="Lucida Sans Unicode" pitchFamily="32" charset="0"/>
                <a:ea typeface="+mn-ea"/>
              </a:rPr>
              <a:t>Bod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Wybodus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Canfod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gwybodaeth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am y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cyfleoedd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gael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chi,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mwyn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ehangu'ch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safbwynt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Cymryd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Cyfrifoldeb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Personol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Cymryd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cyfrifoldeb</a:t>
            </a:r>
            <a:r>
              <a:rPr lang="en-GB" altLang="en-US" dirty="0">
                <a:latin typeface="Lucida Sans Unicode" pitchFamily="32" charset="0"/>
                <a:ea typeface="+mn-ea"/>
              </a:rPr>
              <a:t> am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addysg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hyfforddiant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dysg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hunain</a:t>
            </a:r>
            <a:endParaRPr lang="en-GB" altLang="en-US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Datblygu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Strategaeth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Sut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gyrraedd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lle'r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eisiau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bod. 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helpu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gynllunio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gosod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targedau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gweithredu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datblygu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sgiliau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ac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adolygu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sefyllfa</a:t>
            </a:r>
            <a:r>
              <a:rPr lang="en-GB" altLang="en-US" dirty="0">
                <a:latin typeface="Lucida Sans Unicode" pitchFamily="32" charset="0"/>
                <a:ea typeface="+mn-ea"/>
              </a:rPr>
              <a:t>. 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dirty="0">
              <a:latin typeface="Lucida Sans Unicode" pitchFamily="32" charset="0"/>
              <a:ea typeface="+mn-ea"/>
            </a:endParaRPr>
          </a:p>
        </p:txBody>
      </p:sp>
      <p:sp>
        <p:nvSpPr>
          <p:cNvPr id="20483" name="Text Box 3">
            <a:extLst>
              <a:ext uri="{FF2B5EF4-FFF2-40B4-BE49-F238E27FC236}">
                <a16:creationId xmlns:a16="http://schemas.microsoft.com/office/drawing/2014/main" id="{7F0FE33D-F42E-0848-96F0-A0EAB70507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817D5AA-B80C-0A44-9185-18ED68B6D518}"/>
              </a:ext>
            </a:extLst>
          </p:cNvPr>
          <p:cNvSpPr/>
          <p:nvPr/>
        </p:nvSpPr>
        <p:spPr>
          <a:xfrm>
            <a:off x="457200" y="219075"/>
            <a:ext cx="8047038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Beth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mae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CDP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yn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ei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Olygu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?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>
            <a:extLst>
              <a:ext uri="{FF2B5EF4-FFF2-40B4-BE49-F238E27FC236}">
                <a16:creationId xmlns:a16="http://schemas.microsoft.com/office/drawing/2014/main" id="{F786FFAB-03B6-D54A-948C-7B6271621C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513" y="757238"/>
            <a:ext cx="8229600" cy="56515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US" altLang="en-US" sz="2000" dirty="0">
                <a:ea typeface="+mn-ea"/>
              </a:rPr>
              <a:t>Mae </a:t>
            </a:r>
            <a:r>
              <a:rPr lang="en-US" altLang="en-US" sz="2000" dirty="0" err="1">
                <a:ea typeface="+mn-ea"/>
              </a:rPr>
              <a:t>tasg</a:t>
            </a:r>
            <a:r>
              <a:rPr lang="en-US" altLang="en-US" sz="2000" dirty="0">
                <a:ea typeface="+mn-ea"/>
              </a:rPr>
              <a:t> 1 </a:t>
            </a:r>
            <a:r>
              <a:rPr lang="en-US" altLang="en-US" sz="2000" dirty="0" err="1">
                <a:ea typeface="+mn-ea"/>
              </a:rPr>
              <a:t>rhan</a:t>
            </a:r>
            <a:r>
              <a:rPr lang="en-US" altLang="en-US" sz="2000" dirty="0">
                <a:ea typeface="+mn-ea"/>
              </a:rPr>
              <a:t> b </a:t>
            </a:r>
            <a:r>
              <a:rPr lang="cy-GB" altLang="en-US" sz="2000" dirty="0">
                <a:ea typeface="+mn-ea"/>
              </a:rPr>
              <a:t>yn</a:t>
            </a:r>
            <a:r>
              <a:rPr lang="en-US" altLang="en-US" sz="2000" dirty="0">
                <a:ea typeface="+mn-ea"/>
              </a:rPr>
              <a:t> </a:t>
            </a:r>
            <a:r>
              <a:rPr lang="cy-GB" altLang="en-US" sz="2000" dirty="0">
                <a:ea typeface="+mn-ea"/>
              </a:rPr>
              <a:t>gofyn i chi barhau i ddefnyddio model myfyriol </a:t>
            </a:r>
            <a:r>
              <a:rPr lang="cy-GB" altLang="en-US" sz="2000" b="1" dirty="0">
                <a:ea typeface="+mn-ea"/>
              </a:rPr>
              <a:t>i fyfyrio’n feirniadol </a:t>
            </a:r>
            <a:r>
              <a:rPr lang="cy-GB" altLang="en-US" sz="2000" dirty="0">
                <a:ea typeface="+mn-ea"/>
              </a:rPr>
              <a:t>ar eich datblygiad ers cwblhau tasg 1 rhan a, gan </a:t>
            </a:r>
          </a:p>
          <a:p>
            <a:pPr marL="450850" indent="-34290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Gynnwys cyfeirio at yr hyfforddiant, y dysgu, yr ymchwil a’r defnydd o oruchwyliaeth.  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Mewn trafodaeth gyda’ch mentor/ goruchwyliwr/ rheolwr llinell ystyriwch i ba raddau mae’r anghenion dysgu hynny wedi eu cyflawni. 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Nodwch unrhyw anghenion dysgu ychwanegol i gefnogi eich datblygiad wrth i chi drosglwyddo i ddod yn ymarferydd profiadol.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Rhaid i chi fyfyrio ar yr adborth yr ydych wedi ei dderbyn gan unigolion sydd angen gofal a chymorth a/ neu’u gofalwyr a sut mae’r adborth hwn wedi llywio eich datblygiad proffesiynol i’r dyfodol.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endParaRPr lang="cy-GB" altLang="en-US" i="1" dirty="0">
              <a:ea typeface="+mn-ea"/>
            </a:endParaRPr>
          </a:p>
        </p:txBody>
      </p:sp>
      <p:sp>
        <p:nvSpPr>
          <p:cNvPr id="22531" name="Text Box 4">
            <a:extLst>
              <a:ext uri="{FF2B5EF4-FFF2-40B4-BE49-F238E27FC236}">
                <a16:creationId xmlns:a16="http://schemas.microsoft.com/office/drawing/2014/main" id="{D83D0C25-B2B0-E94C-915F-082D54EE10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34D0F1D-82B9-C847-854A-B49FEE7FDF00}"/>
              </a:ext>
            </a:extLst>
          </p:cNvPr>
          <p:cNvSpPr/>
          <p:nvPr/>
        </p:nvSpPr>
        <p:spPr>
          <a:xfrm>
            <a:off x="835025" y="109538"/>
            <a:ext cx="8167688" cy="6477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Adolygiad</a:t>
            </a:r>
            <a:r>
              <a:rPr lang="en-GB" sz="36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Datblygiadol</a:t>
            </a:r>
            <a:r>
              <a:rPr lang="en-GB" sz="36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endParaRPr lang="en-GB" sz="36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>
            <a:extLst>
              <a:ext uri="{FF2B5EF4-FFF2-40B4-BE49-F238E27FC236}">
                <a16:creationId xmlns:a16="http://schemas.microsoft.com/office/drawing/2014/main" id="{FE094B69-F0C7-F04F-A733-9D84D2DEB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57313"/>
            <a:ext cx="5707063" cy="46497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y-GB" sz="2000" b="1" dirty="0">
                <a:ea typeface="+mn-ea"/>
              </a:rPr>
              <a:t>Ymarferiad 1</a:t>
            </a:r>
            <a:endParaRPr lang="en-GB" sz="2000" dirty="0">
              <a:ea typeface="+mn-ea"/>
            </a:endParaRPr>
          </a:p>
          <a:p>
            <a:pPr>
              <a:defRPr/>
            </a:pPr>
            <a:r>
              <a:rPr lang="cy-GB" sz="2000" dirty="0">
                <a:ea typeface="+mn-ea"/>
              </a:rPr>
              <a:t>Mewn grwpiau bychan, myfyriwch ar eich datblygiad ers cwblhau tasg1 rhan a (yn ystod y flwyddyn ddiwethaf); gan gynnwys cyfeirio at yr hyfforddiant, y dysgu, yr ymchwil a’r defnydd o oruchwyliaeth.  I ba raddau y mae'r anghenion dysgu y nodwyd gennych ar ddechrau'r broses wedi cael eu cyflawni?  </a:t>
            </a:r>
            <a:endParaRPr lang="en-GB" sz="2000" dirty="0">
              <a:ea typeface="+mn-ea"/>
            </a:endParaRPr>
          </a:p>
          <a:p>
            <a:pPr>
              <a:defRPr/>
            </a:pPr>
            <a:r>
              <a:rPr lang="cy-GB" sz="2000" dirty="0">
                <a:ea typeface="+mn-ea"/>
              </a:rPr>
              <a:t>Meddyliwch am beth sydd wedi gweithio'n dda neu sydd ddim wedi gweithio cystal i chi o ran eich dysgu.</a:t>
            </a:r>
            <a:endParaRPr lang="en-GB" sz="2000" dirty="0">
              <a:ea typeface="+mn-ea"/>
            </a:endParaRPr>
          </a:p>
          <a:p>
            <a:pPr>
              <a:defRPr/>
            </a:pPr>
            <a:r>
              <a:rPr lang="cy-GB" sz="2000" dirty="0">
                <a:ea typeface="+mn-ea"/>
              </a:rPr>
              <a:t>Defnyddiwch fodel myfyriol os yw hynny'n bosib (gweler gweithdy 1).   </a:t>
            </a:r>
            <a:endParaRPr lang="en-GB" sz="2000" dirty="0"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en-GB" altLang="en-US" sz="2400" dirty="0">
              <a:latin typeface="Lucida Sans Unicode" pitchFamily="32" charset="0"/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400" dirty="0">
              <a:latin typeface="Lucida Sans Unicode" pitchFamily="32" charset="0"/>
              <a:ea typeface="+mn-ea"/>
            </a:endParaRPr>
          </a:p>
        </p:txBody>
      </p:sp>
      <p:sp>
        <p:nvSpPr>
          <p:cNvPr id="24579" name="Text Box 4">
            <a:extLst>
              <a:ext uri="{FF2B5EF4-FFF2-40B4-BE49-F238E27FC236}">
                <a16:creationId xmlns:a16="http://schemas.microsoft.com/office/drawing/2014/main" id="{F9AC998B-7D31-594B-8C14-3F4751F3B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7F19C2-9F4C-5144-833F-30872A853E17}"/>
              </a:ext>
            </a:extLst>
          </p:cNvPr>
          <p:cNvSpPr txBox="1"/>
          <p:nvPr/>
        </p:nvSpPr>
        <p:spPr>
          <a:xfrm>
            <a:off x="446088" y="403225"/>
            <a:ext cx="8075612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Tasg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1</a:t>
            </a: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Adolygu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endParaRPr lang="en-GB" sz="2800" dirty="0">
              <a:solidFill>
                <a:schemeClr val="tx1"/>
              </a:solidFill>
              <a:latin typeface="+mj-lt"/>
              <a:ea typeface="+mn-ea"/>
            </a:endParaRPr>
          </a:p>
        </p:txBody>
      </p:sp>
      <p:pic>
        <p:nvPicPr>
          <p:cNvPr id="24581" name="Picture 1">
            <a:extLst>
              <a:ext uri="{FF2B5EF4-FFF2-40B4-BE49-F238E27FC236}">
                <a16:creationId xmlns:a16="http://schemas.microsoft.com/office/drawing/2014/main" id="{6875DDEC-11C8-824E-A3EA-7409BF13D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5248275"/>
            <a:ext cx="2089150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6" descr="Diagram&#10;&#10;Description automatically generated">
            <a:extLst>
              <a:ext uri="{FF2B5EF4-FFF2-40B4-BE49-F238E27FC236}">
                <a16:creationId xmlns:a16="http://schemas.microsoft.com/office/drawing/2014/main" id="{C9F1F656-A29E-0D46-ABEE-EB0C50E53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00" y="1481138"/>
            <a:ext cx="2576513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3" name="Picture 3" descr="Diagram&#10;&#10;Description automatically generated">
            <a:extLst>
              <a:ext uri="{FF2B5EF4-FFF2-40B4-BE49-F238E27FC236}">
                <a16:creationId xmlns:a16="http://schemas.microsoft.com/office/drawing/2014/main" id="{73782EC3-80C3-CD42-887A-CDDEFC3F8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63" y="4149725"/>
            <a:ext cx="2859087" cy="2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Graphic 8" descr="Sun">
            <a:extLst>
              <a:ext uri="{FF2B5EF4-FFF2-40B4-BE49-F238E27FC236}">
                <a16:creationId xmlns:a16="http://schemas.microsoft.com/office/drawing/2014/main" id="{60A7971F-1560-C24D-A568-C8E4AAD6EE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18891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5" name="Picture 9">
            <a:extLst>
              <a:ext uri="{FF2B5EF4-FFF2-40B4-BE49-F238E27FC236}">
                <a16:creationId xmlns:a16="http://schemas.microsoft.com/office/drawing/2014/main" id="{6402DCF2-2B2A-7E43-99D9-C66BDDE01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913" y="180975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>
            <a:extLst>
              <a:ext uri="{FF2B5EF4-FFF2-40B4-BE49-F238E27FC236}">
                <a16:creationId xmlns:a16="http://schemas.microsoft.com/office/drawing/2014/main" id="{5A9F4649-B66D-8D4F-8B59-AEAC7ABBD3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773238"/>
            <a:ext cx="8229600" cy="4233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63538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2DA2BF"/>
              </a:buClr>
            </a:pPr>
            <a:r>
              <a:rPr lang="cy-GB" altLang="en-US" sz="2200">
                <a:solidFill>
                  <a:srgbClr val="000000"/>
                </a:solidFill>
                <a:latin typeface="Arial" panose="020B0604020202020204" pitchFamily="34" charset="0"/>
              </a:rPr>
              <a:t>Mae gwaith cymdeithasol yn gofyn am lefelau uchel o sgiliau rhyngbersonol a chyfathrebu eglur i sicrhau bod eich llais yn cael ei glywed, i wrando ar bobl eraill, ac i sicrhau'r deilliannau gorau posib i unigolion.  </a:t>
            </a:r>
          </a:p>
          <a:p>
            <a:pPr>
              <a:buClr>
                <a:srgbClr val="2DA2BF"/>
              </a:buClr>
            </a:pPr>
            <a:r>
              <a:rPr lang="cy-GB" altLang="en-US" sz="2200">
                <a:solidFill>
                  <a:srgbClr val="000000"/>
                </a:solidFill>
                <a:latin typeface="Arial" panose="020B0604020202020204" pitchFamily="34" charset="0"/>
              </a:rPr>
              <a:t>Er mwyn mynd i'r afael ag anghydraddoldebau ac i ymarfer yn effeithiol mewn sefyllfaoedd cymhleth, bydd angen i chi ystyried pob diwrnod gwaith, a phob digwyddiad gwaith cymdeithasol fel cyfle i adlewyrchu ac i ddysgu, a hynny o brofiadau pobl eraill yn ogystal â'ch profiadau chi eich hun.  Conglfeini dysgu, ac ymarfer gwaith cymdeithasol effeithiol yw cadw meddwl agored, gonestrwydd, hunan-ymwybyddiaeth a gwyleidd-dra.</a:t>
            </a:r>
          </a:p>
          <a:p>
            <a:pPr>
              <a:buClr>
                <a:srgbClr val="2DA2BF"/>
              </a:buClr>
              <a:buFont typeface="Wingdings 3" pitchFamily="2" charset="2"/>
              <a:buNone/>
            </a:pPr>
            <a:endParaRPr lang="en-US" altLang="en-US" sz="2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6627" name="Text Box 3">
            <a:extLst>
              <a:ext uri="{FF2B5EF4-FFF2-40B4-BE49-F238E27FC236}">
                <a16:creationId xmlns:a16="http://schemas.microsoft.com/office/drawing/2014/main" id="{C3B85E9D-BE4A-2E4D-AD1D-89CA7BC8BE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B12BB9-CB1F-1641-9788-6C2EFE48AEF8}"/>
              </a:ext>
            </a:extLst>
          </p:cNvPr>
          <p:cNvSpPr txBox="1"/>
          <p:nvPr/>
        </p:nvSpPr>
        <p:spPr>
          <a:xfrm>
            <a:off x="1476375" y="539750"/>
            <a:ext cx="6696075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Pwysigrwydd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a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Dysgu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Parhaus</a:t>
            </a:r>
            <a:endParaRPr lang="en-GB" sz="32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>
            <a:extLst>
              <a:ext uri="{FF2B5EF4-FFF2-40B4-BE49-F238E27FC236}">
                <a16:creationId xmlns:a16="http://schemas.microsoft.com/office/drawing/2014/main" id="{1ACD57AB-FF12-BF41-A4FE-38D64FA7C1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836613"/>
            <a:ext cx="7402512" cy="51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10795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000000"/>
              </a:buClr>
              <a:buSzPct val="100000"/>
              <a:buFont typeface="Wingdings 3" pitchFamily="2" charset="2"/>
              <a:buNone/>
            </a:pPr>
            <a:r>
              <a:rPr lang="en-GB" altLang="en-US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 recognised factor of a professional workforce is the proactive use of continued professional development, so that staff can expand their knowledge and skills for effective and continually improving practice. Therefore it is a central aspect in improving social work practice over time, something that all social care professionals and the individuals who put their faith in that care and support aspire to.”</a:t>
            </a:r>
          </a:p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180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>
              <a:buClrTx/>
              <a:buFontTx/>
              <a:buNone/>
            </a:pPr>
            <a:r>
              <a:rPr lang="en-US" altLang="en-US" sz="18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Sarah Roschira - Comisiynydd Pobl Hŷn Cymru – 2014</a:t>
            </a:r>
          </a:p>
          <a:p>
            <a:pPr>
              <a:buClr>
                <a:srgbClr val="2DA2BF"/>
              </a:buClr>
              <a:buFont typeface="Wingdings 3" pitchFamily="2" charset="2"/>
              <a:buNone/>
            </a:pPr>
            <a:endParaRPr lang="en-US" altLang="en-US" sz="1800" i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5" name="Text Box 2">
            <a:extLst>
              <a:ext uri="{FF2B5EF4-FFF2-40B4-BE49-F238E27FC236}">
                <a16:creationId xmlns:a16="http://schemas.microsoft.com/office/drawing/2014/main" id="{ED4A963A-ACA0-BD4D-A3EB-552B94424C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28676" name="Picture 3">
            <a:extLst>
              <a:ext uri="{FF2B5EF4-FFF2-40B4-BE49-F238E27FC236}">
                <a16:creationId xmlns:a16="http://schemas.microsoft.com/office/drawing/2014/main" id="{8F4333E9-23D4-7946-B13C-989959A6C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5133975"/>
            <a:ext cx="2160588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Dalfan Cynnwys 2">
            <a:extLst>
              <a:ext uri="{FF2B5EF4-FFF2-40B4-BE49-F238E27FC236}">
                <a16:creationId xmlns:a16="http://schemas.microsoft.com/office/drawing/2014/main" id="{B974839A-5C8D-1F49-B17C-4D51638E6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I ddangos ein hymrwymiad i werthfawrogi arbenigedd pawb yn gyfartal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Deall safbwynt y bobl rydym yn gweithio gydw hwy a gwarndo ar eu barn yn unol a’r Ddeddf Gwasanaethau Cymdeithasol a Llesiant (Cymru) 2014.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Gweithio o fewn ein Cod Ymarfer Proffesiynol (Gofal Cymdeithasol Cymru 2017)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Cynnwys pobl rydym yn gweithio gyda hwy am ein datblygiad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altLang="cy-GB"/>
          </a:p>
        </p:txBody>
      </p:sp>
      <p:sp>
        <p:nvSpPr>
          <p:cNvPr id="30722" name="Teitl 1">
            <a:extLst>
              <a:ext uri="{FF2B5EF4-FFF2-40B4-BE49-F238E27FC236}">
                <a16:creationId xmlns:a16="http://schemas.microsoft.com/office/drawing/2014/main" id="{40E5FCDC-8056-2042-B756-AC68405EB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sz="2400"/>
              <a:t>Pam bod adborth rydym yn ei dderbyn gan unigolion rydym yn gweithio gyda hwy mor bwysig</a:t>
            </a:r>
          </a:p>
        </p:txBody>
      </p:sp>
      <p:sp>
        <p:nvSpPr>
          <p:cNvPr id="30724" name="Dalfan Dyddiad 3">
            <a:extLst>
              <a:ext uri="{FF2B5EF4-FFF2-40B4-BE49-F238E27FC236}">
                <a16:creationId xmlns:a16="http://schemas.microsoft.com/office/drawing/2014/main" id="{598A94D2-8429-974D-B8A7-F451386E6C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AAD7B233-75DC-A640-8A8D-2C637E89CB41}" type="datetime1">
              <a:rPr lang="en-US" altLang="en-US" smtClean="0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FFFFFF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22DD1E10-C458-E849-97A6-6DD667FB3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I </a:t>
            </a:r>
            <a:r>
              <a:rPr lang="en-GB" dirty="0" err="1"/>
              <a:t>arddangos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hymroddiad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werthfawrogi</a:t>
            </a:r>
            <a:r>
              <a:rPr lang="en-GB" dirty="0"/>
              <a:t> </a:t>
            </a:r>
            <a:r>
              <a:rPr lang="en-GB" dirty="0" err="1"/>
              <a:t>arbenigedd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a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gyfartal</a:t>
            </a:r>
            <a:r>
              <a:rPr lang="en-GB" dirty="0"/>
              <a:t>.</a:t>
            </a:r>
            <a:endParaRPr lang="cy-GB" dirty="0"/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I </a:t>
            </a:r>
            <a:r>
              <a:rPr lang="en-GB" dirty="0" err="1"/>
              <a:t>weithio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Cod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(</a:t>
            </a:r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2017)</a:t>
            </a:r>
            <a:endParaRPr lang="cy-GB" dirty="0"/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I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hwy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  <a:endParaRPr lang="cy-GB" dirty="0"/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I </a:t>
            </a:r>
            <a:r>
              <a:rPr lang="en-GB" dirty="0" err="1"/>
              <a:t>wella’r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hwy</a:t>
            </a:r>
            <a:endParaRPr lang="cy-GB" dirty="0"/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endParaRPr lang="en-GB" sz="2800" dirty="0">
              <a:highlight>
                <a:srgbClr val="FFFF00"/>
              </a:highlight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endParaRPr lang="cy-GB" dirty="0"/>
          </a:p>
        </p:txBody>
      </p:sp>
      <p:sp>
        <p:nvSpPr>
          <p:cNvPr id="31746" name="Teitl 1">
            <a:extLst>
              <a:ext uri="{FF2B5EF4-FFF2-40B4-BE49-F238E27FC236}">
                <a16:creationId xmlns:a16="http://schemas.microsoft.com/office/drawing/2014/main" id="{95CD1F5F-F813-DB4F-AD37-E289604B0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138113"/>
            <a:ext cx="8228012" cy="1141412"/>
          </a:xfrm>
        </p:spPr>
        <p:txBody>
          <a:bodyPr/>
          <a:lstStyle/>
          <a:p>
            <a:r>
              <a:rPr lang="cy-GB" altLang="en-US" sz="2400"/>
              <a:t>Pam fod adborth rydym yn ei derbyn gan bobl rydym yn gweithio gyda hwy yn bwysig</a:t>
            </a:r>
          </a:p>
        </p:txBody>
      </p:sp>
      <p:sp>
        <p:nvSpPr>
          <p:cNvPr id="31748" name="Dalfan Dyddiad 3">
            <a:extLst>
              <a:ext uri="{FF2B5EF4-FFF2-40B4-BE49-F238E27FC236}">
                <a16:creationId xmlns:a16="http://schemas.microsoft.com/office/drawing/2014/main" id="{EF02D57E-09A0-A444-9C80-7CEEB1259C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3A11085A-E5C1-AD43-887C-9E87E132A68F}" type="datetime1">
              <a:rPr lang="en-US" altLang="en-US" smtClean="0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FFFFFF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B96607C-E42D-E24E-B4E5-9C38AA727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" y="357645"/>
            <a:ext cx="7523664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Beth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mae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unigolion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yn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ei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ddweud</a:t>
            </a:r>
            <a:br>
              <a:rPr lang="cy-GB" dirty="0">
                <a:effectLst/>
              </a:rPr>
            </a:br>
            <a:endParaRPr lang="en-GB" sz="2400" dirty="0">
              <a:highlight>
                <a:srgbClr val="FFFF00"/>
              </a:highlight>
            </a:endParaRPr>
          </a:p>
        </p:txBody>
      </p:sp>
      <p:sp>
        <p:nvSpPr>
          <p:cNvPr id="33795" name="Content Placeholder 10">
            <a:extLst>
              <a:ext uri="{FF2B5EF4-FFF2-40B4-BE49-F238E27FC236}">
                <a16:creationId xmlns:a16="http://schemas.microsoft.com/office/drawing/2014/main" id="{D3276D98-14B3-E04C-90F8-8ACE41542D2E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532C253-9A0B-3948-A81C-B2FD08C5CA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2164" y="1124744"/>
            <a:ext cx="4041775" cy="4439901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ddweud</a:t>
            </a:r>
            <a:endParaRPr lang="cy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3797" name="Slide Number Placeholder 3">
            <a:extLst>
              <a:ext uri="{FF2B5EF4-FFF2-40B4-BE49-F238E27FC236}">
                <a16:creationId xmlns:a16="http://schemas.microsoft.com/office/drawing/2014/main" id="{0FA8CAB8-A87F-4A4E-9295-519066A0F1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A77D2540-D2E1-2F45-A11B-C66F38C2F997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A207F75D-4792-4A40-B878-13011E272D67}"/>
              </a:ext>
            </a:extLst>
          </p:cNvPr>
          <p:cNvSpPr/>
          <p:nvPr/>
        </p:nvSpPr>
        <p:spPr>
          <a:xfrm>
            <a:off x="250825" y="1125538"/>
            <a:ext cx="4608513" cy="4378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As an individual </a:t>
            </a:r>
          </a:p>
          <a:p>
            <a:pPr algn="ctr">
              <a:defRPr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who uses service I have not been asked for feedback from any social worker in 20 years! I think the opportunity to do this would have empowered me and helped me to feel better listened to and understood which I would value.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01C7EF28-373E-D249-8E71-D2826FB8FF10}"/>
              </a:ext>
            </a:extLst>
          </p:cNvPr>
          <p:cNvSpPr/>
          <p:nvPr/>
        </p:nvSpPr>
        <p:spPr>
          <a:xfrm>
            <a:off x="5316538" y="1773238"/>
            <a:ext cx="3792537" cy="346233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As a professional, </a:t>
            </a:r>
          </a:p>
          <a:p>
            <a:pPr algn="ctr">
              <a:defRPr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I value feedback from individuals I work with, I feel it is vital in informing my practice to be able to reflect and develop my skills.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E6C318-7874-6041-A9A3-D58B43F43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38" y="692150"/>
            <a:ext cx="8229600" cy="5262563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457200" indent="-457200" eaLnBrk="1" hangingPunct="1">
              <a:buFont typeface="Wingdings 3" panose="05040102010807070707" pitchFamily="18" charset="2"/>
              <a:buChar char=""/>
              <a:defRPr/>
            </a:pPr>
            <a:r>
              <a:rPr lang="cy-GB" dirty="0"/>
              <a:t>Pa anghenion dysgu newydd allwch chi ei nodi ar gyfer eich datblygiad proffesiynol i’r dyfodol? Oes yna unrhyw anhenion dysgu o tasg 1 rhan a sydd heb eu cyflawni?</a:t>
            </a:r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r>
              <a:rPr lang="cy-GB" dirty="0"/>
              <a:t> </a:t>
            </a:r>
            <a:endParaRPr lang="en-GB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dirty="0"/>
              <a:t>Myfyriwch ar yr adborth yr ydych wedi'i dderbyn gan unigolion sydd angen gofal a chymorth a/ neu’u gofalwyr a sut mae’r adborth hwn wedi llywio eich datblygiad proffesiynol i’r dyfodol.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en-GB" dirty="0"/>
          </a:p>
        </p:txBody>
      </p:sp>
      <p:sp>
        <p:nvSpPr>
          <p:cNvPr id="22530" name="Title 2">
            <a:extLst>
              <a:ext uri="{FF2B5EF4-FFF2-40B4-BE49-F238E27FC236}">
                <a16:creationId xmlns:a16="http://schemas.microsoft.com/office/drawing/2014/main" id="{B8855553-864E-9144-941E-C2D3D28215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/>
            </a:br>
            <a:r>
              <a:rPr lang="cy-GB" altLang="en-US"/>
              <a:t>Ymarferiad 2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5844" name="Date Placeholder 1">
            <a:extLst>
              <a:ext uri="{FF2B5EF4-FFF2-40B4-BE49-F238E27FC236}">
                <a16:creationId xmlns:a16="http://schemas.microsoft.com/office/drawing/2014/main" id="{BC161257-76A5-984F-9891-D678D98CFB5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5BDFEAF-3517-794E-BA95-56CDF2E8B17B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>
            <a:extLst>
              <a:ext uri="{FF2B5EF4-FFF2-40B4-BE49-F238E27FC236}">
                <a16:creationId xmlns:a16="http://schemas.microsoft.com/office/drawing/2014/main" id="{733A98BE-318E-0549-B936-1E0F9CFB68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584325"/>
            <a:ext cx="8229600" cy="44227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 marL="107950" indent="0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r>
              <a:rPr lang="cy-GB" sz="2400" dirty="0">
                <a:solidFill>
                  <a:schemeClr val="tx1"/>
                </a:solidFill>
                <a:ea typeface="+mn-ea"/>
              </a:rPr>
              <a:t>Meini Prawf Marcio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Mae’r meini prawf marcio yn darparu'r safonau gofynnol sy'n rhaid eu cyrraedd i lwyddo yn ogystal ag eglurhad pellach o sut i gael marciau uwch 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Mae’n bwysig eich bod yn cyfeirio at hyn er mwyn sicrhau eich bod yn cyrraedd y meini prawf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Treuliwch ychydig o amser yn edrych ar y meini prawf marcio ar gyfer pob adran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Mae’n rhaid i chi gwrdd a phob elfen o’r meini prawf marcio ac ateb pob elfen o’r cwestiwn i basio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cy-GB" altLang="en-US" sz="2400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cy-GB" altLang="en-US" sz="2700" dirty="0">
              <a:latin typeface="Lucida Sans Unicode" pitchFamily="32" charset="0"/>
              <a:ea typeface="+mn-ea"/>
            </a:endParaRPr>
          </a:p>
          <a:p>
            <a:pPr marL="365125" indent="-254000">
              <a:spcBef>
                <a:spcPts val="400"/>
              </a:spcBef>
              <a:buSzPct val="68000"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</p:txBody>
      </p:sp>
      <p:sp>
        <p:nvSpPr>
          <p:cNvPr id="37891" name="Text Box 3">
            <a:extLst>
              <a:ext uri="{FF2B5EF4-FFF2-40B4-BE49-F238E27FC236}">
                <a16:creationId xmlns:a16="http://schemas.microsoft.com/office/drawing/2014/main" id="{6E6CDCF7-B4D7-F641-BB3C-5B8074513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D09154-A471-C443-8393-8FF08BDF2255}"/>
              </a:ext>
            </a:extLst>
          </p:cNvPr>
          <p:cNvSpPr txBox="1"/>
          <p:nvPr/>
        </p:nvSpPr>
        <p:spPr>
          <a:xfrm>
            <a:off x="179388" y="260350"/>
            <a:ext cx="8229600" cy="1323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</a:t>
            </a:r>
            <a:r>
              <a:rPr lang="en-GB" sz="4000" dirty="0" err="1">
                <a:solidFill>
                  <a:schemeClr val="tx1"/>
                </a:solidFill>
                <a:ea typeface="+mn-ea"/>
              </a:rPr>
              <a:t>Cwblhau’r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ea typeface="+mn-ea"/>
              </a:rPr>
              <a:t>Portffolio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</a:t>
            </a: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 err="1">
                <a:solidFill>
                  <a:schemeClr val="tx1"/>
                </a:solidFill>
                <a:ea typeface="+mn-ea"/>
              </a:rPr>
              <a:t>Sesiwn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2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1">
            <a:extLst>
              <a:ext uri="{FF2B5EF4-FFF2-40B4-BE49-F238E27FC236}">
                <a16:creationId xmlns:a16="http://schemas.microsoft.com/office/drawing/2014/main" id="{3059B525-7311-6F43-A446-CF30215836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196975"/>
            <a:ext cx="8229600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63538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2DA2BF"/>
              </a:buClr>
            </a:pPr>
            <a:r>
              <a:rPr lang="en-US" altLang="en-US" sz="2800">
                <a:solidFill>
                  <a:srgbClr val="000000"/>
                </a:solidFill>
              </a:rPr>
              <a:t>Tasg 1 - Adolygiad datblygol = 15%</a:t>
            </a:r>
          </a:p>
          <a:p>
            <a:pPr>
              <a:buClr>
                <a:srgbClr val="2DA2BF"/>
              </a:buClr>
            </a:pPr>
            <a:r>
              <a:rPr lang="en-US" altLang="en-US" sz="2800">
                <a:solidFill>
                  <a:srgbClr val="000000"/>
                </a:solidFill>
              </a:rPr>
              <a:t>Tasg 2 - Arsylwi ymarfer gwaith cymdeithasol = 20%</a:t>
            </a:r>
          </a:p>
          <a:p>
            <a:pPr>
              <a:buClr>
                <a:srgbClr val="2DA2BF"/>
              </a:buClr>
            </a:pPr>
            <a:r>
              <a:rPr lang="en-US" altLang="en-US" sz="2800">
                <a:solidFill>
                  <a:srgbClr val="000000"/>
                </a:solidFill>
              </a:rPr>
              <a:t>Tasg 3 (adran 4) - Astudiaeth achos diogelu = 50%</a:t>
            </a:r>
          </a:p>
          <a:p>
            <a:pPr>
              <a:buClr>
                <a:srgbClr val="2DA2BF"/>
              </a:buClr>
            </a:pPr>
            <a:r>
              <a:rPr lang="en-US" altLang="en-US" sz="2800">
                <a:solidFill>
                  <a:srgbClr val="000000"/>
                </a:solidFill>
              </a:rPr>
              <a:t>Tasg 4 (adran 5) - Diogelu mewn maes nad ydyw'n brif faes eich ymarfer= 15%</a:t>
            </a:r>
          </a:p>
          <a:p>
            <a:pPr>
              <a:buClr>
                <a:srgbClr val="2DA2BF"/>
              </a:buClr>
            </a:pPr>
            <a:r>
              <a:rPr lang="en-US" altLang="en-US" sz="2800">
                <a:solidFill>
                  <a:srgbClr val="000000"/>
                </a:solidFill>
              </a:rPr>
              <a:t>Mae gofyn i chi lwyddo ym mhob un o'r 4 adran er mwyn basio’r portffolio.  </a:t>
            </a:r>
          </a:p>
        </p:txBody>
      </p:sp>
      <p:sp>
        <p:nvSpPr>
          <p:cNvPr id="39939" name="Text Box 3">
            <a:extLst>
              <a:ext uri="{FF2B5EF4-FFF2-40B4-BE49-F238E27FC236}">
                <a16:creationId xmlns:a16="http://schemas.microsoft.com/office/drawing/2014/main" id="{D01D6CA2-9E27-524B-9082-620C15C619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A4BD44-6864-BB49-ABCD-07C76AEBFAB6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Cynllun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Marcio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>
            <a:extLst>
              <a:ext uri="{FF2B5EF4-FFF2-40B4-BE49-F238E27FC236}">
                <a16:creationId xmlns:a16="http://schemas.microsoft.com/office/drawing/2014/main" id="{6706B25A-7ACF-D342-8FCB-D0C29C1CF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1863" y="4437063"/>
            <a:ext cx="1655762" cy="4318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1987" name="Text Box 2">
            <a:extLst>
              <a:ext uri="{FF2B5EF4-FFF2-40B4-BE49-F238E27FC236}">
                <a16:creationId xmlns:a16="http://schemas.microsoft.com/office/drawing/2014/main" id="{5EE70506-28FE-4949-A35D-79B16182B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1988" name="Text Box 3">
            <a:extLst>
              <a:ext uri="{FF2B5EF4-FFF2-40B4-BE49-F238E27FC236}">
                <a16:creationId xmlns:a16="http://schemas.microsoft.com/office/drawing/2014/main" id="{6A7F9640-2FB9-A74C-8664-45224930E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900113" y="1417638"/>
            <a:ext cx="8229601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41989" name="Picture 4">
            <a:extLst>
              <a:ext uri="{FF2B5EF4-FFF2-40B4-BE49-F238E27FC236}">
                <a16:creationId xmlns:a16="http://schemas.microsoft.com/office/drawing/2014/main" id="{B3FE0F9A-944F-1D47-967B-D4E0BAD68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4292600"/>
            <a:ext cx="3978275" cy="198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2" name="Text Box 6">
            <a:extLst>
              <a:ext uri="{FF2B5EF4-FFF2-40B4-BE49-F238E27FC236}">
                <a16:creationId xmlns:a16="http://schemas.microsoft.com/office/drawing/2014/main" id="{A0CA825A-016D-214D-A1D8-BFB89EE3B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87" y="1416313"/>
            <a:ext cx="8229600" cy="45259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5125" indent="-254000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US" altLang="en-US" sz="2700" dirty="0" err="1">
                <a:ea typeface="+mn-ea"/>
              </a:rPr>
              <a:t>Cofiwch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dylid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cyflwyno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tystiolaeth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o'r</a:t>
            </a:r>
            <a:r>
              <a:rPr lang="en-US" altLang="en-US" sz="2700" dirty="0">
                <a:ea typeface="+mn-ea"/>
              </a:rPr>
              <a:t> 3 </a:t>
            </a:r>
            <a:r>
              <a:rPr lang="en-US" altLang="en-US" sz="2700" dirty="0" err="1">
                <a:ea typeface="+mn-ea"/>
              </a:rPr>
              <a:t>phrif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thema</a:t>
            </a:r>
            <a:r>
              <a:rPr lang="en-US" altLang="en-US" sz="2700" dirty="0">
                <a:ea typeface="+mn-ea"/>
              </a:rPr>
              <a:t>/ </a:t>
            </a:r>
            <a:r>
              <a:rPr lang="en-US" altLang="en-US" sz="2700" dirty="0" err="1">
                <a:ea typeface="+mn-ea"/>
              </a:rPr>
              <a:t>canlyniadau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dysgu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yn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Gwaith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Portffolio</a:t>
            </a:r>
            <a:endParaRPr lang="en-GB" altLang="en-US" dirty="0">
              <a:highlight>
                <a:srgbClr val="FFFF00"/>
              </a:highlight>
              <a:latin typeface="+mj-lt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endParaRPr lang="en-US" altLang="en-US" sz="2700" dirty="0">
              <a:ea typeface="+mn-ea"/>
            </a:endParaRP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 err="1">
                <a:ea typeface="+mn-ea"/>
              </a:rPr>
              <a:t>Dadansoddi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wrth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asesu</a:t>
            </a:r>
            <a:endParaRPr lang="en-US" altLang="en-US" sz="2700" dirty="0">
              <a:ea typeface="+mn-ea"/>
            </a:endParaRP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 err="1">
                <a:ea typeface="+mn-ea"/>
              </a:rPr>
              <a:t>Gweithio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ar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cyd</a:t>
            </a:r>
            <a:r>
              <a:rPr lang="en-US" altLang="en-US" sz="2700" dirty="0">
                <a:ea typeface="+mn-ea"/>
              </a:rPr>
              <a:t> </a:t>
            </a: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>
                <a:ea typeface="+mn-ea"/>
              </a:rPr>
              <a:t>Barn </a:t>
            </a:r>
            <a:r>
              <a:rPr lang="en-US" altLang="en-US" sz="2700" dirty="0" err="1">
                <a:ea typeface="+mn-ea"/>
              </a:rPr>
              <a:t>broffesiynol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mewn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sefyllfaoedd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cymhleth</a:t>
            </a:r>
            <a:endParaRPr lang="en-US" altLang="en-US" sz="2700" dirty="0"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endParaRPr lang="en-US" altLang="en-US" sz="2700" dirty="0">
              <a:ea typeface="+mn-ea"/>
            </a:endParaRPr>
          </a:p>
        </p:txBody>
      </p:sp>
      <p:sp>
        <p:nvSpPr>
          <p:cNvPr id="41991" name="Text Box 7">
            <a:extLst>
              <a:ext uri="{FF2B5EF4-FFF2-40B4-BE49-F238E27FC236}">
                <a16:creationId xmlns:a16="http://schemas.microsoft.com/office/drawing/2014/main" id="{895D4701-4035-B349-94C4-E0A3DAF5B7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512520-F8B7-374E-8F4E-3DE99B3961AF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 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Canlyniadau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Dysgu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>
            <a:extLst>
              <a:ext uri="{FF2B5EF4-FFF2-40B4-BE49-F238E27FC236}">
                <a16:creationId xmlns:a16="http://schemas.microsoft.com/office/drawing/2014/main" id="{84C6BF5B-F5C2-6A42-AD3B-2F37AA3B0D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700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sefyllfa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hyn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bryd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ran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cwblhau'r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aseiniadau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/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portffolio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. 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Nodwch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unrhyw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feysydd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sydd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angen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mwy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eglurder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Ystyriwch bob adran: </a:t>
            </a:r>
            <a:endParaRPr lang="en-GB" sz="2400" dirty="0">
              <a:ea typeface="+mn-ea"/>
            </a:endParaRPr>
          </a:p>
          <a:p>
            <a:pPr>
              <a:defRPr/>
            </a:pPr>
            <a:r>
              <a:rPr lang="cy-GB" sz="2400" dirty="0">
                <a:ea typeface="+mn-ea"/>
              </a:rPr>
              <a:t>Tasg 1 - Adolygiad o ddatblygiad proffesiynol</a:t>
            </a:r>
            <a:endParaRPr lang="en-GB" sz="2400" dirty="0">
              <a:ea typeface="+mn-ea"/>
            </a:endParaRPr>
          </a:p>
          <a:p>
            <a:pPr>
              <a:defRPr/>
            </a:pPr>
            <a:r>
              <a:rPr lang="cy-GB" sz="2400" dirty="0">
                <a:ea typeface="+mn-ea"/>
              </a:rPr>
              <a:t>Tasg 2 - Arsylwi ymarfer 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Tasg 3 - Diogelu 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Tasg 4 - Diogelu mewn maes nad yw'n brif faes yn eich gwaith</a:t>
            </a:r>
            <a:endParaRPr lang="en-GB" altLang="en-US" sz="2700" dirty="0">
              <a:latin typeface="Lucida Sans Unicode" pitchFamily="32" charset="0"/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</p:txBody>
      </p:sp>
      <p:sp>
        <p:nvSpPr>
          <p:cNvPr id="44035" name="Text Box 3">
            <a:extLst>
              <a:ext uri="{FF2B5EF4-FFF2-40B4-BE49-F238E27FC236}">
                <a16:creationId xmlns:a16="http://schemas.microsoft.com/office/drawing/2014/main" id="{9284E735-5622-2B42-8988-962D36E9A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0617B9-C5A8-D441-BF54-C5A9F704DB31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Cwblhau’r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Portffolio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3">
            <a:extLst>
              <a:ext uri="{FF2B5EF4-FFF2-40B4-BE49-F238E27FC236}">
                <a16:creationId xmlns:a16="http://schemas.microsoft.com/office/drawing/2014/main" id="{2509324E-F536-0749-89D9-B6818D525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6050"/>
            <a:ext cx="8228013" cy="4589463"/>
          </a:xfrm>
        </p:spPr>
        <p:txBody>
          <a:bodyPr/>
          <a:lstStyle/>
          <a:p>
            <a:pPr eaLnBrk="1" hangingPunct="1"/>
            <a:r>
              <a:rPr lang="cy-GB" altLang="en-US" sz="2400" b="1"/>
              <a:t>Methu ag ateb y cwestiwn yn llawn/heb ateb pob elfen o'r cwestiwn</a:t>
            </a:r>
            <a:endParaRPr lang="en-GB" altLang="en-US" sz="2400"/>
          </a:p>
          <a:p>
            <a:r>
              <a:rPr lang="cy-GB" altLang="en-US" sz="2400"/>
              <a:t>Cyfeirnodi gwael a darnau mawr o’r gwaith heb ei gyfeirnodi </a:t>
            </a:r>
          </a:p>
          <a:p>
            <a:r>
              <a:rPr lang="cy-GB" altLang="en-US" sz="2400"/>
              <a:t>Heb roi acronymau'n llawn wrth eu defnyddio am y tro cyntaf</a:t>
            </a:r>
            <a:endParaRPr lang="en-GB" altLang="en-US" sz="2400"/>
          </a:p>
          <a:p>
            <a:pPr eaLnBrk="1" hangingPunct="1"/>
            <a:r>
              <a:rPr lang="cy-GB" altLang="en-US" sz="2400"/>
              <a:t>Heb nodi dyddiadau'r Deddfau/cyfeiriadau</a:t>
            </a:r>
          </a:p>
          <a:p>
            <a:pPr eaLnBrk="1" hangingPunct="1"/>
            <a:r>
              <a:rPr lang="cy-GB" altLang="en-US" sz="2400"/>
              <a:t>Dyfynnu Deddfau a gwaith arall heb gyfeirnodi (byddwch yn ofalus o lên-ladrad) </a:t>
            </a:r>
            <a:endParaRPr lang="en-GB" altLang="en-US" sz="2400"/>
          </a:p>
          <a:p>
            <a:pPr eaLnBrk="1" hangingPunct="1"/>
            <a:r>
              <a:rPr lang="cy-GB" altLang="en-US" sz="2400"/>
              <a:t>Rhoi gormod o fanylion mewn adrannau adfyfyrio </a:t>
            </a:r>
            <a:endParaRPr lang="en-GB" altLang="en-US" sz="2400"/>
          </a:p>
          <a:p>
            <a:pPr eaLnBrk="1" hangingPunct="1"/>
            <a:endParaRPr lang="en-GB" altLang="en-US"/>
          </a:p>
        </p:txBody>
      </p:sp>
      <p:sp>
        <p:nvSpPr>
          <p:cNvPr id="32770" name="Title 2">
            <a:extLst>
              <a:ext uri="{FF2B5EF4-FFF2-40B4-BE49-F238E27FC236}">
                <a16:creationId xmlns:a16="http://schemas.microsoft.com/office/drawing/2014/main" id="{F2F41898-17DF-6943-849F-24C4965894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28013" cy="866775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Sesiwn 3</a:t>
            </a:r>
            <a:br>
              <a:rPr lang="cy-GB" altLang="en-US" sz="3600" dirty="0"/>
            </a:br>
            <a:r>
              <a:rPr lang="cy-GB" altLang="en-US" sz="3600" dirty="0"/>
              <a:t>Rhestr wirio Camgymeriadau Cyffredin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6084" name="Date Placeholder 1">
            <a:extLst>
              <a:ext uri="{FF2B5EF4-FFF2-40B4-BE49-F238E27FC236}">
                <a16:creationId xmlns:a16="http://schemas.microsoft.com/office/drawing/2014/main" id="{D14E25E4-D1DB-5A48-972F-3FC693F902D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36904241-8629-9E47-A6D9-E559CDEB24E7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4608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04D60DAD-CB5A-0541-ABD7-993976533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88" y="5321300"/>
            <a:ext cx="233362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1">
            <a:extLst>
              <a:ext uri="{FF2B5EF4-FFF2-40B4-BE49-F238E27FC236}">
                <a16:creationId xmlns:a16="http://schemas.microsoft.com/office/drawing/2014/main" id="{C9350D00-C4AE-CF44-8EC3-259F452EA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991100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-GB" altLang="en-US" sz="2800" b="1" dirty="0"/>
              <a:t>Tasg 1 – rhan a </a:t>
            </a:r>
            <a:r>
              <a:rPr lang="cy-GB" altLang="en-US" sz="2800" b="1" dirty="0" err="1"/>
              <a:t>a</a:t>
            </a:r>
            <a:r>
              <a:rPr lang="cy-GB" altLang="en-US" sz="2800" b="1" dirty="0"/>
              <a:t> b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-GB" altLang="en-US" sz="2000" dirty="0"/>
              <a:t>rhaid cynnwys model adfyfyrio wedi'i gyfeirnodi, drwy’r ddau ran gan roi ystyriaeth i hyfforddiant, dysgu, ymchwil a defnydd o oruchwyliaeth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-GB" altLang="en-US" sz="2000" dirty="0"/>
              <a:t>Rhaid myfyrio ar adborth gan unigolion sydd angen gofal a chymorth a/neu gofalwyr a sut mae’r adborth hwn wedi llywio eich datblygiad proffesiynol i’r dyfodol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-GB" altLang="en-US" sz="2000" dirty="0"/>
              <a:t>Yn rhan a, mae’n rhaid i chi adnabod eich datblygiad a dangos sut rydych am fodloni’r 3 canlyniad dysgu (GCC)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-GB" altLang="en-US" sz="2000" dirty="0"/>
              <a:t>Ystyriwch, mewn trafodaeth gyda’ch mentor/ goruchwyliwr/ rheolwr llinell i ba raddau rydych wedi cyflawni eich adnabod anghenion dysgu ychwanegol i gefnogi’ch datblygiad fel ymarferydd profiadol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-GB" altLang="en-US" sz="2000" dirty="0"/>
              <a:t>Rhaid rhan a </a:t>
            </a:r>
            <a:r>
              <a:rPr lang="cy-GB" altLang="en-US" sz="2000" dirty="0" err="1"/>
              <a:t>a</a:t>
            </a:r>
            <a:r>
              <a:rPr lang="cy-GB" altLang="en-US" sz="2000" dirty="0"/>
              <a:t> b gynnwys cyfeirnodau academaidd/tystiolaeth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cy-GB" altLang="en-US" sz="2000" dirty="0"/>
          </a:p>
          <a:p>
            <a:pPr>
              <a:buFont typeface="Arial" panose="020B0604020202020204" pitchFamily="34" charset="0"/>
              <a:buChar char="•"/>
              <a:defRPr/>
            </a:pPr>
            <a:endParaRPr lang="cy-GB" altLang="en-US" sz="2000" dirty="0"/>
          </a:p>
          <a:p>
            <a:pPr>
              <a:buFont typeface="Arial" panose="020B0604020202020204" pitchFamily="34" charset="0"/>
              <a:buChar char="•"/>
              <a:defRPr/>
            </a:pPr>
            <a:endParaRPr lang="cy-GB" altLang="en-US" sz="2800" b="1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cy-GB" dirty="0"/>
          </a:p>
        </p:txBody>
      </p:sp>
      <p:sp>
        <p:nvSpPr>
          <p:cNvPr id="3" name="Teitl 2">
            <a:extLst>
              <a:ext uri="{FF2B5EF4-FFF2-40B4-BE49-F238E27FC236}">
                <a16:creationId xmlns:a16="http://schemas.microsoft.com/office/drawing/2014/main" id="{C8F195AD-3B97-434A-B61D-AE1B7AF40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3600" dirty="0"/>
              <a:t>Rhestr wirio - Camgymeriadau Cyffredin</a:t>
            </a:r>
            <a:endParaRPr lang="cy-GB" sz="3600" dirty="0"/>
          </a:p>
        </p:txBody>
      </p:sp>
      <p:sp>
        <p:nvSpPr>
          <p:cNvPr id="48132" name="Dalfan Dyddiad 3">
            <a:extLst>
              <a:ext uri="{FF2B5EF4-FFF2-40B4-BE49-F238E27FC236}">
                <a16:creationId xmlns:a16="http://schemas.microsoft.com/office/drawing/2014/main" id="{942E7601-B9C6-554A-AD0F-3E243790CD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3EB3EB74-C244-CC44-853D-38FA2694E5B3}" type="datetime1"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3/3/21</a:t>
            </a:fld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Content Placeholder 3">
            <a:extLst>
              <a:ext uri="{FF2B5EF4-FFF2-40B4-BE49-F238E27FC236}">
                <a16:creationId xmlns:a16="http://schemas.microsoft.com/office/drawing/2014/main" id="{F44B5836-B176-EC4C-9F24-1843648FC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8013" cy="4592638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200" b="1" dirty="0"/>
              <a:t>Tasg 2 - Arsylwi ymarfer</a:t>
            </a:r>
            <a:endParaRPr lang="en-GB" altLang="en-US" sz="22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Sicrhewch fod y cyflwyniad yn rhoi gwybodaeth glir am y sefyllfa e.e. oedran, ethnigrwydd, rhyw, angen ieithyddol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yn glir ar ddulliau cyfathrebu, moeseg a gwerthoedd ac o ddefnyddio dull sy’n canolbwyntio ar yr unigolyn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Cyfeiriwch at Gôd Ymarfer Proffesiynol (nid oes angen nodi pob pwynt e.e. 1.2, 1.3; cyfeiriwch at y ddogfen yn unig (Gofal Cymdeithasol Cymru, 2017)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Cofiwch adfyfyrio yng nghyd-destun Cymru a phwysleisiwch y ‘Cynnig Rhagweithiol’ a chyfeirio at Mwy na Geiriau (Llywodraeth Cymru 2012)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Gwyliwch y fideos "Mwy na Geiriau". Dylai hyn lywio adfyfyrdod y dysgwr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en-GB" altLang="en-US" dirty="0"/>
          </a:p>
        </p:txBody>
      </p:sp>
      <p:sp>
        <p:nvSpPr>
          <p:cNvPr id="36866" name="Title 2">
            <a:extLst>
              <a:ext uri="{FF2B5EF4-FFF2-40B4-BE49-F238E27FC236}">
                <a16:creationId xmlns:a16="http://schemas.microsoft.com/office/drawing/2014/main" id="{84D722CA-0626-204D-AF1F-61B3DD05F4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576" y="395288"/>
            <a:ext cx="7723262" cy="80168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dirty="0"/>
            </a:br>
            <a:br>
              <a:rPr lang="cy-GB" altLang="en-US" dirty="0"/>
            </a:br>
            <a:r>
              <a:rPr lang="cy-GB" altLang="en-US" dirty="0"/>
              <a:t>Rhestr wirio - Camgymeriadau </a:t>
            </a:r>
            <a:r>
              <a:rPr lang="cy-GB" altLang="en-US" sz="3600" dirty="0"/>
              <a:t>Cyffredin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49156" name="Date Placeholder 1">
            <a:extLst>
              <a:ext uri="{FF2B5EF4-FFF2-40B4-BE49-F238E27FC236}">
                <a16:creationId xmlns:a16="http://schemas.microsoft.com/office/drawing/2014/main" id="{802EC9EF-04EC-8147-8136-2C78B4C754A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0340E96C-9EF1-5E42-AE32-8889A73570C3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3">
            <a:extLst>
              <a:ext uri="{FF2B5EF4-FFF2-40B4-BE49-F238E27FC236}">
                <a16:creationId xmlns:a16="http://schemas.microsoft.com/office/drawing/2014/main" id="{17835163-FF55-4C4D-B09D-A6302C28E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000" b="1" dirty="0"/>
              <a:t>Tasg 3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Dylai'r cyflwyniadau roi gwybodaeth glir am y sefyllfa e.e. oedran, ethnigrwydd, rhyw, yr iaith a siaredir ac ati, a nodi'r ddeddfwriaeth berthnasol a fydd yn cael ei thrafod.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Cyfeiriwch yn glir at y ddeddfwriaeth berthnasol o ran </a:t>
            </a:r>
            <a:r>
              <a:rPr lang="cy-GB" altLang="en-US" sz="2000" b="1" dirty="0"/>
              <a:t>diogelu (gan gynnwys </a:t>
            </a:r>
            <a:r>
              <a:rPr lang="cy-GB" altLang="en-US" sz="2000" b="1" i="1" dirty="0"/>
              <a:t>Cymru o fewn y Deyrnas Unedig, yr Undeb Ewropeaidd (UE) a’r tu allan i’r UE</a:t>
            </a:r>
            <a:r>
              <a:rPr lang="cy-GB" altLang="en-US" sz="2000" b="1" dirty="0"/>
              <a:t>  </a:t>
            </a:r>
            <a:r>
              <a:rPr lang="cy-GB" altLang="en-US" sz="2000" dirty="0"/>
              <a:t>ac adfyfyriwch arni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Penderfynwch beth yw rôl y dysgwr yn y mater diogelu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ar y tri canlyniad dysgu (gweler atodiad 5)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Mae'n bwysig adfyfyrio a pheidio â rhoi gormod o fanylion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ar y "</a:t>
            </a:r>
            <a:r>
              <a:rPr lang="cy-GB" altLang="en-US" sz="2000" b="1" dirty="0"/>
              <a:t>theorïau</a:t>
            </a:r>
            <a:r>
              <a:rPr lang="cy-GB" altLang="en-US" sz="2000" dirty="0"/>
              <a:t>"; mae hyn yn awgrymu mwy nag un, sicrhewch fod theorïau'n cael eu cyfeirnodi'n gywir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Trafodwch y byrddau diogelu a hyd a lled y gwaith yng Nghymru</a:t>
            </a:r>
            <a:endParaRPr lang="en-GB" altLang="en-US" sz="2000" dirty="0"/>
          </a:p>
        </p:txBody>
      </p:sp>
      <p:sp>
        <p:nvSpPr>
          <p:cNvPr id="37890" name="Title 2">
            <a:extLst>
              <a:ext uri="{FF2B5EF4-FFF2-40B4-BE49-F238E27FC236}">
                <a16:creationId xmlns:a16="http://schemas.microsoft.com/office/drawing/2014/main" id="{D604A6F0-54E2-7745-BA94-AF4E2BFF31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32657"/>
            <a:ext cx="8228013" cy="64807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Rhestr wirio - Camgymeriadau Cyffredin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50180" name="Date Placeholder 1">
            <a:extLst>
              <a:ext uri="{FF2B5EF4-FFF2-40B4-BE49-F238E27FC236}">
                <a16:creationId xmlns:a16="http://schemas.microsoft.com/office/drawing/2014/main" id="{FF2C9130-B29E-454A-8A18-13906319D28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E3EAE6C3-2E24-A842-9ADA-9984C8C1FA7F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Content Placeholder 2">
            <a:extLst>
              <a:ext uri="{FF2B5EF4-FFF2-40B4-BE49-F238E27FC236}">
                <a16:creationId xmlns:a16="http://schemas.microsoft.com/office/drawing/2014/main" id="{5F0D9D5D-9F28-4E4B-94BE-99B8F859E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810125"/>
          </a:xfrm>
        </p:spPr>
        <p:txBody>
          <a:bodyPr/>
          <a:lstStyle/>
          <a:p>
            <a:pPr eaLnBrk="1" hangingPunct="1"/>
            <a:r>
              <a:rPr lang="cy-GB" altLang="en-US"/>
              <a:t>Tasg 4</a:t>
            </a:r>
            <a:endParaRPr lang="en-GB" altLang="en-US"/>
          </a:p>
          <a:p>
            <a:pPr eaLnBrk="1" hangingPunct="1"/>
            <a:r>
              <a:rPr lang="cy-GB" altLang="en-US"/>
              <a:t>Sicrhewch fod y gwaith yn seiliedig ar faes nad yw'n brif faes gwaith i'r dysgwr, e.e. os yw tasg 3 yn seiliedig ar achos diogelu plentyn, rhaid i tasg 4 drafod diogelu oedolion, ac i'r gwrthwyneb</a:t>
            </a:r>
            <a:endParaRPr lang="en-GB" altLang="en-US"/>
          </a:p>
          <a:p>
            <a:pPr eaLnBrk="1" hangingPunct="1"/>
            <a:r>
              <a:rPr lang="cy-GB" altLang="en-US"/>
              <a:t>Pwysleisiwch y gwahaniaethau rhwng diogelu plant a diogelu oedolion </a:t>
            </a:r>
            <a:endParaRPr lang="en-GB" altLang="en-US"/>
          </a:p>
          <a:p>
            <a:pPr eaLnBrk="1" hangingPunct="1"/>
            <a:r>
              <a:rPr lang="cy-GB" altLang="en-US"/>
              <a:t>Rhaid cynnwys cyfeirnodau academaidd ym mhob adran; dylai hynny gynnwys, lle bo'n berthnasol, ymchwil academaidd diweddar  </a:t>
            </a:r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39938" name="Title 1">
            <a:extLst>
              <a:ext uri="{FF2B5EF4-FFF2-40B4-BE49-F238E27FC236}">
                <a16:creationId xmlns:a16="http://schemas.microsoft.com/office/drawing/2014/main" id="{19353129-EEB8-984A-B624-1280E9166A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7513" y="279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Rhestr wirio - Camgymeriadau Cyffredin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52228" name="Date Placeholder 3">
            <a:extLst>
              <a:ext uri="{FF2B5EF4-FFF2-40B4-BE49-F238E27FC236}">
                <a16:creationId xmlns:a16="http://schemas.microsoft.com/office/drawing/2014/main" id="{D4AC07EB-292C-BA49-BC6F-554E6BCA19E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62768AB0-1A8C-3F48-8B9A-20A22429D61B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3/3/21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>
            <a:extLst>
              <a:ext uri="{FF2B5EF4-FFF2-40B4-BE49-F238E27FC236}">
                <a16:creationId xmlns:a16="http://schemas.microsoft.com/office/drawing/2014/main" id="{E46ABF91-96BA-9F45-87A3-B8DDB4DEB5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836613"/>
            <a:ext cx="8229600" cy="5400675"/>
          </a:xfrm>
          <a:prstGeom prst="rect">
            <a:avLst/>
          </a:prstGeom>
          <a:noFill/>
          <a:ln>
            <a:noFill/>
          </a:ln>
          <a:effectLst/>
        </p:spPr>
        <p:txBody>
          <a:bodyPr lIns="45720" tIns="46800" rIns="45720" bIns="46800"/>
          <a:lstStyle>
            <a:lvl1pPr>
              <a:spcBef>
                <a:spcPts val="4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7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1pPr>
            <a:lvl2pPr>
              <a:spcBef>
                <a:spcPts val="3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3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2pPr>
            <a:lvl3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1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3pPr>
            <a:lvl4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9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4pPr>
            <a:lvl5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9pPr>
          </a:lstStyle>
          <a:p>
            <a:pPr>
              <a:buClrTx/>
              <a:buSzPct val="68000"/>
              <a:buFontTx/>
              <a:buNone/>
              <a:defRPr/>
            </a:pPr>
            <a:r>
              <a:rPr lang="en-US" altLang="en-US" sz="2400" dirty="0">
                <a:latin typeface="Arial" panose="020B0604020202020204" pitchFamily="34" charset="0"/>
                <a:ea typeface="+mn-ea"/>
              </a:rPr>
              <a:t>Mae'n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bwysig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nad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oes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modd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adnabod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unrhyw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unigolyn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yn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uniongyrchol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neu'n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anuniongyrchol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,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o'r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wybodaeth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sydd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yn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 y </a:t>
            </a:r>
            <a:r>
              <a:rPr lang="en-US" altLang="en-US" sz="2400" dirty="0" err="1">
                <a:latin typeface="Arial" panose="020B0604020202020204" pitchFamily="34" charset="0"/>
                <a:ea typeface="+mn-ea"/>
              </a:rPr>
              <a:t>portffolio</a:t>
            </a:r>
            <a:r>
              <a:rPr lang="en-US" altLang="en-US" sz="2400" dirty="0">
                <a:latin typeface="Arial" panose="020B0604020202020204" pitchFamily="34" charset="0"/>
                <a:ea typeface="+mn-ea"/>
              </a:rPr>
              <a:t>. </a:t>
            </a:r>
          </a:p>
          <a:p>
            <a:pPr>
              <a:buClrTx/>
              <a:buSzPct val="68000"/>
              <a:buFontTx/>
              <a:buNone/>
              <a:defRPr/>
            </a:pP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Rhaid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i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chi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gymryd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cyfrifoldeb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personol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am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gydymffurfio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â'r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gofynion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cyfrinachedd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a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pheidio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â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dibynnu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ar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bobl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eraill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i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ganfod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a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yw'r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gofynion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wedi'u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  <a:ea typeface="+mn-ea"/>
              </a:rPr>
              <a:t>torri</a:t>
            </a:r>
            <a:r>
              <a:rPr lang="en-US" altLang="en-US" sz="2400" b="1" dirty="0">
                <a:latin typeface="Arial" panose="020B0604020202020204" pitchFamily="34" charset="0"/>
                <a:ea typeface="+mn-ea"/>
              </a:rPr>
              <a:t>.</a:t>
            </a:r>
          </a:p>
          <a:p>
            <a:pPr>
              <a:buClrTx/>
              <a:buSzPct val="68000"/>
              <a:buFontTx/>
              <a:buNone/>
              <a:defRPr/>
            </a:pPr>
            <a:r>
              <a:rPr lang="en-GB" sz="2400" dirty="0" err="1">
                <a:solidFill>
                  <a:schemeClr val="tx1"/>
                </a:solidFill>
                <a:ea typeface="+mn-ea"/>
              </a:rPr>
              <a:t>Ll</a:t>
            </a:r>
            <a:r>
              <a:rPr lang="en-GB" sz="2400" dirty="0" err="1">
                <a:solidFill>
                  <a:schemeClr val="tx1"/>
                </a:solidFill>
                <a:latin typeface="Calibri"/>
                <a:ea typeface="+mn-ea"/>
              </a:rPr>
              <a:t>ê</a:t>
            </a:r>
            <a:r>
              <a:rPr lang="en-GB" sz="2400" dirty="0" err="1">
                <a:solidFill>
                  <a:schemeClr val="tx1"/>
                </a:solidFill>
                <a:ea typeface="+mn-ea"/>
              </a:rPr>
              <a:t>n-ladrad</a:t>
            </a:r>
            <a:endParaRPr lang="en-GB" sz="2400" dirty="0">
              <a:solidFill>
                <a:schemeClr val="tx1"/>
              </a:solidFill>
              <a:ea typeface="+mn-ea"/>
            </a:endParaRPr>
          </a:p>
          <a:p>
            <a:pPr>
              <a:lnSpc>
                <a:spcPct val="80000"/>
              </a:lnSpc>
              <a:buSzPct val="68000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Byddwch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yn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ymwybodol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y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dylech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;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Gydnabod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waith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gan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bobl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eraill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gyda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chyfeiriadau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addas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Ni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ddylech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: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Lên-ladrata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waith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blaenorol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a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gyflwynwyd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gennych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,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e.e.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o'ch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gradd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gwaith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cymdeithasol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;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Defnyddio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portffolio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ddysgwr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arall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fel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canllaw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,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na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chopïo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ran o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bortffolio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dysgwr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arall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;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Y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brif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reol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yw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"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Os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nad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ydych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yn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sicr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–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defnyddiwch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Lucida Sans Unicode" pitchFamily="32" charset="0"/>
                <a:ea typeface="+mn-ea"/>
              </a:rPr>
              <a:t>gyfeiriadau</a:t>
            </a:r>
            <a:r>
              <a:rPr lang="en-US" altLang="en-US" sz="2000" dirty="0">
                <a:solidFill>
                  <a:srgbClr val="464646"/>
                </a:solidFill>
                <a:latin typeface="Lucida Sans Unicode" pitchFamily="32" charset="0"/>
                <a:ea typeface="+mn-ea"/>
              </a:rPr>
              <a:t>" </a:t>
            </a:r>
          </a:p>
          <a:p>
            <a:pPr>
              <a:buClrTx/>
              <a:buSzPct val="68000"/>
              <a:buFontTx/>
              <a:buNone/>
              <a:defRPr/>
            </a:pPr>
            <a:endParaRPr lang="en-US" altLang="en-US" sz="1800" dirty="0">
              <a:latin typeface="Arial" panose="020B0604020202020204" pitchFamily="34" charset="0"/>
              <a:ea typeface="+mn-ea"/>
            </a:endParaRPr>
          </a:p>
        </p:txBody>
      </p:sp>
      <p:sp>
        <p:nvSpPr>
          <p:cNvPr id="54275" name="Text Box 3">
            <a:extLst>
              <a:ext uri="{FF2B5EF4-FFF2-40B4-BE49-F238E27FC236}">
                <a16:creationId xmlns:a16="http://schemas.microsoft.com/office/drawing/2014/main" id="{9462B37A-1CD0-5349-B90C-5B990BC60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2212CD-EF49-F14B-87F5-E96A2C000621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Pwysigrwydd Cyfrinachedd</a:t>
            </a:r>
          </a:p>
        </p:txBody>
      </p:sp>
      <p:pic>
        <p:nvPicPr>
          <p:cNvPr id="54277" name="Picture 3">
            <a:extLst>
              <a:ext uri="{FF2B5EF4-FFF2-40B4-BE49-F238E27FC236}">
                <a16:creationId xmlns:a16="http://schemas.microsoft.com/office/drawing/2014/main" id="{978C1965-8092-3C4F-A26F-2FFFC46F4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297238"/>
            <a:ext cx="1728788" cy="10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1">
            <a:extLst>
              <a:ext uri="{FF2B5EF4-FFF2-40B4-BE49-F238E27FC236}">
                <a16:creationId xmlns:a16="http://schemas.microsoft.com/office/drawing/2014/main" id="{4E5B6A0B-4CE7-0746-AC92-DD84ED625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4954587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sz="1800" b="1" dirty="0"/>
              <a:t>Prifysgol Cymru Y Drindod Dewi Sant - cyflwyno gwaith drwy </a:t>
            </a:r>
            <a:r>
              <a:rPr lang="cy-GB" sz="1800" b="1" dirty="0" err="1"/>
              <a:t>Moodle</a:t>
            </a:r>
            <a:endParaRPr lang="cy-GB" sz="18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1800" dirty="0"/>
              <a:t>Cyflwynwch eich portffolio drwy 'ch cyfrif Moodle a hynny cyn 12 y/h. Dylid ei gyflwyno fel un ddogfen Word gyflawn.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1800" dirty="0"/>
              <a:t>Nid oes angen cynnwys llofnodion yn eich cyflwyniad i’r Brifysgol (caiff y rhain eu cynnwys yn eich cyflwyniad i’ch awdurdod lleol). 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800" dirty="0"/>
              <a:t>Gwnewch yn siŵr fod eich portffolio’n gyflawn a’ch bod wedi ateb pob adran a’ch bod wedi derbyn derbynneb am eich cyflwyniad gan y Brifysgol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-GB" sz="1800" b="1" dirty="0"/>
              <a:t>Cyflwyno i’r Awdurdod Lleol drwy e-bost i’ch cydlynydd hyfforddi penodedig / rheolwr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800" dirty="0"/>
              <a:t>Cyflwynwch </a:t>
            </a:r>
            <a:r>
              <a:rPr lang="cy-GB" sz="1800" b="1" dirty="0"/>
              <a:t>PDF</a:t>
            </a:r>
            <a:r>
              <a:rPr lang="cy-GB" sz="1800" dirty="0"/>
              <a:t> o’r portffolio cyflawn wedi’i gwblhau cyn y dyddiad/amser terfyn i gyfeiriad e-bost awdurdod lleol penodedig eich cydlynydd hyfforddi. 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800" dirty="0"/>
              <a:t>Rhaid ei gyflwyno fel un ddogfen gyflawn a chynnwys copïau wedi’u sganio o bob llofnod gwreiddiol, neu lofnod electroneg gydag e-bost cadarnhau gan y rheolwr llinell </a:t>
            </a:r>
            <a:r>
              <a:rPr lang="cy-GB" sz="1800" b="1" dirty="0"/>
              <a:t>oni roddir cyfarwyddiadau eraill i chi.</a:t>
            </a:r>
            <a:r>
              <a:rPr lang="cy-GB" sz="1800" dirty="0"/>
              <a:t> (Gosodwch y tudalennau wedi’u sganio / llofnodion yn yr adrannau perthnasol). </a:t>
            </a: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cy-GB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cy-GB" dirty="0"/>
          </a:p>
        </p:txBody>
      </p:sp>
      <p:sp>
        <p:nvSpPr>
          <p:cNvPr id="3" name="Teitl 2">
            <a:extLst>
              <a:ext uri="{FF2B5EF4-FFF2-40B4-BE49-F238E27FC236}">
                <a16:creationId xmlns:a16="http://schemas.microsoft.com/office/drawing/2014/main" id="{B3012375-6CE3-7548-9D66-B2DEE3980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dirty="0"/>
              <a:t>Y Broses Gyflwyno</a:t>
            </a:r>
          </a:p>
        </p:txBody>
      </p:sp>
      <p:sp>
        <p:nvSpPr>
          <p:cNvPr id="56324" name="Dalfan Dyddiad 3">
            <a:extLst>
              <a:ext uri="{FF2B5EF4-FFF2-40B4-BE49-F238E27FC236}">
                <a16:creationId xmlns:a16="http://schemas.microsoft.com/office/drawing/2014/main" id="{508BD6DF-10CC-4C4F-8CB6-0020103F186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5DB0803-BB11-3844-ACE8-82A95856AF80}" type="datetime1"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3/3/21</a:t>
            </a:fld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2">
            <a:extLst>
              <a:ext uri="{FF2B5EF4-FFF2-40B4-BE49-F238E27FC236}">
                <a16:creationId xmlns:a16="http://schemas.microsoft.com/office/drawing/2014/main" id="{90D73272-5DC3-1749-9311-C3EACE5A26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012825"/>
            <a:ext cx="7848600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57347" name="Picture 3">
            <a:extLst>
              <a:ext uri="{FF2B5EF4-FFF2-40B4-BE49-F238E27FC236}">
                <a16:creationId xmlns:a16="http://schemas.microsoft.com/office/drawing/2014/main" id="{A01D752D-263B-1446-A809-1B2196E3C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313" y="4708525"/>
            <a:ext cx="22764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78" name="Text Box 5">
            <a:extLst>
              <a:ext uri="{FF2B5EF4-FFF2-40B4-BE49-F238E27FC236}">
                <a16:creationId xmlns:a16="http://schemas.microsoft.com/office/drawing/2014/main" id="{815AB2F6-8A5B-2149-BF6E-1BD1FC678B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990600"/>
            <a:ext cx="8229600" cy="50165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9pPr>
          </a:lstStyle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Ydych</a:t>
            </a:r>
            <a:r>
              <a:rPr lang="en-US" altLang="en-US" sz="2400" dirty="0">
                <a:solidFill>
                  <a:srgbClr val="000000"/>
                </a:solidFill>
              </a:rPr>
              <a:t> chi </a:t>
            </a:r>
            <a:r>
              <a:rPr lang="en-US" altLang="en-US" sz="2400" dirty="0" err="1">
                <a:solidFill>
                  <a:srgbClr val="000000"/>
                </a:solidFill>
              </a:rPr>
              <a:t>wedi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trefnu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eich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dyddiau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astudio</a:t>
            </a:r>
            <a:r>
              <a:rPr lang="en-US" altLang="en-US" sz="2400" dirty="0">
                <a:solidFill>
                  <a:srgbClr val="000000"/>
                </a:solidFill>
              </a:rPr>
              <a:t>?</a:t>
            </a: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Mae'r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weithdrefn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gyfer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amgylchiadau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esgusodol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wedi'i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chynnwys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Llawlyfr</a:t>
            </a:r>
            <a:r>
              <a:rPr lang="en-US" altLang="en-US" sz="2400" dirty="0">
                <a:solidFill>
                  <a:srgbClr val="000000"/>
                </a:solidFill>
              </a:rPr>
              <a:t> y </a:t>
            </a:r>
            <a:r>
              <a:rPr lang="en-US" altLang="en-US" sz="2400" dirty="0" err="1">
                <a:solidFill>
                  <a:srgbClr val="000000"/>
                </a:solidFill>
              </a:rPr>
              <a:t>Rhaglen</a:t>
            </a:r>
            <a:r>
              <a:rPr lang="en-US" altLang="en-US" sz="2400" dirty="0">
                <a:solidFill>
                  <a:srgbClr val="000000"/>
                </a:solidFill>
              </a:rPr>
              <a:t> ac </a:t>
            </a:r>
            <a:r>
              <a:rPr lang="en-US" altLang="en-US" sz="2400" dirty="0" err="1">
                <a:solidFill>
                  <a:srgbClr val="000000"/>
                </a:solidFill>
              </a:rPr>
              <a:t>ar</a:t>
            </a:r>
            <a:r>
              <a:rPr lang="en-US" altLang="en-US" sz="2400" dirty="0">
                <a:solidFill>
                  <a:srgbClr val="000000"/>
                </a:solidFill>
              </a:rPr>
              <a:t> moodle </a:t>
            </a: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Cysylltwch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  <a:latin typeface="Calibri"/>
              </a:rPr>
              <a:t>â</a:t>
            </a:r>
            <a:r>
              <a:rPr lang="en-US" altLang="en-US" sz="2400" dirty="0" err="1">
                <a:solidFill>
                  <a:srgbClr val="000000"/>
                </a:solidFill>
              </a:rPr>
              <a:t>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adran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hyfforddi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os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ydych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cael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problemau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Cofiwch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lenwi</a:t>
            </a:r>
            <a:r>
              <a:rPr lang="en-US" altLang="en-US" sz="2400" dirty="0">
                <a:solidFill>
                  <a:srgbClr val="000000"/>
                </a:solidFill>
              </a:rPr>
              <a:t> a </a:t>
            </a:r>
            <a:r>
              <a:rPr lang="en-US" altLang="en-US" sz="2400" dirty="0" err="1">
                <a:solidFill>
                  <a:srgbClr val="000000"/>
                </a:solidFill>
              </a:rPr>
              <a:t>dychwelyd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holiaduron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gwerthuso</a:t>
            </a:r>
            <a:r>
              <a:rPr lang="en-US" altLang="en-US" sz="2400" dirty="0">
                <a:solidFill>
                  <a:srgbClr val="000000"/>
                </a:solidFill>
              </a:rPr>
              <a:t> y </a:t>
            </a:r>
            <a:r>
              <a:rPr lang="en-US" altLang="en-US" sz="2400" dirty="0" err="1">
                <a:solidFill>
                  <a:srgbClr val="000000"/>
                </a:solidFill>
              </a:rPr>
              <a:t>byddwch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derbyn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wrth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i</a:t>
            </a:r>
            <a:r>
              <a:rPr lang="en-US" altLang="en-US" sz="2400" dirty="0">
                <a:solidFill>
                  <a:srgbClr val="000000"/>
                </a:solidFill>
              </a:rPr>
              <a:t> chi </a:t>
            </a:r>
            <a:r>
              <a:rPr lang="en-US" altLang="en-US" sz="2400" dirty="0" err="1">
                <a:solidFill>
                  <a:srgbClr val="000000"/>
                </a:solidFill>
              </a:rPr>
              <a:t>gwblhau'r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rhaglen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Peidiwch</a:t>
            </a:r>
            <a:r>
              <a:rPr lang="en-US" altLang="en-US" sz="2400" dirty="0">
                <a:solidFill>
                  <a:srgbClr val="000000"/>
                </a:solidFill>
              </a:rPr>
              <a:t> â </a:t>
            </a:r>
            <a:r>
              <a:rPr lang="en-US" altLang="en-US" sz="2400" dirty="0" err="1">
                <a:solidFill>
                  <a:srgbClr val="000000"/>
                </a:solidFill>
              </a:rPr>
              <a:t>gadael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hyn</a:t>
            </a:r>
            <a:r>
              <a:rPr lang="en-US" altLang="en-US" sz="2400" dirty="0">
                <a:solidFill>
                  <a:srgbClr val="000000"/>
                </a:solidFill>
              </a:rPr>
              <a:t> tan y </a:t>
            </a:r>
            <a:r>
              <a:rPr lang="en-US" altLang="en-US" sz="2400" dirty="0" err="1">
                <a:solidFill>
                  <a:srgbClr val="000000"/>
                </a:solidFill>
              </a:rPr>
              <a:t>funud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</a:p>
          <a:p>
            <a:pPr marL="107950" indent="0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Times New Roman" pitchFamily="16" charset="0"/>
              <a:buNone/>
              <a:defRPr/>
            </a:pPr>
            <a:r>
              <a:rPr lang="en-US" altLang="en-US" sz="2400" b="1" dirty="0">
                <a:solidFill>
                  <a:srgbClr val="000000"/>
                </a:solidFill>
              </a:rPr>
              <a:t>   </a:t>
            </a:r>
            <a:r>
              <a:rPr lang="en-US" altLang="en-US" sz="2400" dirty="0" err="1">
                <a:solidFill>
                  <a:srgbClr val="000000"/>
                </a:solidFill>
                <a:latin typeface="+mj-lt"/>
              </a:rPr>
              <a:t>olaf</a:t>
            </a:r>
            <a:br>
              <a:rPr lang="en-US" altLang="en-US" sz="2700" dirty="0">
                <a:solidFill>
                  <a:srgbClr val="000000"/>
                </a:solidFill>
              </a:rPr>
            </a:br>
            <a:r>
              <a:rPr lang="en-US" altLang="en-US" sz="2400" b="1" kern="0" dirty="0" err="1">
                <a:solidFill>
                  <a:srgbClr val="464646"/>
                </a:solidFill>
                <a:latin typeface="Lucida Sans Unicode"/>
              </a:rPr>
              <a:t>Gweddill</a:t>
            </a:r>
            <a:r>
              <a:rPr lang="en-US" altLang="en-US" sz="2400" b="1" kern="0" dirty="0">
                <a:solidFill>
                  <a:srgbClr val="464646"/>
                </a:solidFill>
                <a:latin typeface="Lucida Sans Unicode"/>
              </a:rPr>
              <a:t> y </a:t>
            </a:r>
            <a:r>
              <a:rPr lang="en-US" altLang="en-US" sz="2400" b="1" kern="0" dirty="0" err="1">
                <a:solidFill>
                  <a:srgbClr val="464646"/>
                </a:solidFill>
                <a:latin typeface="Lucida Sans Unicode"/>
              </a:rPr>
              <a:t>dydd</a:t>
            </a:r>
            <a:endParaRPr lang="en-US" altLang="en-US" sz="2400" b="1" kern="0" dirty="0">
              <a:solidFill>
                <a:srgbClr val="464646"/>
              </a:solidFill>
              <a:latin typeface="Lucida Sans Unicode"/>
            </a:endParaRP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Amser unigol gyda hyfforddwyr i drafod </a:t>
            </a: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eich gwaith</a:t>
            </a:r>
            <a:endParaRPr lang="en-GB" altLang="en-US" sz="24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Amser i weithio ar eich portffolios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107950" indent="0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Times New Roman" pitchFamily="16" charset="0"/>
              <a:buNone/>
              <a:defRPr/>
            </a:pPr>
            <a:endParaRPr lang="en-US" altLang="en-US" sz="2400" dirty="0">
              <a:solidFill>
                <a:srgbClr val="000000"/>
              </a:solidFill>
            </a:endParaRPr>
          </a:p>
        </p:txBody>
      </p:sp>
      <p:sp>
        <p:nvSpPr>
          <p:cNvPr id="57349" name="Text Box 6">
            <a:extLst>
              <a:ext uri="{FF2B5EF4-FFF2-40B4-BE49-F238E27FC236}">
                <a16:creationId xmlns:a16="http://schemas.microsoft.com/office/drawing/2014/main" id="{C0B3EA0E-C706-CE44-9365-946A3C0352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1E0A6E-27C1-B148-B695-7513A0F60853}"/>
              </a:ext>
            </a:extLst>
          </p:cNvPr>
          <p:cNvSpPr txBox="1"/>
          <p:nvPr/>
        </p:nvSpPr>
        <p:spPr>
          <a:xfrm>
            <a:off x="457200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        I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Orffen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721063C8-2F39-4C89-98F5-1B2C8FDC83F6}" vid="{8CCD9A0A-AC9B-4F57-8631-F1C4B5334A6C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3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4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gfen Gwynedd" ma:contentTypeID="0x01010027448A19590E40ABB966CC44EC05A4100100BB359E19FBE4B248A2F4856A5F506AA1" ma:contentTypeVersion="1" ma:contentTypeDescription="Dogfen ar gyfer defnydd cyffredinol. Drwy ddefnyddio hwn, byddwn yn sicrhau metadata cyson ar draws yr holl ddogfennau" ma:contentTypeScope="" ma:versionID="db8376de44b6c96294d103a1304be4dd">
  <xsd:schema xmlns:xsd="http://www.w3.org/2001/XMLSchema" xmlns:xs="http://www.w3.org/2001/XMLSchema" xmlns:p="http://schemas.microsoft.com/office/2006/metadata/properties" xmlns:ns2="d91f2355-c79c-4942-b1d4-b53202503f7b" targetNamespace="http://schemas.microsoft.com/office/2006/metadata/properties" ma:root="true" ma:fieldsID="195ce64e9451662b3c57f7eec77517bc" ns2:_="">
    <xsd:import namespace="d91f2355-c79c-4942-b1d4-b53202503f7b"/>
    <xsd:element name="properties">
      <xsd:complexType>
        <xsd:sequence>
          <xsd:element name="documentManagement">
            <xsd:complexType>
              <xsd:all>
                <xsd:element ref="ns2:CurrentStatus" minOccurs="0"/>
                <xsd:element ref="ns2:d1780b1f095142689bede48a1a592c27" minOccurs="0"/>
                <xsd:element ref="ns2:TaxCatchAll" minOccurs="0"/>
                <xsd:element ref="ns2:TaxCatchAllLabel" minOccurs="0"/>
                <xsd:element ref="ns2:ke93f16e132f4fd988b16f5cfb0cdfe5" minOccurs="0"/>
                <xsd:element ref="ns2:DocumentOwner" minOccurs="0"/>
                <xsd:element ref="ns2:fc21e95941e341fd9527e12848537719" minOccurs="0"/>
                <xsd:element ref="ns2:Migrated" minOccurs="0"/>
                <xsd:element ref="ns2:MigrationDetails" minOccurs="0"/>
                <xsd:element ref="ns2:TaxKeyword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1f2355-c79c-4942-b1d4-b53202503f7b" elementFormDefault="qualified">
    <xsd:import namespace="http://schemas.microsoft.com/office/2006/documentManagement/types"/>
    <xsd:import namespace="http://schemas.microsoft.com/office/infopath/2007/PartnerControls"/>
    <xsd:element name="CurrentStatus" ma:index="8" nillable="true" ma:displayName="Statws Presennol" ma:default="Drafft" ma:internalName="CurrentStatus">
      <xsd:simpleType>
        <xsd:restriction base="dms:Choice">
          <xsd:enumeration value="Drafft"/>
          <xsd:enumeration value="I'w Adolygu"/>
          <xsd:enumeration value="Adolygwyd"/>
          <xsd:enumeration value="I'w Gymeradwyo"/>
          <xsd:enumeration value="Wedi Cymeradwyo"/>
        </xsd:restriction>
      </xsd:simpleType>
    </xsd:element>
    <xsd:element name="d1780b1f095142689bede48a1a592c27" ma:index="9" nillable="true" ma:taxonomy="true" ma:internalName="d1780b1f095142689bede48a1a592c27" ma:taxonomyFieldName="_cx_SecurityMarkings" ma:displayName="Marc Gwarchod" ma:default="1;#Official|cc759f6a-42a8-4716-9405-b226874081d1" ma:fieldId="{d1780b1f-0951-4268-9bed-e48a1a592c27}" ma:sspId="3eea98ac-f451-44df-b5cb-3b1154eab1c5" ma:termSetId="a9da5f56-ebc6-4d64-8a44-41072e1701b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39876997-ede7-426c-8540-26aeba452ce7}" ma:internalName="TaxCatchAll" ma:showField="CatchAllData" ma:web="30667b4d-21d3-4faa-9819-dab70b0cac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39876997-ede7-426c-8540-26aeba452ce7}" ma:internalName="TaxCatchAllLabel" ma:readOnly="true" ma:showField="CatchAllDataLabel" ma:web="30667b4d-21d3-4faa-9819-dab70b0cac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e93f16e132f4fd988b16f5cfb0cdfe5" ma:index="13" nillable="true" ma:taxonomy="true" ma:internalName="ke93f16e132f4fd988b16f5cfb0cdfe5" ma:taxonomyFieldName="Classification" ma:displayName="Categori Gwybodaeth" ma:fieldId="{4e93f16e-132f-4fd9-88b1-6f5cfb0cdfe5}" ma:sspId="3eea98ac-f451-44df-b5cb-3b1154eab1c5" ma:termSetId="9f7b28ae-a563-43f9-b8e9-f13e41e6424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ocumentOwner" ma:index="15" nillable="true" ma:displayName="Perchen y Ddogfen(nau)" ma:description="Y prif berson sy'n gyfrifol am asedau gwybodaeth y tîm (e.e. Rheolwr Gwasanaeth)" ma:SearchPeopleOnly="false" ma:SharePointGroup="0" ma:internalName="DocumentOwne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fc21e95941e341fd9527e12848537719" ma:index="16" nillable="true" ma:taxonomy="true" ma:internalName="fc21e95941e341fd9527e12848537719" ma:taxonomyFieldName="OriginatingFunction" ma:displayName="Tarddiad" ma:readOnly="false" ma:fieldId="{fc21e959-41e3-41fd-9527-e12848537719}" ma:sspId="3eea98ac-f451-44df-b5cb-3b1154eab1c5" ma:termSetId="9f7b28ae-a563-43f9-b8e9-f13e41e6424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igrated" ma:index="18" nillable="true" ma:displayName="Mudo" ma:default="Na" ma:hidden="true" ma:internalName="Migrated">
      <xsd:simpleType>
        <xsd:restriction base="dms:Choice">
          <xsd:enumeration value="Ia"/>
          <xsd:enumeration value="Na"/>
        </xsd:restriction>
      </xsd:simpleType>
    </xsd:element>
    <xsd:element name="MigrationDetails" ma:index="19" nillable="true" ma:displayName="Manylion Mudo" ma:description="Manylion ychwanegol am y ddogfen wreiddiol a'r broses fudo" ma:hidden="true" ma:internalName="MigrationDetails">
      <xsd:simpleType>
        <xsd:restriction base="dms:Note">
          <xsd:maxLength value="255"/>
        </xsd:restriction>
      </xsd:simpleType>
    </xsd:element>
    <xsd:element name="TaxKeywordTaxHTField" ma:index="20" nillable="true" ma:taxonomy="true" ma:internalName="TaxKeywordTaxHTField" ma:taxonomyFieldName="TaxKeyword" ma:displayName="Allweddeiriau Enterprise" ma:fieldId="{23f27201-bee3-471e-b2e7-b64fd8b7ca38}" ma:taxonomyMulti="true" ma:sspId="3eea98ac-f451-44df-b5cb-3b1154eab1c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8009B4-A1C8-1E40-AC53-DF2597D011F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0DBC0A5-775D-E64F-A079-E00A0EED1D02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EB9DD641-E8C7-7F46-B9A0-863E47C777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1f2355-c79c-4942-b1d4-b53202503f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12510</TotalTime>
  <Words>2626</Words>
  <Application>Microsoft Macintosh PowerPoint</Application>
  <PresentationFormat>On-screen Show (4:3)</PresentationFormat>
  <Paragraphs>229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Arial</vt:lpstr>
      <vt:lpstr>WenQuanYi Zen Hei Sharp</vt:lpstr>
      <vt:lpstr>Lucida Sans Unicode</vt:lpstr>
      <vt:lpstr>Times New Roman</vt:lpstr>
      <vt:lpstr>Wingdings 3</vt:lpstr>
      <vt:lpstr>Verdana</vt:lpstr>
      <vt:lpstr>Wingdings 2</vt:lpstr>
      <vt:lpstr>Wingdings</vt:lpstr>
      <vt:lpstr>Cavolini</vt:lpstr>
      <vt:lpstr>Calibri</vt:lpstr>
      <vt:lpstr>Theme1</vt:lpstr>
      <vt:lpstr>PowerPoint Presentation</vt:lpstr>
      <vt:lpstr> Rhaglen Gweithdy 4 </vt:lpstr>
      <vt:lpstr>Sesiwn1  Rheolau ar gyfer gweithdai rhithiol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Pam bod adborth rydym yn ei dderbyn gan unigolion rydym yn gweithio gyda hwy mor bwysig</vt:lpstr>
      <vt:lpstr>Pam fod adborth rydym yn ei derbyn gan bobl rydym yn gweithio gyda hwy yn bwysig</vt:lpstr>
      <vt:lpstr>Beth mae unigolion yn ei ddweud </vt:lpstr>
      <vt:lpstr> Ymarferiad 2 </vt:lpstr>
      <vt:lpstr>PowerPoint Presentation</vt:lpstr>
      <vt:lpstr>PowerPoint Presentation</vt:lpstr>
      <vt:lpstr>PowerPoint Presentation</vt:lpstr>
      <vt:lpstr>PowerPoint Presentation</vt:lpstr>
      <vt:lpstr> Sesiwn 3 Rhestr wirio Camgymeriadau Cyffredin </vt:lpstr>
      <vt:lpstr>Rhestr wirio - Camgymeriadau Cyffredin</vt:lpstr>
      <vt:lpstr>  Rhestr wirio - Camgymeriadau Cyffredin  </vt:lpstr>
      <vt:lpstr> Rhestr wirio - Camgymeriadau Cyffredin </vt:lpstr>
      <vt:lpstr> Rhestr wirio - Camgymeriadau Cyffredin </vt:lpstr>
      <vt:lpstr>PowerPoint Presentation</vt:lpstr>
      <vt:lpstr>Y Broses Gyflwyno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THE TRAINERS</dc:title>
  <dc:creator>bigpicture</dc:creator>
  <cp:lastModifiedBy>Paula McCreary</cp:lastModifiedBy>
  <cp:revision>300</cp:revision>
  <cp:lastPrinted>2017-07-04T10:51:05Z</cp:lastPrinted>
  <dcterms:created xsi:type="dcterms:W3CDTF">2009-07-06T20:41:59Z</dcterms:created>
  <dcterms:modified xsi:type="dcterms:W3CDTF">2021-03-03T13:41:52Z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0x01010027448A19590E40ABB966CC44EC05A4100100BB359E19FBE4B248A2F4856A5F506AA1</vt:lpwstr>
  </property>
  <property fmtid="{D5CDD505-2E9C-101B-9397-08002B2CF9AE}" pid="3" name="Migrated">
    <vt:lpwstr>Na</vt:lpwstr>
  </property>
  <property fmtid="{D5CDD505-2E9C-101B-9397-08002B2CF9AE}" pid="4" name="TaxKeywordTaxHTField">
    <vt:lpwstr/>
  </property>
  <property fmtid="{D5CDD505-2E9C-101B-9397-08002B2CF9AE}" pid="5" name="d1780b1f095142689bede48a1a592c27">
    <vt:lpwstr>Swyddogol Sensitif|93d40ef2-de4e-446a-9cd4-9e15ffd37424</vt:lpwstr>
  </property>
  <property fmtid="{D5CDD505-2E9C-101B-9397-08002B2CF9AE}" pid="6" name="CurrentStatus">
    <vt:lpwstr>Drafft</vt:lpwstr>
  </property>
  <property fmtid="{D5CDD505-2E9C-101B-9397-08002B2CF9AE}" pid="7" name="ke93f16e132f4fd988b16f5cfb0cdfe5">
    <vt:lpwstr>Dysgu a Datblygu'r Gweithlu|60739eba-c942-450e-bbfe-b5e4fa6a1f68</vt:lpwstr>
  </property>
  <property fmtid="{D5CDD505-2E9C-101B-9397-08002B2CF9AE}" pid="8" name="fc21e95941e341fd9527e12848537719">
    <vt:lpwstr/>
  </property>
  <property fmtid="{D5CDD505-2E9C-101B-9397-08002B2CF9AE}" pid="9" name="DocumentOwner">
    <vt:lpwstr>15</vt:lpwstr>
  </property>
  <property fmtid="{D5CDD505-2E9C-101B-9397-08002B2CF9AE}" pid="10" name="MigrationDetails">
    <vt:lpwstr/>
  </property>
  <property fmtid="{D5CDD505-2E9C-101B-9397-08002B2CF9AE}" pid="11" name="TaxCatchAll">
    <vt:lpwstr>1;#Official|cc759f6a-42a8-4716-9405-b226874081d1</vt:lpwstr>
  </property>
  <property fmtid="{D5CDD505-2E9C-101B-9397-08002B2CF9AE}" pid="12" name="Classification">
    <vt:lpwstr>2</vt:lpwstr>
  </property>
  <property fmtid="{D5CDD505-2E9C-101B-9397-08002B2CF9AE}" pid="13" name="TaxKeyword">
    <vt:lpwstr/>
  </property>
  <property fmtid="{D5CDD505-2E9C-101B-9397-08002B2CF9AE}" pid="14" name="_cx_SecurityMarkings">
    <vt:lpwstr>6</vt:lpwstr>
  </property>
  <property fmtid="{D5CDD505-2E9C-101B-9397-08002B2CF9AE}" pid="15" name="OriginatingFunction">
    <vt:lpwstr/>
  </property>
  <property fmtid="{D5CDD505-2E9C-101B-9397-08002B2CF9AE}" pid="16" name="TitusGUID">
    <vt:lpwstr>f4c85e27-2d20-44f4-b562-25461df8b178</vt:lpwstr>
  </property>
  <property fmtid="{D5CDD505-2E9C-101B-9397-08002B2CF9AE}" pid="17" name="display_urn:schemas-microsoft-com:office:office#DocumentOwner">
    <vt:lpwstr>Paul Gillian Laybourne (OEDOLION)</vt:lpwstr>
  </property>
</Properties>
</file>