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notesMasterIdLst>
    <p:notesMasterId r:id="rId35"/>
  </p:notesMasterIdLst>
  <p:handoutMasterIdLst>
    <p:handoutMasterId r:id="rId36"/>
  </p:handoutMasterIdLst>
  <p:sldIdLst>
    <p:sldId id="538" r:id="rId2"/>
    <p:sldId id="500" r:id="rId3"/>
    <p:sldId id="537" r:id="rId4"/>
    <p:sldId id="449" r:id="rId5"/>
    <p:sldId id="450" r:id="rId6"/>
    <p:sldId id="451" r:id="rId7"/>
    <p:sldId id="452" r:id="rId8"/>
    <p:sldId id="453" r:id="rId9"/>
    <p:sldId id="454" r:id="rId10"/>
    <p:sldId id="488" r:id="rId11"/>
    <p:sldId id="455" r:id="rId12"/>
    <p:sldId id="456" r:id="rId13"/>
    <p:sldId id="458" r:id="rId14"/>
    <p:sldId id="539" r:id="rId15"/>
    <p:sldId id="459" r:id="rId16"/>
    <p:sldId id="460" r:id="rId17"/>
    <p:sldId id="461" r:id="rId18"/>
    <p:sldId id="462" r:id="rId19"/>
    <p:sldId id="463" r:id="rId20"/>
    <p:sldId id="494" r:id="rId21"/>
    <p:sldId id="464" r:id="rId22"/>
    <p:sldId id="501" r:id="rId23"/>
    <p:sldId id="530" r:id="rId24"/>
    <p:sldId id="466" r:id="rId25"/>
    <p:sldId id="467" r:id="rId26"/>
    <p:sldId id="478" r:id="rId27"/>
    <p:sldId id="457" r:id="rId28"/>
    <p:sldId id="473" r:id="rId29"/>
    <p:sldId id="479" r:id="rId30"/>
    <p:sldId id="448" r:id="rId31"/>
    <p:sldId id="468" r:id="rId32"/>
    <p:sldId id="469" r:id="rId33"/>
    <p:sldId id="470" r:id="rId34"/>
  </p:sldIdLst>
  <p:sldSz cx="9144000" cy="6858000" type="screen4x3"/>
  <p:notesSz cx="9305925" cy="70199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2BCB6"/>
    <a:srgbClr val="28A8A8"/>
    <a:srgbClr val="59766B"/>
    <a:srgbClr val="5C8283"/>
    <a:srgbClr val="3F794A"/>
    <a:srgbClr val="7EC937"/>
    <a:srgbClr val="080808"/>
    <a:srgbClr val="DCDCDE"/>
    <a:srgbClr val="4472C4"/>
    <a:srgbClr val="ECE2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24" y="5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40" d="100"/>
        <a:sy n="4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A9FA71-3B24-4F87-9025-285AC432064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7A9CD3-CE58-4E01-A383-9026B370083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271112" y="0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0F2C11-25B6-49CA-BFE6-2A5FA6257232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F54101-E269-4EF4-92BC-56692BA797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667526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7859F-A72F-4F74-ADB2-5EC504E2057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271112" y="6667526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CA016F-0DCF-4F82-9647-0D9474AB98F5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9192158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271112" y="0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B258F-DE8F-4C91-9A20-977F71256C21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73400" y="876300"/>
            <a:ext cx="3159125" cy="23701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A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29941" y="3378094"/>
            <a:ext cx="7446044" cy="27642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667526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271112" y="6667526"/>
            <a:ext cx="4032640" cy="35239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7025DE-5CB2-4951-AF23-4357030AD9C3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25143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9362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837676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420162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584818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011205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146469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30578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31329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784371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276669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885259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3" name="TextBox 2"/>
          <p:cNvSpPr txBox="1"/>
          <p:nvPr userDrawn="1"/>
        </p:nvSpPr>
        <p:spPr>
          <a:xfrm>
            <a:off x="0" y="0"/>
            <a:ext cx="914400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tx2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r"/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663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346531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100000">
              <a:srgbClr val="82BCB6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942C4-5DAD-458E-9AD0-D2E5CE2F90E5}" type="datetimeFigureOut">
              <a:rPr lang="en-AU" smtClean="0"/>
              <a:t>16/08/2023</a:t>
            </a:fld>
            <a:endParaRPr lang="en-A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A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31D70C-1377-4435-B707-976E2F57F706}" type="slidenum">
              <a:rPr lang="en-AU" smtClean="0"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450710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microsoft.com/office/2007/relationships/hdphoto" Target="../media/hdphoto2.wdp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microsoft.com/office/2007/relationships/hdphoto" Target="../media/hdphoto4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microsoft.com/office/2007/relationships/hdphoto" Target="../media/hdphoto6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e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43.png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emf"/><Relationship Id="rId5" Type="http://schemas.openxmlformats.org/officeDocument/2006/relationships/image" Target="../media/image47.png"/><Relationship Id="rId4" Type="http://schemas.openxmlformats.org/officeDocument/2006/relationships/image" Target="../media/image46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e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jpe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m6X77ShHa8&amp;t=57s" TargetMode="External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6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emf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jpeg"/><Relationship Id="rId4" Type="http://schemas.openxmlformats.org/officeDocument/2006/relationships/image" Target="../media/image7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em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emf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em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BF0BD24-AEFA-471F-819E-94BDD1FF538C}"/>
              </a:ext>
            </a:extLst>
          </p:cNvPr>
          <p:cNvSpPr/>
          <p:nvPr/>
        </p:nvSpPr>
        <p:spPr>
          <a:xfrm>
            <a:off x="122835" y="176879"/>
            <a:ext cx="588434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Alissa Flatley</a:t>
            </a:r>
          </a:p>
          <a:p>
            <a:r>
              <a:rPr lang="en-GB" sz="1800" dirty="0">
                <a:solidFill>
                  <a:schemeClr val="bg1"/>
                </a:solidFill>
              </a:rPr>
              <a:t>ACNA4007 – Physical Landscape and the Geosphere</a:t>
            </a:r>
            <a:endParaRPr lang="en-AU" sz="2000" dirty="0">
              <a:solidFill>
                <a:schemeClr val="bg1"/>
              </a:solidFill>
            </a:endParaRPr>
          </a:p>
          <a:p>
            <a:endParaRPr lang="en-AU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3013460-E455-4FC0-AD8C-B0B15D73CEEC}"/>
              </a:ext>
            </a:extLst>
          </p:cNvPr>
          <p:cNvSpPr/>
          <p:nvPr/>
        </p:nvSpPr>
        <p:spPr>
          <a:xfrm>
            <a:off x="288662" y="5067432"/>
            <a:ext cx="8566676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de-DE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  <a:cs typeface="Arial" panose="020B0604020202020204" pitchFamily="34" charset="0"/>
              </a:rPr>
              <a:t>Landscapes and Life </a:t>
            </a:r>
            <a:r>
              <a:rPr lang="en-AU" sz="6000" dirty="0" err="1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  <a:cs typeface="Arial" panose="020B0604020202020204" pitchFamily="34" charset="0"/>
              </a:rPr>
              <a:t>Biogeomorphology</a:t>
            </a:r>
            <a:endParaRPr lang="en-AU" sz="6000" dirty="0">
              <a:solidFill>
                <a:srgbClr val="002060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19C755D6-3CE7-F55E-CCFC-DFF96A2E1E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855" y="0"/>
            <a:ext cx="2438073" cy="112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616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457216" y="1043131"/>
            <a:ext cx="4281560" cy="552299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64"/>
          <a:stretch/>
        </p:blipFill>
        <p:spPr>
          <a:xfrm>
            <a:off x="5359518" y="1692869"/>
            <a:ext cx="3327266" cy="48732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The Earth surface - Landscapes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4F85F-4255-4CAE-8F3B-7E3D2D799443}"/>
              </a:ext>
            </a:extLst>
          </p:cNvPr>
          <p:cNvGrpSpPr/>
          <p:nvPr/>
        </p:nvGrpSpPr>
        <p:grpSpPr>
          <a:xfrm>
            <a:off x="3030157" y="1987633"/>
            <a:ext cx="2469285" cy="2399654"/>
            <a:chOff x="3125972" y="2243103"/>
            <a:chExt cx="3085244" cy="3123048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D8946E3-ABF0-459F-9956-7C5ED31975A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1243764">
              <a:off x="3125972" y="2243103"/>
              <a:ext cx="3085244" cy="3123048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03A4AD64-505F-4177-99C1-533421F7D9F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colorTemperature colorTemp="5900"/>
                      </a14:imgEffect>
                      <a14:imgEffect>
                        <a14:saturation sat="20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467155" y="2669542"/>
              <a:ext cx="1627773" cy="1627773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A5B0ECF-2DD4-41E1-BF68-D4DAF0F519DF}"/>
              </a:ext>
            </a:extLst>
          </p:cNvPr>
          <p:cNvSpPr txBox="1"/>
          <p:nvPr/>
        </p:nvSpPr>
        <p:spPr>
          <a:xfrm>
            <a:off x="5286615" y="1039606"/>
            <a:ext cx="2213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What’s missing ?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569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5000"/>
                <a:lumOff val="95000"/>
              </a:schemeClr>
            </a:gs>
            <a:gs pos="100000">
              <a:srgbClr val="82BCB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451D74-A79E-4F2B-897C-3D571FB508EE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Earth surface processes and life…?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5FCF1D-65E6-416A-83CF-4FBA63E85B89}"/>
              </a:ext>
            </a:extLst>
          </p:cNvPr>
          <p:cNvSpPr txBox="1"/>
          <p:nvPr/>
        </p:nvSpPr>
        <p:spPr>
          <a:xfrm>
            <a:off x="236594" y="847926"/>
            <a:ext cx="47806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Do Earth surface processes influence life… e.g. over long timescales?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C3695CB-5345-410E-B6A5-D50D70F44020}"/>
              </a:ext>
            </a:extLst>
          </p:cNvPr>
          <p:cNvGrpSpPr/>
          <p:nvPr/>
        </p:nvGrpSpPr>
        <p:grpSpPr>
          <a:xfrm>
            <a:off x="727594" y="1807808"/>
            <a:ext cx="7688812" cy="3922275"/>
            <a:chOff x="727594" y="1807808"/>
            <a:chExt cx="7688812" cy="392227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168B8C0-8E17-40B9-9461-8BADB932917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104"/>
            <a:stretch/>
          </p:blipFill>
          <p:spPr>
            <a:xfrm>
              <a:off x="727594" y="1807808"/>
              <a:ext cx="3609565" cy="3207684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736DDE3-3BA8-4CF7-9360-FA4ADBF64D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3428"/>
            <a:stretch/>
          </p:blipFill>
          <p:spPr>
            <a:xfrm>
              <a:off x="4747769" y="1807808"/>
              <a:ext cx="3668637" cy="3198073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76BE8D9-569D-4FC7-BDE0-1149B939D581}"/>
                </a:ext>
              </a:extLst>
            </p:cNvPr>
            <p:cNvSpPr txBox="1"/>
            <p:nvPr/>
          </p:nvSpPr>
          <p:spPr>
            <a:xfrm>
              <a:off x="1743363" y="5360751"/>
              <a:ext cx="57461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</a:rPr>
                <a:t>Vicariance – Dispersal barriers – Refugia – Ecology… </a:t>
              </a:r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778212" y="1807808"/>
              <a:ext cx="15568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/>
                <a:t>Convergence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995758" y="1807808"/>
              <a:ext cx="13516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Divergence</a:t>
              </a:r>
            </a:p>
          </p:txBody>
        </p:sp>
      </p:grpSp>
      <p:cxnSp>
        <p:nvCxnSpPr>
          <p:cNvPr id="12" name="Straight Connector 11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374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linders_ (563)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8140" y="904213"/>
            <a:ext cx="2445430" cy="3287969"/>
          </a:xfrm>
          <a:prstGeom prst="rect">
            <a:avLst/>
          </a:prstGeom>
          <a:noFill/>
        </p:spPr>
      </p:pic>
      <p:sp>
        <p:nvSpPr>
          <p:cNvPr id="2" name="Rectangle 1"/>
          <p:cNvSpPr/>
          <p:nvPr/>
        </p:nvSpPr>
        <p:spPr>
          <a:xfrm>
            <a:off x="191865" y="4924444"/>
            <a:ext cx="4328024" cy="13696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… over short timescales - Earth surface processes have multiple effects on life !!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e.g. dust - Biogeochemical cycles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507"/>
          <a:stretch/>
        </p:blipFill>
        <p:spPr>
          <a:xfrm>
            <a:off x="1996219" y="1085128"/>
            <a:ext cx="2333906" cy="370046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189886" y="6670900"/>
            <a:ext cx="2012089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de-DE" sz="900" dirty="0"/>
              <a:t>https://www.scientificamerican.com,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Earth surface processes and life…?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DE9281-A258-40F3-8C8F-99DADBC71C4E}"/>
              </a:ext>
            </a:extLst>
          </p:cNvPr>
          <p:cNvSpPr/>
          <p:nvPr/>
        </p:nvSpPr>
        <p:spPr>
          <a:xfrm>
            <a:off x="2818986" y="6670900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https://seanmunger.files.wordpress.com/2014/06/pinatubo-1991.jpg,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E40366E-0ADD-4EA8-B8DE-46D2422036FD}"/>
              </a:ext>
            </a:extLst>
          </p:cNvPr>
          <p:cNvGrpSpPr/>
          <p:nvPr/>
        </p:nvGrpSpPr>
        <p:grpSpPr>
          <a:xfrm>
            <a:off x="191865" y="811374"/>
            <a:ext cx="8748227" cy="5811651"/>
            <a:chOff x="191865" y="811374"/>
            <a:chExt cx="8748227" cy="5811651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1130CE8-3EA9-4461-A087-10EFD131208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2449" b="5151"/>
            <a:stretch/>
          </p:blipFill>
          <p:spPr>
            <a:xfrm>
              <a:off x="4519889" y="811374"/>
              <a:ext cx="4420203" cy="274088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72EC49D-E4A0-4167-BA29-EAAB87A7CEE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519889" y="3707661"/>
              <a:ext cx="4420203" cy="276410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7149AF3-1931-4585-B0B8-D9EA9CB969A6}"/>
                </a:ext>
              </a:extLst>
            </p:cNvPr>
            <p:cNvSpPr txBox="1"/>
            <p:nvPr/>
          </p:nvSpPr>
          <p:spPr>
            <a:xfrm>
              <a:off x="191865" y="6253693"/>
              <a:ext cx="463283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e.g. volcanoes - Natural disasters</a:t>
              </a:r>
            </a:p>
          </p:txBody>
        </p:sp>
      </p:grpSp>
      <p:cxnSp>
        <p:nvCxnSpPr>
          <p:cNvPr id="13" name="Straight Connector 12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60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Earth surface processes and life…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630" y="973160"/>
            <a:ext cx="6837001" cy="40869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90500" y="6627168"/>
            <a:ext cx="121700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/>
              <a:t>Corenblit et al. 2010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4735E9-7469-4F3D-9F7F-2DF11BD7933F}"/>
              </a:ext>
            </a:extLst>
          </p:cNvPr>
          <p:cNvSpPr/>
          <p:nvPr/>
        </p:nvSpPr>
        <p:spPr>
          <a:xfrm>
            <a:off x="1021081" y="5221880"/>
            <a:ext cx="70532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Botanists and landscape: </a:t>
            </a:r>
            <a:r>
              <a:rPr lang="en-AU" b="1" dirty="0">
                <a:solidFill>
                  <a:srgbClr val="002060"/>
                </a:solidFill>
              </a:rPr>
              <a:t>effects</a:t>
            </a:r>
            <a:r>
              <a:rPr lang="en-AU" dirty="0">
                <a:solidFill>
                  <a:srgbClr val="002060"/>
                </a:solidFill>
              </a:rPr>
              <a:t> of landforms, processes, and materials on vegetation structure, composition, and dynamics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DCD6ED4-7E54-4AE0-BBC0-7DB889782620}"/>
              </a:ext>
            </a:extLst>
          </p:cNvPr>
          <p:cNvSpPr/>
          <p:nvPr/>
        </p:nvSpPr>
        <p:spPr>
          <a:xfrm>
            <a:off x="1021081" y="5868211"/>
            <a:ext cx="757791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Geomorphologists - have traditionally treated vegetation as an </a:t>
            </a:r>
            <a:r>
              <a:rPr lang="en-AU" b="1" dirty="0">
                <a:solidFill>
                  <a:srgbClr val="002060"/>
                </a:solidFill>
              </a:rPr>
              <a:t>independent variable </a:t>
            </a:r>
            <a:r>
              <a:rPr lang="en-AU" dirty="0">
                <a:solidFill>
                  <a:srgbClr val="002060"/>
                </a:solidFill>
              </a:rPr>
              <a:t>that affects landforms and sediment routing at limited spatial–temporal scales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08146" y="1268637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b="1" dirty="0"/>
              <a:t>Geomorphology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417108" y="3445007"/>
            <a:ext cx="1492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de-DE" b="1" dirty="0"/>
              <a:t>Ecology,</a:t>
            </a:r>
          </a:p>
          <a:p>
            <a:pPr algn="ctr"/>
            <a:r>
              <a:rPr lang="de-DE" b="1" dirty="0"/>
              <a:t>Biology etc.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6D643EF-1922-4BD9-AA9B-5ED121992855}"/>
              </a:ext>
            </a:extLst>
          </p:cNvPr>
          <p:cNvCxnSpPr/>
          <p:nvPr/>
        </p:nvCxnSpPr>
        <p:spPr>
          <a:xfrm>
            <a:off x="2305878" y="1637969"/>
            <a:ext cx="0" cy="2282024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FB9476-634C-4366-81BD-29A64B00ECD3}"/>
              </a:ext>
            </a:extLst>
          </p:cNvPr>
          <p:cNvCxnSpPr>
            <a:cxnSpLocks/>
          </p:cNvCxnSpPr>
          <p:nvPr/>
        </p:nvCxnSpPr>
        <p:spPr>
          <a:xfrm flipH="1">
            <a:off x="3474720" y="3745064"/>
            <a:ext cx="2138901" cy="628153"/>
          </a:xfrm>
          <a:prstGeom prst="straightConnector1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3710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hill&#10;&#10;Description generated with high confidence">
            <a:extLst>
              <a:ext uri="{FF2B5EF4-FFF2-40B4-BE49-F238E27FC236}">
                <a16:creationId xmlns:a16="http://schemas.microsoft.com/office/drawing/2014/main" id="{95F302F2-0C16-4D33-83B1-397E725B074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1831" y="918351"/>
            <a:ext cx="5000874" cy="300594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9202" t="3562" r="1951"/>
          <a:stretch/>
        </p:blipFill>
        <p:spPr>
          <a:xfrm>
            <a:off x="5393103" y="918350"/>
            <a:ext cx="3427648" cy="30059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294" y="3624678"/>
            <a:ext cx="5926090" cy="28683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Processes </a:t>
            </a:r>
            <a:r>
              <a:rPr lang="en-AU" sz="3200" b="1" dirty="0">
                <a:sym typeface="Symbol" panose="05050102010706020507" pitchFamily="18" charset="2"/>
              </a:rPr>
              <a:t> Community</a:t>
            </a:r>
            <a:endParaRPr lang="en-AU" sz="3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558847" y="5058835"/>
            <a:ext cx="25374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e.g. </a:t>
            </a:r>
            <a:r>
              <a:rPr lang="de-DE" dirty="0" err="1">
                <a:solidFill>
                  <a:srgbClr val="002060"/>
                </a:solidFill>
              </a:rPr>
              <a:t>migrating</a:t>
            </a:r>
            <a:r>
              <a:rPr lang="de-DE" dirty="0">
                <a:solidFill>
                  <a:srgbClr val="002060"/>
                </a:solidFill>
              </a:rPr>
              <a:t> dunes (Lomas de Arena, </a:t>
            </a:r>
            <a:r>
              <a:rPr lang="de-DE" dirty="0" err="1">
                <a:solidFill>
                  <a:srgbClr val="002060"/>
                </a:solidFill>
              </a:rPr>
              <a:t>Bolivia</a:t>
            </a:r>
            <a:r>
              <a:rPr lang="de-DE" dirty="0">
                <a:solidFill>
                  <a:srgbClr val="002060"/>
                </a:solidFill>
              </a:rPr>
              <a:t>) and </a:t>
            </a:r>
            <a:r>
              <a:rPr lang="de-DE" dirty="0" err="1">
                <a:solidFill>
                  <a:srgbClr val="002060"/>
                </a:solidFill>
              </a:rPr>
              <a:t>dying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de-DE" dirty="0" err="1">
                <a:solidFill>
                  <a:srgbClr val="002060"/>
                </a:solidFill>
              </a:rPr>
              <a:t>of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de-DE" dirty="0" err="1">
                <a:solidFill>
                  <a:srgbClr val="002060"/>
                </a:solidFill>
              </a:rPr>
              <a:t>forest</a:t>
            </a:r>
            <a:r>
              <a:rPr lang="de-DE" dirty="0">
                <a:solidFill>
                  <a:srgbClr val="002060"/>
                </a:solidFill>
              </a:rPr>
              <a:t> </a:t>
            </a:r>
            <a:r>
              <a:rPr lang="de-DE" dirty="0" err="1">
                <a:solidFill>
                  <a:srgbClr val="002060"/>
                </a:solidFill>
              </a:rPr>
              <a:t>communities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8" name="Picture 7" descr="A group of clouds in the sky&#10;&#10;Description generated with high confidence">
            <a:extLst>
              <a:ext uri="{FF2B5EF4-FFF2-40B4-BE49-F238E27FC236}">
                <a16:creationId xmlns:a16="http://schemas.microsoft.com/office/drawing/2014/main" id="{4D52E071-19A0-4426-9132-61B8711987A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92718" y="1353594"/>
            <a:ext cx="6789786" cy="3633087"/>
          </a:xfrm>
          <a:prstGeom prst="rect">
            <a:avLst/>
          </a:prstGeom>
        </p:spPr>
      </p:pic>
      <p:cxnSp>
        <p:nvCxnSpPr>
          <p:cNvPr id="9" name="Straight Connector 8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07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2906" y="1054845"/>
            <a:ext cx="8337506" cy="485065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5326" y="1262988"/>
            <a:ext cx="7655674" cy="43377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82906" y="5996571"/>
            <a:ext cx="81981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e.g. River channel changes (avulsions) – hydrological change and tree death (Rio Grande, Bolivia)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F9C89C-8BAC-443C-B985-D0621D619975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Processes </a:t>
            </a:r>
            <a:r>
              <a:rPr lang="en-AU" sz="3200" b="1" dirty="0">
                <a:sym typeface="Symbol" panose="05050102010706020507" pitchFamily="18" charset="2"/>
              </a:rPr>
              <a:t> Community</a:t>
            </a:r>
            <a:endParaRPr lang="en-AU" sz="3200" b="1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098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6106" y="937474"/>
            <a:ext cx="5160135" cy="387010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11432" y="2712720"/>
            <a:ext cx="6053071" cy="37854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15940" y="937474"/>
            <a:ext cx="38023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e.g. River channel changes (avulsions) - (Rio Grande, Bolivia)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b="1" dirty="0"/>
              <a:t>Disturbance</a:t>
            </a:r>
            <a:r>
              <a:rPr lang="de-DE" dirty="0"/>
              <a:t> and succession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60B49E-1D7D-44DA-AA20-F468BD23325D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Processes </a:t>
            </a:r>
            <a:r>
              <a:rPr lang="en-AU" sz="3200" b="1" dirty="0">
                <a:sym typeface="Symbol" panose="05050102010706020507" pitchFamily="18" charset="2"/>
              </a:rPr>
              <a:t> Community</a:t>
            </a:r>
            <a:endParaRPr lang="en-AU" sz="3200" b="1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15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Process  Community</a:t>
            </a:r>
            <a:endParaRPr lang="en-AU" sz="3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405C17-FC08-429C-8578-9786AD6D0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418" y="1598213"/>
            <a:ext cx="6037950" cy="3938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76409B-3F24-4F7A-89F3-3358EC2A4CA4}"/>
              </a:ext>
            </a:extLst>
          </p:cNvPr>
          <p:cNvSpPr txBox="1"/>
          <p:nvPr/>
        </p:nvSpPr>
        <p:spPr>
          <a:xfrm rot="16200000">
            <a:off x="-681258" y="3244128"/>
            <a:ext cx="3647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dirty="0"/>
              <a:t>Flood frequency, flooding </a:t>
            </a:r>
          </a:p>
          <a:p>
            <a:pPr algn="ctr"/>
            <a:r>
              <a:rPr lang="en-AU" dirty="0"/>
              <a:t>intensity and sediment supply etc.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125883-B47E-49D0-9FBB-CD09B71E19BD}"/>
              </a:ext>
            </a:extLst>
          </p:cNvPr>
          <p:cNvSpPr txBox="1"/>
          <p:nvPr/>
        </p:nvSpPr>
        <p:spPr>
          <a:xfrm>
            <a:off x="3019705" y="5663253"/>
            <a:ext cx="4134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AU" dirty="0">
                <a:solidFill>
                  <a:srgbClr val="002060"/>
                </a:solidFill>
              </a:rPr>
              <a:t>Adaption by dispersal, (birth rates) etc.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31DE98-1B15-406C-9BBE-6F4B02744AC8}"/>
              </a:ext>
            </a:extLst>
          </p:cNvPr>
          <p:cNvSpPr txBox="1"/>
          <p:nvPr/>
        </p:nvSpPr>
        <p:spPr>
          <a:xfrm>
            <a:off x="2953678" y="1952115"/>
            <a:ext cx="2934030" cy="646331"/>
          </a:xfrm>
          <a:prstGeom prst="rect">
            <a:avLst/>
          </a:prstGeom>
          <a:solidFill>
            <a:srgbClr val="C8C9CB"/>
          </a:solidFill>
        </p:spPr>
        <p:txBody>
          <a:bodyPr wrap="square" rtlCol="0">
            <a:spAutoFit/>
          </a:bodyPr>
          <a:lstStyle/>
          <a:p>
            <a:pPr algn="ctr"/>
            <a:endParaRPr lang="en-AU" dirty="0"/>
          </a:p>
          <a:p>
            <a:pPr algn="ctr"/>
            <a:endParaRPr lang="en-AU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E771DD-220E-4828-963B-4942BD325BB5}"/>
              </a:ext>
            </a:extLst>
          </p:cNvPr>
          <p:cNvSpPr txBox="1"/>
          <p:nvPr/>
        </p:nvSpPr>
        <p:spPr>
          <a:xfrm>
            <a:off x="4236042" y="3831559"/>
            <a:ext cx="29181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en-AU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F8A041-E49A-4944-8687-4AD5546EDED7}"/>
              </a:ext>
            </a:extLst>
          </p:cNvPr>
          <p:cNvGrpSpPr/>
          <p:nvPr/>
        </p:nvGrpSpPr>
        <p:grpSpPr>
          <a:xfrm>
            <a:off x="4236042" y="3798411"/>
            <a:ext cx="2918128" cy="679479"/>
            <a:chOff x="4267846" y="3687092"/>
            <a:chExt cx="2918128" cy="679479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743203A-52CF-4C96-ADF8-2475F2AFADBB}"/>
                </a:ext>
              </a:extLst>
            </p:cNvPr>
            <p:cNvSpPr txBox="1"/>
            <p:nvPr/>
          </p:nvSpPr>
          <p:spPr>
            <a:xfrm>
              <a:off x="4267846" y="3720240"/>
              <a:ext cx="2918128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AU" dirty="0"/>
                <a:t>Physical process dominates landform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7E53172-1F27-42C0-BD45-37D5E0CB852B}"/>
                </a:ext>
              </a:extLst>
            </p:cNvPr>
            <p:cNvSpPr/>
            <p:nvPr/>
          </p:nvSpPr>
          <p:spPr>
            <a:xfrm>
              <a:off x="6907680" y="3687092"/>
              <a:ext cx="278294" cy="27829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4D9D8B5-9862-4447-B807-9AE7BC55EA57}"/>
              </a:ext>
            </a:extLst>
          </p:cNvPr>
          <p:cNvGrpSpPr/>
          <p:nvPr/>
        </p:nvGrpSpPr>
        <p:grpSpPr>
          <a:xfrm>
            <a:off x="2953678" y="1952114"/>
            <a:ext cx="3000057" cy="814941"/>
            <a:chOff x="2985482" y="1840795"/>
            <a:chExt cx="3000057" cy="814941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C7FDADD-3A02-4CAD-91E2-92F4F4CF4332}"/>
                </a:ext>
              </a:extLst>
            </p:cNvPr>
            <p:cNvSpPr txBox="1"/>
            <p:nvPr/>
          </p:nvSpPr>
          <p:spPr>
            <a:xfrm>
              <a:off x="3051509" y="1840795"/>
              <a:ext cx="2934030" cy="646331"/>
            </a:xfrm>
            <a:prstGeom prst="rect">
              <a:avLst/>
            </a:prstGeom>
            <a:solidFill>
              <a:srgbClr val="C8C9CB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AU" dirty="0"/>
                <a:t>Organisms dominates</a:t>
              </a:r>
            </a:p>
            <a:p>
              <a:pPr algn="ctr"/>
              <a:r>
                <a:rPr lang="en-AU" dirty="0"/>
                <a:t>landform</a:t>
              </a: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9C7B82C-6D2E-4BCF-991A-CB2C8CEA5536}"/>
                </a:ext>
              </a:extLst>
            </p:cNvPr>
            <p:cNvSpPr/>
            <p:nvPr/>
          </p:nvSpPr>
          <p:spPr>
            <a:xfrm>
              <a:off x="2985482" y="2377440"/>
              <a:ext cx="278294" cy="27829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22543974-5470-4DA5-99E9-D1990BDFB6BB}"/>
              </a:ext>
            </a:extLst>
          </p:cNvPr>
          <p:cNvSpPr txBox="1"/>
          <p:nvPr/>
        </p:nvSpPr>
        <p:spPr>
          <a:xfrm>
            <a:off x="7927000" y="6627168"/>
            <a:ext cx="121700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/>
              <a:t>Corenblit et al. 2011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24A6347-76C6-41F6-B9B3-6177A91CEEDC}"/>
              </a:ext>
            </a:extLst>
          </p:cNvPr>
          <p:cNvGrpSpPr/>
          <p:nvPr/>
        </p:nvGrpSpPr>
        <p:grpSpPr>
          <a:xfrm>
            <a:off x="3749134" y="2543602"/>
            <a:ext cx="3528698" cy="1427105"/>
            <a:chOff x="3749134" y="2543602"/>
            <a:chExt cx="3528698" cy="1427105"/>
          </a:xfrm>
        </p:grpSpPr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AE5B6263-FF2F-4273-9AE4-443243E69CF8}"/>
                </a:ext>
              </a:extLst>
            </p:cNvPr>
            <p:cNvGrpSpPr/>
            <p:nvPr/>
          </p:nvGrpSpPr>
          <p:grpSpPr>
            <a:xfrm>
              <a:off x="3749134" y="2543602"/>
              <a:ext cx="2204601" cy="1427105"/>
              <a:chOff x="3749134" y="2543602"/>
              <a:chExt cx="2204601" cy="1427105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9F943478-224F-4F1C-9418-85D0C42DFD99}"/>
                  </a:ext>
                </a:extLst>
              </p:cNvPr>
              <p:cNvSpPr/>
              <p:nvPr/>
            </p:nvSpPr>
            <p:spPr>
              <a:xfrm>
                <a:off x="5675441" y="2543602"/>
                <a:ext cx="278294" cy="27829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9D0B5721-0BB4-4AAC-B55F-F196A2BF5FAA}"/>
                  </a:ext>
                </a:extLst>
              </p:cNvPr>
              <p:cNvSpPr/>
              <p:nvPr/>
            </p:nvSpPr>
            <p:spPr>
              <a:xfrm>
                <a:off x="5188533" y="2821898"/>
                <a:ext cx="278294" cy="27829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8E91C6A9-3BE5-4714-8F91-CAEED551677D}"/>
                  </a:ext>
                </a:extLst>
              </p:cNvPr>
              <p:cNvSpPr/>
              <p:nvPr/>
            </p:nvSpPr>
            <p:spPr>
              <a:xfrm>
                <a:off x="4281546" y="3354651"/>
                <a:ext cx="278294" cy="27829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2364D67F-26E9-481C-9800-A110161A62B7}"/>
                  </a:ext>
                </a:extLst>
              </p:cNvPr>
              <p:cNvSpPr/>
              <p:nvPr/>
            </p:nvSpPr>
            <p:spPr>
              <a:xfrm>
                <a:off x="3749134" y="3692411"/>
                <a:ext cx="278294" cy="27829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81DB513-0762-4B98-95B3-795E032AEB5E}"/>
                </a:ext>
              </a:extLst>
            </p:cNvPr>
            <p:cNvSpPr txBox="1"/>
            <p:nvPr/>
          </p:nvSpPr>
          <p:spPr>
            <a:xfrm>
              <a:off x="5887708" y="2891836"/>
              <a:ext cx="13901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AU" dirty="0"/>
                <a:t>Equilibrium </a:t>
              </a:r>
            </a:p>
            <a:p>
              <a:pPr algn="ctr"/>
              <a:r>
                <a:rPr lang="en-AU" dirty="0"/>
                <a:t>situation</a:t>
              </a:r>
            </a:p>
          </p:txBody>
        </p:sp>
      </p:grpSp>
      <p:cxnSp>
        <p:nvCxnSpPr>
          <p:cNvPr id="27" name="Straight Connector 26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444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55110" y="5216856"/>
            <a:ext cx="79325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Conceptual model of fluvial </a:t>
            </a:r>
            <a:r>
              <a:rPr lang="en-US" dirty="0" err="1">
                <a:solidFill>
                  <a:srgbClr val="002060"/>
                </a:solidFill>
              </a:rPr>
              <a:t>biogeomorphology</a:t>
            </a:r>
            <a:r>
              <a:rPr lang="en-US" dirty="0">
                <a:solidFill>
                  <a:srgbClr val="002060"/>
                </a:solidFill>
              </a:rPr>
              <a:t>, large woody debris (LWD) and disturbance</a:t>
            </a:r>
            <a:endParaRPr lang="de-DE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762" y="1507041"/>
            <a:ext cx="6027260" cy="34133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A48AB6-8651-4ABC-BC0A-AC7F1E7767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</a:t>
            </a:r>
            <a:r>
              <a:rPr lang="en-AU" sz="3200" b="1" dirty="0"/>
              <a:t>Landform Feedbacks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651" y="1543031"/>
            <a:ext cx="2277720" cy="3375167"/>
          </a:xfrm>
          <a:prstGeom prst="rect">
            <a:avLst/>
          </a:prstGeom>
        </p:spPr>
      </p:pic>
      <p:cxnSp>
        <p:nvCxnSpPr>
          <p:cNvPr id="7" name="Straight Connector 6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721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4312" y="880903"/>
            <a:ext cx="8052320" cy="5307211"/>
          </a:xfrm>
          <a:prstGeom prst="rect">
            <a:avLst/>
          </a:prstGeom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1489996" y="4091920"/>
            <a:ext cx="135165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de-CH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Floodplain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</a:t>
            </a:r>
            <a:r>
              <a:rPr lang="en-AU" sz="3200" b="1" dirty="0"/>
              <a:t>Landform Feedbacks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5144998" y="3534508"/>
            <a:ext cx="83869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de-CH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D23D06-FD07-47D2-9019-D48D84C19410}"/>
              </a:ext>
            </a:extLst>
          </p:cNvPr>
          <p:cNvSpPr txBox="1"/>
          <p:nvPr/>
        </p:nvSpPr>
        <p:spPr>
          <a:xfrm>
            <a:off x="444711" y="6257643"/>
            <a:ext cx="8131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Flooding → Sedimentation → Topography → Vegetation → Sedimentation …  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3961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002" y="997588"/>
            <a:ext cx="8115300" cy="4572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636716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http://ak2.picdn.net/shutterstock/videos/8158339/thumb/1.jpg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359189" y="5755802"/>
            <a:ext cx="4563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Alluvial channel form - roots and river channel bank stability</a:t>
            </a:r>
          </a:p>
        </p:txBody>
      </p:sp>
      <p:pic>
        <p:nvPicPr>
          <p:cNvPr id="7" name="Picture 2" descr="http://blogs.agu.org/mountainbeltway/files/2010/06/river-channel11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0215" y="2871005"/>
            <a:ext cx="3941452" cy="380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DA3EB9A3-B108-4414-A500-2094E5DC343B}"/>
              </a:ext>
            </a:extLst>
          </p:cNvPr>
          <p:cNvGrpSpPr/>
          <p:nvPr/>
        </p:nvGrpSpPr>
        <p:grpSpPr>
          <a:xfrm>
            <a:off x="5351738" y="1211744"/>
            <a:ext cx="3024338" cy="4222359"/>
            <a:chOff x="5351738" y="1211744"/>
            <a:chExt cx="3024338" cy="4222359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351739" y="1211744"/>
              <a:ext cx="3024337" cy="1932892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9069" t="3225" r="807"/>
            <a:stretch/>
          </p:blipFill>
          <p:spPr>
            <a:xfrm>
              <a:off x="5351738" y="3273007"/>
              <a:ext cx="3024337" cy="2161096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CAB5F19F-086C-44A2-B5FE-8F31F47731C1}"/>
                </a:ext>
              </a:extLst>
            </p:cNvPr>
            <p:cNvSpPr txBox="1"/>
            <p:nvPr/>
          </p:nvSpPr>
          <p:spPr>
            <a:xfrm>
              <a:off x="6641104" y="1287191"/>
              <a:ext cx="16081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Braided rivers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0539D64-1934-4FBC-93B2-F13A9F8E48C3}"/>
                </a:ext>
              </a:extLst>
            </p:cNvPr>
            <p:cNvSpPr txBox="1"/>
            <p:nvPr/>
          </p:nvSpPr>
          <p:spPr>
            <a:xfrm>
              <a:off x="6217911" y="3330850"/>
              <a:ext cx="20313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r>
                <a:rPr lang="en-AU" dirty="0">
                  <a:solidFill>
                    <a:schemeClr val="bg1"/>
                  </a:solidFill>
                </a:rPr>
                <a:t>Meandering rivers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DDA4DDD-0F81-4348-993E-BEB3EAED4646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</a:t>
            </a:r>
            <a:r>
              <a:rPr lang="en-AU" sz="3200" b="1" dirty="0"/>
              <a:t>Landform Feedbacks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811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0865" b="26151"/>
          <a:stretch/>
        </p:blipFill>
        <p:spPr>
          <a:xfrm>
            <a:off x="447963" y="2254830"/>
            <a:ext cx="8186923" cy="38673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6395" y="6256995"/>
            <a:ext cx="91386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de-DE" dirty="0" err="1"/>
              <a:t>Influence</a:t>
            </a:r>
            <a:r>
              <a:rPr lang="de-DE" dirty="0"/>
              <a:t> on </a:t>
            </a:r>
            <a:r>
              <a:rPr lang="de-DE" dirty="0" err="1"/>
              <a:t>flow</a:t>
            </a:r>
            <a:r>
              <a:rPr lang="de-DE" dirty="0"/>
              <a:t> </a:t>
            </a:r>
            <a:r>
              <a:rPr lang="de-DE" dirty="0" err="1"/>
              <a:t>redistribution</a:t>
            </a:r>
            <a:r>
              <a:rPr lang="de-DE" dirty="0"/>
              <a:t> (</a:t>
            </a:r>
            <a:r>
              <a:rPr lang="de-DE" dirty="0" err="1"/>
              <a:t>self-organization</a:t>
            </a:r>
            <a:r>
              <a:rPr lang="de-DE" dirty="0"/>
              <a:t>!!)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4532" y="901045"/>
            <a:ext cx="4707340" cy="25045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3A39631-90D7-464F-BBC4-16817E2C1360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sym typeface="Symbol" panose="05050102010706020507" pitchFamily="18" charset="2"/>
              </a:rPr>
              <a:t>Community  </a:t>
            </a:r>
            <a:r>
              <a:rPr lang="en-AU" sz="3200" b="1" dirty="0">
                <a:solidFill>
                  <a:srgbClr val="002060"/>
                </a:solidFill>
              </a:rPr>
              <a:t>Landform Feedbacks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4D6AFB-A0C8-4DAB-A1F2-7E1D10EDCA03}"/>
              </a:ext>
            </a:extLst>
          </p:cNvPr>
          <p:cNvSpPr/>
          <p:nvPr/>
        </p:nvSpPr>
        <p:spPr>
          <a:xfrm>
            <a:off x="449711" y="1186258"/>
            <a:ext cx="3332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 err="1"/>
              <a:t>Banded</a:t>
            </a:r>
            <a:r>
              <a:rPr lang="de-DE" dirty="0"/>
              <a:t> </a:t>
            </a:r>
            <a:r>
              <a:rPr lang="de-DE" dirty="0" err="1"/>
              <a:t>vegetation</a:t>
            </a:r>
            <a:r>
              <a:rPr lang="de-DE" dirty="0"/>
              <a:t> </a:t>
            </a:r>
            <a:r>
              <a:rPr lang="de-DE" dirty="0" err="1"/>
              <a:t>patterns</a:t>
            </a:r>
            <a:r>
              <a:rPr lang="de-DE" dirty="0"/>
              <a:t> </a:t>
            </a:r>
            <a:endParaRPr lang="en-AU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5159AF-C71F-4BA5-A1D4-1E63CBFE9D15}"/>
              </a:ext>
            </a:extLst>
          </p:cNvPr>
          <p:cNvSpPr txBox="1"/>
          <p:nvPr/>
        </p:nvSpPr>
        <p:spPr>
          <a:xfrm>
            <a:off x="8125772" y="6627168"/>
            <a:ext cx="101822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900" dirty="0">
                <a:latin typeface="Arial" pitchFamily="34" charset="0"/>
                <a:cs typeface="Arial" pitchFamily="34" charset="0"/>
              </a:rPr>
              <a:t>Saco et al. 2007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35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398853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071AD86-CC11-40D0-A4EB-660296BB63CE}"/>
              </a:ext>
            </a:extLst>
          </p:cNvPr>
          <p:cNvGrpSpPr/>
          <p:nvPr/>
        </p:nvGrpSpPr>
        <p:grpSpPr>
          <a:xfrm>
            <a:off x="2528786" y="1602592"/>
            <a:ext cx="5851165" cy="3653220"/>
            <a:chOff x="2861513" y="1264257"/>
            <a:chExt cx="5851165" cy="365322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50201" t="33106" b="11691"/>
            <a:stretch/>
          </p:blipFill>
          <p:spPr>
            <a:xfrm>
              <a:off x="2861513" y="1264257"/>
              <a:ext cx="5851165" cy="3653220"/>
            </a:xfrm>
            <a:prstGeom prst="rect">
              <a:avLst/>
            </a:prstGeom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8E1CE1D4-4756-4BF2-9A69-1691C5189E85}"/>
                </a:ext>
              </a:extLst>
            </p:cNvPr>
            <p:cNvSpPr/>
            <p:nvPr/>
          </p:nvSpPr>
          <p:spPr>
            <a:xfrm>
              <a:off x="3005593" y="1677726"/>
              <a:ext cx="826936" cy="2146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</a:t>
            </a:r>
            <a:r>
              <a:rPr lang="en-AU" sz="3200" b="1" dirty="0"/>
              <a:t>Landform </a:t>
            </a:r>
            <a:r>
              <a:rPr lang="en-AU" sz="3200" b="1" dirty="0">
                <a:sym typeface="Symbol" panose="05050102010706020507" pitchFamily="18" charset="2"/>
              </a:rPr>
              <a:t> …</a:t>
            </a:r>
            <a:r>
              <a:rPr lang="en-AU" sz="3200" b="1" dirty="0"/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927000" y="6627168"/>
            <a:ext cx="121700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/>
              <a:t>Corenblit et al. 2011</a:t>
            </a:r>
          </a:p>
        </p:txBody>
      </p:sp>
      <p:sp>
        <p:nvSpPr>
          <p:cNvPr id="6" name="Rectangle 5"/>
          <p:cNvSpPr/>
          <p:nvPr/>
        </p:nvSpPr>
        <p:spPr>
          <a:xfrm>
            <a:off x="982004" y="5585365"/>
            <a:ext cx="7553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Different types of landform modification – </a:t>
            </a:r>
            <a:r>
              <a:rPr lang="en-US" b="1" dirty="0" err="1"/>
              <a:t>Biogeomorphology</a:t>
            </a:r>
            <a:r>
              <a:rPr lang="en-US" dirty="0"/>
              <a:t> </a:t>
            </a:r>
            <a:endParaRPr lang="de-DE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A831CCD-4EE8-4AD9-86CF-EC684CFC4E5B}"/>
              </a:ext>
            </a:extLst>
          </p:cNvPr>
          <p:cNvSpPr/>
          <p:nvPr/>
        </p:nvSpPr>
        <p:spPr>
          <a:xfrm>
            <a:off x="5601402" y="3948227"/>
            <a:ext cx="1395746" cy="349858"/>
          </a:xfrm>
          <a:prstGeom prst="rect">
            <a:avLst/>
          </a:prstGeom>
          <a:solidFill>
            <a:srgbClr val="FF0000">
              <a:alpha val="20000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9CC53F-313A-45E6-8961-61845ECF6944}"/>
              </a:ext>
            </a:extLst>
          </p:cNvPr>
          <p:cNvSpPr txBox="1"/>
          <p:nvPr/>
        </p:nvSpPr>
        <p:spPr>
          <a:xfrm>
            <a:off x="373504" y="1907506"/>
            <a:ext cx="18197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Organisms…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CBC186B-B59B-4B4D-8149-BCFE6D99A101}"/>
              </a:ext>
            </a:extLst>
          </p:cNvPr>
          <p:cNvGrpSpPr/>
          <p:nvPr/>
        </p:nvGrpSpPr>
        <p:grpSpPr>
          <a:xfrm>
            <a:off x="3086334" y="3689405"/>
            <a:ext cx="4990572" cy="407767"/>
            <a:chOff x="3086334" y="3689405"/>
            <a:chExt cx="4990572" cy="40776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5AACD5F0-27A3-4132-B350-F9ECCAFA52E2}"/>
                </a:ext>
              </a:extLst>
            </p:cNvPr>
            <p:cNvSpPr txBox="1"/>
            <p:nvPr/>
          </p:nvSpPr>
          <p:spPr>
            <a:xfrm>
              <a:off x="3086334" y="3689405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b="1" dirty="0">
                  <a:solidFill>
                    <a:srgbClr val="FF0000"/>
                  </a:solidFill>
                </a:rPr>
                <a:t>1.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CCF8BAC-3821-4CFC-9B27-3296F2775748}"/>
                </a:ext>
              </a:extLst>
            </p:cNvPr>
            <p:cNvSpPr txBox="1"/>
            <p:nvPr/>
          </p:nvSpPr>
          <p:spPr>
            <a:xfrm>
              <a:off x="4278171" y="3705307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b="1" dirty="0">
                  <a:solidFill>
                    <a:srgbClr val="FF0000"/>
                  </a:solidFill>
                </a:rPr>
                <a:t>2.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2D4257B-F69F-480C-B057-2BEFE1609B5C}"/>
                </a:ext>
              </a:extLst>
            </p:cNvPr>
            <p:cNvSpPr txBox="1"/>
            <p:nvPr/>
          </p:nvSpPr>
          <p:spPr>
            <a:xfrm>
              <a:off x="7699880" y="3727840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b="1" dirty="0">
                  <a:solidFill>
                    <a:srgbClr val="FF0000"/>
                  </a:solidFill>
                </a:rPr>
                <a:t>3.</a:t>
              </a:r>
            </a:p>
          </p:txBody>
        </p:sp>
      </p:grpSp>
      <p:cxnSp>
        <p:nvCxnSpPr>
          <p:cNvPr id="14" name="Straight Connector 13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41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67422" y="1052736"/>
            <a:ext cx="4209162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Organisms as agents of weathering (physical, chemical) and erosion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bioerosion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Roots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Fungi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Lichen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Bacteria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Clams etc.</a:t>
            </a:r>
          </a:p>
          <a:p>
            <a:pPr lvl="2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http://i.imgur.com/3oB1BF1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381167" y="941417"/>
            <a:ext cx="4257659" cy="2722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796843" y="6627168"/>
            <a:ext cx="8347157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http://i.imgur.com, https://upload.wikimedia.org/wikipedia/commons/thumb/0/00/Bioerosion_patelles_IrlandeNord.jpg/1280px-Bioerosion_patelles_IrlandeNord.jpg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1. </a:t>
            </a:r>
            <a:r>
              <a:rPr lang="en-AU" sz="3200" b="1" dirty="0" err="1"/>
              <a:t>Bioerosion</a:t>
            </a:r>
            <a:endParaRPr lang="en-AU" sz="32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233558-76D5-4F53-945C-2AE3D07B2F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49" r="17330" b="16615"/>
          <a:stretch/>
        </p:blipFill>
        <p:spPr>
          <a:xfrm>
            <a:off x="4381167" y="3818334"/>
            <a:ext cx="4257659" cy="2566231"/>
          </a:xfrm>
          <a:prstGeom prst="rect">
            <a:avLst/>
          </a:prstGeom>
        </p:spPr>
      </p:pic>
      <p:pic>
        <p:nvPicPr>
          <p:cNvPr id="4" name="Picture 3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50FAE453-F099-42A6-9908-93BFFB84BDB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2" t="11406" r="13803" b="17131"/>
          <a:stretch/>
        </p:blipFill>
        <p:spPr>
          <a:xfrm>
            <a:off x="543208" y="3818334"/>
            <a:ext cx="3663032" cy="2566231"/>
          </a:xfrm>
          <a:prstGeom prst="rect">
            <a:avLst/>
          </a:prstGeom>
        </p:spPr>
      </p:pic>
      <p:cxnSp>
        <p:nvCxnSpPr>
          <p:cNvPr id="9" name="Straight Connector 8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738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335" y="905975"/>
            <a:ext cx="4980940" cy="373570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423388" y="6637466"/>
            <a:ext cx="1774845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900" dirty="0"/>
              <a:t>http://impressivemagazine.com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64380" y="1708674"/>
            <a:ext cx="4358640" cy="429819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002280" y="663478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https://photojournal.jpl.nasa.gov/jpeg/PIA03401.jpg,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81107" y="4185652"/>
            <a:ext cx="3854027" cy="216789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881799" y="6634788"/>
            <a:ext cx="1075936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900" dirty="0"/>
              <a:t>iguiecologia.com,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2. </a:t>
            </a:r>
            <a:r>
              <a:rPr lang="en-AU" sz="3200" b="1" dirty="0"/>
              <a:t>Bioconstruction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6071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51936" y="880968"/>
            <a:ext cx="6692958" cy="1844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D4500A-6C23-4017-90C4-173F421762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332" r="5759" b="18513"/>
          <a:stretch/>
        </p:blipFill>
        <p:spPr>
          <a:xfrm>
            <a:off x="240600" y="2496181"/>
            <a:ext cx="3655540" cy="183728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2340D41-66F3-4542-9F83-2CDBAB47A22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7234" y="3897973"/>
            <a:ext cx="1598864" cy="15849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34DB23-F1CD-4703-B451-8982F9BA5D03}"/>
              </a:ext>
            </a:extLst>
          </p:cNvPr>
          <p:cNvSpPr txBox="1"/>
          <p:nvPr/>
        </p:nvSpPr>
        <p:spPr>
          <a:xfrm>
            <a:off x="166395" y="1503909"/>
            <a:ext cx="1789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e.g. Termites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E59CDC0-CAA5-4342-BDCF-9017C4E7D5DC}"/>
              </a:ext>
            </a:extLst>
          </p:cNvPr>
          <p:cNvGrpSpPr/>
          <p:nvPr/>
        </p:nvGrpSpPr>
        <p:grpSpPr>
          <a:xfrm>
            <a:off x="240600" y="2986998"/>
            <a:ext cx="8604293" cy="3406909"/>
            <a:chOff x="240601" y="2818765"/>
            <a:chExt cx="8604293" cy="3406909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5" cstate="screen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 r="7931"/>
            <a:stretch/>
          </p:blipFill>
          <p:spPr>
            <a:xfrm>
              <a:off x="4097263" y="2818765"/>
              <a:ext cx="4747631" cy="3359398"/>
            </a:xfrm>
            <a:prstGeom prst="rect">
              <a:avLst/>
            </a:prstGeom>
          </p:spPr>
        </p:pic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21538AE6-29BA-494F-90BC-1F0C9621CAAE}"/>
                </a:ext>
              </a:extLst>
            </p:cNvPr>
            <p:cNvSpPr/>
            <p:nvPr/>
          </p:nvSpPr>
          <p:spPr>
            <a:xfrm>
              <a:off x="240601" y="5579343"/>
              <a:ext cx="365554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Up </a:t>
              </a:r>
              <a:r>
                <a:rPr lang="de-DE" dirty="0" err="1">
                  <a:solidFill>
                    <a:srgbClr val="002060"/>
                  </a:solidFill>
                </a:rPr>
                <a:t>to</a:t>
              </a:r>
              <a:r>
                <a:rPr lang="de-DE" dirty="0">
                  <a:solidFill>
                    <a:srgbClr val="002060"/>
                  </a:solidFill>
                </a:rPr>
                <a:t> 100 m</a:t>
              </a:r>
              <a:r>
                <a:rPr lang="de-DE" baseline="30000" dirty="0">
                  <a:solidFill>
                    <a:srgbClr val="002060"/>
                  </a:solidFill>
                </a:rPr>
                <a:t>3 </a:t>
              </a:r>
              <a:r>
                <a:rPr lang="de-DE" dirty="0">
                  <a:solidFill>
                    <a:srgbClr val="002060"/>
                  </a:solidFill>
                </a:rPr>
                <a:t>km</a:t>
              </a:r>
              <a:r>
                <a:rPr lang="de-DE" baseline="30000" dirty="0">
                  <a:solidFill>
                    <a:srgbClr val="002060"/>
                  </a:solidFill>
                </a:rPr>
                <a:t>-2</a:t>
              </a:r>
              <a:r>
                <a:rPr lang="de-DE" dirty="0">
                  <a:solidFill>
                    <a:srgbClr val="002060"/>
                  </a:solidFill>
                </a:rPr>
                <a:t> yr</a:t>
              </a:r>
              <a:r>
                <a:rPr lang="de-DE" baseline="30000" dirty="0">
                  <a:solidFill>
                    <a:srgbClr val="002060"/>
                  </a:solidFill>
                </a:rPr>
                <a:t>-1</a:t>
              </a:r>
              <a:r>
                <a:rPr lang="de-DE" dirty="0">
                  <a:solidFill>
                    <a:srgbClr val="002060"/>
                  </a:solidFill>
                </a:rPr>
                <a:t> </a:t>
              </a:r>
              <a:r>
                <a:rPr lang="de-DE" b="1" dirty="0" err="1">
                  <a:solidFill>
                    <a:srgbClr val="002060"/>
                  </a:solidFill>
                </a:rPr>
                <a:t>soil</a:t>
              </a:r>
              <a:r>
                <a:rPr lang="de-DE" b="1" dirty="0">
                  <a:solidFill>
                    <a:srgbClr val="002060"/>
                  </a:solidFill>
                </a:rPr>
                <a:t> </a:t>
              </a:r>
              <a:r>
                <a:rPr lang="de-DE" b="1" dirty="0" err="1">
                  <a:solidFill>
                    <a:srgbClr val="002060"/>
                  </a:solidFill>
                </a:rPr>
                <a:t>moved</a:t>
              </a:r>
              <a:r>
                <a:rPr lang="de-DE" dirty="0">
                  <a:solidFill>
                    <a:srgbClr val="002060"/>
                  </a:solidFill>
                </a:rPr>
                <a:t>… (</a:t>
              </a:r>
              <a:r>
                <a:rPr lang="de-DE" dirty="0" err="1">
                  <a:solidFill>
                    <a:srgbClr val="002060"/>
                  </a:solidFill>
                </a:rPr>
                <a:t>mixed</a:t>
              </a:r>
              <a:r>
                <a:rPr lang="de-DE" dirty="0">
                  <a:solidFill>
                    <a:srgbClr val="002060"/>
                  </a:solidFill>
                </a:rPr>
                <a:t>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8D2F6E9C-4D98-42B4-A144-C5DF1A820DD5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2. </a:t>
            </a:r>
            <a:r>
              <a:rPr lang="en-AU" sz="3200" b="1" dirty="0"/>
              <a:t>Bioconstruction…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51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22347DC-C682-4530-9A2C-B7F959DC2A7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8867"/>
          <a:stretch/>
        </p:blipFill>
        <p:spPr>
          <a:xfrm>
            <a:off x="494197" y="4482787"/>
            <a:ext cx="2667000" cy="20971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8F8C4F7-A65A-4CA1-B3BB-BCF8D8CE5E8A}"/>
              </a:ext>
            </a:extLst>
          </p:cNvPr>
          <p:cNvSpPr txBox="1"/>
          <p:nvPr/>
        </p:nvSpPr>
        <p:spPr>
          <a:xfrm>
            <a:off x="641918" y="4549033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>
                <a:solidFill>
                  <a:schemeClr val="bg1"/>
                </a:solidFill>
              </a:rPr>
              <a:t>Hippos</a:t>
            </a:r>
            <a:endParaRPr lang="de-DE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CB27506-8B55-4B8A-9E26-9B85CDE869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3902"/>
          <a:stretch/>
        </p:blipFill>
        <p:spPr>
          <a:xfrm>
            <a:off x="1993043" y="2703742"/>
            <a:ext cx="2768473" cy="202995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0A097B-1C0A-4E9F-943B-FB4805DD283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28" r="1799"/>
          <a:stretch/>
        </p:blipFill>
        <p:spPr>
          <a:xfrm>
            <a:off x="5039020" y="2586350"/>
            <a:ext cx="3864292" cy="39936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A3F831B-C9E1-4C81-926D-9D0E432B1A9C}"/>
              </a:ext>
            </a:extLst>
          </p:cNvPr>
          <p:cNvSpPr txBox="1"/>
          <p:nvPr/>
        </p:nvSpPr>
        <p:spPr>
          <a:xfrm>
            <a:off x="3724685" y="4298121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 err="1">
                <a:solidFill>
                  <a:schemeClr val="bg1"/>
                </a:solidFill>
              </a:rPr>
              <a:t>Marmot</a:t>
            </a:r>
            <a:endParaRPr lang="de-DE" dirty="0">
              <a:solidFill>
                <a:schemeClr val="bg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4884536-ECF0-45CE-A979-64779BF839F7}"/>
              </a:ext>
            </a:extLst>
          </p:cNvPr>
          <p:cNvSpPr/>
          <p:nvPr/>
        </p:nvSpPr>
        <p:spPr>
          <a:xfrm>
            <a:off x="5860613" y="933492"/>
            <a:ext cx="304269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Faunal impact - examples and flow paths of the geomorphic impacts of animals (sediment dynamics!!!)</a:t>
            </a:r>
          </a:p>
        </p:txBody>
      </p:sp>
      <p:pic>
        <p:nvPicPr>
          <p:cNvPr id="17" name="Picture 16" descr="A herd of cattle standing on top of a dirt field&#10;&#10;Description generated with very high confidence">
            <a:extLst>
              <a:ext uri="{FF2B5EF4-FFF2-40B4-BE49-F238E27FC236}">
                <a16:creationId xmlns:a16="http://schemas.microsoft.com/office/drawing/2014/main" id="{95119549-00EE-4ADF-AA21-7F25BE59996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7"/>
          <a:stretch/>
        </p:blipFill>
        <p:spPr>
          <a:xfrm>
            <a:off x="494197" y="948254"/>
            <a:ext cx="2486651" cy="222654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1D1A311-9DFC-424A-954D-4C0F331E589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740" t="6523" r="31154"/>
          <a:stretch/>
        </p:blipFill>
        <p:spPr>
          <a:xfrm>
            <a:off x="3377281" y="948254"/>
            <a:ext cx="2267600" cy="190774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765FC01-3A62-4552-BABA-B63E3B0C606D}"/>
              </a:ext>
            </a:extLst>
          </p:cNvPr>
          <p:cNvSpPr txBox="1"/>
          <p:nvPr/>
        </p:nvSpPr>
        <p:spPr>
          <a:xfrm>
            <a:off x="3377282" y="959168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Elephant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1F7C466-0C17-4AEC-A464-4CC6278D4EC5}"/>
              </a:ext>
            </a:extLst>
          </p:cNvPr>
          <p:cNvGrpSpPr/>
          <p:nvPr/>
        </p:nvGrpSpPr>
        <p:grpSpPr>
          <a:xfrm>
            <a:off x="6092467" y="3734533"/>
            <a:ext cx="2709627" cy="2798950"/>
            <a:chOff x="6092467" y="3734533"/>
            <a:chExt cx="2709627" cy="279895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B06D1037-387C-4311-AC65-7543FBE725CA}"/>
                </a:ext>
              </a:extLst>
            </p:cNvPr>
            <p:cNvSpPr/>
            <p:nvPr/>
          </p:nvSpPr>
          <p:spPr>
            <a:xfrm>
              <a:off x="6173896" y="6183625"/>
              <a:ext cx="1618382" cy="349858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5C0E0DE-F9B1-40B5-9D8B-D4AEFEC2F2F5}"/>
                </a:ext>
              </a:extLst>
            </p:cNvPr>
            <p:cNvSpPr/>
            <p:nvPr/>
          </p:nvSpPr>
          <p:spPr>
            <a:xfrm>
              <a:off x="6707959" y="5014719"/>
              <a:ext cx="543631" cy="272898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F004BF9-D255-47AD-9CD8-E8D545799ABD}"/>
                </a:ext>
              </a:extLst>
            </p:cNvPr>
            <p:cNvSpPr/>
            <p:nvPr/>
          </p:nvSpPr>
          <p:spPr>
            <a:xfrm>
              <a:off x="8140519" y="4691307"/>
              <a:ext cx="661575" cy="461138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0E0D982-08CA-4624-863D-3CA005D8AD48}"/>
                </a:ext>
              </a:extLst>
            </p:cNvPr>
            <p:cNvSpPr/>
            <p:nvPr/>
          </p:nvSpPr>
          <p:spPr>
            <a:xfrm>
              <a:off x="6092467" y="3734533"/>
              <a:ext cx="661575" cy="360389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C71BDFF-7E35-4307-9706-8E861725446F}"/>
                </a:ext>
              </a:extLst>
            </p:cNvPr>
            <p:cNvSpPr/>
            <p:nvPr/>
          </p:nvSpPr>
          <p:spPr>
            <a:xfrm>
              <a:off x="7016144" y="3974397"/>
              <a:ext cx="521693" cy="248127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334D7B3-F0B8-4F0B-9E56-CBF17152EA68}"/>
                </a:ext>
              </a:extLst>
            </p:cNvPr>
            <p:cNvSpPr/>
            <p:nvPr/>
          </p:nvSpPr>
          <p:spPr>
            <a:xfrm>
              <a:off x="7065456" y="4306693"/>
              <a:ext cx="472381" cy="248127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012FD93B-2B4C-49E2-A10A-EC3A407F6C8E}"/>
                </a:ext>
              </a:extLst>
            </p:cNvPr>
            <p:cNvSpPr/>
            <p:nvPr/>
          </p:nvSpPr>
          <p:spPr>
            <a:xfrm>
              <a:off x="7668138" y="4339385"/>
              <a:ext cx="577365" cy="208761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92DA48CD-CC35-4F88-8FD3-18F7FA6458CD}"/>
                </a:ext>
              </a:extLst>
            </p:cNvPr>
            <p:cNvSpPr/>
            <p:nvPr/>
          </p:nvSpPr>
          <p:spPr>
            <a:xfrm>
              <a:off x="6582063" y="5405658"/>
              <a:ext cx="669527" cy="341858"/>
            </a:xfrm>
            <a:prstGeom prst="rect">
              <a:avLst/>
            </a:prstGeom>
            <a:solidFill>
              <a:srgbClr val="FF0000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75B78D9A-B4B9-45E8-9ED1-4D2DB8B78DA7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3. </a:t>
            </a:r>
            <a:r>
              <a:rPr lang="en-AU" sz="3200" b="1" dirty="0"/>
              <a:t>Bioturbation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69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80793" y="843531"/>
            <a:ext cx="36033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Digging mammals can shift around 1.8-3.6 t of soil per kg of body mass in a year</a:t>
            </a:r>
            <a:endParaRPr lang="de-DE" dirty="0"/>
          </a:p>
        </p:txBody>
      </p:sp>
      <p:sp>
        <p:nvSpPr>
          <p:cNvPr id="3" name="Rectangle 2"/>
          <p:cNvSpPr/>
          <p:nvPr/>
        </p:nvSpPr>
        <p:spPr>
          <a:xfrm>
            <a:off x="5480793" y="1829150"/>
            <a:ext cx="37557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Australia: </a:t>
            </a:r>
            <a:r>
              <a:rPr lang="en-US" dirty="0" err="1"/>
              <a:t>bettongs</a:t>
            </a:r>
            <a:r>
              <a:rPr lang="en-US" dirty="0"/>
              <a:t>, </a:t>
            </a:r>
            <a:r>
              <a:rPr lang="en-US" dirty="0" err="1"/>
              <a:t>potoroos</a:t>
            </a:r>
            <a:r>
              <a:rPr lang="en-US" dirty="0"/>
              <a:t>, bilbies, bandicoots, echidnas</a:t>
            </a:r>
            <a:endParaRPr lang="de-DE" dirty="0"/>
          </a:p>
        </p:txBody>
      </p:sp>
      <p:sp>
        <p:nvSpPr>
          <p:cNvPr id="4" name="Rectangle 3"/>
          <p:cNvSpPr/>
          <p:nvPr/>
        </p:nvSpPr>
        <p:spPr>
          <a:xfrm>
            <a:off x="5480793" y="2586169"/>
            <a:ext cx="370675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Improves soil health by turnover and mixing organic matter (nutrients)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Breaks through hard soils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Improves water infiltration which increases soil moisture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Spreads important mycorrhizal fungi across the landscape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Reduces the amount of combustible plant material within a landscape, possibly altering fire regimes</a:t>
            </a:r>
            <a:endParaRPr lang="de-DE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86A2A5-97D9-4F85-AA6F-9B0755AFF1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80" r="13130" b="9378"/>
          <a:stretch/>
        </p:blipFill>
        <p:spPr>
          <a:xfrm>
            <a:off x="285361" y="4765828"/>
            <a:ext cx="2580385" cy="18907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1E728C8-4601-47D3-9A8D-77319A2BF4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47"/>
          <a:stretch/>
        </p:blipFill>
        <p:spPr>
          <a:xfrm>
            <a:off x="2992360" y="4765828"/>
            <a:ext cx="2361819" cy="18907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314437-C7E1-47C8-B205-7DE70FFB36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53" t="8346" r="5136"/>
          <a:stretch/>
        </p:blipFill>
        <p:spPr>
          <a:xfrm>
            <a:off x="285361" y="892128"/>
            <a:ext cx="5068818" cy="374357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8B28646-CDC8-4BBF-99C3-CF35B6C95F2C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3. </a:t>
            </a:r>
            <a:r>
              <a:rPr lang="en-AU" sz="3200" b="1" dirty="0"/>
              <a:t>Bioturbation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783284" y="3579962"/>
            <a:ext cx="416492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02060"/>
                </a:solidFill>
              </a:rPr>
              <a:t>Concept of the Biomantle...</a:t>
            </a:r>
          </a:p>
        </p:txBody>
      </p:sp>
    </p:spTree>
    <p:extLst>
      <p:ext uri="{BB962C8B-B14F-4D97-AF65-F5344CB8AC3E}">
        <p14:creationId xmlns:p14="http://schemas.microsoft.com/office/powerpoint/2010/main" val="396010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981" r="5023"/>
          <a:stretch/>
        </p:blipFill>
        <p:spPr>
          <a:xfrm>
            <a:off x="324145" y="949275"/>
            <a:ext cx="5623432" cy="34399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583"/>
          <a:stretch/>
        </p:blipFill>
        <p:spPr>
          <a:xfrm>
            <a:off x="6154310" y="3136368"/>
            <a:ext cx="2727270" cy="193041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26408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http://www.mirrorofnature.bigwhisper.com/wp-content/uploads/2016/05/digging.jpg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1376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https://frenchforestgarden.files.wordpress.com/2013/05/earthworm-tunnels_5.jpg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3. </a:t>
            </a:r>
            <a:r>
              <a:rPr lang="en-AU" sz="3200" b="1" dirty="0"/>
              <a:t>Bioturbation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324144" y="4639301"/>
            <a:ext cx="5223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Example of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effects</a:t>
            </a:r>
            <a:r>
              <a:rPr lang="de-DE" dirty="0"/>
              <a:t> associated to </a:t>
            </a:r>
            <a:r>
              <a:rPr lang="de-DE" dirty="0" err="1"/>
              <a:t>earthworms</a:t>
            </a:r>
            <a:r>
              <a:rPr lang="de-DE" dirty="0"/>
              <a:t>: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24143" y="5377344"/>
            <a:ext cx="82871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Create </a:t>
            </a:r>
            <a:r>
              <a:rPr lang="en-US" b="1" dirty="0"/>
              <a:t>residual</a:t>
            </a:r>
            <a:r>
              <a:rPr lang="en-US" dirty="0"/>
              <a:t> (surface mounds and mixed soil) and </a:t>
            </a:r>
            <a:r>
              <a:rPr lang="en-US" b="1" dirty="0"/>
              <a:t>functional</a:t>
            </a:r>
            <a:r>
              <a:rPr lang="en-US" dirty="0"/>
              <a:t> (galleries) </a:t>
            </a:r>
            <a:r>
              <a:rPr lang="de-DE" dirty="0"/>
              <a:t>landform components</a:t>
            </a:r>
          </a:p>
        </p:txBody>
      </p:sp>
      <p:pic>
        <p:nvPicPr>
          <p:cNvPr id="12" name="Picture 11" descr="A large tree in a forest&#10;&#10;Description generated with very high confidence">
            <a:extLst>
              <a:ext uri="{FF2B5EF4-FFF2-40B4-BE49-F238E27FC236}">
                <a16:creationId xmlns:a16="http://schemas.microsoft.com/office/drawing/2014/main" id="{EB336A91-FE7C-423C-A511-CD246596AAE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52" t="16770" r="21259" b="17564"/>
          <a:stretch/>
        </p:blipFill>
        <p:spPr>
          <a:xfrm>
            <a:off x="5612118" y="843772"/>
            <a:ext cx="3269462" cy="21389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BAAD12-FF1F-440A-965A-26337F26C412}"/>
              </a:ext>
            </a:extLst>
          </p:cNvPr>
          <p:cNvSpPr txBox="1"/>
          <p:nvPr/>
        </p:nvSpPr>
        <p:spPr>
          <a:xfrm>
            <a:off x="7517945" y="92845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passive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F967C40-5AF4-4F50-B8D3-2A7480B26DB0}"/>
              </a:ext>
            </a:extLst>
          </p:cNvPr>
          <p:cNvSpPr txBox="1"/>
          <p:nvPr/>
        </p:nvSpPr>
        <p:spPr>
          <a:xfrm>
            <a:off x="6233486" y="3099848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active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2BC4EEB-468D-4F2C-812B-52E3319FC14A}"/>
              </a:ext>
            </a:extLst>
          </p:cNvPr>
          <p:cNvSpPr/>
          <p:nvPr/>
        </p:nvSpPr>
        <p:spPr>
          <a:xfrm>
            <a:off x="324142" y="6059867"/>
            <a:ext cx="47632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Functions and traits – Natural selection</a:t>
            </a:r>
            <a:endParaRPr lang="de-D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B38113-B088-4B97-9755-AD812A303E80}"/>
              </a:ext>
            </a:extLst>
          </p:cNvPr>
          <p:cNvSpPr txBox="1"/>
          <p:nvPr/>
        </p:nvSpPr>
        <p:spPr>
          <a:xfrm>
            <a:off x="4923722" y="5820298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4000" dirty="0">
                <a:solidFill>
                  <a:srgbClr val="FF0000"/>
                </a:solidFill>
              </a:rPr>
              <a:t>!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5019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D58AEAF9-D0CA-4652-9E8B-2AF7035379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1" t="6733" r="4907" b="19201"/>
          <a:stretch/>
        </p:blipFill>
        <p:spPr>
          <a:xfrm>
            <a:off x="273884" y="1018924"/>
            <a:ext cx="8627451" cy="5583262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C5653B2-87D0-4DE3-9315-9B285A8439E2}"/>
              </a:ext>
            </a:extLst>
          </p:cNvPr>
          <p:cNvGrpSpPr/>
          <p:nvPr/>
        </p:nvGrpSpPr>
        <p:grpSpPr>
          <a:xfrm>
            <a:off x="273884" y="1018924"/>
            <a:ext cx="8627451" cy="5583262"/>
            <a:chOff x="273884" y="1018924"/>
            <a:chExt cx="8627451" cy="558326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F98D058-D90F-4F24-A18D-37D36D16B137}"/>
                </a:ext>
              </a:extLst>
            </p:cNvPr>
            <p:cNvSpPr/>
            <p:nvPr/>
          </p:nvSpPr>
          <p:spPr>
            <a:xfrm>
              <a:off x="273884" y="1018924"/>
              <a:ext cx="8627451" cy="5583262"/>
            </a:xfrm>
            <a:prstGeom prst="rect">
              <a:avLst/>
            </a:prstGeom>
            <a:solidFill>
              <a:schemeClr val="bg1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 dirty="0"/>
            </a:p>
          </p:txBody>
        </p:sp>
        <p:sp>
          <p:nvSpPr>
            <p:cNvPr id="2" name="Rectangle 1"/>
            <p:cNvSpPr/>
            <p:nvPr/>
          </p:nvSpPr>
          <p:spPr>
            <a:xfrm>
              <a:off x="525294" y="5042077"/>
              <a:ext cx="3818236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1200" i="1" dirty="0">
                  <a:solidFill>
                    <a:srgbClr val="002060"/>
                  </a:solidFill>
                </a:rPr>
                <a:t>“Worms have played a more important part in the history of the world than most persons would at first suppose.... In many parts of England a weight of more than ten tons (10,516 kg) of dry earth annually passes through their bodies and is brought to the surface on each acre of land” (Darwin, 1881: 308)</a:t>
              </a:r>
              <a:endParaRPr lang="de-DE" sz="1200" i="1" dirty="0">
                <a:solidFill>
                  <a:srgbClr val="002060"/>
                </a:solidFill>
              </a:endParaRPr>
            </a:p>
          </p:txBody>
        </p:sp>
        <p:sp>
          <p:nvSpPr>
            <p:cNvPr id="3" name="Rectangle 2"/>
            <p:cNvSpPr/>
            <p:nvPr/>
          </p:nvSpPr>
          <p:spPr>
            <a:xfrm>
              <a:off x="4723784" y="5042077"/>
              <a:ext cx="4154238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sz="1200" i="1" dirty="0">
                  <a:solidFill>
                    <a:srgbClr val="002060"/>
                  </a:solidFill>
                </a:rPr>
                <a:t>“The powers of the organic creation in modifying the form and structure of the earth’s crust are most conspicuously displayed in the </a:t>
              </a:r>
              <a:r>
                <a:rPr lang="en-US" sz="1200" i="1" dirty="0" err="1">
                  <a:solidFill>
                    <a:srgbClr val="002060"/>
                  </a:solidFill>
                </a:rPr>
                <a:t>labours</a:t>
              </a:r>
              <a:r>
                <a:rPr lang="en-US" sz="1200" i="1" dirty="0">
                  <a:solidFill>
                    <a:srgbClr val="002060"/>
                  </a:solidFill>
                </a:rPr>
                <a:t> of the coral animals. We may compare the operation of these zoophytes in the ocean to the effects produced on a smaller scale upon the land by the plants which generate peat” (Lyell, 1875: 587)</a:t>
              </a:r>
              <a:endParaRPr lang="de-DE" sz="1200" i="1" dirty="0">
                <a:solidFill>
                  <a:srgbClr val="002060"/>
                </a:solidFill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9A2A615-3309-42F0-BC03-4FC9B4E524B6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Global effects…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04E2C61-A4E7-4C8C-832B-D8CA7C8630B5}"/>
              </a:ext>
            </a:extLst>
          </p:cNvPr>
          <p:cNvGrpSpPr/>
          <p:nvPr/>
        </p:nvGrpSpPr>
        <p:grpSpPr>
          <a:xfrm>
            <a:off x="5074882" y="450161"/>
            <a:ext cx="3826453" cy="4073355"/>
            <a:chOff x="5074882" y="450161"/>
            <a:chExt cx="3826453" cy="4073355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74882" y="450161"/>
              <a:ext cx="3826453" cy="4073355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6664728" y="1018924"/>
              <a:ext cx="15311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10-50 t/ha/yr</a:t>
              </a:r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248" y="2104323"/>
            <a:ext cx="4578270" cy="2634788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3D7E1F3-88E0-4048-AD5C-113178909385}"/>
              </a:ext>
            </a:extLst>
          </p:cNvPr>
          <p:cNvGrpSpPr/>
          <p:nvPr/>
        </p:nvGrpSpPr>
        <p:grpSpPr>
          <a:xfrm>
            <a:off x="389515" y="1432025"/>
            <a:ext cx="4140877" cy="3049183"/>
            <a:chOff x="389515" y="1432025"/>
            <a:chExt cx="4140877" cy="3049183"/>
          </a:xfrm>
        </p:grpSpPr>
        <p:sp>
          <p:nvSpPr>
            <p:cNvPr id="12" name="Oval 11"/>
            <p:cNvSpPr/>
            <p:nvPr/>
          </p:nvSpPr>
          <p:spPr>
            <a:xfrm>
              <a:off x="525294" y="3628972"/>
              <a:ext cx="642025" cy="852236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89515" y="1432025"/>
              <a:ext cx="41408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Global denudation... 0.5 – 10 t/ha/yr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0504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2820" y="1052504"/>
            <a:ext cx="7544753" cy="4714883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936542E-EA31-4777-BE25-719D9C92D16F}"/>
              </a:ext>
            </a:extLst>
          </p:cNvPr>
          <p:cNvGrpSpPr/>
          <p:nvPr/>
        </p:nvGrpSpPr>
        <p:grpSpPr>
          <a:xfrm>
            <a:off x="1783080" y="1828800"/>
            <a:ext cx="4222365" cy="3082897"/>
            <a:chOff x="1783080" y="1828800"/>
            <a:chExt cx="4222365" cy="3082897"/>
          </a:xfrm>
        </p:grpSpPr>
        <p:sp>
          <p:nvSpPr>
            <p:cNvPr id="4" name="Rectangle 3"/>
            <p:cNvSpPr/>
            <p:nvPr/>
          </p:nvSpPr>
          <p:spPr>
            <a:xfrm>
              <a:off x="1783080" y="1828800"/>
              <a:ext cx="682534" cy="2712720"/>
            </a:xfrm>
            <a:prstGeom prst="rect">
              <a:avLst/>
            </a:prstGeom>
            <a:solidFill>
              <a:schemeClr val="accent1">
                <a:lumMod val="75000"/>
                <a:alpha val="27000"/>
              </a:schemeClr>
            </a:solidFill>
            <a:ln w="25400">
              <a:noFill/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5" name="Rectangle 4"/>
            <p:cNvSpPr/>
            <p:nvPr/>
          </p:nvSpPr>
          <p:spPr>
            <a:xfrm rot="4468248">
              <a:off x="4365302" y="3271555"/>
              <a:ext cx="567565" cy="2712720"/>
            </a:xfrm>
            <a:prstGeom prst="rect">
              <a:avLst/>
            </a:prstGeom>
            <a:solidFill>
              <a:schemeClr val="accent1">
                <a:lumMod val="75000"/>
                <a:alpha val="27000"/>
              </a:schemeClr>
            </a:solidFill>
            <a:ln w="25400">
              <a:noFill/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26B9079-F053-43FD-8A96-634D73D29840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– </a:t>
            </a:r>
            <a:r>
              <a:rPr lang="en-AU" sz="3200" b="1" dirty="0"/>
              <a:t>Landform Feedbacks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814C356-566D-4CCE-B8CA-3B4A865062B0}"/>
              </a:ext>
            </a:extLst>
          </p:cNvPr>
          <p:cNvGrpSpPr/>
          <p:nvPr/>
        </p:nvGrpSpPr>
        <p:grpSpPr>
          <a:xfrm>
            <a:off x="2524671" y="1828800"/>
            <a:ext cx="3290881" cy="2712720"/>
            <a:chOff x="2524671" y="1828800"/>
            <a:chExt cx="3290881" cy="271272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27FCA5EB-7D00-4221-94DB-97179B02D329}"/>
                </a:ext>
              </a:extLst>
            </p:cNvPr>
            <p:cNvSpPr/>
            <p:nvPr/>
          </p:nvSpPr>
          <p:spPr>
            <a:xfrm>
              <a:off x="2524671" y="1828800"/>
              <a:ext cx="550543" cy="2712720"/>
            </a:xfrm>
            <a:prstGeom prst="rect">
              <a:avLst/>
            </a:prstGeom>
            <a:solidFill>
              <a:schemeClr val="accent6">
                <a:lumMod val="75000"/>
                <a:alpha val="26000"/>
              </a:schemeClr>
            </a:solidFill>
            <a:ln w="25400">
              <a:noFill/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ADDBA28-10BA-4670-ADD2-D4B015CFDDE9}"/>
                </a:ext>
              </a:extLst>
            </p:cNvPr>
            <p:cNvSpPr/>
            <p:nvPr/>
          </p:nvSpPr>
          <p:spPr>
            <a:xfrm rot="4468248">
              <a:off x="4118735" y="2607606"/>
              <a:ext cx="680914" cy="2712720"/>
            </a:xfrm>
            <a:prstGeom prst="rect">
              <a:avLst/>
            </a:prstGeom>
            <a:solidFill>
              <a:schemeClr val="accent6">
                <a:lumMod val="75000"/>
                <a:alpha val="26000"/>
              </a:schemeClr>
            </a:solidFill>
            <a:ln w="25400">
              <a:noFill/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6569A65-434C-46D2-9323-06F2AD362183}"/>
              </a:ext>
            </a:extLst>
          </p:cNvPr>
          <p:cNvGrpSpPr/>
          <p:nvPr/>
        </p:nvGrpSpPr>
        <p:grpSpPr>
          <a:xfrm>
            <a:off x="1687286" y="1725386"/>
            <a:ext cx="4322371" cy="3290040"/>
            <a:chOff x="1687286" y="1725386"/>
            <a:chExt cx="4322371" cy="3290040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7D4EFD0-C3F1-49F2-A53F-483925F0AAC3}"/>
                </a:ext>
              </a:extLst>
            </p:cNvPr>
            <p:cNvSpPr/>
            <p:nvPr/>
          </p:nvSpPr>
          <p:spPr>
            <a:xfrm>
              <a:off x="1687286" y="1725386"/>
              <a:ext cx="1469571" cy="2929746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746BB19-E44A-446C-AA4D-42F1464B09E5}"/>
                </a:ext>
              </a:extLst>
            </p:cNvPr>
            <p:cNvSpPr/>
            <p:nvPr/>
          </p:nvSpPr>
          <p:spPr>
            <a:xfrm rot="4466060">
              <a:off x="3809998" y="2815768"/>
              <a:ext cx="1469571" cy="2929746"/>
            </a:xfrm>
            <a:prstGeom prst="rect">
              <a:avLst/>
            </a:prstGeom>
            <a:noFill/>
            <a:ln w="28575">
              <a:solidFill>
                <a:srgbClr val="FF000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2518616-05C1-4E3E-A1C0-756139DA5670}"/>
                </a:ext>
              </a:extLst>
            </p:cNvPr>
            <p:cNvSpPr txBox="1"/>
            <p:nvPr/>
          </p:nvSpPr>
          <p:spPr>
            <a:xfrm>
              <a:off x="3321492" y="3059668"/>
              <a:ext cx="1197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rgbClr val="FF0000"/>
                  </a:solidFill>
                </a:rPr>
                <a:t>Feedback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ADB5928-5DED-42E5-9C7F-3A4D610DCE33}"/>
              </a:ext>
            </a:extLst>
          </p:cNvPr>
          <p:cNvGrpSpPr/>
          <p:nvPr/>
        </p:nvGrpSpPr>
        <p:grpSpPr>
          <a:xfrm>
            <a:off x="1533187" y="4441371"/>
            <a:ext cx="6244017" cy="1936478"/>
            <a:chOff x="1533187" y="4441371"/>
            <a:chExt cx="6244017" cy="1936478"/>
          </a:xfrm>
        </p:grpSpPr>
        <p:sp>
          <p:nvSpPr>
            <p:cNvPr id="6" name="TextBox 5"/>
            <p:cNvSpPr txBox="1"/>
            <p:nvPr/>
          </p:nvSpPr>
          <p:spPr>
            <a:xfrm>
              <a:off x="1533187" y="6008517"/>
              <a:ext cx="62440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b="1" dirty="0" err="1">
                  <a:solidFill>
                    <a:srgbClr val="002060"/>
                  </a:solidFill>
                </a:rPr>
                <a:t>Geomorphic</a:t>
              </a:r>
              <a:r>
                <a:rPr lang="de-DE" b="1" dirty="0">
                  <a:solidFill>
                    <a:srgbClr val="002060"/>
                  </a:solidFill>
                </a:rPr>
                <a:t>-Engineer </a:t>
              </a:r>
              <a:r>
                <a:rPr lang="de-DE" b="1" dirty="0" err="1">
                  <a:solidFill>
                    <a:srgbClr val="002060"/>
                  </a:solidFill>
                </a:rPr>
                <a:t>species</a:t>
              </a:r>
              <a:r>
                <a:rPr lang="de-DE" b="1" dirty="0">
                  <a:solidFill>
                    <a:srgbClr val="002060"/>
                  </a:solidFill>
                </a:rPr>
                <a:t> </a:t>
              </a:r>
              <a:r>
                <a:rPr lang="de-DE" dirty="0">
                  <a:solidFill>
                    <a:srgbClr val="002060"/>
                  </a:solidFill>
                </a:rPr>
                <a:t>and </a:t>
              </a:r>
              <a:r>
                <a:rPr lang="de-DE" dirty="0" err="1">
                  <a:solidFill>
                    <a:srgbClr val="002060"/>
                  </a:solidFill>
                </a:rPr>
                <a:t>Biogeomorphology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92D4B7C-7EED-44A2-877A-8EC749424E47}"/>
                </a:ext>
              </a:extLst>
            </p:cNvPr>
            <p:cNvCxnSpPr/>
            <p:nvPr/>
          </p:nvCxnSpPr>
          <p:spPr>
            <a:xfrm>
              <a:off x="2886477" y="4441371"/>
              <a:ext cx="188737" cy="1504567"/>
            </a:xfrm>
            <a:prstGeom prst="line">
              <a:avLst/>
            </a:prstGeom>
            <a:ln w="127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B8F1568-60D6-4CFF-BCED-789B4EB45DD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088874" y="4458976"/>
              <a:ext cx="232618" cy="1484944"/>
            </a:xfrm>
            <a:prstGeom prst="line">
              <a:avLst/>
            </a:prstGeom>
            <a:ln w="127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" name="Straight Connector 20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16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848811A-4B23-4CBE-9AB7-F2B3CFA5F9F9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– </a:t>
            </a:r>
            <a:r>
              <a:rPr lang="en-AU" sz="3200" b="1" dirty="0"/>
              <a:t>Landform Feedbacks</a:t>
            </a:r>
          </a:p>
        </p:txBody>
      </p:sp>
      <p:pic>
        <p:nvPicPr>
          <p:cNvPr id="5" name="Picture 4" descr="A tree in a grassy field&#10;&#10;Description generated with very high confidence">
            <a:extLst>
              <a:ext uri="{FF2B5EF4-FFF2-40B4-BE49-F238E27FC236}">
                <a16:creationId xmlns:a16="http://schemas.microsoft.com/office/drawing/2014/main" id="{CEA01507-9B17-4D81-80AC-DE1B623A25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57" b="5223"/>
          <a:stretch/>
        </p:blipFill>
        <p:spPr>
          <a:xfrm>
            <a:off x="288825" y="811374"/>
            <a:ext cx="5094810" cy="33710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C777E32-D92E-4030-8B41-6EA7097CD5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25" y="4410484"/>
            <a:ext cx="2670366" cy="200277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6E1DF2C-535A-4878-9489-CEEB2F09B4CC}"/>
              </a:ext>
            </a:extLst>
          </p:cNvPr>
          <p:cNvSpPr txBox="1"/>
          <p:nvPr/>
        </p:nvSpPr>
        <p:spPr>
          <a:xfrm>
            <a:off x="2692852" y="3558178"/>
            <a:ext cx="2617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1600" dirty="0">
                <a:solidFill>
                  <a:schemeClr val="bg1"/>
                </a:solidFill>
              </a:rPr>
              <a:t>e.g. Central Germany:</a:t>
            </a:r>
          </a:p>
          <a:p>
            <a:pPr algn="r"/>
            <a:r>
              <a:rPr lang="en-AU" sz="1600" dirty="0">
                <a:solidFill>
                  <a:schemeClr val="bg1"/>
                </a:solidFill>
              </a:rPr>
              <a:t>Valleys filled with sediment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5760310-F49A-4967-BC2C-52E367C6D81C}"/>
              </a:ext>
            </a:extLst>
          </p:cNvPr>
          <p:cNvGrpSpPr/>
          <p:nvPr/>
        </p:nvGrpSpPr>
        <p:grpSpPr>
          <a:xfrm>
            <a:off x="5634821" y="811374"/>
            <a:ext cx="3255443" cy="2166904"/>
            <a:chOff x="5634821" y="811374"/>
            <a:chExt cx="3255443" cy="2166904"/>
          </a:xfrm>
        </p:grpSpPr>
        <p:pic>
          <p:nvPicPr>
            <p:cNvPr id="17" name="Picture 16" descr="A close up of a tree&#10;&#10;Description generated with high confidence">
              <a:extLst>
                <a:ext uri="{FF2B5EF4-FFF2-40B4-BE49-F238E27FC236}">
                  <a16:creationId xmlns:a16="http://schemas.microsoft.com/office/drawing/2014/main" id="{F8DEBD3C-F3F6-4B00-94EE-8410C454272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34821" y="811374"/>
              <a:ext cx="3255443" cy="2166904"/>
            </a:xfrm>
            <a:prstGeom prst="rect">
              <a:avLst/>
            </a:prstGeom>
          </p:spPr>
        </p:pic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E53A371-93BA-466B-87EF-9378DC3A0496}"/>
                </a:ext>
              </a:extLst>
            </p:cNvPr>
            <p:cNvSpPr txBox="1"/>
            <p:nvPr/>
          </p:nvSpPr>
          <p:spPr>
            <a:xfrm>
              <a:off x="5661495" y="2555491"/>
              <a:ext cx="322876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600" dirty="0">
                  <a:solidFill>
                    <a:schemeClr val="bg1"/>
                  </a:solidFill>
                </a:rPr>
                <a:t>Roman / Medieval Deforestation?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41B78F48-8F38-4670-9F3A-44738192B8CE}"/>
                </a:ext>
              </a:extLst>
            </p:cNvPr>
            <p:cNvSpPr txBox="1"/>
            <p:nvPr/>
          </p:nvSpPr>
          <p:spPr>
            <a:xfrm>
              <a:off x="8390048" y="872929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A1254D5-9609-47EF-9A0C-998ACFCEEB85}"/>
              </a:ext>
            </a:extLst>
          </p:cNvPr>
          <p:cNvGrpSpPr/>
          <p:nvPr/>
        </p:nvGrpSpPr>
        <p:grpSpPr>
          <a:xfrm>
            <a:off x="5634821" y="3148365"/>
            <a:ext cx="3247670" cy="1999416"/>
            <a:chOff x="5634821" y="3148365"/>
            <a:chExt cx="3247670" cy="1999416"/>
          </a:xfrm>
        </p:grpSpPr>
        <p:pic>
          <p:nvPicPr>
            <p:cNvPr id="3" name="Picture 2" descr="A large brick building with green grass and trees&#10;&#10;Description generated with very high confidence">
              <a:extLst>
                <a:ext uri="{FF2B5EF4-FFF2-40B4-BE49-F238E27FC236}">
                  <a16:creationId xmlns:a16="http://schemas.microsoft.com/office/drawing/2014/main" id="{98A8F205-64BC-4604-9847-EC8055F8AF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51" t="12302" r="-1" b="7788"/>
            <a:stretch/>
          </p:blipFill>
          <p:spPr>
            <a:xfrm>
              <a:off x="5634821" y="3148365"/>
              <a:ext cx="3247670" cy="1999416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2F4CF1E7-21A7-41CB-8FCA-3E1BB3BE61FA}"/>
                </a:ext>
              </a:extLst>
            </p:cNvPr>
            <p:cNvSpPr txBox="1"/>
            <p:nvPr/>
          </p:nvSpPr>
          <p:spPr>
            <a:xfrm>
              <a:off x="5661495" y="4756587"/>
              <a:ext cx="212109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1600" dirty="0">
                  <a:solidFill>
                    <a:schemeClr val="bg1"/>
                  </a:solidFill>
                </a:rPr>
                <a:t>Historical mill dams ?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35B1126-1A31-4D64-B864-C6631EB2CF8A}"/>
                </a:ext>
              </a:extLst>
            </p:cNvPr>
            <p:cNvSpPr txBox="1"/>
            <p:nvPr/>
          </p:nvSpPr>
          <p:spPr>
            <a:xfrm>
              <a:off x="8366194" y="3204235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pic>
        <p:nvPicPr>
          <p:cNvPr id="31" name="Picture 30" descr="A person riding a horse in the snow&#10;&#10;Description generated with high confidence">
            <a:extLst>
              <a:ext uri="{FF2B5EF4-FFF2-40B4-BE49-F238E27FC236}">
                <a16:creationId xmlns:a16="http://schemas.microsoft.com/office/drawing/2014/main" id="{527F2445-909D-4235-B48C-5B8DBA08A3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75" y="3232365"/>
            <a:ext cx="1282977" cy="1821176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B6DF8ABB-0C61-4139-BBDF-6AA6A58E52D0}"/>
              </a:ext>
            </a:extLst>
          </p:cNvPr>
          <p:cNvGrpSpPr/>
          <p:nvPr/>
        </p:nvGrpSpPr>
        <p:grpSpPr>
          <a:xfrm>
            <a:off x="3104739" y="4386053"/>
            <a:ext cx="4818209" cy="2078521"/>
            <a:chOff x="3104739" y="4386053"/>
            <a:chExt cx="4818209" cy="2078521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483DB0F-810E-4E60-A6F6-C0E5C59C8F48}"/>
                </a:ext>
              </a:extLst>
            </p:cNvPr>
            <p:cNvSpPr txBox="1"/>
            <p:nvPr/>
          </p:nvSpPr>
          <p:spPr>
            <a:xfrm>
              <a:off x="5681629" y="6126020"/>
              <a:ext cx="22413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sz="1600" dirty="0"/>
                <a:t>Beavers to blame ?</a:t>
              </a: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5A45A64-9876-4825-8C65-F2C97401A119}"/>
                </a:ext>
              </a:extLst>
            </p:cNvPr>
            <p:cNvGrpSpPr/>
            <p:nvPr/>
          </p:nvGrpSpPr>
          <p:grpSpPr>
            <a:xfrm>
              <a:off x="3104739" y="4386053"/>
              <a:ext cx="2278896" cy="2078521"/>
              <a:chOff x="3104739" y="4386053"/>
              <a:chExt cx="2278896" cy="2078521"/>
            </a:xfrm>
          </p:grpSpPr>
          <p:pic>
            <p:nvPicPr>
              <p:cNvPr id="14" name="Picture 2" descr="Biber (Castor sp.)">
                <a:extLst>
                  <a:ext uri="{FF2B5EF4-FFF2-40B4-BE49-F238E27FC236}">
                    <a16:creationId xmlns:a16="http://schemas.microsoft.com/office/drawing/2014/main" id="{E9EBB74F-BF22-437C-BDB3-D6390A7E0A84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120" b="5120"/>
              <a:stretch/>
            </p:blipFill>
            <p:spPr bwMode="auto">
              <a:xfrm>
                <a:off x="3104739" y="4410483"/>
                <a:ext cx="2278896" cy="20540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8A59AB6-D72F-4E2F-8989-522C44633E65}"/>
                  </a:ext>
                </a:extLst>
              </p:cNvPr>
              <p:cNvSpPr txBox="1"/>
              <p:nvPr/>
            </p:nvSpPr>
            <p:spPr>
              <a:xfrm>
                <a:off x="3104739" y="6126020"/>
                <a:ext cx="156485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1600" dirty="0">
                    <a:solidFill>
                      <a:schemeClr val="bg1"/>
                    </a:solidFill>
                  </a:rPr>
                  <a:t>Beaver dams ?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D2EBEB01-1FD3-429C-8D15-F57AFD343DF9}"/>
                  </a:ext>
                </a:extLst>
              </p:cNvPr>
              <p:cNvSpPr txBox="1"/>
              <p:nvPr/>
            </p:nvSpPr>
            <p:spPr>
              <a:xfrm>
                <a:off x="3149591" y="4386053"/>
                <a:ext cx="492443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AU" sz="3600" dirty="0">
                    <a:solidFill>
                      <a:schemeClr val="bg1"/>
                    </a:solidFill>
                    <a:latin typeface="Arial Black" panose="020B0A04020102020204" pitchFamily="34" charset="0"/>
                  </a:rPr>
                  <a:t>3</a:t>
                </a:r>
              </a:p>
            </p:txBody>
          </p:sp>
        </p:grpSp>
      </p:grpSp>
      <p:cxnSp>
        <p:nvCxnSpPr>
          <p:cNvPr id="25" name="Straight Connector 24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2497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107DD94-FDFE-42F6-9795-1819C9BA034B}"/>
              </a:ext>
            </a:extLst>
          </p:cNvPr>
          <p:cNvSpPr txBox="1"/>
          <p:nvPr/>
        </p:nvSpPr>
        <p:spPr>
          <a:xfrm>
            <a:off x="324745" y="1270081"/>
            <a:ext cx="504065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 err="1"/>
              <a:t>Geomorphic</a:t>
            </a:r>
            <a:r>
              <a:rPr lang="de-DE" dirty="0"/>
              <a:t>-Engineer </a:t>
            </a:r>
            <a:r>
              <a:rPr lang="de-DE" dirty="0" err="1"/>
              <a:t>species</a:t>
            </a:r>
            <a:r>
              <a:rPr lang="de-DE" dirty="0"/>
              <a:t> </a:t>
            </a:r>
            <a:r>
              <a:rPr lang="de-DE" dirty="0" err="1"/>
              <a:t>vs</a:t>
            </a:r>
            <a:r>
              <a:rPr lang="de-DE" dirty="0"/>
              <a:t> </a:t>
            </a:r>
            <a:r>
              <a:rPr lang="de-DE" b="1" dirty="0" err="1"/>
              <a:t>Ecosystem</a:t>
            </a:r>
            <a:r>
              <a:rPr lang="de-DE" b="1" dirty="0"/>
              <a:t> Engineer </a:t>
            </a:r>
            <a:r>
              <a:rPr lang="de-DE" dirty="0"/>
              <a:t>(</a:t>
            </a:r>
            <a:r>
              <a:rPr lang="de-DE" dirty="0" err="1"/>
              <a:t>very</a:t>
            </a:r>
            <a:r>
              <a:rPr lang="de-DE" dirty="0"/>
              <a:t> </a:t>
            </a:r>
            <a:r>
              <a:rPr lang="de-DE" dirty="0" err="1"/>
              <a:t>common</a:t>
            </a:r>
            <a:r>
              <a:rPr lang="de-DE" dirty="0"/>
              <a:t>, e.g. </a:t>
            </a:r>
            <a:r>
              <a:rPr lang="de-DE" dirty="0" err="1"/>
              <a:t>trees</a:t>
            </a:r>
            <a:r>
              <a:rPr lang="de-DE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Ecosystem Engineers = Biota that can </a:t>
            </a:r>
            <a:r>
              <a:rPr lang="en-AU" b="1" dirty="0"/>
              <a:t>modify their physical habitat </a:t>
            </a:r>
            <a:r>
              <a:rPr lang="en-AU" dirty="0"/>
              <a:t>so that it is beneficial to them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Ecosystem engineering is cause for environmental </a:t>
            </a:r>
            <a:r>
              <a:rPr lang="en-US" b="1" dirty="0"/>
              <a:t>niche</a:t>
            </a:r>
            <a:r>
              <a:rPr lang="en-US" dirty="0"/>
              <a:t> construction (e.g. alters its own environment to create niche)</a:t>
            </a:r>
            <a:endParaRPr lang="de-DE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This influences ecosystem functioning – increases </a:t>
            </a:r>
            <a:r>
              <a:rPr lang="en-US" b="1" dirty="0"/>
              <a:t>biodiversity</a:t>
            </a:r>
            <a:r>
              <a:rPr lang="en-US" dirty="0"/>
              <a:t> (remember: keystone species!!)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48811A-4B23-4CBE-9AB7-F2B3CFA5F9F9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– </a:t>
            </a:r>
            <a:r>
              <a:rPr lang="en-AU" sz="3200" b="1" dirty="0"/>
              <a:t>Landform Feedbacks</a:t>
            </a:r>
          </a:p>
        </p:txBody>
      </p:sp>
      <p:pic>
        <p:nvPicPr>
          <p:cNvPr id="14" name="Picture 2" descr="Biber (Castor sp.)">
            <a:extLst>
              <a:ext uri="{FF2B5EF4-FFF2-40B4-BE49-F238E27FC236}">
                <a16:creationId xmlns:a16="http://schemas.microsoft.com/office/drawing/2014/main" id="{E9EBB74F-BF22-437C-BDB3-D6390A7E0A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958" y="936486"/>
            <a:ext cx="2472245" cy="248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39E7AA9-054F-4AD1-8AAB-06D830CAE957}"/>
              </a:ext>
            </a:extLst>
          </p:cNvPr>
          <p:cNvSpPr/>
          <p:nvPr/>
        </p:nvSpPr>
        <p:spPr>
          <a:xfrm>
            <a:off x="6115790" y="3111284"/>
            <a:ext cx="23936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400" i="1" dirty="0">
                <a:solidFill>
                  <a:schemeClr val="bg1"/>
                </a:solidFill>
              </a:rPr>
              <a:t>(Castor </a:t>
            </a:r>
            <a:r>
              <a:rPr lang="en-AU" sz="1400" i="1" dirty="0" err="1">
                <a:solidFill>
                  <a:schemeClr val="bg1"/>
                </a:solidFill>
              </a:rPr>
              <a:t>fiber</a:t>
            </a:r>
            <a:r>
              <a:rPr lang="en-AU" sz="1400" i="1" dirty="0">
                <a:solidFill>
                  <a:schemeClr val="bg1"/>
                </a:solidFill>
              </a:rPr>
              <a:t> &amp; Canadensis)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749E79A-09D2-4550-83D8-D1C28AF7A731}"/>
              </a:ext>
            </a:extLst>
          </p:cNvPr>
          <p:cNvSpPr/>
          <p:nvPr/>
        </p:nvSpPr>
        <p:spPr>
          <a:xfrm>
            <a:off x="1635491" y="6106375"/>
            <a:ext cx="71044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hlinkClick r:id="rId3"/>
              </a:rPr>
              <a:t>https://www.youtube.com/watch?v=Zm6X77ShHa8&amp;t=57s</a:t>
            </a:r>
            <a:endParaRPr lang="en-AU" dirty="0"/>
          </a:p>
          <a:p>
            <a:endParaRPr lang="en-AU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9962B3-3951-4A6D-A5AB-56E7AC7702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4180" y="3588488"/>
            <a:ext cx="3169799" cy="226031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29BB4A-3D26-4D71-A12B-63A75660B452}"/>
              </a:ext>
            </a:extLst>
          </p:cNvPr>
          <p:cNvSpPr/>
          <p:nvPr/>
        </p:nvSpPr>
        <p:spPr>
          <a:xfrm>
            <a:off x="6042958" y="936486"/>
            <a:ext cx="75212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1400" dirty="0">
                <a:solidFill>
                  <a:schemeClr val="bg1"/>
                </a:solidFill>
              </a:rPr>
              <a:t>Beaver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99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183" y="937642"/>
            <a:ext cx="6346766" cy="4760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8983" y="5823985"/>
            <a:ext cx="5489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Forest islands in inundation savannah – high species diversity and endemic vertebrates...</a:t>
            </a:r>
          </a:p>
        </p:txBody>
      </p:sp>
      <p:pic>
        <p:nvPicPr>
          <p:cNvPr id="6" name="Picture 4" descr="beni07_ 018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585460" y="2793770"/>
            <a:ext cx="3391912" cy="3590019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Community  </a:t>
            </a:r>
            <a:r>
              <a:rPr lang="en-AU" sz="3200" b="1" dirty="0"/>
              <a:t>Landform Feedbacks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097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222314" y="4333986"/>
            <a:ext cx="27308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/>
              <a:t>e.g. </a:t>
            </a:r>
            <a:r>
              <a:rPr lang="de-DE" dirty="0" err="1"/>
              <a:t>Parabolic</a:t>
            </a:r>
            <a:r>
              <a:rPr lang="de-DE" dirty="0"/>
              <a:t> </a:t>
            </a:r>
            <a:r>
              <a:rPr lang="de-DE" dirty="0" err="1"/>
              <a:t>dunes</a:t>
            </a:r>
            <a:r>
              <a:rPr lang="de-DE" dirty="0"/>
              <a:t>, Biological </a:t>
            </a:r>
            <a:r>
              <a:rPr lang="de-DE" dirty="0" err="1"/>
              <a:t>soil</a:t>
            </a:r>
            <a:r>
              <a:rPr lang="de-DE" dirty="0"/>
              <a:t> </a:t>
            </a:r>
            <a:r>
              <a:rPr lang="de-DE" dirty="0" err="1"/>
              <a:t>crusts</a:t>
            </a:r>
            <a:r>
              <a:rPr lang="de-DE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 err="1"/>
              <a:t>Organisms</a:t>
            </a:r>
            <a:r>
              <a:rPr lang="de-DE" dirty="0"/>
              <a:t> </a:t>
            </a:r>
            <a:r>
              <a:rPr lang="de-DE" b="1" dirty="0" err="1"/>
              <a:t>stabilize</a:t>
            </a:r>
            <a:r>
              <a:rPr lang="de-DE" b="1" dirty="0"/>
              <a:t> </a:t>
            </a:r>
            <a:r>
              <a:rPr lang="de-DE" dirty="0" err="1"/>
              <a:t>sediment</a:t>
            </a:r>
            <a:r>
              <a:rPr lang="de-DE" dirty="0"/>
              <a:t> (counter-</a:t>
            </a:r>
            <a:r>
              <a:rPr lang="de-DE" dirty="0" err="1"/>
              <a:t>act</a:t>
            </a:r>
            <a:r>
              <a:rPr lang="de-DE" dirty="0"/>
              <a:t> </a:t>
            </a:r>
            <a:r>
              <a:rPr lang="de-DE" dirty="0" err="1"/>
              <a:t>physical</a:t>
            </a:r>
            <a:r>
              <a:rPr lang="de-DE" dirty="0"/>
              <a:t> </a:t>
            </a:r>
            <a:r>
              <a:rPr lang="de-DE" dirty="0" err="1"/>
              <a:t>processes</a:t>
            </a:r>
            <a:r>
              <a:rPr lang="de-DE" dirty="0"/>
              <a:t>)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reach</a:t>
            </a:r>
            <a:r>
              <a:rPr lang="de-DE" dirty="0"/>
              <a:t> an „</a:t>
            </a:r>
            <a:r>
              <a:rPr lang="de-DE" dirty="0" err="1"/>
              <a:t>equilibrium</a:t>
            </a:r>
            <a:r>
              <a:rPr lang="de-DE" dirty="0"/>
              <a:t>“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33611"/>
          <a:stretch/>
        </p:blipFill>
        <p:spPr>
          <a:xfrm>
            <a:off x="454393" y="985962"/>
            <a:ext cx="4182587" cy="31734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445857" y="6627168"/>
            <a:ext cx="1762021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de-DE" sz="900" dirty="0"/>
              <a:t>https://warnercnr.colostate.edu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10665" t="2331" r="2705" b="3556"/>
          <a:stretch/>
        </p:blipFill>
        <p:spPr>
          <a:xfrm>
            <a:off x="4821287" y="985962"/>
            <a:ext cx="3866409" cy="317343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E19FFE-D6C3-4800-B85A-9A7945E2440D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sym typeface="Symbol" panose="05050102010706020507" pitchFamily="18" charset="2"/>
              </a:rPr>
              <a:t>Community  </a:t>
            </a:r>
            <a:r>
              <a:rPr lang="en-AU" sz="3200" b="1" dirty="0">
                <a:solidFill>
                  <a:srgbClr val="002060"/>
                </a:solidFill>
              </a:rPr>
              <a:t>Landform Feedbacks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45AC1E9-5109-4543-86E5-B57E716129FA}"/>
              </a:ext>
            </a:extLst>
          </p:cNvPr>
          <p:cNvGrpSpPr/>
          <p:nvPr/>
        </p:nvGrpSpPr>
        <p:grpSpPr>
          <a:xfrm>
            <a:off x="454393" y="4264622"/>
            <a:ext cx="5642346" cy="2141440"/>
            <a:chOff x="454393" y="4264622"/>
            <a:chExt cx="5642346" cy="2141440"/>
          </a:xfrm>
        </p:grpSpPr>
        <p:pic>
          <p:nvPicPr>
            <p:cNvPr id="10" name="Picture 3">
              <a:extLst>
                <a:ext uri="{FF2B5EF4-FFF2-40B4-BE49-F238E27FC236}">
                  <a16:creationId xmlns:a16="http://schemas.microsoft.com/office/drawing/2014/main" id="{77E019A4-EB12-40A6-B3C5-BD3C6C75870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10249"/>
            <a:stretch/>
          </p:blipFill>
          <p:spPr bwMode="auto">
            <a:xfrm>
              <a:off x="3293008" y="4271209"/>
              <a:ext cx="2803731" cy="21348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" name="Picture 1" descr="D:\Dropbox\Photos\Australia\IAG 2009 Field Trips\melbourne 168.jpg">
              <a:extLst>
                <a:ext uri="{FF2B5EF4-FFF2-40B4-BE49-F238E27FC236}">
                  <a16:creationId xmlns:a16="http://schemas.microsoft.com/office/drawing/2014/main" id="{66A7A9AA-1756-421A-863B-BD41AA2D7E8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 bwMode="auto">
            <a:xfrm>
              <a:off x="454393" y="4264622"/>
              <a:ext cx="2642630" cy="2141440"/>
            </a:xfrm>
            <a:prstGeom prst="rect">
              <a:avLst/>
            </a:prstGeom>
            <a:noFill/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B3F15401-1056-4181-8F6F-AD33618B71D1}"/>
              </a:ext>
            </a:extLst>
          </p:cNvPr>
          <p:cNvSpPr txBox="1"/>
          <p:nvPr/>
        </p:nvSpPr>
        <p:spPr>
          <a:xfrm>
            <a:off x="6608614" y="6635119"/>
            <a:ext cx="102463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900" dirty="0" err="1">
                <a:latin typeface="Arial" pitchFamily="34" charset="0"/>
                <a:cs typeface="Arial" pitchFamily="34" charset="0"/>
              </a:rPr>
              <a:t>Dunkerley</a:t>
            </a:r>
            <a:r>
              <a:rPr lang="en-AU" sz="900" dirty="0">
                <a:latin typeface="Arial" pitchFamily="34" charset="0"/>
                <a:cs typeface="Arial" pitchFamily="34" charset="0"/>
              </a:rPr>
              <a:t> 2011,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935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5023"/>
          <a:stretch/>
        </p:blipFill>
        <p:spPr>
          <a:xfrm>
            <a:off x="105035" y="945971"/>
            <a:ext cx="6128125" cy="35521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15485" y="4332643"/>
            <a:ext cx="3230395" cy="204455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26408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http://www.mirrorofnature.bigwhisper.com/wp-content/uploads/2016/05/digging.jpg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57340" y="974357"/>
            <a:ext cx="2588540" cy="319530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571376" y="6627168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https://frenchforestgarden.files.wordpress.com/2013/05/earthworm-tunnels_5.jpg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4000" b="1" dirty="0">
                <a:sym typeface="Symbol" panose="05050102010706020507" pitchFamily="18" charset="2"/>
              </a:rPr>
              <a:t>Community – </a:t>
            </a:r>
            <a:r>
              <a:rPr lang="en-AU" sz="4000" b="1" dirty="0"/>
              <a:t>Landform Feedbacks</a:t>
            </a:r>
          </a:p>
        </p:txBody>
      </p:sp>
      <p:sp>
        <p:nvSpPr>
          <p:cNvPr id="10" name="Rectangle 9"/>
          <p:cNvSpPr/>
          <p:nvPr/>
        </p:nvSpPr>
        <p:spPr>
          <a:xfrm>
            <a:off x="324144" y="4639301"/>
            <a:ext cx="5223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latin typeface="Optima"/>
              </a:rPr>
              <a:t>Example of the geomorphic-engineer effects associated to earthworms:</a:t>
            </a:r>
            <a:endParaRPr lang="de-DE" dirty="0"/>
          </a:p>
        </p:txBody>
      </p:sp>
      <p:sp>
        <p:nvSpPr>
          <p:cNvPr id="11" name="Rectangle 10"/>
          <p:cNvSpPr/>
          <p:nvPr/>
        </p:nvSpPr>
        <p:spPr>
          <a:xfrm>
            <a:off x="324144" y="5242173"/>
            <a:ext cx="50022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Optima"/>
              </a:rPr>
              <a:t>Create </a:t>
            </a:r>
            <a:r>
              <a:rPr lang="en-US" b="1" dirty="0">
                <a:latin typeface="Optima"/>
              </a:rPr>
              <a:t>residual</a:t>
            </a:r>
            <a:r>
              <a:rPr lang="en-US" dirty="0">
                <a:latin typeface="Optima"/>
              </a:rPr>
              <a:t> (surface mounds and mixed soil) and </a:t>
            </a:r>
            <a:r>
              <a:rPr lang="en-US" b="1" dirty="0">
                <a:latin typeface="Optima"/>
              </a:rPr>
              <a:t>functional</a:t>
            </a:r>
            <a:r>
              <a:rPr lang="en-US" dirty="0">
                <a:latin typeface="Optima"/>
              </a:rPr>
              <a:t> (galleries) </a:t>
            </a:r>
            <a:r>
              <a:rPr lang="de-DE" dirty="0">
                <a:latin typeface="Optima"/>
              </a:rPr>
              <a:t>landform components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12400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887324"/>
            <a:ext cx="4091639" cy="53077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4000" b="1" dirty="0">
                <a:sym typeface="Symbol" panose="05050102010706020507" pitchFamily="18" charset="2"/>
              </a:rPr>
              <a:t>Community – </a:t>
            </a:r>
            <a:r>
              <a:rPr lang="en-AU" sz="4000" b="1" dirty="0"/>
              <a:t>Landform Feedbacks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536" y="887324"/>
            <a:ext cx="3741602" cy="199138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572000" y="6557695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/>
              <a:t>https://bloximages.chicago2.vip.townnews.com</a:t>
            </a:r>
          </a:p>
        </p:txBody>
      </p:sp>
      <p:sp>
        <p:nvSpPr>
          <p:cNvPr id="8" name="Rectangle 7"/>
          <p:cNvSpPr/>
          <p:nvPr/>
        </p:nvSpPr>
        <p:spPr>
          <a:xfrm>
            <a:off x="4572000" y="4419600"/>
            <a:ext cx="1668780" cy="701040"/>
          </a:xfrm>
          <a:prstGeom prst="rect">
            <a:avLst/>
          </a:prstGeom>
          <a:solidFill>
            <a:srgbClr val="CBCBCB"/>
          </a:solidFill>
          <a:ln>
            <a:noFill/>
          </a:ln>
          <a:effectLst>
            <a:outerShdw blurRad="50800" dist="50800" dir="5400000" algn="ctr" rotWithShape="0">
              <a:srgbClr val="CBCBCB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536" y="2954654"/>
            <a:ext cx="3728722" cy="2097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3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DC5560E-473A-4594-BFC4-A4791E72FDE5}"/>
              </a:ext>
            </a:extLst>
          </p:cNvPr>
          <p:cNvGrpSpPr/>
          <p:nvPr/>
        </p:nvGrpSpPr>
        <p:grpSpPr>
          <a:xfrm>
            <a:off x="168771" y="893406"/>
            <a:ext cx="9123036" cy="5799601"/>
            <a:chOff x="168771" y="893406"/>
            <a:chExt cx="9123036" cy="5799601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83351" t="2537" r="938" b="53154"/>
            <a:stretch/>
          </p:blipFill>
          <p:spPr>
            <a:xfrm>
              <a:off x="4122043" y="3573378"/>
              <a:ext cx="2473561" cy="2932075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68771" y="5769677"/>
              <a:ext cx="360889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Connected megafans separated from the trunk river (</a:t>
              </a:r>
              <a:r>
                <a:rPr lang="en-US" dirty="0" err="1">
                  <a:solidFill>
                    <a:srgbClr val="002060"/>
                  </a:solidFill>
                </a:rPr>
                <a:t>interfan</a:t>
              </a:r>
              <a:r>
                <a:rPr lang="en-US" dirty="0">
                  <a:solidFill>
                    <a:srgbClr val="002060"/>
                  </a:solidFill>
                </a:rPr>
                <a:t> diversity)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655489" y="3076534"/>
              <a:ext cx="4636318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/>
                <a:t>Stream re-orientation (</a:t>
              </a:r>
              <a:r>
                <a:rPr lang="en-US" dirty="0" err="1"/>
                <a:t>intrafan</a:t>
              </a:r>
              <a:r>
                <a:rPr lang="en-US" dirty="0"/>
                <a:t> diversity)</a:t>
              </a:r>
              <a:endParaRPr lang="de-DE" dirty="0"/>
            </a:p>
          </p:txBody>
        </p:sp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107" t="3230" r="73026" b="53190"/>
            <a:stretch/>
          </p:blipFill>
          <p:spPr>
            <a:xfrm>
              <a:off x="5514577" y="893406"/>
              <a:ext cx="2966932" cy="2101096"/>
            </a:xfrm>
            <a:prstGeom prst="rect">
              <a:avLst/>
            </a:prstGeom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CC212E7-C389-495C-A139-3CE6E597B442}"/>
              </a:ext>
            </a:extLst>
          </p:cNvPr>
          <p:cNvGrpSpPr/>
          <p:nvPr/>
        </p:nvGrpSpPr>
        <p:grpSpPr>
          <a:xfrm>
            <a:off x="6891190" y="3879637"/>
            <a:ext cx="2004357" cy="2540236"/>
            <a:chOff x="6891190" y="3879637"/>
            <a:chExt cx="2004357" cy="2540236"/>
          </a:xfrm>
        </p:grpSpPr>
        <p:sp>
          <p:nvSpPr>
            <p:cNvPr id="13" name="Rectangle 12"/>
            <p:cNvSpPr/>
            <p:nvPr/>
          </p:nvSpPr>
          <p:spPr>
            <a:xfrm>
              <a:off x="7023392" y="3879637"/>
              <a:ext cx="1739955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fr-FR" sz="1200" dirty="0"/>
                <a:t>Range fragmentation, population divergence, </a:t>
              </a:r>
              <a:r>
                <a:rPr lang="fr-FR" sz="1200" dirty="0" err="1"/>
                <a:t>speciation</a:t>
              </a:r>
              <a:endParaRPr lang="de-DE" sz="1200" dirty="0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91190" y="5404210"/>
              <a:ext cx="2004357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de-DE" sz="1200" dirty="0"/>
                <a:t>Range expansion, population mixing, introgression, reinforced</a:t>
              </a:r>
            </a:p>
            <a:p>
              <a:pPr algn="ctr"/>
              <a:r>
                <a:rPr lang="de-DE" sz="1200" dirty="0"/>
                <a:t>genetic isolation, competition</a:t>
              </a:r>
            </a:p>
          </p:txBody>
        </p:sp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E0C06283-F962-44C7-B53A-02F4717031E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24453" y="4757009"/>
              <a:ext cx="0" cy="413467"/>
            </a:xfrm>
            <a:prstGeom prst="line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49F9DBA-C230-41B8-9E14-1EF6B5021EFD}"/>
              </a:ext>
            </a:extLst>
          </p:cNvPr>
          <p:cNvSpPr txBox="1"/>
          <p:nvPr/>
        </p:nvSpPr>
        <p:spPr>
          <a:xfrm>
            <a:off x="166395" y="103488"/>
            <a:ext cx="8842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/>
              <a:t>Earth surface processes and life…?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26B0183-7F30-46D7-A39A-458529FB688D}"/>
              </a:ext>
            </a:extLst>
          </p:cNvPr>
          <p:cNvGrpSpPr/>
          <p:nvPr/>
        </p:nvGrpSpPr>
        <p:grpSpPr>
          <a:xfrm>
            <a:off x="166395" y="1586613"/>
            <a:ext cx="4365696" cy="4376132"/>
            <a:chOff x="166395" y="1586613"/>
            <a:chExt cx="4365696" cy="4376132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913" r="6176"/>
            <a:stretch/>
          </p:blipFill>
          <p:spPr>
            <a:xfrm rot="5400000">
              <a:off x="771455" y="1175150"/>
              <a:ext cx="3349173" cy="4172099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68444A-3D1C-41A2-99AA-A0D926355374}"/>
                </a:ext>
              </a:extLst>
            </p:cNvPr>
            <p:cNvSpPr txBox="1"/>
            <p:nvPr/>
          </p:nvSpPr>
          <p:spPr>
            <a:xfrm>
              <a:off x="166395" y="5039415"/>
              <a:ext cx="4111407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Landform changes and allopatric speciation (vicariance)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AU" dirty="0">
                <a:solidFill>
                  <a:srgbClr val="002060"/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EC37AA80-7EDD-4D8F-9632-A61307E9E58F}"/>
              </a:ext>
            </a:extLst>
          </p:cNvPr>
          <p:cNvSpPr txBox="1"/>
          <p:nvPr/>
        </p:nvSpPr>
        <p:spPr>
          <a:xfrm>
            <a:off x="236594" y="847926"/>
            <a:ext cx="47806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Do Earth surface processes influence life… e.g. over medium - long timescales?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8880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9207" y="3032038"/>
            <a:ext cx="4362752" cy="292430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66395" y="6627168"/>
            <a:ext cx="8991464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de-DE" sz="900" dirty="0"/>
              <a:t>http://samnoblemuseum.ou.edu/common-fossils-of-oklahoma/paleocommunities/terrestrial-communities/silurian-early-devonian/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A819EBA-D704-4C60-B60F-0CB0D4D667A3}"/>
              </a:ext>
            </a:extLst>
          </p:cNvPr>
          <p:cNvGrpSpPr/>
          <p:nvPr/>
        </p:nvGrpSpPr>
        <p:grpSpPr>
          <a:xfrm>
            <a:off x="1410349" y="1986238"/>
            <a:ext cx="7200914" cy="4540354"/>
            <a:chOff x="1410349" y="1986238"/>
            <a:chExt cx="7200914" cy="454035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978B231-B471-4C82-A206-28CAD89BC21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94" r="3285"/>
            <a:stretch/>
          </p:blipFill>
          <p:spPr>
            <a:xfrm>
              <a:off x="5459883" y="1986238"/>
              <a:ext cx="3151380" cy="3984860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83D5F75-4F6D-4CEF-9847-A537816AC1EE}"/>
                </a:ext>
              </a:extLst>
            </p:cNvPr>
            <p:cNvSpPr txBox="1"/>
            <p:nvPr/>
          </p:nvSpPr>
          <p:spPr>
            <a:xfrm>
              <a:off x="1410349" y="6157260"/>
              <a:ext cx="6885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Colonization of land plants = emergence of meandering rivers</a:t>
              </a: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BC40C29F-782F-419C-A823-C498FD176373}"/>
              </a:ext>
            </a:extLst>
          </p:cNvPr>
          <p:cNvSpPr/>
          <p:nvPr/>
        </p:nvSpPr>
        <p:spPr>
          <a:xfrm>
            <a:off x="384421" y="2230303"/>
            <a:ext cx="50754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>
                <a:solidFill>
                  <a:srgbClr val="002060"/>
                </a:solidFill>
              </a:rPr>
              <a:t>what does that mean for the long term (geological) history of our planet?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B8388F-1AB0-45D8-A03F-B9EA7710AF0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Implications 1 - </a:t>
            </a:r>
            <a:r>
              <a:rPr lang="en-AU" sz="3200" b="1" dirty="0" err="1">
                <a:sym typeface="Symbol" panose="05050102010706020507" pitchFamily="18" charset="2"/>
              </a:rPr>
              <a:t>Biogeomorphology</a:t>
            </a:r>
            <a:endParaRPr lang="en-AU" sz="3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570710-0E60-460A-9A75-3DEDCB65A624}"/>
              </a:ext>
            </a:extLst>
          </p:cNvPr>
          <p:cNvSpPr txBox="1"/>
          <p:nvPr/>
        </p:nvSpPr>
        <p:spPr>
          <a:xfrm>
            <a:off x="384421" y="874570"/>
            <a:ext cx="85846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If there are significant feedbacks between organisms and physical processes…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and organisms have a strong control on landforms and landscape evolution processes, then…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517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37179AF6-1B8B-43F9-A36C-3259A47DFB07}"/>
              </a:ext>
            </a:extLst>
          </p:cNvPr>
          <p:cNvSpPr txBox="1"/>
          <p:nvPr/>
        </p:nvSpPr>
        <p:spPr>
          <a:xfrm>
            <a:off x="384421" y="874570"/>
            <a:ext cx="85846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If there are significant feedbacks between organisms and physical processes…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/>
              <a:t>and organisms have a strong control on landforms and landscape evolution processes, then…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9ADD4F0-C7C6-458E-AC57-074425913885}"/>
              </a:ext>
            </a:extLst>
          </p:cNvPr>
          <p:cNvGrpSpPr/>
          <p:nvPr/>
        </p:nvGrpSpPr>
        <p:grpSpPr>
          <a:xfrm>
            <a:off x="384421" y="2230303"/>
            <a:ext cx="8340544" cy="3566198"/>
            <a:chOff x="384421" y="2230303"/>
            <a:chExt cx="8340544" cy="3566198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4C58A86-24B2-4C7B-B950-C7AC88E0CC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45781" y="3642992"/>
              <a:ext cx="7979184" cy="2153509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807A88D6-5CE8-4C20-93B0-004A5C2F4B22}"/>
                </a:ext>
              </a:extLst>
            </p:cNvPr>
            <p:cNvSpPr/>
            <p:nvPr/>
          </p:nvSpPr>
          <p:spPr>
            <a:xfrm>
              <a:off x="384421" y="2230303"/>
              <a:ext cx="5075462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b="1" dirty="0"/>
                <a:t>Maybe we should apply evolutionary perspectives and concepts to understand the evolution of Earth’s surface...? 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2AE4F174-8F14-47F9-9E52-8EDD54D0309A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Implications 2 - </a:t>
            </a:r>
            <a:r>
              <a:rPr lang="en-AU" sz="3200" b="1" dirty="0" err="1">
                <a:sym typeface="Symbol" panose="05050102010706020507" pitchFamily="18" charset="2"/>
              </a:rPr>
              <a:t>Biogeomorphology</a:t>
            </a:r>
            <a:endParaRPr lang="en-AU" sz="3200" b="1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40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1B08C87-34D0-4EE3-8B6B-9D95365C8A29}"/>
              </a:ext>
            </a:extLst>
          </p:cNvPr>
          <p:cNvSpPr/>
          <p:nvPr/>
        </p:nvSpPr>
        <p:spPr>
          <a:xfrm>
            <a:off x="439018" y="991034"/>
            <a:ext cx="843235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AU" dirty="0">
                <a:solidFill>
                  <a:srgbClr val="002060"/>
                </a:solidFill>
              </a:rPr>
              <a:t>In the presence of </a:t>
            </a:r>
            <a:r>
              <a:rPr lang="en-AU" b="1" dirty="0">
                <a:solidFill>
                  <a:srgbClr val="002060"/>
                </a:solidFill>
              </a:rPr>
              <a:t>engineer species</a:t>
            </a:r>
            <a:r>
              <a:rPr lang="en-AU" dirty="0">
                <a:solidFill>
                  <a:srgbClr val="002060"/>
                </a:solidFill>
              </a:rPr>
              <a:t>, which modify sediment and landform dynamics, </a:t>
            </a:r>
            <a:r>
              <a:rPr lang="en-AU" b="1" dirty="0">
                <a:solidFill>
                  <a:srgbClr val="002060"/>
                </a:solidFill>
              </a:rPr>
              <a:t>natural selection </a:t>
            </a:r>
            <a:r>
              <a:rPr lang="en-AU" dirty="0">
                <a:solidFill>
                  <a:srgbClr val="002060"/>
                </a:solidFill>
              </a:rPr>
              <a:t>operating at the scale of organisms may have consequences for the physical components of ecosystems, and particularly </a:t>
            </a:r>
            <a:r>
              <a:rPr lang="en-AU" b="1" dirty="0">
                <a:solidFill>
                  <a:srgbClr val="002060"/>
                </a:solidFill>
              </a:rPr>
              <a:t>Earth surface processes </a:t>
            </a:r>
            <a:r>
              <a:rPr lang="en-AU" dirty="0">
                <a:solidFill>
                  <a:srgbClr val="002060"/>
                </a:solidFill>
              </a:rPr>
              <a:t>and landforms</a:t>
            </a:r>
          </a:p>
          <a:p>
            <a:pPr marL="342900" indent="-342900">
              <a:buFont typeface="+mj-lt"/>
              <a:buAutoNum type="arabicPeriod"/>
            </a:pPr>
            <a:endParaRPr lang="en-AU" dirty="0">
              <a:solidFill>
                <a:srgbClr val="00206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dirty="0">
                <a:solidFill>
                  <a:srgbClr val="002060"/>
                </a:solidFill>
              </a:rPr>
              <a:t>In return, these modifications of geomorphologic processes and landforms often feed back to the </a:t>
            </a:r>
            <a:r>
              <a:rPr lang="en-AU" b="1" dirty="0">
                <a:solidFill>
                  <a:srgbClr val="002060"/>
                </a:solidFill>
              </a:rPr>
              <a:t>ecological characteristics </a:t>
            </a:r>
            <a:r>
              <a:rPr lang="en-AU" dirty="0">
                <a:solidFill>
                  <a:srgbClr val="002060"/>
                </a:solidFill>
              </a:rPr>
              <a:t>of the ecosystem (structure and function) and thus to biological characteristics of engineer species and/or other species (</a:t>
            </a:r>
            <a:r>
              <a:rPr lang="en-AU" b="1" dirty="0">
                <a:solidFill>
                  <a:srgbClr val="002060"/>
                </a:solidFill>
              </a:rPr>
              <a:t>adaptation and speciation</a:t>
            </a:r>
            <a:r>
              <a:rPr lang="en-AU" dirty="0">
                <a:solidFill>
                  <a:srgbClr val="002060"/>
                </a:solidFill>
              </a:rPr>
              <a:t>)</a:t>
            </a:r>
          </a:p>
          <a:p>
            <a:pPr marL="342900" indent="-342900">
              <a:buFont typeface="+mj-lt"/>
              <a:buAutoNum type="arabicPeriod"/>
            </a:pPr>
            <a:endParaRPr lang="en-AU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97594C-E8E4-4FAB-BA6C-148BD95C0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93" y="3698351"/>
            <a:ext cx="7967207" cy="28430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E8DD09-9B9C-44DC-93C9-F8A873D3646E}"/>
              </a:ext>
            </a:extLst>
          </p:cNvPr>
          <p:cNvSpPr txBox="1"/>
          <p:nvPr/>
        </p:nvSpPr>
        <p:spPr>
          <a:xfrm>
            <a:off x="166395" y="103488"/>
            <a:ext cx="89776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ym typeface="Symbol" panose="05050102010706020507" pitchFamily="18" charset="2"/>
              </a:rPr>
              <a:t>Summary - </a:t>
            </a:r>
            <a:r>
              <a:rPr lang="en-AU" sz="3200" b="1" dirty="0" err="1">
                <a:sym typeface="Symbol" panose="05050102010706020507" pitchFamily="18" charset="2"/>
              </a:rPr>
              <a:t>Biogeomorphology</a:t>
            </a:r>
            <a:endParaRPr lang="en-AU" sz="3200" b="1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259404" y="687421"/>
            <a:ext cx="8722468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735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">
      <a:dk1>
        <a:srgbClr val="44546A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1389</Words>
  <Application>Microsoft Office PowerPoint</Application>
  <PresentationFormat>On-screen Show (4:3)</PresentationFormat>
  <Paragraphs>176</Paragraphs>
  <Slides>33</Slides>
  <Notes>0</Notes>
  <HiddenSlides>7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Optima</vt:lpstr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307</cp:revision>
  <cp:lastPrinted>2018-09-04T02:54:16Z</cp:lastPrinted>
  <dcterms:created xsi:type="dcterms:W3CDTF">2017-07-03T00:38:02Z</dcterms:created>
  <dcterms:modified xsi:type="dcterms:W3CDTF">2023-08-16T17:08:48Z</dcterms:modified>
</cp:coreProperties>
</file>