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2" r:id="rId7"/>
    <p:sldId id="265" r:id="rId8"/>
    <p:sldId id="264" r:id="rId9"/>
    <p:sldId id="266" r:id="rId10"/>
    <p:sldId id="267" r:id="rId11"/>
    <p:sldId id="268" r:id="rId12"/>
    <p:sldId id="269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56" y="3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6836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9560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9756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7986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0849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3798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01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00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7185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387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398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2ACC50-5697-4349-925C-FAF90BE5BE56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493DEC5-CEB8-41DE-8686-7F3FD50C4B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6840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682AB-13F6-4F94-9F9A-CE7C349F39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F4BC6F-5566-4EA0-A236-20F6A8A0DB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3158240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6D652-B61F-45B7-9604-D9C4D9F62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413A4-B97C-48E4-B18D-2B65DE36C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45422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/>
              <a:t>Assessment Component 2 – 50% Oral Presentation of your evaluation of a journal article related to a chosen topic area. </a:t>
            </a:r>
          </a:p>
          <a:p>
            <a:r>
              <a:rPr lang="en-GB" sz="7200" dirty="0"/>
              <a:t>You may want to utilise the topic area chosen in class for when you are locating journal articles. (Coursework) (</a:t>
            </a:r>
            <a:r>
              <a:rPr lang="en-GB" sz="7200" b="1" dirty="0"/>
              <a:t>1500</a:t>
            </a:r>
            <a:r>
              <a:rPr lang="en-GB" sz="7200" dirty="0"/>
              <a:t> words Equivalency).</a:t>
            </a:r>
          </a:p>
          <a:p>
            <a:pPr marL="0" indent="0">
              <a:buNone/>
            </a:pPr>
            <a:endParaRPr lang="en-GB" sz="7200" dirty="0"/>
          </a:p>
          <a:p>
            <a:r>
              <a:rPr lang="en-GB" sz="7200" dirty="0"/>
              <a:t>Submission Date Presentation to be delivered via Microsoft Teams meeting on Monday 26</a:t>
            </a:r>
            <a:r>
              <a:rPr lang="en-GB" sz="7200" baseline="30000" dirty="0"/>
              <a:t>th</a:t>
            </a:r>
            <a:r>
              <a:rPr lang="en-GB" sz="7200" dirty="0"/>
              <a:t> April 2021 between 9.00am and 11.00am.  Alternatively you can submit a video recording of your presentation.</a:t>
            </a:r>
          </a:p>
          <a:p>
            <a:pPr marL="0" indent="0">
              <a:buNone/>
            </a:pPr>
            <a:endParaRPr lang="en-GB" sz="7200" dirty="0"/>
          </a:p>
          <a:p>
            <a:r>
              <a:rPr lang="en-GB" sz="7200" dirty="0"/>
              <a:t>Time limit 10 minutes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3800" dirty="0"/>
              <a:t>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213217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0099E-144E-46A3-BE7D-499558769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a Journal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0A472-45E7-4754-9B3F-21304C515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You need to locate a journal article related to your chosen field; this may include articles from:</a:t>
            </a:r>
          </a:p>
          <a:p>
            <a:r>
              <a:rPr lang="en-GB" sz="2400" dirty="0"/>
              <a:t> Social Care, Nursing, Midwifery, Medicine, Children and Young People</a:t>
            </a:r>
          </a:p>
          <a:p>
            <a:r>
              <a:rPr lang="en-GB" sz="2400" dirty="0"/>
              <a:t>This could be one of the articles you used for assignment 1, or an article you may have found for assignment 1 but discarded. If you prefer, you could exchange an article with one of your classmates.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175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Choosing Your Paper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1484310" y="2073729"/>
            <a:ext cx="10018713" cy="409847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/>
              <a:t>Subject of personal interest.</a:t>
            </a:r>
          </a:p>
          <a:p>
            <a:pPr eaLnBrk="1" hangingPunct="1"/>
            <a:r>
              <a:rPr lang="en-GB" altLang="en-US" sz="2400" dirty="0"/>
              <a:t>Subject relevant to area of study.</a:t>
            </a:r>
          </a:p>
          <a:p>
            <a:pPr eaLnBrk="1" hangingPunct="1"/>
            <a:r>
              <a:rPr lang="en-GB" altLang="en-US" sz="2400" dirty="0"/>
              <a:t>Predominantly qualitative study.</a:t>
            </a:r>
          </a:p>
          <a:p>
            <a:pPr eaLnBrk="1" hangingPunct="1"/>
            <a:r>
              <a:rPr lang="en-GB" altLang="en-US" sz="2400" dirty="0"/>
              <a:t>Avoid quantitative studies involving numerical data and statistical analysis.</a:t>
            </a:r>
          </a:p>
          <a:p>
            <a:pPr eaLnBrk="1" hangingPunct="1"/>
            <a:r>
              <a:rPr lang="en-GB" altLang="en-US" sz="2400" dirty="0"/>
              <a:t>Preferably British research.</a:t>
            </a:r>
          </a:p>
          <a:p>
            <a:pPr eaLnBrk="1" hangingPunct="1"/>
            <a:r>
              <a:rPr lang="en-GB" altLang="en-US" sz="2400" dirty="0"/>
              <a:t>Free access.</a:t>
            </a:r>
          </a:p>
          <a:p>
            <a:pPr eaLnBrk="1" hangingPunct="1"/>
            <a:r>
              <a:rPr lang="en-GB" altLang="en-US" sz="2400" dirty="0"/>
              <a:t>Current within 5-10 years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79576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77111-392E-45B8-9816-6CDF06A89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do with the article?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26A6E-2BCF-4161-99CD-5B3ED2A94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913120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The article should then be evaluated with respect to its structure, content and validity. </a:t>
            </a:r>
          </a:p>
          <a:p>
            <a:r>
              <a:rPr lang="en-GB" sz="2200" dirty="0"/>
              <a:t>Particular attention should be given to the usefulness of the article with respect to the methods used for gathering of information  for the research.</a:t>
            </a:r>
          </a:p>
          <a:p>
            <a:r>
              <a:rPr lang="en-GB" sz="2200" dirty="0"/>
              <a:t>Consider the structure of the article and the information contained within each of the respective sections.</a:t>
            </a:r>
          </a:p>
          <a:p>
            <a:r>
              <a:rPr lang="en-GB" sz="2200" dirty="0"/>
              <a:t> References should be made to the sources of information utilised in the literature reviewed for the article in addition to the use of data, results and conclusions.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181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A872B-33B7-4F7D-8874-B22A6F924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the following reviewing tool to structure your evaluation/presentation.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59DC6-AD29-4A1A-8340-A47AEBAE7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  <a:p>
            <a:r>
              <a:rPr lang="en-GB" dirty="0"/>
              <a:t>State the title,  authors and date of publication of the article.</a:t>
            </a:r>
          </a:p>
          <a:p>
            <a:endParaRPr lang="en-GB" dirty="0"/>
          </a:p>
          <a:p>
            <a:r>
              <a:rPr lang="en-GB" b="1" dirty="0"/>
              <a:t>Background</a:t>
            </a:r>
            <a:endParaRPr lang="en-GB" dirty="0"/>
          </a:p>
          <a:p>
            <a:r>
              <a:rPr lang="en-GB" dirty="0"/>
              <a:t>What is the purpose/aim of the study?  Is this clearly stated early in the article? </a:t>
            </a:r>
          </a:p>
          <a:p>
            <a:r>
              <a:rPr lang="en-GB" dirty="0"/>
              <a:t>Why is this important?</a:t>
            </a:r>
          </a:p>
          <a:p>
            <a:r>
              <a:rPr lang="en-GB" dirty="0"/>
              <a:t>Include references on all your slides to support your evaluations.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068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2036E11-1E36-4C0F-A9B0-4BDC5F428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Study design and data collection methods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04149-5BA2-447B-80DB-1FA840965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/>
              <a:t>Are the study design and data collection methods used described and justified? What are they?</a:t>
            </a:r>
          </a:p>
          <a:p>
            <a:r>
              <a:rPr lang="en-GB" sz="2400" dirty="0"/>
              <a:t>Is the research outlined in the article quantitative or qualitative or both?</a:t>
            </a:r>
          </a:p>
          <a:p>
            <a:r>
              <a:rPr lang="en-GB" sz="2400" dirty="0"/>
              <a:t>Was the design and data collection methods appropriate for the study aim?</a:t>
            </a:r>
          </a:p>
          <a:p>
            <a:r>
              <a:rPr lang="en-GB" sz="2400" dirty="0"/>
              <a:t>Support your evaluations here by discussing the strengths and limitations of the design and methods used. Include citations to support your comments.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83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4CC720-0A51-4308-813A-A8B28A79D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Literature review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0F230-AC81-480C-8A56-26578524F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Does the article provide a review of literature on the existing knowledge on the subject near the beginning? </a:t>
            </a:r>
          </a:p>
          <a:p>
            <a:r>
              <a:rPr lang="en-GB" sz="2800" dirty="0"/>
              <a:t>Are the studies reviewed up to date? Does this matter? Why/why not?</a:t>
            </a:r>
          </a:p>
          <a:p>
            <a:r>
              <a:rPr lang="en-GB" sz="2800" dirty="0"/>
              <a:t>Does the literature reviewed support the need for the study?</a:t>
            </a:r>
          </a:p>
          <a:p>
            <a:r>
              <a:rPr lang="en-GB" sz="2800" dirty="0"/>
              <a:t>Why are these points important in an article?</a:t>
            </a:r>
          </a:p>
          <a:p>
            <a:r>
              <a:rPr lang="en-GB" sz="2800" dirty="0"/>
              <a:t>Support comments with citations.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987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C9DA54-1418-4840-895A-C5A3CF3A7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Sample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AA9B1-7559-441C-8DE9-94B6131CF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24629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Does the article state the type of sampling method used or is this assumed/implied? What type of sampling method was it or can it be assumed to be?</a:t>
            </a:r>
          </a:p>
          <a:p>
            <a:r>
              <a:rPr lang="en-GB" sz="2400" dirty="0"/>
              <a:t>Who were the subjects and how many were there?</a:t>
            </a:r>
          </a:p>
          <a:p>
            <a:r>
              <a:rPr lang="en-GB" sz="2400" dirty="0"/>
              <a:t>How were they selected?</a:t>
            </a:r>
          </a:p>
          <a:p>
            <a:r>
              <a:rPr lang="en-GB" sz="2400" dirty="0"/>
              <a:t>Was the sampling method used and the selection of the participants appropriate to meet the aims of the study?</a:t>
            </a:r>
          </a:p>
          <a:p>
            <a:r>
              <a:rPr lang="en-GB" sz="2400" dirty="0"/>
              <a:t>Evaluate the size of the sample and nature of the participants.</a:t>
            </a:r>
          </a:p>
          <a:p>
            <a:r>
              <a:rPr lang="en-GB" sz="2400" dirty="0"/>
              <a:t>Support comments with citations.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2218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DEFAEE1-B0EA-4285-A313-14861B2AC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Ethical considerations and Data analysis and Results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8947F-410E-4500-938D-1165FB588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Ethics</a:t>
            </a:r>
          </a:p>
          <a:p>
            <a:r>
              <a:rPr lang="en-GB" dirty="0"/>
              <a:t>Is ethical approval for the study appropriately discussed?</a:t>
            </a:r>
          </a:p>
          <a:p>
            <a:r>
              <a:rPr lang="en-GB" dirty="0"/>
              <a:t>Did the study follow appropriate ethical procedures? Why is this important?</a:t>
            </a:r>
          </a:p>
          <a:p>
            <a:pPr marL="0" indent="0">
              <a:buNone/>
            </a:pPr>
            <a:r>
              <a:rPr lang="en-GB" b="1" dirty="0"/>
              <a:t>Data analysis and Results</a:t>
            </a:r>
            <a:endParaRPr lang="en-GB" dirty="0"/>
          </a:p>
          <a:p>
            <a:r>
              <a:rPr lang="en-GB" dirty="0"/>
              <a:t>How well have the researched presented and analysed their results/findings?</a:t>
            </a:r>
          </a:p>
          <a:p>
            <a:r>
              <a:rPr lang="en-GB" dirty="0"/>
              <a:t>Are they easy to follow?</a:t>
            </a:r>
          </a:p>
          <a:p>
            <a:r>
              <a:rPr lang="en-GB" dirty="0"/>
              <a:t>What are the main findings?</a:t>
            </a:r>
          </a:p>
          <a:p>
            <a:r>
              <a:rPr lang="en-GB" dirty="0"/>
              <a:t>Are they reliable and valid? Why/why not?</a:t>
            </a:r>
          </a:p>
          <a:p>
            <a:r>
              <a:rPr lang="en-GB" dirty="0"/>
              <a:t>Support comments with citations.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955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B74FB9-CCB8-4574-AF1A-02E86AB0F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and Conclusions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E0F8D-B0A1-40CA-B125-43E8C924A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913120"/>
          </a:xfrm>
        </p:spPr>
        <p:txBody>
          <a:bodyPr>
            <a:normAutofit/>
          </a:bodyPr>
          <a:lstStyle/>
          <a:p>
            <a:r>
              <a:rPr lang="en-GB" dirty="0"/>
              <a:t>Do the authors clearly present a discussion of their conclusions drawn from the research?</a:t>
            </a:r>
          </a:p>
          <a:p>
            <a:r>
              <a:rPr lang="en-GB" dirty="0"/>
              <a:t>Do the authors effectively answer their research question or meet their research aim?</a:t>
            </a:r>
          </a:p>
          <a:p>
            <a:r>
              <a:rPr lang="en-GB" dirty="0"/>
              <a:t>Do they compare their findings to other literature?</a:t>
            </a:r>
          </a:p>
          <a:p>
            <a:r>
              <a:rPr lang="en-GB" dirty="0"/>
              <a:t>What are the main conclusions?</a:t>
            </a:r>
          </a:p>
          <a:p>
            <a:r>
              <a:rPr lang="en-GB" dirty="0"/>
              <a:t>Are there any recommendations for future development/research/practice?  What are these? Are they clearly stated?</a:t>
            </a:r>
          </a:p>
          <a:p>
            <a:r>
              <a:rPr lang="en-GB" dirty="0"/>
              <a:t>Support comments with citations.</a:t>
            </a:r>
          </a:p>
        </p:txBody>
      </p:sp>
    </p:spTree>
    <p:extLst>
      <p:ext uri="{BB962C8B-B14F-4D97-AF65-F5344CB8AC3E}">
        <p14:creationId xmlns:p14="http://schemas.microsoft.com/office/powerpoint/2010/main" val="3733900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7428B-9CB0-4508-9631-61224BDDA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statement and questions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F4C02-E769-4FC7-BED2-03E2D4934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Provide a brief, overall evaluation of the article.</a:t>
            </a:r>
          </a:p>
          <a:p>
            <a:r>
              <a:rPr lang="en-GB" sz="3200" dirty="0"/>
              <a:t>What were the main strengths and limitations?</a:t>
            </a:r>
          </a:p>
          <a:p>
            <a:r>
              <a:rPr lang="en-GB" sz="3200" dirty="0"/>
              <a:t>Consider the layout and language used. Were key terms defined?</a:t>
            </a:r>
          </a:p>
          <a:p>
            <a:r>
              <a:rPr lang="en-GB" sz="3200" dirty="0"/>
              <a:t>Support with citations.</a:t>
            </a:r>
          </a:p>
          <a:p>
            <a:r>
              <a:rPr lang="en-GB" sz="3200" dirty="0"/>
              <a:t>Be prepared to answer questions about your article.</a:t>
            </a:r>
          </a:p>
        </p:txBody>
      </p:sp>
    </p:spTree>
    <p:extLst>
      <p:ext uri="{BB962C8B-B14F-4D97-AF65-F5344CB8AC3E}">
        <p14:creationId xmlns:p14="http://schemas.microsoft.com/office/powerpoint/2010/main" val="7416287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0F6FF-3145-4743-ABC9-485B2155B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3FDE1-0434-4BA0-B52C-557E4EC6CD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Reference list</a:t>
            </a:r>
          </a:p>
          <a:p>
            <a:r>
              <a:rPr lang="en-GB" sz="3200" dirty="0"/>
              <a:t>Include a reference list at the end, which matches to all </a:t>
            </a:r>
            <a:r>
              <a:rPr lang="en-GB" sz="3200"/>
              <a:t>the citations </a:t>
            </a:r>
            <a:r>
              <a:rPr lang="en-GB" sz="3200" dirty="0"/>
              <a:t>used on the previous slides in the </a:t>
            </a:r>
            <a:r>
              <a:rPr lang="en-GB" sz="3200" dirty="0" err="1"/>
              <a:t>powerpoint</a:t>
            </a:r>
            <a:r>
              <a:rPr lang="en-GB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876275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820</Words>
  <Application>Microsoft Office PowerPoint</Application>
  <PresentationFormat>Widescreen</PresentationFormat>
  <Paragraphs>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Gill Sans MT</vt:lpstr>
      <vt:lpstr>Wingdings</vt:lpstr>
      <vt:lpstr>Gallery</vt:lpstr>
      <vt:lpstr>Introduction to Research</vt:lpstr>
      <vt:lpstr>Assignment Task</vt:lpstr>
      <vt:lpstr>Choosing a Journal for the task</vt:lpstr>
      <vt:lpstr>Choosing Your Paper</vt:lpstr>
      <vt:lpstr>What to do with the article?</vt:lpstr>
      <vt:lpstr>Use the following reviewing tool to structure your evaluation/presentation.</vt:lpstr>
      <vt:lpstr>Study design and data collection methods </vt:lpstr>
      <vt:lpstr>Literature review </vt:lpstr>
      <vt:lpstr>Sample </vt:lpstr>
      <vt:lpstr>Ethical considerations and Data analysis and Results  </vt:lpstr>
      <vt:lpstr>Discussion and Conclusions </vt:lpstr>
      <vt:lpstr>Closing statement and questions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</dc:title>
  <dc:creator>Karen Hudson</dc:creator>
  <cp:lastModifiedBy>Karen Hudson</cp:lastModifiedBy>
  <cp:revision>7</cp:revision>
  <dcterms:created xsi:type="dcterms:W3CDTF">2020-04-22T12:42:55Z</dcterms:created>
  <dcterms:modified xsi:type="dcterms:W3CDTF">2021-03-05T15:44:11Z</dcterms:modified>
</cp:coreProperties>
</file>