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comments+xml" PartName="/ppt/comments/comment1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30.xml"/>
  <Override ContentType="application/vnd.openxmlformats-officedocument.presentationml.slide+xml" PartName="/ppt/slides/slide22.xml"/>
  <Override ContentType="application/vnd.openxmlformats-officedocument.presentationml.slide+xml" PartName="/ppt/slides/slide35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34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33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9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32.xml"/>
  <Override ContentType="application/vnd.openxmlformats-officedocument.presentationml.slide+xml" PartName="/ppt/slides/slide1.xml"/>
  <Override ContentType="application/vnd.openxmlformats-officedocument.presentationml.slide+xml" PartName="/ppt/slides/slide28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36.xml"/>
  <Override ContentType="application/vnd.openxmlformats-officedocument.presentationml.slide+xml" PartName="/ppt/slides/slide31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presentation.main+xml" PartName="/ppt/presentation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notesSlide+xml" PartName="/ppt/notesSlides/notesSlide29.xml"/>
  <Override ContentType="application/vnd.openxmlformats-officedocument.presentationml.notesSlide+xml" PartName="/ppt/notesSlides/notesSlide3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28.xml"/>
  <Override ContentType="application/vnd.openxmlformats-officedocument.presentationml.notesSlide+xml" PartName="/ppt/notesSlides/notesSlide33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34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0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35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31.xml"/>
  <Override ContentType="application/vnd.openxmlformats-officedocument.presentationml.notesSlide+xml" PartName="/ppt/notesSlides/notesSlide36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binary" PartName="/ppt/metadata"/>
  <Override ContentType="application/vnd.openxmlformats-officedocument.presentationml.notesMaster+xml" PartName="/ppt/notesMasters/notesMaster1.xml"/>
  <Override ContentType="application/vnd.openxmlformats-officedocument.presentationml.commentAuthors+xml" PartName="/ppt/commentAuthors.xml"/>
  <Override ContentType="application/vnd.openxmlformats-officedocument.presentationml.presProps+xml" PartName="/ppt/presProps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</p:sldIdLst>
  <p:sldSz cy="5143500" cx="9144000"/>
  <p:notesSz cx="6858000" cy="9144000"/>
  <p:embeddedFontLst>
    <p:embeddedFont>
      <p:font typeface="Inter SemiBold"/>
      <p:regular r:id="rId44"/>
      <p:bold r:id="rId45"/>
    </p:embeddedFont>
    <p:embeddedFont>
      <p:font typeface="Inter"/>
      <p:regular r:id="rId46"/>
      <p:bold r:id="rId47"/>
    </p:embeddedFont>
    <p:embeddedFont>
      <p:font typeface="Montserrat"/>
      <p:regular r:id="rId48"/>
      <p:bold r:id="rId49"/>
      <p:italic r:id="rId50"/>
      <p:boldItalic r:id="rId51"/>
    </p:embeddedFont>
    <p:embeddedFont>
      <p:font typeface="Roboto Mono Light"/>
      <p:regular r:id="rId52"/>
      <p:bold r:id="rId53"/>
      <p:italic r:id="rId54"/>
      <p:boldItalic r:id="rId55"/>
    </p:embeddedFont>
    <p:embeddedFont>
      <p:font typeface="Roboto Mono"/>
      <p:regular r:id="rId56"/>
      <p:bold r:id="rId57"/>
      <p:italic r:id="rId58"/>
      <p:boldItalic r:id="rId59"/>
    </p:embeddedFont>
    <p:embeddedFont>
      <p:font typeface="Inter Medium"/>
      <p:regular r:id="rId60"/>
      <p:bold r:id="rId61"/>
    </p:embeddedFont>
    <p:embeddedFont>
      <p:font typeface="Inter Black"/>
      <p:bold r:id="rId6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r:id="rId63" roundtripDataSignature="AMtx7miml+AU27Xk+lDT2BdO8KJy6phf5g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mAuthor clrIdx="0" id="0" initials="" lastIdx="2" name="Deleted user"/>
  <p:cmAuthor clrIdx="1" id="1" initials="" lastIdx="1" name="Salman Iqbal"/>
</p:cmAuthorLst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4828EB4-DB4B-4680-8278-4C94B0DFBE27}">
  <a:tblStyle styleId="{84828EB4-DB4B-4680-8278-4C94B0DFBE27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slide" Target="slides/slide33.xml"/><Relationship Id="rId42" Type="http://schemas.openxmlformats.org/officeDocument/2006/relationships/slide" Target="slides/slide35.xml"/><Relationship Id="rId41" Type="http://schemas.openxmlformats.org/officeDocument/2006/relationships/slide" Target="slides/slide34.xml"/><Relationship Id="rId44" Type="http://schemas.openxmlformats.org/officeDocument/2006/relationships/font" Target="fonts/InterSemiBold-regular.fntdata"/><Relationship Id="rId43" Type="http://schemas.openxmlformats.org/officeDocument/2006/relationships/slide" Target="slides/slide36.xml"/><Relationship Id="rId46" Type="http://schemas.openxmlformats.org/officeDocument/2006/relationships/font" Target="fonts/Inter-regular.fntdata"/><Relationship Id="rId45" Type="http://schemas.openxmlformats.org/officeDocument/2006/relationships/font" Target="fonts/InterSemiBold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2.xml"/><Relationship Id="rId48" Type="http://schemas.openxmlformats.org/officeDocument/2006/relationships/font" Target="fonts/Montserrat-regular.fntdata"/><Relationship Id="rId47" Type="http://schemas.openxmlformats.org/officeDocument/2006/relationships/font" Target="fonts/Inter-bold.fntdata"/><Relationship Id="rId49" Type="http://schemas.openxmlformats.org/officeDocument/2006/relationships/font" Target="fonts/Montserrat-bold.fntdata"/><Relationship Id="rId5" Type="http://schemas.openxmlformats.org/officeDocument/2006/relationships/commentAuthors" Target="commentAuthors.xml"/><Relationship Id="rId6" Type="http://schemas.openxmlformats.org/officeDocument/2006/relationships/slideMaster" Target="slideMasters/slideMaster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31" Type="http://schemas.openxmlformats.org/officeDocument/2006/relationships/slide" Target="slides/slide24.xml"/><Relationship Id="rId30" Type="http://schemas.openxmlformats.org/officeDocument/2006/relationships/slide" Target="slides/slide23.xml"/><Relationship Id="rId33" Type="http://schemas.openxmlformats.org/officeDocument/2006/relationships/slide" Target="slides/slide26.xml"/><Relationship Id="rId32" Type="http://schemas.openxmlformats.org/officeDocument/2006/relationships/slide" Target="slides/slide25.xml"/><Relationship Id="rId35" Type="http://schemas.openxmlformats.org/officeDocument/2006/relationships/slide" Target="slides/slide28.xml"/><Relationship Id="rId34" Type="http://schemas.openxmlformats.org/officeDocument/2006/relationships/slide" Target="slides/slide27.xml"/><Relationship Id="rId37" Type="http://schemas.openxmlformats.org/officeDocument/2006/relationships/slide" Target="slides/slide30.xml"/><Relationship Id="rId36" Type="http://schemas.openxmlformats.org/officeDocument/2006/relationships/slide" Target="slides/slide29.xml"/><Relationship Id="rId39" Type="http://schemas.openxmlformats.org/officeDocument/2006/relationships/slide" Target="slides/slide32.xml"/><Relationship Id="rId38" Type="http://schemas.openxmlformats.org/officeDocument/2006/relationships/slide" Target="slides/slide31.xml"/><Relationship Id="rId62" Type="http://schemas.openxmlformats.org/officeDocument/2006/relationships/font" Target="fonts/InterBlack-bold.fntdata"/><Relationship Id="rId61" Type="http://schemas.openxmlformats.org/officeDocument/2006/relationships/font" Target="fonts/InterMedium-bold.fntdata"/><Relationship Id="rId20" Type="http://schemas.openxmlformats.org/officeDocument/2006/relationships/slide" Target="slides/slide13.xml"/><Relationship Id="rId63" Type="http://customschemas.google.com/relationships/presentationmetadata" Target="metadata"/><Relationship Id="rId22" Type="http://schemas.openxmlformats.org/officeDocument/2006/relationships/slide" Target="slides/slide15.xml"/><Relationship Id="rId21" Type="http://schemas.openxmlformats.org/officeDocument/2006/relationships/slide" Target="slides/slide14.xml"/><Relationship Id="rId24" Type="http://schemas.openxmlformats.org/officeDocument/2006/relationships/slide" Target="slides/slide17.xml"/><Relationship Id="rId23" Type="http://schemas.openxmlformats.org/officeDocument/2006/relationships/slide" Target="slides/slide16.xml"/><Relationship Id="rId60" Type="http://schemas.openxmlformats.org/officeDocument/2006/relationships/font" Target="fonts/InterMedium-regular.fntdata"/><Relationship Id="rId26" Type="http://schemas.openxmlformats.org/officeDocument/2006/relationships/slide" Target="slides/slide19.xml"/><Relationship Id="rId25" Type="http://schemas.openxmlformats.org/officeDocument/2006/relationships/slide" Target="slides/slide18.xml"/><Relationship Id="rId28" Type="http://schemas.openxmlformats.org/officeDocument/2006/relationships/slide" Target="slides/slide21.xml"/><Relationship Id="rId27" Type="http://schemas.openxmlformats.org/officeDocument/2006/relationships/slide" Target="slides/slide20.xml"/><Relationship Id="rId29" Type="http://schemas.openxmlformats.org/officeDocument/2006/relationships/slide" Target="slides/slide22.xml"/><Relationship Id="rId51" Type="http://schemas.openxmlformats.org/officeDocument/2006/relationships/font" Target="fonts/Montserrat-boldItalic.fntdata"/><Relationship Id="rId50" Type="http://schemas.openxmlformats.org/officeDocument/2006/relationships/font" Target="fonts/Montserrat-italic.fntdata"/><Relationship Id="rId53" Type="http://schemas.openxmlformats.org/officeDocument/2006/relationships/font" Target="fonts/RobotoMonoLight-bold.fntdata"/><Relationship Id="rId52" Type="http://schemas.openxmlformats.org/officeDocument/2006/relationships/font" Target="fonts/RobotoMonoLight-regular.fntdata"/><Relationship Id="rId11" Type="http://schemas.openxmlformats.org/officeDocument/2006/relationships/slide" Target="slides/slide4.xml"/><Relationship Id="rId55" Type="http://schemas.openxmlformats.org/officeDocument/2006/relationships/font" Target="fonts/RobotoMonoLight-boldItalic.fntdata"/><Relationship Id="rId10" Type="http://schemas.openxmlformats.org/officeDocument/2006/relationships/slide" Target="slides/slide3.xml"/><Relationship Id="rId54" Type="http://schemas.openxmlformats.org/officeDocument/2006/relationships/font" Target="fonts/RobotoMonoLight-italic.fntdata"/><Relationship Id="rId13" Type="http://schemas.openxmlformats.org/officeDocument/2006/relationships/slide" Target="slides/slide6.xml"/><Relationship Id="rId57" Type="http://schemas.openxmlformats.org/officeDocument/2006/relationships/font" Target="fonts/RobotoMono-bold.fntdata"/><Relationship Id="rId12" Type="http://schemas.openxmlformats.org/officeDocument/2006/relationships/slide" Target="slides/slide5.xml"/><Relationship Id="rId56" Type="http://schemas.openxmlformats.org/officeDocument/2006/relationships/font" Target="fonts/RobotoMono-regular.fntdata"/><Relationship Id="rId15" Type="http://schemas.openxmlformats.org/officeDocument/2006/relationships/slide" Target="slides/slide8.xml"/><Relationship Id="rId59" Type="http://schemas.openxmlformats.org/officeDocument/2006/relationships/font" Target="fonts/RobotoMono-boldItalic.fntdata"/><Relationship Id="rId14" Type="http://schemas.openxmlformats.org/officeDocument/2006/relationships/slide" Target="slides/slide7.xml"/><Relationship Id="rId58" Type="http://schemas.openxmlformats.org/officeDocument/2006/relationships/font" Target="fonts/RobotoMono-italic.fntdata"/><Relationship Id="rId17" Type="http://schemas.openxmlformats.org/officeDocument/2006/relationships/slide" Target="slides/slide10.xml"/><Relationship Id="rId16" Type="http://schemas.openxmlformats.org/officeDocument/2006/relationships/slide" Target="slides/slide9.xml"/><Relationship Id="rId19" Type="http://schemas.openxmlformats.org/officeDocument/2006/relationships/slide" Target="slides/slide12.xml"/><Relationship Id="rId18" Type="http://schemas.openxmlformats.org/officeDocument/2006/relationships/slide" Target="slides/slide11.xml"/></Relationships>
</file>

<file path=ppt/comments/comment1.xml><?xml version="1.0" encoding="utf-8"?>
<p:cmLs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m authorId="0" idx="1" dt="2021-07-19T22:03:21.569">
    <p:pos x="6000" y="0"/>
    <p:text>touch on the downside of branches especially long lived branches, getting conflicts and out of sync with others</p:text>
    <p:extLst>
      <p:ext uri="{C676402C-5697-4E1C-873F-D02D1690AC5C}">
        <p15:threadingInfo timeZoneBias="0"/>
      </p:ext>
      <p:ext uri="http://customooxmlschemas.google.com/">
        <go:slidesCustomData xmlns:go="http://customooxmlschemas.google.com/" commentPostId="AAABKMIzySk"/>
      </p:ext>
    </p:extLst>
  </p:cm>
  <p:cm authorId="1" idx="1" dt="2021-07-19T22:03:21.569">
    <p:pos x="6000" y="0"/>
    <p:text>very true, that is a fair point, I do mention it but it is not in the notes</p:text>
    <p:extLst>
      <p:ext uri="{C676402C-5697-4E1C-873F-D02D1690AC5C}">
        <p15:threadingInfo timeZoneBias="0"/>
      </p:ext>
      <p:ext uri="http://customooxmlschemas.google.com/">
        <go:slidesCustomData xmlns:go="http://customooxmlschemas.google.com/" commentPostId="AAABKMIzySs"/>
      </p:ext>
    </p:extLst>
  </p:cm>
  <p:cm authorId="0" idx="2" dt="2021-07-15T13:51:39.570">
    <p:pos x="6000" y="100"/>
    <p:text>if you make a repo with the git cli, you'll probably get a master branch rather than main
you only need branches for working on different versions if you're pushing</p:text>
    <p:extLst>
      <p:ext uri="{C676402C-5697-4E1C-873F-D02D1690AC5C}">
        <p15:threadingInfo timeZoneBias="0"/>
      </p:ext>
      <p:ext uri="http://customooxmlschemas.google.com/">
        <go:slidesCustomData xmlns:go="http://customooxmlschemas.google.com/" commentPostId="AAABKMIzySo"/>
      </p:ext>
    </p:extLst>
  </p:cm>
</p:cmLst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7" name="Google Shape;227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3" name="Google Shape;233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/>
              <a:t>maybe mention other types of source control, svn, tfs, kinda like word's track changes?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mention other vendors apart from github (gitlab, bitbucket etc)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9" name="Google Shape;239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Source control is important for maintaining a single source of truth for development teams.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It helps facilitate collaboration and accelerates release velocity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Being able to restore older versions of a file (or even the whole project) effectively means one thing: you can't mess up! If the changes you've made lately prove to be garbage, you can simply undo them in a few clicks.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Every member of the team has a full verison of the project on their disk, including project history. If the server fails you can use backup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If one member of the team is making a breaking change that is to be released later on they can create a copy of the whole project in a separate branch without affecting current progress. When happy these can be merged in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5" name="Google Shape;24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2859"/>
              </a:buClr>
              <a:buSzPts val="2000"/>
              <a:buFont typeface="Inter"/>
              <a:buChar char="●"/>
            </a:pPr>
            <a:r>
              <a:rPr lang="en" sz="2000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Now, let's introduce a customer named Salman. Salman holds an account with Doge Bank and conducts various transactions. He starts with an account balance of £1000.00. He decides to purchase Gucci flip-flops for £435.00. In the evening, he receives a payment of £12.56 for his work at the University of Wales, which gets added to his account.</a:t>
            </a:r>
            <a:endParaRPr sz="2000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2" name="Google Shape;25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2859"/>
              </a:buClr>
              <a:buSzPts val="2000"/>
              <a:buFont typeface="Inter"/>
              <a:buChar char="●"/>
            </a:pPr>
            <a:r>
              <a:rPr lang="en" sz="2000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It's evident why this is crucial. We want to ensure Salman has enough money to satisfy his luxury goods desires. The bank account serves as a source of truth, accurately reflecting Salman's financial situation.</a:t>
            </a:r>
            <a:endParaRPr sz="2000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9" name="Google Shape;25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22859"/>
              </a:buClr>
              <a:buSzPts val="2000"/>
              <a:buFont typeface="Inter"/>
              <a:buChar char="●"/>
            </a:pPr>
            <a:r>
              <a:rPr lang="en" sz="2000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The concept of a source of truth is equally essential in code. Regardless of the number of code lines added or removed by different contributors, there should always be a single source of truth. GitHub provides an ideal solution for this, allowing multiple individuals to collaborate on code, just like multiple businesses withdrawing money from your bank account.</a:t>
            </a:r>
            <a:endParaRPr sz="2000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6" name="Google Shape;266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Source control is important for maintaining a single source of truth for development teams.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It helps facilitate collaboration and accelerates release velocity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Being able to restore older versions of a file (or even the whole project) effectively means one thing: you can't mess up! If the changes you've made lately prove to be garbage, you can simply undo them in a few clicks.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Every member of the team has a full verison of the project on their disk, including project history. If the server fails you can use backup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If one member of the team is making a breaking change that is to be released later on they can create a copy of the whole project in a separate branch without affecting current progress. When happy these can be merged in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2" name="Google Shape;272;p8:notes"/>
          <p:cNvSpPr txBox="1"/>
          <p:nvPr>
            <p:ph idx="1" type="body"/>
          </p:nvPr>
        </p:nvSpPr>
        <p:spPr>
          <a:xfrm>
            <a:off x="685800" y="4343406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3475" lIns="93475" spcFirstLastPara="1" rIns="93475" wrap="square" tIns="9347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Look at the visuals</a:t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7" name="Google Shape;277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3" name="Google Shape;28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0" name="Google Shape;290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5" name="Google Shape;295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Mention other flows</a:t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8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30" name="Google Shape;330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2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64" name="Google Shape;364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Also talk about drawbacks of branches: long lived branches, branches getting out of sync, merge nightmare</a:t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87" name="Google Shape;387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95" name="Google Shape;395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9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1" name="Google Shape;401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5" name="Shape 4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7" name="Google Shape;407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3" name="Google Shape;413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7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19" name="Google Shape;419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.gitignore </a:t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3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25" name="Google Shape;425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.gitignore </a:t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31" name="Google Shape;431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.gitignore </a:t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37" name="Google Shape;437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.gitignore </a:t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p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43" name="Google Shape;443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.gitignore </a:t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0" name="Google Shape;450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.gitignore </a:t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56" name="Google Shape;456;p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Speakers notes: we’ve developed those amazing products we’ve developed </a:t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0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92" name="Google Shape;492;p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p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03" name="Google Shape;503;p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2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14" name="Google Shape;514;p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0" name="Shape 5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1" name="Google Shape;521;p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2" name="Google Shape;522;p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Also add github cli</a:t>
            </a: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8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p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30" name="Google Shape;530;p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5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37" name="Google Shape;537;p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4" name="Google Shape;544;p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Source control git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Why we use source control - benefits</a:t>
            </a:r>
            <a:endParaRPr/>
          </a:p>
          <a:p>
            <a:pPr indent="-2984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Char char="-"/>
            </a:pPr>
            <a:r>
              <a:rPr lang="en"/>
              <a:t>Git process - feature branching, pull requests</a:t>
            </a:r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7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p3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49" name="Google Shape;549;p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"/>
              <a:t>Speakers notes: we’ve developed those amazing products we’ve developed </a:t>
            </a:r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7" name="Shape 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" name="Google Shape;578;p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79" name="Google Shape;579;p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3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85" name="Google Shape;585;p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g"/><Relationship Id="rId3" Type="http://schemas.openxmlformats.org/officeDocument/2006/relationships/image" Target="../media/image2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jpg"/><Relationship Id="rId3" Type="http://schemas.openxmlformats.org/officeDocument/2006/relationships/image" Target="../media/image2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Relationship Id="rId3" Type="http://schemas.openxmlformats.org/officeDocument/2006/relationships/image" Target="../media/image13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g"/><Relationship Id="rId3" Type="http://schemas.openxmlformats.org/officeDocument/2006/relationships/image" Target="../media/image13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13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jpg"/><Relationship Id="rId3" Type="http://schemas.openxmlformats.org/officeDocument/2006/relationships/image" Target="../media/image2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g"/><Relationship Id="rId3" Type="http://schemas.openxmlformats.org/officeDocument/2006/relationships/image" Target="../media/image10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jpg"/><Relationship Id="rId3" Type="http://schemas.openxmlformats.org/officeDocument/2006/relationships/image" Target="../media/image15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jpg"/><Relationship Id="rId3" Type="http://schemas.openxmlformats.org/officeDocument/2006/relationships/image" Target="../media/image15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16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0.jpg"/><Relationship Id="rId3" Type="http://schemas.openxmlformats.org/officeDocument/2006/relationships/image" Target="../media/image15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0.jpg"/><Relationship Id="rId3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0.jpg"/><Relationship Id="rId3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g"/><Relationship Id="rId3" Type="http://schemas.openxmlformats.org/officeDocument/2006/relationships/image" Target="../media/image10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8.png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9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38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nter SemiBold"/>
              <a:buNone/>
              <a:defRPr sz="45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0" name="Google Shape;10;p38"/>
          <p:cNvSpPr txBox="1"/>
          <p:nvPr>
            <p:ph idx="1" type="subTitle"/>
          </p:nvPr>
        </p:nvSpPr>
        <p:spPr>
          <a:xfrm>
            <a:off x="311700" y="3734338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None/>
              <a:defRPr sz="20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pic>
        <p:nvPicPr>
          <p:cNvPr id="11" name="Google Shape;11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95624" y="687775"/>
            <a:ext cx="2952750" cy="622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9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nter SemiBold"/>
              <a:buNone/>
              <a:defRPr sz="45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pic>
        <p:nvPicPr>
          <p:cNvPr id="14" name="Google Shape;14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981398" y="4351650"/>
            <a:ext cx="1635850" cy="345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7" name="Google Shape;17;p40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8" name="Google Shape;18;p40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9" name="Google Shape;19;p40"/>
          <p:cNvCxnSpPr>
            <a:endCxn id="20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0" name="Google Shape;20;p40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" name="Google Shape;21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1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4" name="Google Shape;24;p41"/>
          <p:cNvSpPr txBox="1"/>
          <p:nvPr>
            <p:ph idx="1" type="body"/>
          </p:nvPr>
        </p:nvSpPr>
        <p:spPr>
          <a:xfrm>
            <a:off x="540300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25" name="Google Shape;25;p41"/>
          <p:cNvSpPr txBox="1"/>
          <p:nvPr>
            <p:ph idx="2" type="body"/>
          </p:nvPr>
        </p:nvSpPr>
        <p:spPr>
          <a:xfrm>
            <a:off x="4727623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26" name="Google Shape;26;p41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27" name="Google Shape;27;p41"/>
          <p:cNvCxnSpPr>
            <a:endCxn id="28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8" name="Google Shape;28;p41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9" name="Google Shape;29;p4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 type="titleOnly">
  <p:cSld name="TITLE_ONLY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2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32" name="Google Shape;32;p42"/>
          <p:cNvSpPr txBox="1"/>
          <p:nvPr>
            <p:ph idx="1" type="body"/>
          </p:nvPr>
        </p:nvSpPr>
        <p:spPr>
          <a:xfrm>
            <a:off x="540300" y="1228675"/>
            <a:ext cx="38853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33" name="Google Shape;33;p42"/>
          <p:cNvSpPr txBox="1"/>
          <p:nvPr>
            <p:ph idx="2" type="body"/>
          </p:nvPr>
        </p:nvSpPr>
        <p:spPr>
          <a:xfrm>
            <a:off x="4716924" y="1228675"/>
            <a:ext cx="38853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34" name="Google Shape;34;p42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35" name="Google Shape;35;p42"/>
          <p:cNvCxnSpPr>
            <a:endCxn id="36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" name="Google Shape;36;p42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7" name="Google Shape;37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">
    <p:bg>
      <p:bgPr>
        <a:solidFill>
          <a:schemeClr val="lt1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43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Font typeface="Inter SemiBold"/>
              <a:buNone/>
              <a:defRPr sz="45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9pPr>
          </a:lstStyle>
          <a:p/>
        </p:txBody>
      </p:sp>
      <p:pic>
        <p:nvPicPr>
          <p:cNvPr id="40" name="Google Shape;40;p4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6981398" y="4351650"/>
            <a:ext cx="1635850" cy="345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diagram and text">
  <p:cSld name="CUSTOM_7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44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43" name="Google Shape;43;p44"/>
          <p:cNvCxnSpPr>
            <a:endCxn id="44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4" name="Google Shape;44;p44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5" name="Google Shape;45;p4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46" name="Google Shape;46;p44"/>
          <p:cNvSpPr txBox="1"/>
          <p:nvPr>
            <p:ph idx="1" type="body"/>
          </p:nvPr>
        </p:nvSpPr>
        <p:spPr>
          <a:xfrm>
            <a:off x="540300" y="1618200"/>
            <a:ext cx="32145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47" name="Google Shape;47;p44"/>
          <p:cNvSpPr/>
          <p:nvPr>
            <p:ph idx="2" type="pic"/>
          </p:nvPr>
        </p:nvSpPr>
        <p:spPr>
          <a:xfrm>
            <a:off x="4370025" y="379350"/>
            <a:ext cx="4434300" cy="4384800"/>
          </a:xfrm>
          <a:prstGeom prst="roundRect">
            <a:avLst>
              <a:gd fmla="val 3871" name="adj"/>
            </a:avLst>
          </a:prstGeom>
          <a:noFill/>
          <a:ln>
            <a:noFill/>
          </a:ln>
        </p:spPr>
      </p:sp>
      <p:sp>
        <p:nvSpPr>
          <p:cNvPr id="48" name="Google Shape;48;p44"/>
          <p:cNvSpPr txBox="1"/>
          <p:nvPr>
            <p:ph type="title"/>
          </p:nvPr>
        </p:nvSpPr>
        <p:spPr>
          <a:xfrm>
            <a:off x="540300" y="521225"/>
            <a:ext cx="3750900" cy="12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lank, No Background">
  <p:cSld name="TITLE_AND_TWO_COLUMNS_1_1_1_1">
    <p:bg>
      <p:bgPr>
        <a:solidFill>
          <a:srgbClr val="FFFFFF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5"/>
          <p:cNvSpPr txBox="1"/>
          <p:nvPr>
            <p:ph type="title"/>
          </p:nvPr>
        </p:nvSpPr>
        <p:spPr>
          <a:xfrm>
            <a:off x="311700" y="3188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3200"/>
              <a:buFont typeface="Montserrat"/>
              <a:buNone/>
              <a:defRPr sz="32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 Up laptop">
  <p:cSld name="SECTION_TITLE_AND_DESCRIPTION">
    <p:bg>
      <p:bgPr>
        <a:solidFill>
          <a:schemeClr val="lt1"/>
        </a:solidFill>
      </p:bgPr>
    </p:bg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4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4350538" y="868675"/>
            <a:ext cx="4811750" cy="36557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901"/>
              </a:srgbClr>
            </a:outerShdw>
          </a:effectLst>
        </p:spPr>
      </p:pic>
      <p:sp>
        <p:nvSpPr>
          <p:cNvPr id="53" name="Google Shape;53;p46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54" name="Google Shape;54;p46"/>
          <p:cNvCxnSpPr>
            <a:endCxn id="55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5" name="Google Shape;55;p46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6" name="Google Shape;56;p4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46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58" name="Google Shape;58;p46"/>
          <p:cNvSpPr/>
          <p:nvPr>
            <p:ph idx="2" type="pic"/>
          </p:nvPr>
        </p:nvSpPr>
        <p:spPr>
          <a:xfrm>
            <a:off x="5058575" y="1423000"/>
            <a:ext cx="4085400" cy="2598300"/>
          </a:xfrm>
          <a:prstGeom prst="rect">
            <a:avLst/>
          </a:prstGeom>
          <a:noFill/>
          <a:ln>
            <a:noFill/>
          </a:ln>
        </p:spPr>
      </p:sp>
      <p:sp>
        <p:nvSpPr>
          <p:cNvPr id="59" name="Google Shape;59;p46"/>
          <p:cNvSpPr txBox="1"/>
          <p:nvPr>
            <p:ph type="title"/>
          </p:nvPr>
        </p:nvSpPr>
        <p:spPr>
          <a:xfrm>
            <a:off x="540300" y="521225"/>
            <a:ext cx="40854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grams and text ">
  <p:cSld name="CUSTOM_6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47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62" name="Google Shape;62;p47"/>
          <p:cNvCxnSpPr>
            <a:endCxn id="63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47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4" name="Google Shape;64;p4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47"/>
          <p:cNvSpPr txBox="1"/>
          <p:nvPr>
            <p:ph idx="1" type="body"/>
          </p:nvPr>
        </p:nvSpPr>
        <p:spPr>
          <a:xfrm>
            <a:off x="768900" y="2942050"/>
            <a:ext cx="3370800" cy="177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66" name="Google Shape;66;p4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7" name="Google Shape;67;p47"/>
          <p:cNvSpPr/>
          <p:nvPr>
            <p:ph idx="2" type="pic"/>
          </p:nvPr>
        </p:nvSpPr>
        <p:spPr>
          <a:xfrm>
            <a:off x="768900" y="1407650"/>
            <a:ext cx="3370800" cy="1497600"/>
          </a:xfrm>
          <a:prstGeom prst="roundRect">
            <a:avLst>
              <a:gd fmla="val 8582" name="adj"/>
            </a:avLst>
          </a:prstGeom>
          <a:noFill/>
          <a:ln>
            <a:noFill/>
          </a:ln>
        </p:spPr>
      </p:sp>
      <p:sp>
        <p:nvSpPr>
          <p:cNvPr id="68" name="Google Shape;68;p47"/>
          <p:cNvSpPr txBox="1"/>
          <p:nvPr>
            <p:ph idx="3" type="body"/>
          </p:nvPr>
        </p:nvSpPr>
        <p:spPr>
          <a:xfrm>
            <a:off x="4920406" y="2942050"/>
            <a:ext cx="3370800" cy="177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69" name="Google Shape;69;p47"/>
          <p:cNvSpPr/>
          <p:nvPr>
            <p:ph idx="4" type="pic"/>
          </p:nvPr>
        </p:nvSpPr>
        <p:spPr>
          <a:xfrm>
            <a:off x="4920406" y="1407650"/>
            <a:ext cx="3370800" cy="1497600"/>
          </a:xfrm>
          <a:prstGeom prst="roundRect">
            <a:avLst>
              <a:gd fmla="val 8582" name="adj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page ">
  <p:cSld name="CUSTOM_4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48"/>
          <p:cNvSpPr txBox="1"/>
          <p:nvPr/>
        </p:nvSpPr>
        <p:spPr>
          <a:xfrm>
            <a:off x="540000" y="22854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20"/>
              <a:buFont typeface="Arial"/>
              <a:buNone/>
            </a:pPr>
            <a:r>
              <a:rPr b="0" i="0" lang="en" sz="4520" u="none" cap="none" strike="noStrike">
                <a:solidFill>
                  <a:srgbClr val="FFFFFF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Thank you.</a:t>
            </a:r>
            <a:endParaRPr b="0" i="0" sz="452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pic>
        <p:nvPicPr>
          <p:cNvPr id="72" name="Google Shape;72;p4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588000" y="4178246"/>
            <a:ext cx="2016000" cy="425254"/>
          </a:xfrm>
          <a:prstGeom prst="rect">
            <a:avLst/>
          </a:prstGeom>
          <a:noFill/>
          <a:ln>
            <a:noFill/>
          </a:ln>
        </p:spPr>
      </p:pic>
      <p:sp>
        <p:nvSpPr>
          <p:cNvPr id="73" name="Google Shape;73;p48"/>
          <p:cNvSpPr txBox="1"/>
          <p:nvPr/>
        </p:nvSpPr>
        <p:spPr>
          <a:xfrm>
            <a:off x="540000" y="4095550"/>
            <a:ext cx="2520000" cy="508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1500"/>
              <a:buFont typeface="Arial"/>
              <a:buNone/>
            </a:pPr>
            <a:r>
              <a:rPr b="0" i="0" lang="en" sz="15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Find out more at appvia.io</a:t>
            </a:r>
            <a:endParaRPr b="0" i="0" sz="150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Wayfinder">
  <p:cSld name="CUSTOM_2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49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nter SemiBold"/>
              <a:buNone/>
              <a:defRPr sz="45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76" name="Google Shape;76;p49"/>
          <p:cNvSpPr txBox="1"/>
          <p:nvPr>
            <p:ph idx="1" type="subTitle"/>
          </p:nvPr>
        </p:nvSpPr>
        <p:spPr>
          <a:xfrm>
            <a:off x="311700" y="3734338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None/>
              <a:defRPr sz="20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pic>
        <p:nvPicPr>
          <p:cNvPr id="77" name="Google Shape;77;p4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16650" y="697700"/>
            <a:ext cx="3510702" cy="620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 2">
  <p:cSld name="CUSTOM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5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0" name="Google Shape;80;p50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1" name="Google Shape;81;p50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82" name="Google Shape;82;p50"/>
          <p:cNvCxnSpPr>
            <a:endCxn id="83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83" name="Google Shape;83;p50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4" name="Google Shape;84;p50"/>
          <p:cNvPicPr preferRelativeResize="0"/>
          <p:nvPr/>
        </p:nvPicPr>
        <p:blipFill rotWithShape="1">
          <a:blip r:embed="rId3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-column text and image">
  <p:cSld name="ONE_COLUMN_TEX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51"/>
          <p:cNvSpPr txBox="1"/>
          <p:nvPr>
            <p:ph type="title"/>
          </p:nvPr>
        </p:nvSpPr>
        <p:spPr>
          <a:xfrm>
            <a:off x="4731300" y="6318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7" name="Google Shape;87;p51"/>
          <p:cNvSpPr txBox="1"/>
          <p:nvPr>
            <p:ph idx="1" type="body"/>
          </p:nvPr>
        </p:nvSpPr>
        <p:spPr>
          <a:xfrm>
            <a:off x="4731300" y="14658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88" name="Google Shape;88;p51"/>
          <p:cNvSpPr/>
          <p:nvPr>
            <p:ph idx="2" type="pic"/>
          </p:nvPr>
        </p:nvSpPr>
        <p:spPr>
          <a:xfrm>
            <a:off x="-5500" y="0"/>
            <a:ext cx="4425000" cy="5143500"/>
          </a:xfrm>
          <a:prstGeom prst="roundRect">
            <a:avLst>
              <a:gd fmla="val 0" name="adj"/>
            </a:avLst>
          </a:prstGeom>
          <a:noFill/>
          <a:ln>
            <a:noFill/>
          </a:ln>
        </p:spPr>
      </p:sp>
      <p:sp>
        <p:nvSpPr>
          <p:cNvPr id="89" name="Google Shape;89;p51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90" name="Google Shape;90;p51"/>
          <p:cNvCxnSpPr>
            <a:endCxn id="91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91" name="Google Shape;91;p51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2" name="Google Shape;92;p5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con and text">
  <p:cSld name="MAIN_POINT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52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5" name="Google Shape;95;p52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96" name="Google Shape;96;p52"/>
          <p:cNvCxnSpPr>
            <a:endCxn id="9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97" name="Google Shape;97;p52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8" name="Google Shape;98;p52"/>
          <p:cNvPicPr preferRelativeResize="0"/>
          <p:nvPr/>
        </p:nvPicPr>
        <p:blipFill rotWithShape="1">
          <a:blip r:embed="rId3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52"/>
          <p:cNvSpPr txBox="1"/>
          <p:nvPr>
            <p:ph idx="1" type="body"/>
          </p:nvPr>
        </p:nvSpPr>
        <p:spPr>
          <a:xfrm>
            <a:off x="672950" y="2565100"/>
            <a:ext cx="3644700" cy="18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0" name="Google Shape;100;p52"/>
          <p:cNvSpPr txBox="1"/>
          <p:nvPr>
            <p:ph idx="2" type="body"/>
          </p:nvPr>
        </p:nvSpPr>
        <p:spPr>
          <a:xfrm>
            <a:off x="4973000" y="2611025"/>
            <a:ext cx="3644700" cy="18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1" name="Google Shape;101;p52"/>
          <p:cNvSpPr/>
          <p:nvPr>
            <p:ph idx="3" type="pic"/>
          </p:nvPr>
        </p:nvSpPr>
        <p:spPr>
          <a:xfrm>
            <a:off x="663775" y="1681000"/>
            <a:ext cx="730200" cy="730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sp>
      <p:sp>
        <p:nvSpPr>
          <p:cNvPr id="102" name="Google Shape;102;p52"/>
          <p:cNvSpPr/>
          <p:nvPr>
            <p:ph idx="4" type="pic"/>
          </p:nvPr>
        </p:nvSpPr>
        <p:spPr>
          <a:xfrm>
            <a:off x="4973000" y="1681000"/>
            <a:ext cx="730200" cy="730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 up phone">
  <p:cSld name="CAPTION_ONLY">
    <p:bg>
      <p:bgPr>
        <a:solidFill>
          <a:schemeClr val="l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53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05" name="Google Shape;105;p53"/>
          <p:cNvCxnSpPr>
            <a:endCxn id="106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06" name="Google Shape;106;p53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7" name="Google Shape;107;p5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5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78281" y="1128664"/>
            <a:ext cx="1737149" cy="306532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901"/>
              </a:srgbClr>
            </a:outerShdw>
          </a:effectLst>
        </p:spPr>
      </p:pic>
      <p:sp>
        <p:nvSpPr>
          <p:cNvPr id="109" name="Google Shape;109;p53"/>
          <p:cNvSpPr/>
          <p:nvPr>
            <p:ph idx="2" type="pic"/>
          </p:nvPr>
        </p:nvSpPr>
        <p:spPr>
          <a:xfrm>
            <a:off x="6425594" y="1542350"/>
            <a:ext cx="1276200" cy="2267700"/>
          </a:xfrm>
          <a:prstGeom prst="rect">
            <a:avLst/>
          </a:prstGeom>
          <a:noFill/>
          <a:ln>
            <a:noFill/>
          </a:ln>
        </p:spPr>
      </p:sp>
      <p:sp>
        <p:nvSpPr>
          <p:cNvPr id="110" name="Google Shape;110;p53"/>
          <p:cNvSpPr txBox="1"/>
          <p:nvPr>
            <p:ph idx="1" type="body"/>
          </p:nvPr>
        </p:nvSpPr>
        <p:spPr>
          <a:xfrm>
            <a:off x="692700" y="1618200"/>
            <a:ext cx="48825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</a:lstStyle>
          <a:p/>
        </p:txBody>
      </p:sp>
      <p:sp>
        <p:nvSpPr>
          <p:cNvPr id="111" name="Google Shape;111;p53"/>
          <p:cNvSpPr txBox="1"/>
          <p:nvPr>
            <p:ph type="title"/>
          </p:nvPr>
        </p:nvSpPr>
        <p:spPr>
          <a:xfrm>
            <a:off x="540300" y="521225"/>
            <a:ext cx="5034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ercentage">
  <p:cSld name="BIG_NUMBER">
    <p:bg>
      <p:bgPr>
        <a:solidFill>
          <a:schemeClr val="lt1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54"/>
          <p:cNvSpPr txBox="1"/>
          <p:nvPr>
            <p:ph hasCustomPrompt="1" type="title"/>
          </p:nvPr>
        </p:nvSpPr>
        <p:spPr>
          <a:xfrm>
            <a:off x="741149" y="1082250"/>
            <a:ext cx="3731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Font typeface="Inter SemiBold"/>
              <a:buNone/>
              <a:defRPr sz="80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14" name="Google Shape;114;p54"/>
          <p:cNvSpPr txBox="1"/>
          <p:nvPr>
            <p:ph idx="1" type="body"/>
          </p:nvPr>
        </p:nvSpPr>
        <p:spPr>
          <a:xfrm>
            <a:off x="741149" y="3128350"/>
            <a:ext cx="37314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15" name="Google Shape;115;p54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16" name="Google Shape;116;p54"/>
          <p:cNvCxnSpPr>
            <a:endCxn id="11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7" name="Google Shape;117;p54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8" name="Google Shape;118;p5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54"/>
          <p:cNvSpPr txBox="1"/>
          <p:nvPr>
            <p:ph hasCustomPrompt="1" idx="2" type="title"/>
          </p:nvPr>
        </p:nvSpPr>
        <p:spPr>
          <a:xfrm>
            <a:off x="4671450" y="1082250"/>
            <a:ext cx="3731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Font typeface="Inter SemiBold"/>
              <a:buNone/>
              <a:defRPr sz="80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20" name="Google Shape;120;p54"/>
          <p:cNvSpPr txBox="1"/>
          <p:nvPr>
            <p:ph idx="3" type="body"/>
          </p:nvPr>
        </p:nvSpPr>
        <p:spPr>
          <a:xfrm>
            <a:off x="4671450" y="3128350"/>
            <a:ext cx="37314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21" name="Google Shape;121;p54"/>
          <p:cNvSpPr txBox="1"/>
          <p:nvPr>
            <p:ph idx="4"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de box" type="blank">
  <p:cSld name="BLANK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55"/>
          <p:cNvSpPr/>
          <p:nvPr/>
        </p:nvSpPr>
        <p:spPr>
          <a:xfrm>
            <a:off x="4792325" y="1608000"/>
            <a:ext cx="3800700" cy="2625600"/>
          </a:xfrm>
          <a:prstGeom prst="roundRect">
            <a:avLst>
              <a:gd fmla="val 4895" name="adj"/>
            </a:avLst>
          </a:prstGeom>
          <a:solidFill>
            <a:srgbClr val="02285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55"/>
          <p:cNvSpPr txBox="1"/>
          <p:nvPr>
            <p:ph type="title"/>
          </p:nvPr>
        </p:nvSpPr>
        <p:spPr>
          <a:xfrm>
            <a:off x="540300" y="521225"/>
            <a:ext cx="38388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25" name="Google Shape;125;p55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26" name="Google Shape;126;p55"/>
          <p:cNvCxnSpPr>
            <a:endCxn id="12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7" name="Google Shape;127;p55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8" name="Google Shape;128;p55"/>
          <p:cNvPicPr preferRelativeResize="0"/>
          <p:nvPr/>
        </p:nvPicPr>
        <p:blipFill rotWithShape="1">
          <a:blip r:embed="rId3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55"/>
          <p:cNvSpPr txBox="1"/>
          <p:nvPr>
            <p:ph idx="1" type="body"/>
          </p:nvPr>
        </p:nvSpPr>
        <p:spPr>
          <a:xfrm>
            <a:off x="540300" y="1771875"/>
            <a:ext cx="3941400" cy="287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30" name="Google Shape;130;p55"/>
          <p:cNvSpPr txBox="1"/>
          <p:nvPr>
            <p:ph idx="2" type="body"/>
          </p:nvPr>
        </p:nvSpPr>
        <p:spPr>
          <a:xfrm>
            <a:off x="4920875" y="1692375"/>
            <a:ext cx="3534600" cy="24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●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○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■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●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○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■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●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○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■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_3"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56"/>
          <p:cNvSpPr txBox="1"/>
          <p:nvPr/>
        </p:nvSpPr>
        <p:spPr>
          <a:xfrm>
            <a:off x="1700400" y="904474"/>
            <a:ext cx="1290600" cy="6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888"/>
              <a:buFont typeface="Arial"/>
              <a:buNone/>
            </a:pPr>
            <a:r>
              <a:rPr b="0" i="0" lang="en" sz="8888" u="none" cap="none" strike="noStrike">
                <a:solidFill>
                  <a:srgbClr val="022859"/>
                </a:solidFill>
                <a:latin typeface="Inter Black"/>
                <a:ea typeface="Inter Black"/>
                <a:cs typeface="Inter Black"/>
                <a:sym typeface="Inter Black"/>
              </a:rPr>
              <a:t>“</a:t>
            </a:r>
            <a:endParaRPr b="0" i="0" sz="8888" u="none" cap="none" strike="noStrike">
              <a:solidFill>
                <a:srgbClr val="022859"/>
              </a:solidFill>
              <a:latin typeface="Inter Black"/>
              <a:ea typeface="Inter Black"/>
              <a:cs typeface="Inter Black"/>
              <a:sym typeface="Inter Black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850"/>
              <a:buFont typeface="Arial"/>
              <a:buNone/>
            </a:pPr>
            <a:r>
              <a:t/>
            </a:r>
            <a:endParaRPr b="0" i="0" sz="2850" u="none" cap="none" strike="noStrike">
              <a:solidFill>
                <a:srgbClr val="022859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56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34" name="Google Shape;134;p56"/>
          <p:cNvCxnSpPr>
            <a:endCxn id="135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5" name="Google Shape;135;p56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6" name="Google Shape;136;p5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56"/>
          <p:cNvSpPr txBox="1"/>
          <p:nvPr>
            <p:ph type="title"/>
          </p:nvPr>
        </p:nvSpPr>
        <p:spPr>
          <a:xfrm>
            <a:off x="1751250" y="1896000"/>
            <a:ext cx="5641500" cy="151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22859"/>
              </a:buClr>
              <a:buSzPts val="2500"/>
              <a:buNone/>
              <a:defRPr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38" name="Google Shape;138;p56"/>
          <p:cNvSpPr txBox="1"/>
          <p:nvPr>
            <p:ph idx="1" type="subTitle"/>
          </p:nvPr>
        </p:nvSpPr>
        <p:spPr>
          <a:xfrm>
            <a:off x="1751250" y="3617175"/>
            <a:ext cx="4416000" cy="51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con/image explainer">
  <p:cSld name="CUSTOM_10"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57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41" name="Google Shape;141;p57"/>
          <p:cNvCxnSpPr>
            <a:endCxn id="142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42" name="Google Shape;142;p57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3" name="Google Shape;143;p5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57"/>
          <p:cNvSpPr txBox="1"/>
          <p:nvPr>
            <p:ph idx="1" type="body"/>
          </p:nvPr>
        </p:nvSpPr>
        <p:spPr>
          <a:xfrm>
            <a:off x="529975" y="3052850"/>
            <a:ext cx="2362500" cy="16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45" name="Google Shape;145;p5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46" name="Google Shape;146;p57"/>
          <p:cNvSpPr/>
          <p:nvPr>
            <p:ph idx="2" type="pic"/>
          </p:nvPr>
        </p:nvSpPr>
        <p:spPr>
          <a:xfrm>
            <a:off x="889675" y="1452950"/>
            <a:ext cx="1643100" cy="1447500"/>
          </a:xfrm>
          <a:prstGeom prst="roundRect">
            <a:avLst>
              <a:gd fmla="val 10516" name="adj"/>
            </a:avLst>
          </a:prstGeom>
          <a:noFill/>
          <a:ln>
            <a:noFill/>
          </a:ln>
        </p:spPr>
      </p:sp>
      <p:sp>
        <p:nvSpPr>
          <p:cNvPr id="147" name="Google Shape;147;p57"/>
          <p:cNvSpPr txBox="1"/>
          <p:nvPr>
            <p:ph idx="3" type="body"/>
          </p:nvPr>
        </p:nvSpPr>
        <p:spPr>
          <a:xfrm>
            <a:off x="3314550" y="3030300"/>
            <a:ext cx="2362500" cy="16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48" name="Google Shape;148;p57"/>
          <p:cNvSpPr/>
          <p:nvPr>
            <p:ph idx="4" type="pic"/>
          </p:nvPr>
        </p:nvSpPr>
        <p:spPr>
          <a:xfrm>
            <a:off x="3674250" y="1430400"/>
            <a:ext cx="1643100" cy="1447500"/>
          </a:xfrm>
          <a:prstGeom prst="roundRect">
            <a:avLst>
              <a:gd fmla="val 10516" name="adj"/>
            </a:avLst>
          </a:prstGeom>
          <a:noFill/>
          <a:ln>
            <a:noFill/>
          </a:ln>
        </p:spPr>
      </p:sp>
      <p:sp>
        <p:nvSpPr>
          <p:cNvPr id="149" name="Google Shape;149;p57"/>
          <p:cNvSpPr txBox="1"/>
          <p:nvPr>
            <p:ph idx="5" type="body"/>
          </p:nvPr>
        </p:nvSpPr>
        <p:spPr>
          <a:xfrm>
            <a:off x="6099125" y="3030300"/>
            <a:ext cx="2362500" cy="16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50" name="Google Shape;150;p57"/>
          <p:cNvSpPr/>
          <p:nvPr>
            <p:ph idx="6" type="pic"/>
          </p:nvPr>
        </p:nvSpPr>
        <p:spPr>
          <a:xfrm>
            <a:off x="6458825" y="1430400"/>
            <a:ext cx="1643100" cy="1447500"/>
          </a:xfrm>
          <a:prstGeom prst="roundRect">
            <a:avLst>
              <a:gd fmla="val 10516" name="adj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 up laptop V2">
  <p:cSld name="CUSTOM_8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Google Shape;152;p5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50538" y="868675"/>
            <a:ext cx="4811750" cy="36557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901"/>
              </a:srgbClr>
            </a:outerShdw>
          </a:effectLst>
        </p:spPr>
      </p:pic>
      <p:sp>
        <p:nvSpPr>
          <p:cNvPr id="153" name="Google Shape;153;p58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54" name="Google Shape;154;p58"/>
          <p:cNvSpPr/>
          <p:nvPr>
            <p:ph idx="2" type="pic"/>
          </p:nvPr>
        </p:nvSpPr>
        <p:spPr>
          <a:xfrm>
            <a:off x="5058575" y="1423000"/>
            <a:ext cx="4085400" cy="2598300"/>
          </a:xfrm>
          <a:prstGeom prst="rect">
            <a:avLst/>
          </a:prstGeom>
          <a:noFill/>
          <a:ln>
            <a:noFill/>
          </a:ln>
        </p:spPr>
      </p:sp>
      <p:sp>
        <p:nvSpPr>
          <p:cNvPr id="155" name="Google Shape;155;p58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56" name="Google Shape;156;p58"/>
          <p:cNvCxnSpPr>
            <a:endCxn id="15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57" name="Google Shape;157;p58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8" name="Google Shape;158;p58"/>
          <p:cNvPicPr preferRelativeResize="0"/>
          <p:nvPr/>
        </p:nvPicPr>
        <p:blipFill rotWithShape="1">
          <a:blip r:embed="rId4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58"/>
          <p:cNvSpPr txBox="1"/>
          <p:nvPr>
            <p:ph type="title"/>
          </p:nvPr>
        </p:nvSpPr>
        <p:spPr>
          <a:xfrm>
            <a:off x="540300" y="521225"/>
            <a:ext cx="40854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up Phone V 2">
  <p:cSld name="CUSTOM_9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5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78281" y="1128664"/>
            <a:ext cx="1737149" cy="306532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901"/>
              </a:srgbClr>
            </a:outerShdw>
          </a:effectLst>
        </p:spPr>
      </p:pic>
      <p:sp>
        <p:nvSpPr>
          <p:cNvPr id="162" name="Google Shape;162;p59"/>
          <p:cNvSpPr/>
          <p:nvPr>
            <p:ph idx="2" type="pic"/>
          </p:nvPr>
        </p:nvSpPr>
        <p:spPr>
          <a:xfrm>
            <a:off x="6425594" y="1542350"/>
            <a:ext cx="1276200" cy="2267700"/>
          </a:xfrm>
          <a:prstGeom prst="rect">
            <a:avLst/>
          </a:prstGeom>
          <a:noFill/>
          <a:ln>
            <a:noFill/>
          </a:ln>
        </p:spPr>
      </p:sp>
      <p:sp>
        <p:nvSpPr>
          <p:cNvPr id="163" name="Google Shape;163;p59"/>
          <p:cNvSpPr txBox="1"/>
          <p:nvPr>
            <p:ph idx="1" type="body"/>
          </p:nvPr>
        </p:nvSpPr>
        <p:spPr>
          <a:xfrm>
            <a:off x="692700" y="1618200"/>
            <a:ext cx="48825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64" name="Google Shape;164;p59"/>
          <p:cNvSpPr txBox="1"/>
          <p:nvPr>
            <p:ph type="title"/>
          </p:nvPr>
        </p:nvSpPr>
        <p:spPr>
          <a:xfrm>
            <a:off x="540300" y="521225"/>
            <a:ext cx="5034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65" name="Google Shape;165;p59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66" name="Google Shape;166;p59"/>
          <p:cNvCxnSpPr>
            <a:endCxn id="16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67" name="Google Shape;167;p59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8" name="Google Shape;168;p59"/>
          <p:cNvPicPr preferRelativeResize="0"/>
          <p:nvPr/>
        </p:nvPicPr>
        <p:blipFill rotWithShape="1">
          <a:blip r:embed="rId4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et the team ">
  <p:cSld name="CUSTOM_11"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60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71" name="Google Shape;171;p60"/>
          <p:cNvCxnSpPr>
            <a:endCxn id="172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2" name="Google Shape;172;p60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73" name="Google Shape;173;p6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6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75" name="Google Shape;175;p60"/>
          <p:cNvSpPr/>
          <p:nvPr>
            <p:ph idx="2" type="pic"/>
          </p:nvPr>
        </p:nvSpPr>
        <p:spPr>
          <a:xfrm>
            <a:off x="69757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176" name="Google Shape;176;p60"/>
          <p:cNvSpPr/>
          <p:nvPr>
            <p:ph idx="3" type="pic"/>
          </p:nvPr>
        </p:nvSpPr>
        <p:spPr>
          <a:xfrm>
            <a:off x="237280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177" name="Google Shape;177;p60"/>
          <p:cNvSpPr/>
          <p:nvPr>
            <p:ph idx="4" type="pic"/>
          </p:nvPr>
        </p:nvSpPr>
        <p:spPr>
          <a:xfrm>
            <a:off x="404803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178" name="Google Shape;178;p60"/>
          <p:cNvSpPr/>
          <p:nvPr>
            <p:ph idx="5" type="pic"/>
          </p:nvPr>
        </p:nvSpPr>
        <p:spPr>
          <a:xfrm>
            <a:off x="572326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179" name="Google Shape;179;p60"/>
          <p:cNvSpPr/>
          <p:nvPr>
            <p:ph idx="6" type="pic"/>
          </p:nvPr>
        </p:nvSpPr>
        <p:spPr>
          <a:xfrm>
            <a:off x="7398492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180" name="Google Shape;180;p60"/>
          <p:cNvSpPr txBox="1"/>
          <p:nvPr>
            <p:ph idx="1" type="subTitle"/>
          </p:nvPr>
        </p:nvSpPr>
        <p:spPr>
          <a:xfrm>
            <a:off x="596450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81" name="Google Shape;181;p60"/>
          <p:cNvSpPr txBox="1"/>
          <p:nvPr>
            <p:ph idx="7" type="subTitle"/>
          </p:nvPr>
        </p:nvSpPr>
        <p:spPr>
          <a:xfrm>
            <a:off x="2271661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82" name="Google Shape;182;p60"/>
          <p:cNvSpPr txBox="1"/>
          <p:nvPr>
            <p:ph idx="8" type="subTitle"/>
          </p:nvPr>
        </p:nvSpPr>
        <p:spPr>
          <a:xfrm>
            <a:off x="3946871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83" name="Google Shape;183;p60"/>
          <p:cNvSpPr txBox="1"/>
          <p:nvPr>
            <p:ph idx="9" type="subTitle"/>
          </p:nvPr>
        </p:nvSpPr>
        <p:spPr>
          <a:xfrm>
            <a:off x="5622082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84" name="Google Shape;184;p60"/>
          <p:cNvSpPr txBox="1"/>
          <p:nvPr>
            <p:ph idx="13" type="subTitle"/>
          </p:nvPr>
        </p:nvSpPr>
        <p:spPr>
          <a:xfrm>
            <a:off x="7333427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et the team 2">
  <p:cSld name="CUSTOM_12"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61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87" name="Google Shape;187;p61"/>
          <p:cNvCxnSpPr>
            <a:endCxn id="188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8" name="Google Shape;188;p61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9" name="Google Shape;189;p6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61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1" name="Google Shape;191;p61"/>
          <p:cNvSpPr txBox="1"/>
          <p:nvPr>
            <p:ph idx="1" type="subTitle"/>
          </p:nvPr>
        </p:nvSpPr>
        <p:spPr>
          <a:xfrm>
            <a:off x="540300" y="3128701"/>
            <a:ext cx="3646500" cy="11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92" name="Google Shape;192;p61"/>
          <p:cNvSpPr/>
          <p:nvPr>
            <p:ph idx="2" type="pic"/>
          </p:nvPr>
        </p:nvSpPr>
        <p:spPr>
          <a:xfrm>
            <a:off x="540299" y="1599350"/>
            <a:ext cx="1339800" cy="13398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193" name="Google Shape;193;p61"/>
          <p:cNvSpPr txBox="1"/>
          <p:nvPr>
            <p:ph idx="3" type="subTitle"/>
          </p:nvPr>
        </p:nvSpPr>
        <p:spPr>
          <a:xfrm>
            <a:off x="4486675" y="3128701"/>
            <a:ext cx="3646500" cy="11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94" name="Google Shape;194;p61"/>
          <p:cNvSpPr/>
          <p:nvPr>
            <p:ph idx="4" type="pic"/>
          </p:nvPr>
        </p:nvSpPr>
        <p:spPr>
          <a:xfrm>
            <a:off x="4486674" y="1599350"/>
            <a:ext cx="1339800" cy="13398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page Wayfinder">
  <p:cSld name="CUSTOM_5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62"/>
          <p:cNvSpPr txBox="1"/>
          <p:nvPr/>
        </p:nvSpPr>
        <p:spPr>
          <a:xfrm>
            <a:off x="540000" y="22854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20"/>
              <a:buFont typeface="Arial"/>
              <a:buNone/>
            </a:pPr>
            <a:r>
              <a:rPr b="0" i="0" lang="en" sz="4520" u="none" cap="none" strike="noStrike">
                <a:solidFill>
                  <a:srgbClr val="FFFFFF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Thank you.</a:t>
            </a:r>
            <a:endParaRPr b="0" i="0" sz="452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197" name="Google Shape;197;p62"/>
          <p:cNvSpPr txBox="1"/>
          <p:nvPr/>
        </p:nvSpPr>
        <p:spPr>
          <a:xfrm>
            <a:off x="540000" y="4095550"/>
            <a:ext cx="2520000" cy="508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1500"/>
              <a:buFont typeface="Arial"/>
              <a:buNone/>
            </a:pPr>
            <a:r>
              <a:rPr b="0" i="0" lang="en" sz="15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Find out more at appvia.io</a:t>
            </a:r>
            <a:endParaRPr b="0" i="0" sz="150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pic>
        <p:nvPicPr>
          <p:cNvPr id="198" name="Google Shape;198;p6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84000" y="4158316"/>
            <a:ext cx="2520003" cy="4454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ingle Column">
  <p:cSld name="TITLE_AND_BODY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63"/>
          <p:cNvSpPr txBox="1"/>
          <p:nvPr>
            <p:ph idx="1" type="body"/>
          </p:nvPr>
        </p:nvSpPr>
        <p:spPr>
          <a:xfrm>
            <a:off x="311700" y="1305350"/>
            <a:ext cx="7725600" cy="299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11150" lvl="0" marL="45720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11150" lvl="1" marL="9144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indent="-311150" lvl="2" marL="13716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indent="-311150" lvl="3" marL="18288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indent="-311150" lvl="4" marL="22860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indent="-311150" lvl="5" marL="27432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indent="-311150" lvl="6" marL="32004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indent="-311150" lvl="7" marL="365760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indent="-311150" lvl="8" marL="411480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201" name="Google Shape;201;p63"/>
          <p:cNvSpPr txBox="1"/>
          <p:nvPr>
            <p:ph type="title"/>
          </p:nvPr>
        </p:nvSpPr>
        <p:spPr>
          <a:xfrm>
            <a:off x="311700" y="3188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3200"/>
              <a:buFont typeface="Montserrat"/>
              <a:buNone/>
              <a:defRPr sz="32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Montserrat"/>
              <a:buNone/>
              <a:defRPr sz="3000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202" name="Google Shape;202;p63"/>
          <p:cNvSpPr txBox="1"/>
          <p:nvPr>
            <p:ph idx="12" type="sldNum"/>
          </p:nvPr>
        </p:nvSpPr>
        <p:spPr>
          <a:xfrm>
            <a:off x="7258697" y="4568388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indent="0" lvl="2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indent="0" lvl="3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indent="0" lvl="4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indent="0" lvl="5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indent="0" lvl="6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indent="0" lvl="7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indent="0" lvl="8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</a:t>
            </a: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3" name="Google Shape;203;p63"/>
          <p:cNvSpPr txBox="1"/>
          <p:nvPr/>
        </p:nvSpPr>
        <p:spPr>
          <a:xfrm>
            <a:off x="311700" y="46214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04" name="Google Shape;204;p63"/>
          <p:cNvCxnSpPr/>
          <p:nvPr/>
        </p:nvCxnSpPr>
        <p:spPr>
          <a:xfrm flipH="1" rot="10800000">
            <a:off x="1293075" y="4765075"/>
            <a:ext cx="6098400" cy="84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05" name="Google Shape;205;p63"/>
          <p:cNvSpPr txBox="1"/>
          <p:nvPr>
            <p:ph idx="2" type="title"/>
          </p:nvPr>
        </p:nvSpPr>
        <p:spPr>
          <a:xfrm>
            <a:off x="311700" y="893825"/>
            <a:ext cx="8520600" cy="2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Font typeface="Montserrat"/>
              <a:buNone/>
              <a:defRPr b="1" sz="1600">
                <a:solidFill>
                  <a:srgbClr val="FFBE9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lank">
  <p:cSld name="TITLE_AND_TWO_COLUMNS_1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64"/>
          <p:cNvSpPr txBox="1"/>
          <p:nvPr>
            <p:ph type="title"/>
          </p:nvPr>
        </p:nvSpPr>
        <p:spPr>
          <a:xfrm>
            <a:off x="311700" y="3188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3200"/>
              <a:buFont typeface="Montserrat"/>
              <a:buNone/>
              <a:defRPr sz="32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208" name="Google Shape;208;p64"/>
          <p:cNvSpPr txBox="1"/>
          <p:nvPr>
            <p:ph idx="12" type="sldNum"/>
          </p:nvPr>
        </p:nvSpPr>
        <p:spPr>
          <a:xfrm>
            <a:off x="7258697" y="4568388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indent="0" lvl="2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indent="0" lvl="3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indent="0" lvl="4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indent="0" lvl="5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indent="0" lvl="6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indent="0" lvl="7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indent="0" lvl="8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</a:t>
            </a: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9" name="Google Shape;209;p64"/>
          <p:cNvSpPr txBox="1"/>
          <p:nvPr/>
        </p:nvSpPr>
        <p:spPr>
          <a:xfrm>
            <a:off x="311700" y="46214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10" name="Google Shape;210;p64"/>
          <p:cNvCxnSpPr/>
          <p:nvPr/>
        </p:nvCxnSpPr>
        <p:spPr>
          <a:xfrm flipH="1" rot="10800000">
            <a:off x="1293075" y="4765075"/>
            <a:ext cx="6098400" cy="84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lumn ">
  <p:cSld name="TITLE_AND_BODY_1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65"/>
          <p:cNvSpPr txBox="1"/>
          <p:nvPr>
            <p:ph idx="1" type="body"/>
          </p:nvPr>
        </p:nvSpPr>
        <p:spPr>
          <a:xfrm>
            <a:off x="311700" y="1305350"/>
            <a:ext cx="3583800" cy="292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111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111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indent="-3111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indent="-3111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indent="-3111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indent="-3111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indent="-3111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indent="-3111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indent="-3111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213" name="Google Shape;213;p65"/>
          <p:cNvSpPr txBox="1"/>
          <p:nvPr>
            <p:ph idx="2" type="body"/>
          </p:nvPr>
        </p:nvSpPr>
        <p:spPr>
          <a:xfrm>
            <a:off x="4362131" y="1305350"/>
            <a:ext cx="3583800" cy="292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indent="-3111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-3111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indent="-3111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indent="-3111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indent="-3111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indent="-3111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indent="-3111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●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indent="-3111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○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indent="-3111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D5B58"/>
              </a:buClr>
              <a:buSzPts val="1300"/>
              <a:buFont typeface="Montserrat"/>
              <a:buChar char="■"/>
              <a:defRPr sz="13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214" name="Google Shape;214;p65"/>
          <p:cNvSpPr txBox="1"/>
          <p:nvPr>
            <p:ph type="title"/>
          </p:nvPr>
        </p:nvSpPr>
        <p:spPr>
          <a:xfrm>
            <a:off x="311700" y="3188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3200"/>
              <a:buFont typeface="Montserrat"/>
              <a:buNone/>
              <a:defRPr sz="32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215" name="Google Shape;215;p65"/>
          <p:cNvSpPr txBox="1"/>
          <p:nvPr>
            <p:ph idx="3" type="title"/>
          </p:nvPr>
        </p:nvSpPr>
        <p:spPr>
          <a:xfrm>
            <a:off x="311700" y="893825"/>
            <a:ext cx="8520600" cy="26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Font typeface="Montserrat"/>
              <a:buNone/>
              <a:defRPr b="1" sz="1600">
                <a:solidFill>
                  <a:srgbClr val="FFBE9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1600"/>
              <a:buNone/>
              <a:defRPr b="1" sz="1600">
                <a:solidFill>
                  <a:srgbClr val="FFBE9F"/>
                </a:solidFill>
              </a:defRPr>
            </a:lvl9pPr>
          </a:lstStyle>
          <a:p/>
        </p:txBody>
      </p:sp>
      <p:sp>
        <p:nvSpPr>
          <p:cNvPr id="216" name="Google Shape;216;p65"/>
          <p:cNvSpPr txBox="1"/>
          <p:nvPr>
            <p:ph idx="12" type="sldNum"/>
          </p:nvPr>
        </p:nvSpPr>
        <p:spPr>
          <a:xfrm>
            <a:off x="7258697" y="4568388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indent="0" lvl="2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indent="0" lvl="3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indent="0" lvl="4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indent="0" lvl="5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indent="0" lvl="6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indent="0" lvl="7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indent="0" lvl="8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Page </a:t>
            </a: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17" name="Google Shape;217;p65"/>
          <p:cNvSpPr txBox="1"/>
          <p:nvPr/>
        </p:nvSpPr>
        <p:spPr>
          <a:xfrm>
            <a:off x="311700" y="46214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18" name="Google Shape;218;p65"/>
          <p:cNvCxnSpPr/>
          <p:nvPr/>
        </p:nvCxnSpPr>
        <p:spPr>
          <a:xfrm flipH="1" rot="10800000">
            <a:off x="1293075" y="4765075"/>
            <a:ext cx="6098400" cy="84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">
  <p:cSld name="MAIN_POINT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66"/>
          <p:cNvSpPr txBox="1"/>
          <p:nvPr>
            <p:ph type="title"/>
          </p:nvPr>
        </p:nvSpPr>
        <p:spPr>
          <a:xfrm>
            <a:off x="826400" y="760325"/>
            <a:ext cx="7491300" cy="34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3600"/>
              <a:buFont typeface="Montserrat"/>
              <a:buNone/>
              <a:defRPr b="1" sz="36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cxnSp>
        <p:nvCxnSpPr>
          <p:cNvPr id="221" name="Google Shape;221;p66"/>
          <p:cNvCxnSpPr/>
          <p:nvPr/>
        </p:nvCxnSpPr>
        <p:spPr>
          <a:xfrm>
            <a:off x="4270500" y="3007250"/>
            <a:ext cx="603000" cy="0"/>
          </a:xfrm>
          <a:prstGeom prst="straightConnector1">
            <a:avLst/>
          </a:prstGeom>
          <a:noFill/>
          <a:ln cap="flat" cmpd="sng" w="19050">
            <a:solidFill>
              <a:srgbClr val="FFBE9F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 you">
  <p:cSld name="BLANK_2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67"/>
          <p:cNvSpPr txBox="1"/>
          <p:nvPr>
            <p:ph type="title"/>
          </p:nvPr>
        </p:nvSpPr>
        <p:spPr>
          <a:xfrm>
            <a:off x="826400" y="667525"/>
            <a:ext cx="7491300" cy="34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BE9F"/>
              </a:buClr>
              <a:buSzPts val="3600"/>
              <a:buFont typeface="Montserrat"/>
              <a:buNone/>
              <a:defRPr b="1" sz="3600">
                <a:solidFill>
                  <a:srgbClr val="FFBE9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C5234"/>
              </a:buClr>
              <a:buSzPts val="4800"/>
              <a:buFont typeface="Montserrat"/>
              <a:buNone/>
              <a:defRPr b="1" sz="4800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cxnSp>
        <p:nvCxnSpPr>
          <p:cNvPr id="224" name="Google Shape;224;p67"/>
          <p:cNvCxnSpPr/>
          <p:nvPr/>
        </p:nvCxnSpPr>
        <p:spPr>
          <a:xfrm>
            <a:off x="4270500" y="3083450"/>
            <a:ext cx="603000" cy="0"/>
          </a:xfrm>
          <a:prstGeom prst="straightConnector1">
            <a:avLst/>
          </a:prstGeom>
          <a:noFill/>
          <a:ln cap="flat" cmpd="sng" w="19050">
            <a:solidFill>
              <a:srgbClr val="FFBE9F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theme" Target="../theme/theme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3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500"/>
              <a:buFont typeface="Inter Medium"/>
              <a:buNone/>
              <a:defRPr b="0" i="0" sz="2500" u="none" cap="none" strike="noStrike">
                <a:solidFill>
                  <a:schemeClr val="accen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3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●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-32385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○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-32385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■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-32385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●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-32385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○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-32385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■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-32385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●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-32385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○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-32385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■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23.png"/><Relationship Id="rId4" Type="http://schemas.openxmlformats.org/officeDocument/2006/relationships/image" Target="../media/image25.png"/><Relationship Id="rId5" Type="http://schemas.openxmlformats.org/officeDocument/2006/relationships/image" Target="../media/image27.png"/><Relationship Id="rId6" Type="http://schemas.openxmlformats.org/officeDocument/2006/relationships/image" Target="../media/image4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3.png"/><Relationship Id="rId4" Type="http://schemas.openxmlformats.org/officeDocument/2006/relationships/image" Target="../media/image40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4.xml"/><Relationship Id="rId3" Type="http://schemas.openxmlformats.org/officeDocument/2006/relationships/comments" Target="../comments/comment1.xml"/><Relationship Id="rId4" Type="http://schemas.openxmlformats.org/officeDocument/2006/relationships/image" Target="../media/image23.png"/><Relationship Id="rId5" Type="http://schemas.openxmlformats.org/officeDocument/2006/relationships/image" Target="../media/image39.png"/><Relationship Id="rId6" Type="http://schemas.openxmlformats.org/officeDocument/2006/relationships/image" Target="../media/image30.png"/><Relationship Id="rId7" Type="http://schemas.openxmlformats.org/officeDocument/2006/relationships/image" Target="../media/image3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48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47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23.png"/><Relationship Id="rId4" Type="http://schemas.openxmlformats.org/officeDocument/2006/relationships/image" Target="../media/image25.png"/><Relationship Id="rId5" Type="http://schemas.openxmlformats.org/officeDocument/2006/relationships/image" Target="../media/image27.png"/><Relationship Id="rId6" Type="http://schemas.openxmlformats.org/officeDocument/2006/relationships/image" Target="../media/image46.png"/><Relationship Id="rId7" Type="http://schemas.openxmlformats.org/officeDocument/2006/relationships/image" Target="../media/image41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36.png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45.png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42.png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44.png"/><Relationship Id="rId4" Type="http://schemas.openxmlformats.org/officeDocument/2006/relationships/image" Target="../media/image49.png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1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rPr lang="en"/>
              <a:t>Github</a:t>
            </a:r>
            <a:endParaRPr/>
          </a:p>
        </p:txBody>
      </p:sp>
      <p:sp>
        <p:nvSpPr>
          <p:cNvPr id="230" name="Google Shape;230;p1"/>
          <p:cNvSpPr txBox="1"/>
          <p:nvPr>
            <p:ph idx="1" type="subTitle"/>
          </p:nvPr>
        </p:nvSpPr>
        <p:spPr>
          <a:xfrm>
            <a:off x="311700" y="3734338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rPr lang="en"/>
              <a:t>Source Control: GitHub</a:t>
            </a:r>
            <a:endParaRPr/>
          </a:p>
        </p:txBody>
      </p:sp>
      <p:sp>
        <p:nvSpPr>
          <p:cNvPr id="236" name="Google Shape;236;p2"/>
          <p:cNvSpPr txBox="1"/>
          <p:nvPr>
            <p:ph idx="4294967295" type="subTitle"/>
          </p:nvPr>
        </p:nvSpPr>
        <p:spPr>
          <a:xfrm>
            <a:off x="541675" y="3165050"/>
            <a:ext cx="4211400" cy="54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95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ts val="523"/>
              <a:buFont typeface="Inter"/>
              <a:buNone/>
            </a:pPr>
            <a:r>
              <a:t/>
            </a:r>
            <a:endParaRPr b="0" i="0" sz="712" u="none" cap="none" strike="noStrike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3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>
                <a:latin typeface="Montserrat"/>
                <a:ea typeface="Montserrat"/>
                <a:cs typeface="Montserrat"/>
                <a:sym typeface="Montserrat"/>
              </a:rPr>
              <a:t>Agenda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42" name="Google Shape;242;p3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➔"/>
            </a:pPr>
            <a:r>
              <a:rPr lang="en"/>
              <a:t>What is Source Control?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➔"/>
            </a:pPr>
            <a:r>
              <a:rPr lang="en"/>
              <a:t>Branching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➔"/>
            </a:pPr>
            <a:r>
              <a:rPr lang="en"/>
              <a:t>Pull Request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➔"/>
            </a:pPr>
            <a:r>
              <a:rPr lang="en"/>
              <a:t>Useful Commands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➔"/>
            </a:pPr>
            <a:r>
              <a:rPr lang="en"/>
              <a:t>Exercise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4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Doge Bank</a:t>
            </a:r>
            <a:endParaRPr/>
          </a:p>
        </p:txBody>
      </p:sp>
      <p:sp>
        <p:nvSpPr>
          <p:cNvPr id="248" name="Google Shape;248;p4"/>
          <p:cNvSpPr txBox="1"/>
          <p:nvPr>
            <p:ph idx="1" type="body"/>
          </p:nvPr>
        </p:nvSpPr>
        <p:spPr>
          <a:xfrm>
            <a:off x="540300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Let's meet Salman, a customer of Doge Bank.</a:t>
            </a:r>
            <a:endParaRPr sz="2000"/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Salman conducts various transactions using his account.</a:t>
            </a:r>
            <a:endParaRPr sz="2000"/>
          </a:p>
          <a:p>
            <a:pPr indent="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</a:pPr>
            <a:r>
              <a:t/>
            </a:r>
            <a:endParaRPr sz="2000"/>
          </a:p>
          <a:p>
            <a:pPr indent="0" lvl="0" marL="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SzPts val="1000"/>
              <a:buNone/>
            </a:pPr>
            <a:r>
              <a:t/>
            </a:r>
            <a:endParaRPr sz="2000"/>
          </a:p>
        </p:txBody>
      </p:sp>
      <p:pic>
        <p:nvPicPr>
          <p:cNvPr id="249" name="Google Shape;249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40250" y="902013"/>
            <a:ext cx="3744775" cy="3744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5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Doge Bank</a:t>
            </a:r>
            <a:endParaRPr/>
          </a:p>
        </p:txBody>
      </p:sp>
      <p:sp>
        <p:nvSpPr>
          <p:cNvPr id="255" name="Google Shape;255;p5"/>
          <p:cNvSpPr txBox="1"/>
          <p:nvPr>
            <p:ph idx="1" type="body"/>
          </p:nvPr>
        </p:nvSpPr>
        <p:spPr>
          <a:xfrm>
            <a:off x="540300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Importance of maintaining Salman's account balance.</a:t>
            </a:r>
            <a:endParaRPr sz="2000"/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Bank account as a source of truth for his financial situation.</a:t>
            </a:r>
            <a:endParaRPr sz="2000"/>
          </a:p>
          <a:p>
            <a:pPr indent="0" lvl="0" marL="45720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SzPts val="1000"/>
              <a:buNone/>
            </a:pPr>
            <a:r>
              <a:t/>
            </a:r>
            <a:endParaRPr sz="2000"/>
          </a:p>
        </p:txBody>
      </p:sp>
      <p:pic>
        <p:nvPicPr>
          <p:cNvPr id="256" name="Google Shape;256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59050" y="1093925"/>
            <a:ext cx="3269250" cy="3269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6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Doge Bank</a:t>
            </a:r>
            <a:endParaRPr/>
          </a:p>
        </p:txBody>
      </p:sp>
      <p:sp>
        <p:nvSpPr>
          <p:cNvPr id="262" name="Google Shape;262;p6"/>
          <p:cNvSpPr txBox="1"/>
          <p:nvPr>
            <p:ph idx="1" type="body"/>
          </p:nvPr>
        </p:nvSpPr>
        <p:spPr>
          <a:xfrm>
            <a:off x="540300" y="1304875"/>
            <a:ext cx="52206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The concept of a source of truth is equally essential in code.</a:t>
            </a:r>
            <a:endParaRPr sz="2000"/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Source Control provides an ideal solution for this, allowing multiple individuals to collaborate on code </a:t>
            </a:r>
            <a:endParaRPr sz="2000"/>
          </a:p>
          <a:p>
            <a:pPr indent="-355600" lvl="0" marL="45720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SzPts val="2000"/>
              <a:buChar char="●"/>
            </a:pPr>
            <a:r>
              <a:rPr lang="en" sz="2000"/>
              <a:t>Just like multiple businesses withdrawing money from your bank account.</a:t>
            </a:r>
            <a:endParaRPr sz="2000"/>
          </a:p>
        </p:txBody>
      </p:sp>
      <p:pic>
        <p:nvPicPr>
          <p:cNvPr id="263" name="Google Shape;263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184450" y="1333500"/>
            <a:ext cx="3429000" cy="2476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7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Why source control?</a:t>
            </a:r>
            <a:endParaRPr/>
          </a:p>
        </p:txBody>
      </p:sp>
      <p:sp>
        <p:nvSpPr>
          <p:cNvPr id="269" name="Google Shape;269;p7"/>
          <p:cNvSpPr txBox="1"/>
          <p:nvPr>
            <p:ph idx="1" type="body"/>
          </p:nvPr>
        </p:nvSpPr>
        <p:spPr>
          <a:xfrm>
            <a:off x="540300" y="1228675"/>
            <a:ext cx="38853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AutoNum type="arabicPeriod"/>
            </a:pPr>
            <a:r>
              <a:rPr lang="en" sz="1700"/>
              <a:t>Track changes </a:t>
            </a:r>
            <a:br>
              <a:rPr lang="en" sz="1700"/>
            </a:b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AutoNum type="arabicPeriod"/>
            </a:pPr>
            <a:r>
              <a:rPr lang="en" sz="1700"/>
              <a:t>Encourages collaboration</a:t>
            </a:r>
            <a:br>
              <a:rPr lang="en" sz="1700"/>
            </a:b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AutoNum type="arabicPeriod"/>
            </a:pPr>
            <a:r>
              <a:rPr lang="en" sz="1700"/>
              <a:t>Restore previous versions</a:t>
            </a:r>
            <a:br>
              <a:rPr lang="en" sz="1700"/>
            </a:br>
            <a:endParaRPr sz="1700"/>
          </a:p>
          <a:p>
            <a:pPr indent="-3365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700"/>
              <a:buAutoNum type="arabicPeriod"/>
            </a:pPr>
            <a:r>
              <a:rPr lang="en" sz="1700"/>
              <a:t>Branching &amp; peer reviewing</a:t>
            </a:r>
            <a:endParaRPr sz="17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8"/>
          <p:cNvSpPr txBox="1"/>
          <p:nvPr>
            <p:ph type="ctrTitle"/>
          </p:nvPr>
        </p:nvSpPr>
        <p:spPr>
          <a:xfrm>
            <a:off x="541675" y="1912076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lang="en" sz="3000"/>
              <a:t>Source control</a:t>
            </a:r>
            <a:r>
              <a:rPr lang="en" sz="3000">
                <a:latin typeface="Inter Medium"/>
                <a:ea typeface="Inter Medium"/>
                <a:cs typeface="Inter Medium"/>
                <a:sym typeface="Inter Medium"/>
              </a:rPr>
              <a:t> </a:t>
            </a:r>
            <a:r>
              <a:rPr lang="en" sz="3000">
                <a:latin typeface="Inter"/>
                <a:ea typeface="Inter"/>
                <a:cs typeface="Inter"/>
                <a:sym typeface="Inter"/>
              </a:rPr>
              <a:t>refers to</a:t>
            </a:r>
            <a:r>
              <a:rPr lang="en" sz="3000">
                <a:latin typeface="Inter Medium"/>
                <a:ea typeface="Inter Medium"/>
                <a:cs typeface="Inter Medium"/>
                <a:sym typeface="Inter Medium"/>
              </a:rPr>
              <a:t> </a:t>
            </a:r>
            <a:r>
              <a:rPr lang="en" sz="3000"/>
              <a:t>tracking</a:t>
            </a:r>
            <a:r>
              <a:rPr lang="en" sz="3000">
                <a:latin typeface="Inter Medium"/>
                <a:ea typeface="Inter Medium"/>
                <a:cs typeface="Inter Medium"/>
                <a:sym typeface="Inter Medium"/>
              </a:rPr>
              <a:t> </a:t>
            </a:r>
            <a:r>
              <a:rPr lang="en" sz="3000">
                <a:latin typeface="Inter"/>
                <a:ea typeface="Inter"/>
                <a:cs typeface="Inter"/>
                <a:sym typeface="Inter"/>
              </a:rPr>
              <a:t>and</a:t>
            </a:r>
            <a:r>
              <a:rPr lang="en" sz="3000">
                <a:latin typeface="Inter Medium"/>
                <a:ea typeface="Inter Medium"/>
                <a:cs typeface="Inter Medium"/>
                <a:sym typeface="Inter Medium"/>
              </a:rPr>
              <a:t> </a:t>
            </a:r>
            <a:br>
              <a:rPr lang="en" sz="3000">
                <a:latin typeface="Inter Medium"/>
                <a:ea typeface="Inter Medium"/>
                <a:cs typeface="Inter Medium"/>
                <a:sym typeface="Inter Medium"/>
              </a:rPr>
            </a:br>
            <a:r>
              <a:rPr lang="en" sz="3000"/>
              <a:t>managing</a:t>
            </a:r>
            <a:r>
              <a:rPr lang="en" sz="3000">
                <a:latin typeface="Inter Medium"/>
                <a:ea typeface="Inter Medium"/>
                <a:cs typeface="Inter Medium"/>
                <a:sym typeface="Inter Medium"/>
              </a:rPr>
              <a:t> </a:t>
            </a:r>
            <a:r>
              <a:rPr lang="en" sz="3000">
                <a:latin typeface="Inter"/>
                <a:ea typeface="Inter"/>
                <a:cs typeface="Inter"/>
                <a:sym typeface="Inter"/>
              </a:rPr>
              <a:t>changes to code</a:t>
            </a:r>
            <a:endParaRPr sz="3000"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ct val="111111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9"/>
          <p:cNvSpPr txBox="1"/>
          <p:nvPr>
            <p:ph idx="1" type="body"/>
          </p:nvPr>
        </p:nvSpPr>
        <p:spPr>
          <a:xfrm>
            <a:off x="540300" y="1618200"/>
            <a:ext cx="23208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t/>
            </a:r>
            <a:endParaRPr sz="1400">
              <a:solidFill>
                <a:schemeClr val="dk2"/>
              </a:solidFill>
              <a:latin typeface="Inter Medium"/>
              <a:ea typeface="Inter Medium"/>
              <a:cs typeface="Inter Medium"/>
              <a:sym typeface="Inter Medium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500"/>
              <a:buNone/>
            </a:pPr>
            <a:r>
              <a:t/>
            </a:r>
            <a:endParaRPr/>
          </a:p>
        </p:txBody>
      </p:sp>
      <p:pic>
        <p:nvPicPr>
          <p:cNvPr id="280" name="Google Shape;280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466075" y="503100"/>
            <a:ext cx="4548000" cy="436073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10"/>
          <p:cNvSpPr txBox="1"/>
          <p:nvPr>
            <p:ph idx="1" type="body"/>
          </p:nvPr>
        </p:nvSpPr>
        <p:spPr>
          <a:xfrm>
            <a:off x="540300" y="1618200"/>
            <a:ext cx="23208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</a:pPr>
            <a:r>
              <a:t/>
            </a:r>
            <a:endParaRPr sz="1400">
              <a:solidFill>
                <a:schemeClr val="dk2"/>
              </a:solidFill>
              <a:latin typeface="Inter Medium"/>
              <a:ea typeface="Inter Medium"/>
              <a:cs typeface="Inter Medium"/>
              <a:sym typeface="Inter Medium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500"/>
              <a:buNone/>
            </a:pPr>
            <a:r>
              <a:t/>
            </a:r>
            <a:endParaRPr/>
          </a:p>
        </p:txBody>
      </p:sp>
      <p:sp>
        <p:nvSpPr>
          <p:cNvPr id="286" name="Google Shape;286;p10"/>
          <p:cNvSpPr txBox="1"/>
          <p:nvPr>
            <p:ph type="title"/>
          </p:nvPr>
        </p:nvSpPr>
        <p:spPr>
          <a:xfrm>
            <a:off x="540300" y="521225"/>
            <a:ext cx="3750900" cy="12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Creating a repo</a:t>
            </a:r>
            <a:endParaRPr/>
          </a:p>
        </p:txBody>
      </p:sp>
      <p:pic>
        <p:nvPicPr>
          <p:cNvPr id="287" name="Google Shape;287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791550" y="1368275"/>
            <a:ext cx="4843599" cy="3078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2" name="Google Shape;292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031750" y="152400"/>
            <a:ext cx="4487231" cy="48386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12"/>
          <p:cNvSpPr txBox="1"/>
          <p:nvPr/>
        </p:nvSpPr>
        <p:spPr>
          <a:xfrm>
            <a:off x="7865122" y="4724863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Page </a:t>
            </a:r>
            <a:fld id="{00000000-1234-1234-1234-123412341234}" type="slidenum"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‹#›</a:t>
            </a:fld>
            <a:endParaRPr b="0" i="0" sz="1000" u="none" cap="none" strike="noStrike">
              <a:solidFill>
                <a:srgbClr val="3D5B5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98" name="Google Shape;298;p12"/>
          <p:cNvSpPr txBox="1"/>
          <p:nvPr/>
        </p:nvSpPr>
        <p:spPr>
          <a:xfrm>
            <a:off x="464100" y="47738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299" name="Google Shape;299;p12"/>
          <p:cNvCxnSpPr>
            <a:endCxn id="297" idx="1"/>
          </p:cNvCxnSpPr>
          <p:nvPr/>
        </p:nvCxnSpPr>
        <p:spPr>
          <a:xfrm flipH="1" rot="10800000">
            <a:off x="1445422" y="4921663"/>
            <a:ext cx="6419700" cy="42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00" name="Google Shape;300;p12"/>
          <p:cNvSpPr txBox="1"/>
          <p:nvPr>
            <p:ph type="title"/>
          </p:nvPr>
        </p:nvSpPr>
        <p:spPr>
          <a:xfrm>
            <a:off x="311700" y="3188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>
                <a:latin typeface="Montserrat"/>
                <a:ea typeface="Montserrat"/>
                <a:cs typeface="Montserrat"/>
                <a:sym typeface="Montserrat"/>
              </a:rPr>
              <a:t>Git </a:t>
            </a:r>
            <a:r>
              <a:rPr lang="en"/>
              <a:t>p</a:t>
            </a:r>
            <a:r>
              <a:rPr lang="en">
                <a:latin typeface="Montserrat"/>
                <a:ea typeface="Montserrat"/>
                <a:cs typeface="Montserrat"/>
                <a:sym typeface="Montserrat"/>
              </a:rPr>
              <a:t>rocess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301" name="Google Shape;301;p12"/>
          <p:cNvGrpSpPr/>
          <p:nvPr/>
        </p:nvGrpSpPr>
        <p:grpSpPr>
          <a:xfrm>
            <a:off x="1086275" y="951550"/>
            <a:ext cx="6174900" cy="1333500"/>
            <a:chOff x="1086275" y="951550"/>
            <a:chExt cx="6174900" cy="1333500"/>
          </a:xfrm>
        </p:grpSpPr>
        <p:sp>
          <p:nvSpPr>
            <p:cNvPr id="302" name="Google Shape;302;p12"/>
            <p:cNvSpPr/>
            <p:nvPr/>
          </p:nvSpPr>
          <p:spPr>
            <a:xfrm>
              <a:off x="1086275" y="951550"/>
              <a:ext cx="6174900" cy="1333500"/>
            </a:xfrm>
            <a:prstGeom prst="rect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03" name="Google Shape;303;p12"/>
            <p:cNvSpPr txBox="1"/>
            <p:nvPr/>
          </p:nvSpPr>
          <p:spPr>
            <a:xfrm>
              <a:off x="1086299" y="986533"/>
              <a:ext cx="10689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b="1" i="0" lang="en" sz="16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Github</a:t>
              </a:r>
              <a:endParaRPr b="1" i="0" sz="16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</p:grpSp>
      <p:grpSp>
        <p:nvGrpSpPr>
          <p:cNvPr id="304" name="Google Shape;304;p12"/>
          <p:cNvGrpSpPr/>
          <p:nvPr/>
        </p:nvGrpSpPr>
        <p:grpSpPr>
          <a:xfrm>
            <a:off x="1086275" y="2555425"/>
            <a:ext cx="6174900" cy="2013000"/>
            <a:chOff x="1086275" y="2555425"/>
            <a:chExt cx="6174900" cy="2013000"/>
          </a:xfrm>
        </p:grpSpPr>
        <p:sp>
          <p:nvSpPr>
            <p:cNvPr id="305" name="Google Shape;305;p12"/>
            <p:cNvSpPr/>
            <p:nvPr/>
          </p:nvSpPr>
          <p:spPr>
            <a:xfrm>
              <a:off x="1086275" y="2555425"/>
              <a:ext cx="6174900" cy="2013000"/>
            </a:xfrm>
            <a:prstGeom prst="rect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06" name="Google Shape;306;p12"/>
            <p:cNvSpPr txBox="1"/>
            <p:nvPr/>
          </p:nvSpPr>
          <p:spPr>
            <a:xfrm>
              <a:off x="1086299" y="2582088"/>
              <a:ext cx="17865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b="1" i="0" lang="en" sz="16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Local machine</a:t>
              </a:r>
              <a:endParaRPr b="1" i="0" sz="16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</p:grpSp>
      <p:grpSp>
        <p:nvGrpSpPr>
          <p:cNvPr id="307" name="Google Shape;307;p12"/>
          <p:cNvGrpSpPr/>
          <p:nvPr/>
        </p:nvGrpSpPr>
        <p:grpSpPr>
          <a:xfrm>
            <a:off x="3863400" y="1166446"/>
            <a:ext cx="1437059" cy="634604"/>
            <a:chOff x="3863400" y="1166446"/>
            <a:chExt cx="1437059" cy="634604"/>
          </a:xfrm>
        </p:grpSpPr>
        <p:sp>
          <p:nvSpPr>
            <p:cNvPr id="308" name="Google Shape;308;p12"/>
            <p:cNvSpPr txBox="1"/>
            <p:nvPr/>
          </p:nvSpPr>
          <p:spPr>
            <a:xfrm>
              <a:off x="3863400" y="1185450"/>
              <a:ext cx="1437000" cy="615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Pull Request + merge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309" name="Google Shape;309;p12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flipH="1" rot="5400000">
              <a:off x="4566364" y="561639"/>
              <a:ext cx="129288" cy="133890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10" name="Google Shape;310;p12"/>
          <p:cNvGrpSpPr/>
          <p:nvPr/>
        </p:nvGrpSpPr>
        <p:grpSpPr>
          <a:xfrm>
            <a:off x="3863405" y="3827296"/>
            <a:ext cx="3048242" cy="599902"/>
            <a:chOff x="3863406" y="3827296"/>
            <a:chExt cx="3048242" cy="599902"/>
          </a:xfrm>
        </p:grpSpPr>
        <p:sp>
          <p:nvSpPr>
            <p:cNvPr id="311" name="Google Shape;311;p12"/>
            <p:cNvSpPr/>
            <p:nvPr/>
          </p:nvSpPr>
          <p:spPr>
            <a:xfrm>
              <a:off x="5264647" y="4037198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Feature branch 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12" name="Google Shape;312;p12"/>
            <p:cNvSpPr txBox="1"/>
            <p:nvPr/>
          </p:nvSpPr>
          <p:spPr>
            <a:xfrm>
              <a:off x="4142568" y="3827296"/>
              <a:ext cx="10032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Branch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313" name="Google Shape;313;p12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 rot="-5400000">
              <a:off x="4493354" y="3529376"/>
              <a:ext cx="145733" cy="140563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14" name="Google Shape;314;p12"/>
          <p:cNvGrpSpPr/>
          <p:nvPr/>
        </p:nvGrpSpPr>
        <p:grpSpPr>
          <a:xfrm>
            <a:off x="2322638" y="1036085"/>
            <a:ext cx="2236776" cy="1126619"/>
            <a:chOff x="2322638" y="1036085"/>
            <a:chExt cx="2236776" cy="1126619"/>
          </a:xfrm>
        </p:grpSpPr>
        <p:sp>
          <p:nvSpPr>
            <p:cNvPr id="315" name="Google Shape;315;p12"/>
            <p:cNvSpPr/>
            <p:nvPr/>
          </p:nvSpPr>
          <p:spPr>
            <a:xfrm>
              <a:off x="2912414" y="1831804"/>
              <a:ext cx="1647000" cy="3309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Repository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16" name="Google Shape;316;p12"/>
            <p:cNvSpPr/>
            <p:nvPr/>
          </p:nvSpPr>
          <p:spPr>
            <a:xfrm>
              <a:off x="2322638" y="1036085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Main branch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317" name="Google Shape;317;p12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 flipH="1" rot="-8100099">
              <a:off x="3252688" y="1612428"/>
              <a:ext cx="549966" cy="3537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18" name="Google Shape;318;p12"/>
          <p:cNvGrpSpPr/>
          <p:nvPr/>
        </p:nvGrpSpPr>
        <p:grpSpPr>
          <a:xfrm>
            <a:off x="2216348" y="2168526"/>
            <a:ext cx="2343210" cy="2258672"/>
            <a:chOff x="2216348" y="2168526"/>
            <a:chExt cx="2343210" cy="2258672"/>
          </a:xfrm>
        </p:grpSpPr>
        <p:sp>
          <p:nvSpPr>
            <p:cNvPr id="319" name="Google Shape;319;p12"/>
            <p:cNvSpPr/>
            <p:nvPr/>
          </p:nvSpPr>
          <p:spPr>
            <a:xfrm>
              <a:off x="2912414" y="2793878"/>
              <a:ext cx="1647000" cy="6123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Repository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as local files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20" name="Google Shape;320;p12"/>
            <p:cNvSpPr txBox="1"/>
            <p:nvPr/>
          </p:nvSpPr>
          <p:spPr>
            <a:xfrm>
              <a:off x="3742958" y="2246711"/>
              <a:ext cx="8166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Clone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21" name="Google Shape;321;p12"/>
            <p:cNvSpPr/>
            <p:nvPr/>
          </p:nvSpPr>
          <p:spPr>
            <a:xfrm>
              <a:off x="2216348" y="4037198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Main branch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322" name="Google Shape;322;p12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flipH="1">
              <a:off x="3671300" y="2168526"/>
              <a:ext cx="129300" cy="5917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323" name="Google Shape;323;p12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 rot="-3456291">
              <a:off x="2857692" y="3714556"/>
              <a:ext cx="757516" cy="4871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24" name="Google Shape;324;p12"/>
          <p:cNvGrpSpPr/>
          <p:nvPr/>
        </p:nvGrpSpPr>
        <p:grpSpPr>
          <a:xfrm>
            <a:off x="5264647" y="1036085"/>
            <a:ext cx="2301896" cy="3001124"/>
            <a:chOff x="5264647" y="1036085"/>
            <a:chExt cx="2301896" cy="3001124"/>
          </a:xfrm>
        </p:grpSpPr>
        <p:sp>
          <p:nvSpPr>
            <p:cNvPr id="325" name="Google Shape;325;p12"/>
            <p:cNvSpPr txBox="1"/>
            <p:nvPr/>
          </p:nvSpPr>
          <p:spPr>
            <a:xfrm>
              <a:off x="6161043" y="2861119"/>
              <a:ext cx="1405500" cy="615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Commit + push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26" name="Google Shape;326;p12"/>
            <p:cNvSpPr/>
            <p:nvPr/>
          </p:nvSpPr>
          <p:spPr>
            <a:xfrm>
              <a:off x="5264647" y="1036085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Feature branch 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327" name="Google Shape;327;p12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 rot="10800000">
              <a:off x="6015308" y="1424616"/>
              <a:ext cx="145732" cy="2612593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2" name="Google Shape;332;p13"/>
          <p:cNvGrpSpPr/>
          <p:nvPr/>
        </p:nvGrpSpPr>
        <p:grpSpPr>
          <a:xfrm>
            <a:off x="726750" y="207050"/>
            <a:ext cx="4317300" cy="4415400"/>
            <a:chOff x="726750" y="207050"/>
            <a:chExt cx="4317300" cy="4415400"/>
          </a:xfrm>
        </p:grpSpPr>
        <p:sp>
          <p:nvSpPr>
            <p:cNvPr id="333" name="Google Shape;333;p13"/>
            <p:cNvSpPr/>
            <p:nvPr/>
          </p:nvSpPr>
          <p:spPr>
            <a:xfrm>
              <a:off x="726750" y="558650"/>
              <a:ext cx="4317300" cy="4063800"/>
            </a:xfrm>
            <a:prstGeom prst="rect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34" name="Google Shape;334;p13"/>
            <p:cNvSpPr txBox="1"/>
            <p:nvPr/>
          </p:nvSpPr>
          <p:spPr>
            <a:xfrm>
              <a:off x="910750" y="207050"/>
              <a:ext cx="40713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b="1" i="0" lang="en" sz="1600" u="none" cap="none" strike="noStrike">
                  <a:solidFill>
                    <a:srgbClr val="2C5234"/>
                  </a:solidFill>
                  <a:latin typeface="Montserrat"/>
                  <a:ea typeface="Montserrat"/>
                  <a:cs typeface="Montserrat"/>
                  <a:sym typeface="Montserrat"/>
                </a:rPr>
                <a:t>Local</a:t>
              </a:r>
              <a:endParaRPr b="1" i="0" sz="16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</p:grpSp>
      <p:sp>
        <p:nvSpPr>
          <p:cNvPr id="335" name="Google Shape;335;p13"/>
          <p:cNvSpPr txBox="1"/>
          <p:nvPr/>
        </p:nvSpPr>
        <p:spPr>
          <a:xfrm>
            <a:off x="7865122" y="4724863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Page </a:t>
            </a:r>
            <a:fld id="{00000000-1234-1234-1234-123412341234}" type="slidenum"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‹#›</a:t>
            </a:fld>
            <a:endParaRPr b="0" i="0" sz="1000" u="none" cap="none" strike="noStrike">
              <a:solidFill>
                <a:srgbClr val="3D5B5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36" name="Google Shape;336;p13"/>
          <p:cNvSpPr txBox="1"/>
          <p:nvPr/>
        </p:nvSpPr>
        <p:spPr>
          <a:xfrm>
            <a:off x="464100" y="47738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337" name="Google Shape;337;p13"/>
          <p:cNvCxnSpPr>
            <a:endCxn id="335" idx="1"/>
          </p:cNvCxnSpPr>
          <p:nvPr/>
        </p:nvCxnSpPr>
        <p:spPr>
          <a:xfrm flipH="1" rot="10800000">
            <a:off x="1445422" y="4921663"/>
            <a:ext cx="6419700" cy="42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  <p:pic>
        <p:nvPicPr>
          <p:cNvPr id="338" name="Google Shape;338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 rot="-5400000">
            <a:off x="5530912" y="1781238"/>
            <a:ext cx="149550" cy="27049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p1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 flipH="1" rot="5400000">
            <a:off x="5568075" y="2425463"/>
            <a:ext cx="149550" cy="270497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40" name="Google Shape;340;p13"/>
          <p:cNvGrpSpPr/>
          <p:nvPr/>
        </p:nvGrpSpPr>
        <p:grpSpPr>
          <a:xfrm>
            <a:off x="2826600" y="2163600"/>
            <a:ext cx="1444850" cy="473550"/>
            <a:chOff x="2826600" y="2163600"/>
            <a:chExt cx="1444850" cy="473550"/>
          </a:xfrm>
        </p:grpSpPr>
        <p:pic>
          <p:nvPicPr>
            <p:cNvPr id="341" name="Google Shape;341;p13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rot="-5400000">
              <a:off x="3474250" y="1839950"/>
              <a:ext cx="149550" cy="14448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42" name="Google Shape;342;p13"/>
            <p:cNvSpPr txBox="1"/>
            <p:nvPr/>
          </p:nvSpPr>
          <p:spPr>
            <a:xfrm>
              <a:off x="2826625" y="2163600"/>
              <a:ext cx="14448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FF3EB5"/>
                  </a:solidFill>
                  <a:latin typeface="Roboto Mono"/>
                  <a:ea typeface="Roboto Mono"/>
                  <a:cs typeface="Roboto Mono"/>
                  <a:sym typeface="Roboto Mono"/>
                </a:rPr>
                <a:t>git commit</a:t>
              </a:r>
              <a:endParaRPr b="0" i="0" sz="1400" u="none" cap="none" strike="noStrike">
                <a:solidFill>
                  <a:srgbClr val="FF3EB5"/>
                </a:solidFill>
                <a:latin typeface="Roboto Mono"/>
                <a:ea typeface="Roboto Mono"/>
                <a:cs typeface="Roboto Mono"/>
                <a:sym typeface="Roboto Mono"/>
              </a:endParaRPr>
            </a:p>
          </p:txBody>
        </p:sp>
      </p:grpSp>
      <p:sp>
        <p:nvSpPr>
          <p:cNvPr id="343" name="Google Shape;343;p13"/>
          <p:cNvSpPr txBox="1"/>
          <p:nvPr/>
        </p:nvSpPr>
        <p:spPr>
          <a:xfrm>
            <a:off x="4308038" y="2724150"/>
            <a:ext cx="2667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rgbClr val="FF3EB5"/>
                </a:solidFill>
                <a:latin typeface="Roboto Mono"/>
                <a:ea typeface="Roboto Mono"/>
                <a:cs typeface="Roboto Mono"/>
                <a:sym typeface="Roboto Mono"/>
              </a:rPr>
              <a:t>git push</a:t>
            </a:r>
            <a:endParaRPr b="0" i="0" sz="1400" u="none" cap="none" strike="noStrike">
              <a:solidFill>
                <a:srgbClr val="FF3EB5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344" name="Google Shape;344;p13"/>
          <p:cNvSpPr txBox="1"/>
          <p:nvPr/>
        </p:nvSpPr>
        <p:spPr>
          <a:xfrm>
            <a:off x="4308038" y="3435450"/>
            <a:ext cx="2667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rgbClr val="FF3EB5"/>
                </a:solidFill>
                <a:latin typeface="Roboto Mono"/>
                <a:ea typeface="Roboto Mono"/>
                <a:cs typeface="Roboto Mono"/>
                <a:sym typeface="Roboto Mono"/>
              </a:rPr>
              <a:t>git pull</a:t>
            </a:r>
            <a:endParaRPr b="0" i="0" sz="1400" u="none" cap="none" strike="noStrike">
              <a:solidFill>
                <a:srgbClr val="FF3EB5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grpSp>
        <p:nvGrpSpPr>
          <p:cNvPr id="345" name="Google Shape;345;p13"/>
          <p:cNvGrpSpPr/>
          <p:nvPr/>
        </p:nvGrpSpPr>
        <p:grpSpPr>
          <a:xfrm>
            <a:off x="839073" y="662600"/>
            <a:ext cx="3477977" cy="3868050"/>
            <a:chOff x="839073" y="662600"/>
            <a:chExt cx="3477977" cy="3868050"/>
          </a:xfrm>
        </p:grpSpPr>
        <p:pic>
          <p:nvPicPr>
            <p:cNvPr id="346" name="Google Shape;346;p13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flipH="1" rot="5400000">
              <a:off x="2831225" y="2929175"/>
              <a:ext cx="149550" cy="28220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47" name="Google Shape;347;p13"/>
            <p:cNvSpPr txBox="1"/>
            <p:nvPr/>
          </p:nvSpPr>
          <p:spPr>
            <a:xfrm>
              <a:off x="1494950" y="3867300"/>
              <a:ext cx="28221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FF3EB5"/>
                  </a:solidFill>
                  <a:latin typeface="Roboto Mono"/>
                  <a:ea typeface="Roboto Mono"/>
                  <a:cs typeface="Roboto Mono"/>
                  <a:sym typeface="Roboto Mono"/>
                </a:rPr>
                <a:t>git checkout</a:t>
              </a:r>
              <a:endParaRPr b="0" i="0" sz="1400" u="none" cap="none" strike="noStrike">
                <a:solidFill>
                  <a:srgbClr val="FF3EB5"/>
                </a:solidFill>
                <a:latin typeface="Roboto Mono"/>
                <a:ea typeface="Roboto Mono"/>
                <a:cs typeface="Roboto Mono"/>
                <a:sym typeface="Roboto Mono"/>
              </a:endParaRPr>
            </a:p>
          </p:txBody>
        </p:sp>
        <p:sp>
          <p:nvSpPr>
            <p:cNvPr id="348" name="Google Shape;348;p13"/>
            <p:cNvSpPr/>
            <p:nvPr/>
          </p:nvSpPr>
          <p:spPr>
            <a:xfrm>
              <a:off x="839073" y="662600"/>
              <a:ext cx="12894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0" i="0" lang="en" sz="12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Working directory</a:t>
              </a:r>
              <a:endParaRPr b="0" i="0" sz="12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cxnSp>
          <p:nvCxnSpPr>
            <p:cNvPr id="349" name="Google Shape;349;p13"/>
            <p:cNvCxnSpPr/>
            <p:nvPr/>
          </p:nvCxnSpPr>
          <p:spPr>
            <a:xfrm>
              <a:off x="1441750" y="1092650"/>
              <a:ext cx="0" cy="3438000"/>
            </a:xfrm>
            <a:prstGeom prst="straightConnector1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</p:spPr>
        </p:cxnSp>
      </p:grpSp>
      <p:cxnSp>
        <p:nvCxnSpPr>
          <p:cNvPr id="350" name="Google Shape;350;p13"/>
          <p:cNvCxnSpPr>
            <a:stCxn id="351" idx="2"/>
          </p:cNvCxnSpPr>
          <p:nvPr/>
        </p:nvCxnSpPr>
        <p:spPr>
          <a:xfrm>
            <a:off x="4286823" y="1052600"/>
            <a:ext cx="1500" cy="34599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dash"/>
            <a:round/>
            <a:headEnd len="sm" w="sm" type="none"/>
            <a:tailEnd len="sm" w="sm" type="none"/>
          </a:ln>
        </p:spPr>
      </p:cxnSp>
      <p:grpSp>
        <p:nvGrpSpPr>
          <p:cNvPr id="352" name="Google Shape;352;p13"/>
          <p:cNvGrpSpPr/>
          <p:nvPr/>
        </p:nvGrpSpPr>
        <p:grpSpPr>
          <a:xfrm>
            <a:off x="1462903" y="662600"/>
            <a:ext cx="2067095" cy="3204600"/>
            <a:chOff x="1462903" y="662600"/>
            <a:chExt cx="2067095" cy="3204600"/>
          </a:xfrm>
        </p:grpSpPr>
        <p:pic>
          <p:nvPicPr>
            <p:cNvPr id="353" name="Google Shape;353;p13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rot="-5400000">
              <a:off x="2068353" y="1283475"/>
              <a:ext cx="149550" cy="13604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54" name="Google Shape;354;p13"/>
            <p:cNvSpPr txBox="1"/>
            <p:nvPr/>
          </p:nvSpPr>
          <p:spPr>
            <a:xfrm>
              <a:off x="1666675" y="1597175"/>
              <a:ext cx="9909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FF3EB5"/>
                  </a:solidFill>
                  <a:latin typeface="Roboto Mono"/>
                  <a:ea typeface="Roboto Mono"/>
                  <a:cs typeface="Roboto Mono"/>
                  <a:sym typeface="Roboto Mono"/>
                </a:rPr>
                <a:t>git add</a:t>
              </a:r>
              <a:endParaRPr b="0" i="0" sz="1400" u="none" cap="none" strike="noStrike">
                <a:solidFill>
                  <a:srgbClr val="FF3EB5"/>
                </a:solidFill>
                <a:latin typeface="Roboto Mono"/>
                <a:ea typeface="Roboto Mono"/>
                <a:cs typeface="Roboto Mono"/>
                <a:sym typeface="Roboto Mono"/>
              </a:endParaRPr>
            </a:p>
          </p:txBody>
        </p:sp>
        <p:cxnSp>
          <p:nvCxnSpPr>
            <p:cNvPr id="355" name="Google Shape;355;p13"/>
            <p:cNvCxnSpPr>
              <a:stCxn id="356" idx="2"/>
              <a:endCxn id="347" idx="0"/>
            </p:cNvCxnSpPr>
            <p:nvPr/>
          </p:nvCxnSpPr>
          <p:spPr>
            <a:xfrm>
              <a:off x="2885298" y="1052600"/>
              <a:ext cx="20700" cy="2814600"/>
            </a:xfrm>
            <a:prstGeom prst="straightConnector1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</p:spPr>
        </p:cxnSp>
        <p:sp>
          <p:nvSpPr>
            <p:cNvPr id="356" name="Google Shape;356;p13"/>
            <p:cNvSpPr/>
            <p:nvPr/>
          </p:nvSpPr>
          <p:spPr>
            <a:xfrm>
              <a:off x="2240598" y="662600"/>
              <a:ext cx="12894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0" i="0" lang="en" sz="12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Staging area</a:t>
              </a:r>
              <a:endParaRPr b="0" i="0" sz="12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</p:grpSp>
      <p:sp>
        <p:nvSpPr>
          <p:cNvPr id="351" name="Google Shape;351;p13"/>
          <p:cNvSpPr/>
          <p:nvPr/>
        </p:nvSpPr>
        <p:spPr>
          <a:xfrm>
            <a:off x="3642123" y="662600"/>
            <a:ext cx="1289400" cy="390000"/>
          </a:xfrm>
          <a:prstGeom prst="roundRect">
            <a:avLst>
              <a:gd fmla="val 16667" name="adj"/>
            </a:avLst>
          </a:prstGeom>
          <a:solidFill>
            <a:srgbClr val="F5F5F5"/>
          </a:solidFill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Local repo</a:t>
            </a:r>
            <a:endParaRPr b="0" i="0" sz="1200" u="none" cap="none" strike="noStrike">
              <a:solidFill>
                <a:srgbClr val="3D5B5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357" name="Google Shape;357;p13"/>
          <p:cNvGrpSpPr/>
          <p:nvPr/>
        </p:nvGrpSpPr>
        <p:grpSpPr>
          <a:xfrm>
            <a:off x="5822125" y="207050"/>
            <a:ext cx="2317500" cy="4415400"/>
            <a:chOff x="5822125" y="207050"/>
            <a:chExt cx="2317500" cy="4415400"/>
          </a:xfrm>
        </p:grpSpPr>
        <p:sp>
          <p:nvSpPr>
            <p:cNvPr id="358" name="Google Shape;358;p13"/>
            <p:cNvSpPr/>
            <p:nvPr/>
          </p:nvSpPr>
          <p:spPr>
            <a:xfrm>
              <a:off x="6192100" y="558650"/>
              <a:ext cx="1592100" cy="4063800"/>
            </a:xfrm>
            <a:prstGeom prst="rect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59" name="Google Shape;359;p13"/>
            <p:cNvSpPr txBox="1"/>
            <p:nvPr/>
          </p:nvSpPr>
          <p:spPr>
            <a:xfrm>
              <a:off x="5822125" y="207050"/>
              <a:ext cx="2317500" cy="415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500"/>
                <a:buFont typeface="Arial"/>
                <a:buNone/>
              </a:pPr>
              <a:r>
                <a:rPr b="1" i="0" lang="en" sz="15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Remote</a:t>
              </a:r>
              <a:endParaRPr b="1" i="0" sz="15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360" name="Google Shape;360;p13"/>
            <p:cNvSpPr/>
            <p:nvPr/>
          </p:nvSpPr>
          <p:spPr>
            <a:xfrm>
              <a:off x="6336173" y="662600"/>
              <a:ext cx="1289400" cy="390000"/>
            </a:xfrm>
            <a:prstGeom prst="roundRect">
              <a:avLst>
                <a:gd fmla="val 16667" name="adj"/>
              </a:avLst>
            </a:prstGeom>
            <a:solidFill>
              <a:srgbClr val="3D5B58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0" i="0" lang="en" sz="1200" u="none" cap="none" strike="noStrike">
                  <a:solidFill>
                    <a:schemeClr val="lt1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Remote repo</a:t>
              </a:r>
              <a:endParaRPr b="0" i="0" sz="1200" u="none" cap="none" strike="noStrike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cxnSp>
          <p:nvCxnSpPr>
            <p:cNvPr id="361" name="Google Shape;361;p13"/>
            <p:cNvCxnSpPr/>
            <p:nvPr/>
          </p:nvCxnSpPr>
          <p:spPr>
            <a:xfrm>
              <a:off x="6997373" y="1092650"/>
              <a:ext cx="1500" cy="3459900"/>
            </a:xfrm>
            <a:prstGeom prst="straightConnector1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</p:spPr>
        </p:cxnSp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4">
            <a:alphaModFix/>
          </a:blip>
          <a:stretch>
            <a:fillRect/>
          </a:stretch>
        </a:blipFill>
      </p:bgPr>
    </p:bg>
    <p:spTree>
      <p:nvGrpSpPr>
        <p:cNvPr id="365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14"/>
          <p:cNvSpPr txBox="1"/>
          <p:nvPr/>
        </p:nvSpPr>
        <p:spPr>
          <a:xfrm>
            <a:off x="7865122" y="4724863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Page </a:t>
            </a:r>
            <a:fld id="{00000000-1234-1234-1234-123412341234}" type="slidenum"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‹#›</a:t>
            </a:fld>
            <a:endParaRPr b="0" i="0" sz="1000" u="none" cap="none" strike="noStrike">
              <a:solidFill>
                <a:srgbClr val="3D5B5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67" name="Google Shape;367;p14"/>
          <p:cNvSpPr txBox="1"/>
          <p:nvPr/>
        </p:nvSpPr>
        <p:spPr>
          <a:xfrm>
            <a:off x="464100" y="47738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368" name="Google Shape;368;p14"/>
          <p:cNvCxnSpPr>
            <a:endCxn id="366" idx="1"/>
          </p:cNvCxnSpPr>
          <p:nvPr/>
        </p:nvCxnSpPr>
        <p:spPr>
          <a:xfrm flipH="1" rot="10800000">
            <a:off x="1445422" y="4921663"/>
            <a:ext cx="6419700" cy="42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69" name="Google Shape;369;p14"/>
          <p:cNvSpPr txBox="1"/>
          <p:nvPr>
            <p:ph type="title"/>
          </p:nvPr>
        </p:nvSpPr>
        <p:spPr>
          <a:xfrm>
            <a:off x="464100" y="4712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Branching</a:t>
            </a:r>
            <a:endParaRPr/>
          </a:p>
        </p:txBody>
      </p:sp>
      <p:grpSp>
        <p:nvGrpSpPr>
          <p:cNvPr id="370" name="Google Shape;370;p14"/>
          <p:cNvGrpSpPr/>
          <p:nvPr/>
        </p:nvGrpSpPr>
        <p:grpSpPr>
          <a:xfrm>
            <a:off x="1454700" y="1276200"/>
            <a:ext cx="1852200" cy="3031500"/>
            <a:chOff x="1454700" y="1276200"/>
            <a:chExt cx="1852200" cy="3031500"/>
          </a:xfrm>
        </p:grpSpPr>
        <p:sp>
          <p:nvSpPr>
            <p:cNvPr id="371" name="Google Shape;371;p14"/>
            <p:cNvSpPr/>
            <p:nvPr/>
          </p:nvSpPr>
          <p:spPr>
            <a:xfrm>
              <a:off x="1454700" y="1276200"/>
              <a:ext cx="1852200" cy="30315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>
              <a:outerShdw blurRad="128588" rotWithShape="0" algn="bl" dir="5040000" dist="19050">
                <a:srgbClr val="000000">
                  <a:alpha val="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2" name="Google Shape;372;p14"/>
            <p:cNvSpPr txBox="1"/>
            <p:nvPr/>
          </p:nvSpPr>
          <p:spPr>
            <a:xfrm>
              <a:off x="1454700" y="2917847"/>
              <a:ext cx="1852200" cy="1075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0" i="0" lang="en" sz="13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Way to work on different version of the repository at one time</a:t>
              </a:r>
              <a:endParaRPr b="0" i="0" sz="12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cxnSp>
          <p:nvCxnSpPr>
            <p:cNvPr id="373" name="Google Shape;373;p14"/>
            <p:cNvCxnSpPr/>
            <p:nvPr/>
          </p:nvCxnSpPr>
          <p:spPr>
            <a:xfrm>
              <a:off x="2207390" y="2765680"/>
              <a:ext cx="346800" cy="0"/>
            </a:xfrm>
            <a:prstGeom prst="straightConnector1">
              <a:avLst/>
            </a:prstGeom>
            <a:noFill/>
            <a:ln cap="flat" cmpd="sng" w="19050">
              <a:solidFill>
                <a:srgbClr val="FFBE9F"/>
              </a:solidFill>
              <a:prstDash val="solid"/>
              <a:round/>
              <a:headEnd len="sm" w="sm" type="none"/>
              <a:tailEnd len="sm" w="sm" type="none"/>
            </a:ln>
          </p:spPr>
        </p:cxnSp>
        <p:pic>
          <p:nvPicPr>
            <p:cNvPr id="374" name="Google Shape;374;p14"/>
            <p:cNvPicPr preferRelativeResize="0"/>
            <p:nvPr/>
          </p:nvPicPr>
          <p:blipFill rotWithShape="1">
            <a:blip r:embed="rId5">
              <a:alphaModFix/>
            </a:blip>
            <a:srcRect b="20373" l="0" r="0" t="20687"/>
            <a:stretch/>
          </p:blipFill>
          <p:spPr>
            <a:xfrm>
              <a:off x="1526187" y="1469550"/>
              <a:ext cx="1709224" cy="100845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75" name="Google Shape;375;p14"/>
          <p:cNvGrpSpPr/>
          <p:nvPr/>
        </p:nvGrpSpPr>
        <p:grpSpPr>
          <a:xfrm>
            <a:off x="3466058" y="1276200"/>
            <a:ext cx="1852205" cy="3031500"/>
            <a:chOff x="3466058" y="1276200"/>
            <a:chExt cx="1852205" cy="3031500"/>
          </a:xfrm>
        </p:grpSpPr>
        <p:sp>
          <p:nvSpPr>
            <p:cNvPr id="376" name="Google Shape;376;p14"/>
            <p:cNvSpPr/>
            <p:nvPr/>
          </p:nvSpPr>
          <p:spPr>
            <a:xfrm>
              <a:off x="3466058" y="1276200"/>
              <a:ext cx="1852200" cy="30315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>
              <a:outerShdw blurRad="128588" rotWithShape="0" algn="bl" dir="5040000" dist="19050">
                <a:srgbClr val="000000">
                  <a:alpha val="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7" name="Google Shape;377;p14"/>
            <p:cNvSpPr txBox="1"/>
            <p:nvPr/>
          </p:nvSpPr>
          <p:spPr>
            <a:xfrm>
              <a:off x="3466063" y="2923837"/>
              <a:ext cx="1852200" cy="72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15000"/>
                </a:lnSpc>
                <a:spcBef>
                  <a:spcPts val="0"/>
                </a:spcBef>
                <a:spcAft>
                  <a:spcPts val="160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0" i="0" lang="en" sz="13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Default branch is: </a:t>
              </a:r>
              <a:r>
                <a:rPr b="1" i="0" lang="en" sz="2000" u="none" cap="none" strike="noStrike">
                  <a:solidFill>
                    <a:srgbClr val="FF3EB5"/>
                  </a:solidFill>
                  <a:latin typeface="Courier New"/>
                  <a:ea typeface="Courier New"/>
                  <a:cs typeface="Courier New"/>
                  <a:sym typeface="Courier New"/>
                </a:rPr>
                <a:t>main</a:t>
              </a:r>
              <a:endParaRPr b="1" i="0" sz="18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cxnSp>
          <p:nvCxnSpPr>
            <p:cNvPr id="378" name="Google Shape;378;p14"/>
            <p:cNvCxnSpPr/>
            <p:nvPr/>
          </p:nvCxnSpPr>
          <p:spPr>
            <a:xfrm>
              <a:off x="4218753" y="2771671"/>
              <a:ext cx="346800" cy="0"/>
            </a:xfrm>
            <a:prstGeom prst="straightConnector1">
              <a:avLst/>
            </a:prstGeom>
            <a:noFill/>
            <a:ln cap="flat" cmpd="sng" w="19050">
              <a:solidFill>
                <a:srgbClr val="FFBE9F"/>
              </a:solidFill>
              <a:prstDash val="solid"/>
              <a:round/>
              <a:headEnd len="sm" w="sm" type="none"/>
              <a:tailEnd len="sm" w="sm" type="none"/>
            </a:ln>
          </p:spPr>
        </p:cxnSp>
        <p:pic>
          <p:nvPicPr>
            <p:cNvPr id="379" name="Google Shape;379;p14"/>
            <p:cNvPicPr preferRelativeResize="0"/>
            <p:nvPr/>
          </p:nvPicPr>
          <p:blipFill rotWithShape="1">
            <a:blip r:embed="rId6">
              <a:alphaModFix/>
            </a:blip>
            <a:srcRect b="22171" l="0" r="0" t="22171"/>
            <a:stretch/>
          </p:blipFill>
          <p:spPr>
            <a:xfrm>
              <a:off x="3537563" y="1436687"/>
              <a:ext cx="1709200" cy="95125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80" name="Google Shape;380;p14"/>
          <p:cNvGrpSpPr/>
          <p:nvPr/>
        </p:nvGrpSpPr>
        <p:grpSpPr>
          <a:xfrm>
            <a:off x="5477417" y="1276200"/>
            <a:ext cx="1852208" cy="3031500"/>
            <a:chOff x="5477417" y="1276200"/>
            <a:chExt cx="1852208" cy="3031500"/>
          </a:xfrm>
        </p:grpSpPr>
        <p:sp>
          <p:nvSpPr>
            <p:cNvPr id="381" name="Google Shape;381;p14"/>
            <p:cNvSpPr/>
            <p:nvPr/>
          </p:nvSpPr>
          <p:spPr>
            <a:xfrm>
              <a:off x="5477417" y="1276200"/>
              <a:ext cx="1852200" cy="30315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>
              <a:outerShdw blurRad="128588" rotWithShape="0" algn="bl" dir="5040000" dist="19050">
                <a:srgbClr val="000000">
                  <a:alpha val="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2" name="Google Shape;382;p14"/>
            <p:cNvSpPr txBox="1"/>
            <p:nvPr/>
          </p:nvSpPr>
          <p:spPr>
            <a:xfrm>
              <a:off x="5477425" y="2917842"/>
              <a:ext cx="1852200" cy="1092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160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0" i="0" lang="en" sz="13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Use branches to experiment before committing to </a:t>
              </a:r>
              <a:r>
                <a:rPr b="1" i="0" lang="en" sz="2000" u="none" cap="none" strike="noStrike">
                  <a:solidFill>
                    <a:srgbClr val="FF3EB5"/>
                  </a:solidFill>
                  <a:latin typeface="Courier New"/>
                  <a:ea typeface="Courier New"/>
                  <a:cs typeface="Courier New"/>
                  <a:sym typeface="Courier New"/>
                </a:rPr>
                <a:t>main</a:t>
              </a:r>
              <a:r>
                <a:rPr b="1" i="0" lang="en" sz="20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 </a:t>
              </a:r>
              <a:r>
                <a:rPr b="0" i="0" lang="en" sz="13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branch</a:t>
              </a:r>
              <a:endParaRPr b="0" i="0" sz="11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cxnSp>
          <p:nvCxnSpPr>
            <p:cNvPr id="383" name="Google Shape;383;p14"/>
            <p:cNvCxnSpPr/>
            <p:nvPr/>
          </p:nvCxnSpPr>
          <p:spPr>
            <a:xfrm>
              <a:off x="6230115" y="2765676"/>
              <a:ext cx="346800" cy="0"/>
            </a:xfrm>
            <a:prstGeom prst="straightConnector1">
              <a:avLst/>
            </a:prstGeom>
            <a:noFill/>
            <a:ln cap="flat" cmpd="sng" w="19050">
              <a:solidFill>
                <a:srgbClr val="FFBE9F"/>
              </a:solidFill>
              <a:prstDash val="solid"/>
              <a:round/>
              <a:headEnd len="sm" w="sm" type="none"/>
              <a:tailEnd len="sm" w="sm" type="none"/>
            </a:ln>
          </p:spPr>
        </p:cxnSp>
        <p:pic>
          <p:nvPicPr>
            <p:cNvPr id="384" name="Google Shape;384;p14"/>
            <p:cNvPicPr preferRelativeResize="0"/>
            <p:nvPr/>
          </p:nvPicPr>
          <p:blipFill rotWithShape="1">
            <a:blip r:embed="rId7">
              <a:alphaModFix/>
            </a:blip>
            <a:srcRect b="19046" l="0" r="0" t="19047"/>
            <a:stretch/>
          </p:blipFill>
          <p:spPr>
            <a:xfrm>
              <a:off x="5634375" y="1433687"/>
              <a:ext cx="1538307" cy="9512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8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" name="Google Shape;389;p15"/>
          <p:cNvSpPr txBox="1"/>
          <p:nvPr>
            <p:ph idx="1" type="body"/>
          </p:nvPr>
        </p:nvSpPr>
        <p:spPr>
          <a:xfrm>
            <a:off x="540300" y="1618200"/>
            <a:ext cx="3810000" cy="262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AutoNum type="arabicPeriod"/>
            </a:pPr>
            <a:r>
              <a:rPr lang="en"/>
              <a:t>Click on branch button 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AutoNum type="arabicPeriod"/>
            </a:pPr>
            <a:r>
              <a:rPr lang="en"/>
              <a:t>Type name of branch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AutoNum type="arabicPeriod"/>
            </a:pPr>
            <a:r>
              <a:rPr lang="en"/>
              <a:t>Press enter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AutoNum type="arabicPeriod"/>
            </a:pPr>
            <a:r>
              <a:rPr lang="en"/>
              <a:t>Clone repo: git clone</a:t>
            </a:r>
            <a:br>
              <a:rPr lang="en"/>
            </a:br>
            <a:endParaRPr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AutoNum type="arabicPeriod"/>
            </a:pPr>
            <a:r>
              <a:rPr lang="en"/>
              <a:t>Fetch all branches: git fetch -- all </a:t>
            </a:r>
            <a:endParaRPr/>
          </a:p>
        </p:txBody>
      </p:sp>
      <p:pic>
        <p:nvPicPr>
          <p:cNvPr id="390" name="Google Shape;390;p15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0" r="0" t="6994"/>
          <a:stretch/>
        </p:blipFill>
        <p:spPr>
          <a:xfrm>
            <a:off x="4915925" y="1172025"/>
            <a:ext cx="3654900" cy="30270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sp>
        <p:nvSpPr>
          <p:cNvPr id="391" name="Google Shape;391;p15"/>
          <p:cNvSpPr txBox="1"/>
          <p:nvPr>
            <p:ph type="title"/>
          </p:nvPr>
        </p:nvSpPr>
        <p:spPr>
          <a:xfrm>
            <a:off x="540300" y="521225"/>
            <a:ext cx="3750900" cy="84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remote</a:t>
            </a:r>
            <a:endParaRPr/>
          </a:p>
        </p:txBody>
      </p:sp>
      <p:sp>
        <p:nvSpPr>
          <p:cNvPr id="392" name="Google Shape;392;p15"/>
          <p:cNvSpPr/>
          <p:nvPr/>
        </p:nvSpPr>
        <p:spPr>
          <a:xfrm>
            <a:off x="4858858" y="1931866"/>
            <a:ext cx="891600" cy="424500"/>
          </a:xfrm>
          <a:prstGeom prst="ellipse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7" name="Google Shape;397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400250" y="677400"/>
            <a:ext cx="7556500" cy="4209951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16"/>
          <p:cNvSpPr/>
          <p:nvPr/>
        </p:nvSpPr>
        <p:spPr>
          <a:xfrm>
            <a:off x="5655300" y="2277025"/>
            <a:ext cx="3488700" cy="1010700"/>
          </a:xfrm>
          <a:prstGeom prst="ellipse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2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1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Local</a:t>
            </a:r>
            <a:endParaRPr/>
          </a:p>
        </p:txBody>
      </p:sp>
      <p:sp>
        <p:nvSpPr>
          <p:cNvPr id="404" name="Google Shape;404;p17"/>
          <p:cNvSpPr txBox="1"/>
          <p:nvPr>
            <p:ph idx="1" type="body"/>
          </p:nvPr>
        </p:nvSpPr>
        <p:spPr>
          <a:xfrm>
            <a:off x="540300" y="1304875"/>
            <a:ext cx="83067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Create new branch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branch 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9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command line</a:t>
            </a:r>
            <a:endParaRPr/>
          </a:p>
        </p:txBody>
      </p:sp>
      <p:sp>
        <p:nvSpPr>
          <p:cNvPr id="410" name="Google Shape;410;p19"/>
          <p:cNvSpPr txBox="1"/>
          <p:nvPr>
            <p:ph idx="1" type="body"/>
          </p:nvPr>
        </p:nvSpPr>
        <p:spPr>
          <a:xfrm>
            <a:off x="540300" y="1304875"/>
            <a:ext cx="48042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Create new branch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branch 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Switch to new branch and carry </a:t>
            </a:r>
            <a:br>
              <a:rPr lang="en" sz="1700"/>
            </a:br>
            <a:r>
              <a:rPr lang="en" sz="1700"/>
              <a:t>out work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checkout feature-branch 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4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18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command line</a:t>
            </a:r>
            <a:endParaRPr/>
          </a:p>
        </p:txBody>
      </p:sp>
      <p:sp>
        <p:nvSpPr>
          <p:cNvPr id="416" name="Google Shape;416;p18"/>
          <p:cNvSpPr txBox="1"/>
          <p:nvPr>
            <p:ph idx="1" type="body"/>
          </p:nvPr>
        </p:nvSpPr>
        <p:spPr>
          <a:xfrm>
            <a:off x="540300" y="1304875"/>
            <a:ext cx="53160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Create new branch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branch 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Switch to new branch and carry </a:t>
            </a:r>
            <a:br>
              <a:rPr lang="en" sz="1700"/>
            </a:br>
            <a:r>
              <a:rPr lang="en" sz="1700"/>
              <a:t>out work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checkout feature-branch 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Or create new branch + checkout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checkout -b 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0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2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committing work</a:t>
            </a:r>
            <a:endParaRPr/>
          </a:p>
        </p:txBody>
      </p:sp>
      <p:sp>
        <p:nvSpPr>
          <p:cNvPr id="422" name="Google Shape;422;p20"/>
          <p:cNvSpPr txBox="1"/>
          <p:nvPr>
            <p:ph idx="1" type="body"/>
          </p:nvPr>
        </p:nvSpPr>
        <p:spPr>
          <a:xfrm>
            <a:off x="540300" y="1304875"/>
            <a:ext cx="56976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Create and checkout a branch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checkout -b new-feature-branch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6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21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committing work</a:t>
            </a:r>
            <a:endParaRPr/>
          </a:p>
        </p:txBody>
      </p:sp>
      <p:sp>
        <p:nvSpPr>
          <p:cNvPr id="428" name="Google Shape;428;p21"/>
          <p:cNvSpPr txBox="1"/>
          <p:nvPr>
            <p:ph idx="1" type="body"/>
          </p:nvPr>
        </p:nvSpPr>
        <p:spPr>
          <a:xfrm>
            <a:off x="540300" y="1304875"/>
            <a:ext cx="57669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Create and checkout a branch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checkout -b new-feature-branch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700"/>
              <a:buChar char="●"/>
            </a:pPr>
            <a:r>
              <a:rPr lang="en" sz="1700"/>
              <a:t>Add a new index.html file to working directory</a:t>
            </a:r>
            <a:endParaRPr sz="17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22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committing work</a:t>
            </a:r>
            <a:endParaRPr/>
          </a:p>
        </p:txBody>
      </p:sp>
      <p:sp>
        <p:nvSpPr>
          <p:cNvPr id="434" name="Google Shape;434;p22"/>
          <p:cNvSpPr txBox="1"/>
          <p:nvPr>
            <p:ph idx="1" type="body"/>
          </p:nvPr>
        </p:nvSpPr>
        <p:spPr>
          <a:xfrm>
            <a:off x="540300" y="1304875"/>
            <a:ext cx="60705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Create and checkout a branch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Font typeface="Roboto Mono Ligh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checkout -b new-feature-branch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Add a new index.html file to working directory</a:t>
            </a:r>
            <a:endParaRPr sz="1700"/>
          </a:p>
          <a:p>
            <a:pPr indent="-33655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Add file from working directory to staging area</a:t>
            </a:r>
            <a:endParaRPr sz="1700"/>
          </a:p>
          <a:p>
            <a:pPr indent="-3175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Font typeface="Montserrat"/>
              <a:buChar char="○"/>
            </a:pP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add index.html  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2" marL="13716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700"/>
              <a:t>To add multiple files:</a:t>
            </a:r>
            <a:r>
              <a:rPr lang="en" sz="1400"/>
              <a:t> </a:t>
            </a:r>
            <a:br>
              <a:rPr lang="en" sz="1400"/>
            </a:b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add file1 file2 file3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2" marL="13716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200"/>
              <a:buFont typeface="Montserrat"/>
              <a:buChar char="■"/>
            </a:pPr>
            <a:r>
              <a:rPr lang="en" sz="1700"/>
              <a:t>To add all files:</a:t>
            </a:r>
            <a:r>
              <a:rPr lang="en" sz="1400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git add .</a:t>
            </a:r>
            <a:endParaRPr sz="1400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8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23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committing work</a:t>
            </a:r>
            <a:endParaRPr/>
          </a:p>
        </p:txBody>
      </p:sp>
      <p:sp>
        <p:nvSpPr>
          <p:cNvPr id="440" name="Google Shape;440;p23"/>
          <p:cNvSpPr txBox="1"/>
          <p:nvPr>
            <p:ph idx="1" type="body"/>
          </p:nvPr>
        </p:nvSpPr>
        <p:spPr>
          <a:xfrm>
            <a:off x="540300" y="1304875"/>
            <a:ext cx="62439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6106" lvl="0" marL="4572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850"/>
              <a:buChar char="●"/>
            </a:pPr>
            <a:r>
              <a:rPr lang="en" sz="1850"/>
              <a:t>Create and checkout a branch</a:t>
            </a:r>
            <a:endParaRPr sz="1850"/>
          </a:p>
          <a:p>
            <a:pPr indent="-318064" lvl="1" marL="9144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408"/>
              <a:buFont typeface="Roboto Mono Light"/>
              <a:buChar char="○"/>
            </a:pPr>
            <a:r>
              <a:rPr lang="en" sz="1408">
                <a:latin typeface="Roboto Mono Light"/>
                <a:ea typeface="Roboto Mono Light"/>
                <a:cs typeface="Roboto Mono Light"/>
                <a:sym typeface="Roboto Mono Light"/>
              </a:rPr>
              <a:t>git checkout -b new-feature-branch</a:t>
            </a:r>
            <a:endParaRPr sz="1408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Add a new index.html file to working directory</a:t>
            </a:r>
            <a:endParaRPr sz="1700"/>
          </a:p>
          <a:p>
            <a:pPr indent="-336550" lvl="0" marL="4572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Add file from working directory to staging area</a:t>
            </a:r>
            <a:endParaRPr sz="1700"/>
          </a:p>
          <a:p>
            <a:pPr indent="-318064" lvl="1" marL="9144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408"/>
              <a:buFont typeface="Montserrat"/>
              <a:buChar char="○"/>
            </a:pPr>
            <a:r>
              <a:rPr lang="en" sz="1408">
                <a:latin typeface="Roboto Mono Light"/>
                <a:ea typeface="Roboto Mono Light"/>
                <a:cs typeface="Roboto Mono Light"/>
                <a:sym typeface="Roboto Mono Light"/>
              </a:rPr>
              <a:t>git add index.html </a:t>
            </a:r>
            <a:r>
              <a:rPr lang="en" sz="1408"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408">
              <a:latin typeface="Montserrat"/>
              <a:ea typeface="Montserrat"/>
              <a:cs typeface="Montserrat"/>
              <a:sym typeface="Montserrat"/>
            </a:endParaRPr>
          </a:p>
          <a:p>
            <a:pPr indent="-304799" lvl="2" marL="13716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700"/>
              <a:t>To add multiple files: </a:t>
            </a:r>
            <a:br>
              <a:rPr lang="en" sz="1600"/>
            </a:br>
            <a:r>
              <a:rPr lang="en" sz="1408">
                <a:latin typeface="Roboto Mono Light"/>
                <a:ea typeface="Roboto Mono Light"/>
                <a:cs typeface="Roboto Mono Light"/>
                <a:sym typeface="Roboto Mono Light"/>
              </a:rPr>
              <a:t>git add file1 file2 file3</a:t>
            </a:r>
            <a:endParaRPr sz="1408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799" lvl="2" marL="13716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700"/>
              <a:t>To add all files:</a:t>
            </a:r>
            <a:r>
              <a:rPr lang="en" sz="1300"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" sz="1408">
                <a:latin typeface="Roboto Mono Light"/>
                <a:ea typeface="Roboto Mono Light"/>
                <a:cs typeface="Roboto Mono Light"/>
                <a:sym typeface="Roboto Mono Light"/>
              </a:rPr>
              <a:t>git add .</a:t>
            </a:r>
            <a:endParaRPr sz="1408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36550" lvl="0" marL="457200" rtl="0" algn="l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Save changes to local repository</a:t>
            </a:r>
            <a:endParaRPr sz="1700"/>
          </a:p>
          <a:p>
            <a:pPr indent="-318064" lvl="1" marL="914400" rtl="0" algn="l">
              <a:lnSpc>
                <a:spcPct val="80000"/>
              </a:lnSpc>
              <a:spcBef>
                <a:spcPts val="800"/>
              </a:spcBef>
              <a:spcAft>
                <a:spcPts val="800"/>
              </a:spcAft>
              <a:buSzPts val="1408"/>
              <a:buFont typeface="Roboto Mono Light"/>
              <a:buChar char="○"/>
            </a:pPr>
            <a:r>
              <a:rPr lang="en" sz="1408">
                <a:latin typeface="Roboto Mono Light"/>
                <a:ea typeface="Roboto Mono Light"/>
                <a:cs typeface="Roboto Mono Light"/>
                <a:sym typeface="Roboto Mono Light"/>
              </a:rPr>
              <a:t>git commit -m “add meaningful message”</a:t>
            </a:r>
            <a:endParaRPr sz="1408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24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committing work</a:t>
            </a:r>
            <a:endParaRPr/>
          </a:p>
        </p:txBody>
      </p:sp>
      <p:sp>
        <p:nvSpPr>
          <p:cNvPr id="446" name="Google Shape;446;p24"/>
          <p:cNvSpPr txBox="1"/>
          <p:nvPr>
            <p:ph idx="1" type="body"/>
          </p:nvPr>
        </p:nvSpPr>
        <p:spPr>
          <a:xfrm>
            <a:off x="540300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Create and checkout a branch</a:t>
            </a:r>
            <a:endParaRPr sz="14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checkout -b new-feature-branch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Add a new index.html file to working directory</a:t>
            </a:r>
            <a:endParaRPr sz="1400"/>
          </a:p>
          <a:p>
            <a:pPr indent="-3175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Add file from working directory to staging area</a:t>
            </a:r>
            <a:endParaRPr sz="14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add index.html </a:t>
            </a:r>
            <a:r>
              <a:rPr lang="en" sz="1200">
                <a:latin typeface="Montserrat"/>
                <a:ea typeface="Montserrat"/>
                <a:cs typeface="Montserrat"/>
                <a:sym typeface="Montserrat"/>
              </a:rPr>
              <a:t> </a:t>
            </a:r>
            <a:endParaRPr sz="1200">
              <a:latin typeface="Montserrat"/>
              <a:ea typeface="Montserrat"/>
              <a:cs typeface="Montserrat"/>
              <a:sym typeface="Montserrat"/>
            </a:endParaRPr>
          </a:p>
          <a:p>
            <a:pPr indent="-304800" lvl="2" marL="13716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400"/>
              <a:t>To add multiple files: </a:t>
            </a: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add file1 file2 file3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2" marL="13716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400"/>
              <a:t>To add all files:</a:t>
            </a:r>
            <a:r>
              <a:rPr lang="en" sz="1400">
                <a:latin typeface="Roboto Mono Light"/>
                <a:ea typeface="Roboto Mono Light"/>
                <a:cs typeface="Roboto Mono Light"/>
                <a:sym typeface="Roboto Mono Light"/>
              </a:rPr>
              <a:t> </a:t>
            </a: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add .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0" marL="4572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Clr>
                <a:srgbClr val="3D5B58"/>
              </a:buClr>
              <a:buSzPts val="1200"/>
              <a:buFont typeface="Montserrat"/>
              <a:buChar char="●"/>
            </a:pPr>
            <a:r>
              <a:t/>
            </a:r>
            <a:endParaRPr sz="1200">
              <a:solidFill>
                <a:srgbClr val="3D5B58"/>
              </a:solidFill>
              <a:latin typeface="Courier New"/>
              <a:ea typeface="Courier New"/>
              <a:cs typeface="Courier New"/>
              <a:sym typeface="Courier New"/>
            </a:endParaRPr>
          </a:p>
        </p:txBody>
      </p:sp>
      <p:sp>
        <p:nvSpPr>
          <p:cNvPr id="447" name="Google Shape;447;p24"/>
          <p:cNvSpPr txBox="1"/>
          <p:nvPr>
            <p:ph idx="2" type="body"/>
          </p:nvPr>
        </p:nvSpPr>
        <p:spPr>
          <a:xfrm>
            <a:off x="4686123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Save changes to local repository</a:t>
            </a:r>
            <a:endParaRPr sz="14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commit -m “add meaningful message”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175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400"/>
              <a:buChar char="●"/>
            </a:pPr>
            <a:r>
              <a:rPr lang="en" sz="1400"/>
              <a:t>Push changes to remote repository </a:t>
            </a:r>
            <a:endParaRPr sz="14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push --set-upstream origin new-feature-branch</a:t>
            </a:r>
            <a:endParaRPr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25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Branching - committing work</a:t>
            </a:r>
            <a:endParaRPr/>
          </a:p>
        </p:txBody>
      </p:sp>
      <p:sp>
        <p:nvSpPr>
          <p:cNvPr id="453" name="Google Shape;453;p25"/>
          <p:cNvSpPr txBox="1"/>
          <p:nvPr>
            <p:ph idx="1" type="body"/>
          </p:nvPr>
        </p:nvSpPr>
        <p:spPr>
          <a:xfrm>
            <a:off x="540300" y="1304875"/>
            <a:ext cx="75948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Create and checkout a branch</a:t>
            </a:r>
            <a:endParaRPr sz="12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checkout -b new-feature-branch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Add a new index.html file to working directory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Add file from working directory to staging area</a:t>
            </a:r>
            <a:endParaRPr sz="12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add index.html  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2" marL="13716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200"/>
              <a:t>To add multiple files:</a:t>
            </a:r>
            <a:r>
              <a:rPr lang="en" sz="1200">
                <a:latin typeface="Montserrat"/>
                <a:ea typeface="Montserrat"/>
                <a:cs typeface="Montserrat"/>
                <a:sym typeface="Montserrat"/>
              </a:rPr>
              <a:t> </a:t>
            </a: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add file1 file2 file3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2" marL="13716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Montserrat"/>
              <a:buChar char="■"/>
            </a:pPr>
            <a:r>
              <a:rPr lang="en" sz="1200"/>
              <a:t>To add all files: </a:t>
            </a: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add .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Save changes to local repository</a:t>
            </a:r>
            <a:endParaRPr sz="12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commit -m “add meaningful message”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Push changes to remote repository </a:t>
            </a:r>
            <a:endParaRPr sz="1200"/>
          </a:p>
          <a:p>
            <a:pPr indent="-304800" lvl="1" marL="9144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git push --set-upstream origin new-feature-branch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  <a:p>
            <a:pPr indent="-304800" lvl="0" marL="457200" rtl="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200"/>
              <a:buChar char="●"/>
            </a:pPr>
            <a:r>
              <a:rPr lang="en" sz="1200"/>
              <a:t>Ignore files using .gitignore </a:t>
            </a:r>
            <a:endParaRPr sz="1200"/>
          </a:p>
          <a:p>
            <a:pPr indent="-304800" lvl="1" marL="9144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Mono Light"/>
              <a:buChar char="○"/>
            </a:pPr>
            <a:r>
              <a:rPr lang="en" sz="1200">
                <a:latin typeface="Roboto Mono Light"/>
                <a:ea typeface="Roboto Mono Light"/>
                <a:cs typeface="Roboto Mono Light"/>
                <a:sym typeface="Roboto Mono Light"/>
              </a:rPr>
              <a:t>Log files, api keys/secret files, dependencies, dlls etc</a:t>
            </a:r>
            <a:endParaRPr sz="1200">
              <a:latin typeface="Roboto Mono Light"/>
              <a:ea typeface="Roboto Mono Light"/>
              <a:cs typeface="Roboto Mono Light"/>
              <a:sym typeface="Roboto Mono Ligh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26"/>
          <p:cNvSpPr txBox="1"/>
          <p:nvPr/>
        </p:nvSpPr>
        <p:spPr>
          <a:xfrm>
            <a:off x="7865122" y="4724863"/>
            <a:ext cx="7785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91425" spcFirstLastPara="1" rIns="91425" wrap="square" tIns="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Page </a:t>
            </a:r>
            <a:fld id="{00000000-1234-1234-1234-123412341234}" type="slidenum">
              <a:rPr b="0" i="0" lang="en" sz="10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rPr>
              <a:t>‹#›</a:t>
            </a:fld>
            <a:endParaRPr b="0" i="0" sz="1000" u="none" cap="none" strike="noStrike">
              <a:solidFill>
                <a:srgbClr val="3D5B58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459" name="Google Shape;459;p26"/>
          <p:cNvSpPr txBox="1"/>
          <p:nvPr/>
        </p:nvSpPr>
        <p:spPr>
          <a:xfrm>
            <a:off x="464100" y="4773888"/>
            <a:ext cx="2384100" cy="28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i="0" lang="en" sz="1400" u="none" cap="none" strike="noStrike">
                <a:solidFill>
                  <a:srgbClr val="2C5234"/>
                </a:solidFill>
                <a:latin typeface="Montserrat"/>
                <a:ea typeface="Montserrat"/>
                <a:cs typeface="Montserrat"/>
                <a:sym typeface="Montserrat"/>
              </a:rPr>
              <a:t>Appvia.io</a:t>
            </a:r>
            <a:endParaRPr b="1" i="0" sz="1400" u="none" cap="none" strike="noStrike">
              <a:solidFill>
                <a:srgbClr val="2C52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cxnSp>
        <p:nvCxnSpPr>
          <p:cNvPr id="460" name="Google Shape;460;p26"/>
          <p:cNvCxnSpPr>
            <a:endCxn id="458" idx="1"/>
          </p:cNvCxnSpPr>
          <p:nvPr/>
        </p:nvCxnSpPr>
        <p:spPr>
          <a:xfrm flipH="1" rot="10800000">
            <a:off x="1445422" y="4921663"/>
            <a:ext cx="6419700" cy="4200"/>
          </a:xfrm>
          <a:prstGeom prst="straightConnector1">
            <a:avLst/>
          </a:prstGeom>
          <a:noFill/>
          <a:ln cap="flat" cmpd="sng" w="9525">
            <a:solidFill>
              <a:srgbClr val="3D5B5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1" name="Google Shape;461;p26"/>
          <p:cNvSpPr txBox="1"/>
          <p:nvPr>
            <p:ph type="title"/>
          </p:nvPr>
        </p:nvSpPr>
        <p:spPr>
          <a:xfrm>
            <a:off x="311700" y="318800"/>
            <a:ext cx="8520600" cy="4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>
                <a:latin typeface="Montserrat"/>
                <a:ea typeface="Montserrat"/>
                <a:cs typeface="Montserrat"/>
                <a:sym typeface="Montserrat"/>
              </a:rPr>
              <a:t>Git </a:t>
            </a:r>
            <a:r>
              <a:rPr lang="en"/>
              <a:t>p</a:t>
            </a:r>
            <a:r>
              <a:rPr lang="en">
                <a:latin typeface="Montserrat"/>
                <a:ea typeface="Montserrat"/>
                <a:cs typeface="Montserrat"/>
                <a:sym typeface="Montserrat"/>
              </a:rPr>
              <a:t>rocess</a:t>
            </a:r>
            <a:endParaRPr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462" name="Google Shape;462;p26"/>
          <p:cNvGrpSpPr/>
          <p:nvPr/>
        </p:nvGrpSpPr>
        <p:grpSpPr>
          <a:xfrm>
            <a:off x="1086275" y="951550"/>
            <a:ext cx="6174900" cy="1333500"/>
            <a:chOff x="1086275" y="951550"/>
            <a:chExt cx="6174900" cy="1333500"/>
          </a:xfrm>
        </p:grpSpPr>
        <p:sp>
          <p:nvSpPr>
            <p:cNvPr id="463" name="Google Shape;463;p26"/>
            <p:cNvSpPr/>
            <p:nvPr/>
          </p:nvSpPr>
          <p:spPr>
            <a:xfrm>
              <a:off x="1086275" y="951550"/>
              <a:ext cx="6174900" cy="1333500"/>
            </a:xfrm>
            <a:prstGeom prst="rect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64" name="Google Shape;464;p26"/>
            <p:cNvSpPr txBox="1"/>
            <p:nvPr/>
          </p:nvSpPr>
          <p:spPr>
            <a:xfrm>
              <a:off x="1086299" y="986533"/>
              <a:ext cx="10689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b="1" i="0" lang="en" sz="16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Github</a:t>
              </a:r>
              <a:endParaRPr b="1" i="0" sz="16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</p:grpSp>
      <p:grpSp>
        <p:nvGrpSpPr>
          <p:cNvPr id="465" name="Google Shape;465;p26"/>
          <p:cNvGrpSpPr/>
          <p:nvPr/>
        </p:nvGrpSpPr>
        <p:grpSpPr>
          <a:xfrm>
            <a:off x="1086275" y="2555425"/>
            <a:ext cx="6174900" cy="2013000"/>
            <a:chOff x="1086275" y="2555425"/>
            <a:chExt cx="6174900" cy="2013000"/>
          </a:xfrm>
        </p:grpSpPr>
        <p:sp>
          <p:nvSpPr>
            <p:cNvPr id="466" name="Google Shape;466;p26"/>
            <p:cNvSpPr/>
            <p:nvPr/>
          </p:nvSpPr>
          <p:spPr>
            <a:xfrm>
              <a:off x="1086275" y="2555425"/>
              <a:ext cx="6174900" cy="2013000"/>
            </a:xfrm>
            <a:prstGeom prst="rect">
              <a:avLst/>
            </a:prstGeom>
            <a:noFill/>
            <a:ln cap="flat" cmpd="sng" w="9525">
              <a:solidFill>
                <a:srgbClr val="3D5B58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67" name="Google Shape;467;p26"/>
            <p:cNvSpPr txBox="1"/>
            <p:nvPr/>
          </p:nvSpPr>
          <p:spPr>
            <a:xfrm>
              <a:off x="1086299" y="2582088"/>
              <a:ext cx="17865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b="1" i="0" lang="en" sz="16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Local machine</a:t>
              </a:r>
              <a:endParaRPr b="1" i="0" sz="16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</p:grpSp>
      <p:grpSp>
        <p:nvGrpSpPr>
          <p:cNvPr id="468" name="Google Shape;468;p26"/>
          <p:cNvGrpSpPr/>
          <p:nvPr/>
        </p:nvGrpSpPr>
        <p:grpSpPr>
          <a:xfrm>
            <a:off x="3863400" y="1166446"/>
            <a:ext cx="1437059" cy="634604"/>
            <a:chOff x="3863400" y="1166446"/>
            <a:chExt cx="1437059" cy="634604"/>
          </a:xfrm>
        </p:grpSpPr>
        <p:sp>
          <p:nvSpPr>
            <p:cNvPr id="469" name="Google Shape;469;p26"/>
            <p:cNvSpPr txBox="1"/>
            <p:nvPr/>
          </p:nvSpPr>
          <p:spPr>
            <a:xfrm>
              <a:off x="3863400" y="1185450"/>
              <a:ext cx="1437000" cy="615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Pull Request + merge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470" name="Google Shape;470;p26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flipH="1" rot="5400000">
              <a:off x="4566364" y="561639"/>
              <a:ext cx="129288" cy="133890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71" name="Google Shape;471;p26"/>
          <p:cNvGrpSpPr/>
          <p:nvPr/>
        </p:nvGrpSpPr>
        <p:grpSpPr>
          <a:xfrm>
            <a:off x="3863405" y="3827296"/>
            <a:ext cx="3048242" cy="599902"/>
            <a:chOff x="3863406" y="3827296"/>
            <a:chExt cx="3048242" cy="599902"/>
          </a:xfrm>
        </p:grpSpPr>
        <p:sp>
          <p:nvSpPr>
            <p:cNvPr id="472" name="Google Shape;472;p26"/>
            <p:cNvSpPr/>
            <p:nvPr/>
          </p:nvSpPr>
          <p:spPr>
            <a:xfrm>
              <a:off x="5264647" y="4037198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Feature branch 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73" name="Google Shape;473;p26"/>
            <p:cNvSpPr txBox="1"/>
            <p:nvPr/>
          </p:nvSpPr>
          <p:spPr>
            <a:xfrm>
              <a:off x="4142568" y="3827296"/>
              <a:ext cx="10032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Branch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474" name="Google Shape;474;p26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 rot="-5400000">
              <a:off x="4493354" y="3529376"/>
              <a:ext cx="145733" cy="140563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75" name="Google Shape;475;p26"/>
          <p:cNvGrpSpPr/>
          <p:nvPr/>
        </p:nvGrpSpPr>
        <p:grpSpPr>
          <a:xfrm>
            <a:off x="2322638" y="1036085"/>
            <a:ext cx="2236776" cy="1126619"/>
            <a:chOff x="2322638" y="1036085"/>
            <a:chExt cx="2236776" cy="1126619"/>
          </a:xfrm>
        </p:grpSpPr>
        <p:sp>
          <p:nvSpPr>
            <p:cNvPr id="476" name="Google Shape;476;p26"/>
            <p:cNvSpPr/>
            <p:nvPr/>
          </p:nvSpPr>
          <p:spPr>
            <a:xfrm>
              <a:off x="2912414" y="1831804"/>
              <a:ext cx="1647000" cy="3309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Repository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77" name="Google Shape;477;p26"/>
            <p:cNvSpPr/>
            <p:nvPr/>
          </p:nvSpPr>
          <p:spPr>
            <a:xfrm>
              <a:off x="2322638" y="1036085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Main branch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478" name="Google Shape;478;p26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 flipH="1" rot="-8100099">
              <a:off x="3252688" y="1612428"/>
              <a:ext cx="549966" cy="3537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79" name="Google Shape;479;p26"/>
          <p:cNvGrpSpPr/>
          <p:nvPr/>
        </p:nvGrpSpPr>
        <p:grpSpPr>
          <a:xfrm>
            <a:off x="2216348" y="2168526"/>
            <a:ext cx="2343210" cy="2258672"/>
            <a:chOff x="2216348" y="2168526"/>
            <a:chExt cx="2343210" cy="2258672"/>
          </a:xfrm>
        </p:grpSpPr>
        <p:sp>
          <p:nvSpPr>
            <p:cNvPr id="480" name="Google Shape;480;p26"/>
            <p:cNvSpPr/>
            <p:nvPr/>
          </p:nvSpPr>
          <p:spPr>
            <a:xfrm>
              <a:off x="2912414" y="2793878"/>
              <a:ext cx="1647000" cy="6123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Repository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as local files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81" name="Google Shape;481;p26"/>
            <p:cNvSpPr txBox="1"/>
            <p:nvPr/>
          </p:nvSpPr>
          <p:spPr>
            <a:xfrm>
              <a:off x="3742958" y="2246711"/>
              <a:ext cx="8166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Clone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82" name="Google Shape;482;p26"/>
            <p:cNvSpPr/>
            <p:nvPr/>
          </p:nvSpPr>
          <p:spPr>
            <a:xfrm>
              <a:off x="2216348" y="4037198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Main branch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483" name="Google Shape;483;p26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 flipH="1">
              <a:off x="3671300" y="2168526"/>
              <a:ext cx="129300" cy="59173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84" name="Google Shape;484;p26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 rot="-3456291">
              <a:off x="2857692" y="3714556"/>
              <a:ext cx="757516" cy="4871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85" name="Google Shape;485;p26"/>
          <p:cNvGrpSpPr/>
          <p:nvPr/>
        </p:nvGrpSpPr>
        <p:grpSpPr>
          <a:xfrm>
            <a:off x="5264647" y="1036085"/>
            <a:ext cx="2301896" cy="3001124"/>
            <a:chOff x="5264647" y="1036085"/>
            <a:chExt cx="2301896" cy="3001124"/>
          </a:xfrm>
        </p:grpSpPr>
        <p:sp>
          <p:nvSpPr>
            <p:cNvPr id="486" name="Google Shape;486;p26"/>
            <p:cNvSpPr txBox="1"/>
            <p:nvPr/>
          </p:nvSpPr>
          <p:spPr>
            <a:xfrm>
              <a:off x="6161043" y="2861119"/>
              <a:ext cx="1405500" cy="615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1" i="0" lang="en" sz="1400" u="none" cap="none" strike="noStrike">
                  <a:solidFill>
                    <a:srgbClr val="FF3EB5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Commit + push</a:t>
              </a:r>
              <a:endParaRPr b="1" i="0" sz="1400" u="none" cap="none" strike="noStrike">
                <a:solidFill>
                  <a:srgbClr val="FF3EB5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487" name="Google Shape;487;p26"/>
            <p:cNvSpPr/>
            <p:nvPr/>
          </p:nvSpPr>
          <p:spPr>
            <a:xfrm>
              <a:off x="5264647" y="1036085"/>
              <a:ext cx="16470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rgbClr val="3D5B58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Feature branch </a:t>
              </a:r>
              <a:endParaRPr b="0" i="0" sz="1400" u="none" cap="none" strike="noStrike">
                <a:solidFill>
                  <a:srgbClr val="3D5B58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pic>
          <p:nvPicPr>
            <p:cNvPr id="488" name="Google Shape;488;p26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 rot="10800000">
              <a:off x="6015308" y="1424616"/>
              <a:ext cx="145732" cy="2612593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489" name="Google Shape;489;p26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3536889" y="796397"/>
            <a:ext cx="2236776" cy="10046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27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500"/>
              <a:buNone/>
            </a:pPr>
            <a:r>
              <a:rPr lang="en"/>
              <a:t>Navigate to the repo in Github.com - </a:t>
            </a:r>
            <a:br>
              <a:rPr lang="en"/>
            </a:br>
            <a:br>
              <a:rPr lang="en"/>
            </a:br>
            <a:r>
              <a:rPr lang="en">
                <a:latin typeface="Inter SemiBold"/>
                <a:ea typeface="Inter SemiBold"/>
                <a:cs typeface="Inter SemiBold"/>
                <a:sym typeface="Inter SemiBold"/>
              </a:rPr>
              <a:t>Click on pull request</a:t>
            </a:r>
            <a:endParaRPr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pic>
        <p:nvPicPr>
          <p:cNvPr id="495" name="Google Shape;495;p27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739" l="0" r="0" t="10061"/>
          <a:stretch/>
        </p:blipFill>
        <p:spPr>
          <a:xfrm>
            <a:off x="5058575" y="1668850"/>
            <a:ext cx="4085402" cy="2352451"/>
          </a:xfrm>
          <a:prstGeom prst="rect">
            <a:avLst/>
          </a:prstGeom>
          <a:noFill/>
          <a:ln>
            <a:noFill/>
          </a:ln>
        </p:spPr>
      </p:pic>
      <p:sp>
        <p:nvSpPr>
          <p:cNvPr id="496" name="Google Shape;496;p27"/>
          <p:cNvSpPr/>
          <p:nvPr/>
        </p:nvSpPr>
        <p:spPr>
          <a:xfrm>
            <a:off x="8558775" y="2171550"/>
            <a:ext cx="676800" cy="400200"/>
          </a:xfrm>
          <a:prstGeom prst="ellipse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7" name="Google Shape;497;p27"/>
          <p:cNvSpPr/>
          <p:nvPr/>
        </p:nvSpPr>
        <p:spPr>
          <a:xfrm>
            <a:off x="6257600" y="1728900"/>
            <a:ext cx="951300" cy="400200"/>
          </a:xfrm>
          <a:prstGeom prst="ellipse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8" name="Google Shape;498;p27"/>
          <p:cNvSpPr txBox="1"/>
          <p:nvPr/>
        </p:nvSpPr>
        <p:spPr>
          <a:xfrm>
            <a:off x="6007095" y="1601907"/>
            <a:ext cx="201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1</a:t>
            </a:r>
            <a:endParaRPr b="0" i="0" sz="1400" u="none" cap="none" strike="noStrike">
              <a:solidFill>
                <a:schemeClr val="lt1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499" name="Google Shape;499;p27"/>
          <p:cNvSpPr txBox="1"/>
          <p:nvPr/>
        </p:nvSpPr>
        <p:spPr>
          <a:xfrm>
            <a:off x="8286976" y="2024820"/>
            <a:ext cx="201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2</a:t>
            </a:r>
            <a:endParaRPr b="0" i="0" sz="1400" u="none" cap="none" strike="noStrike">
              <a:solidFill>
                <a:schemeClr val="lt1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500" name="Google Shape;500;p27"/>
          <p:cNvSpPr txBox="1"/>
          <p:nvPr>
            <p:ph idx="4294967295" type="title"/>
          </p:nvPr>
        </p:nvSpPr>
        <p:spPr>
          <a:xfrm>
            <a:off x="540300" y="521225"/>
            <a:ext cx="3750900" cy="12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Pull request</a:t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4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28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500"/>
              <a:buNone/>
            </a:pPr>
            <a:r>
              <a:rPr lang="en"/>
              <a:t>Merge feature branch into </a:t>
            </a:r>
            <a:br>
              <a:rPr lang="en"/>
            </a:br>
            <a:r>
              <a:rPr lang="en"/>
              <a:t>feature branch </a:t>
            </a:r>
            <a:endParaRPr/>
          </a:p>
        </p:txBody>
      </p:sp>
      <p:pic>
        <p:nvPicPr>
          <p:cNvPr id="506" name="Google Shape;506;p28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8108" l="0" r="0" t="2493"/>
          <a:stretch/>
        </p:blipFill>
        <p:spPr>
          <a:xfrm>
            <a:off x="5058575" y="1423000"/>
            <a:ext cx="4085399" cy="2598299"/>
          </a:xfrm>
          <a:prstGeom prst="rect">
            <a:avLst/>
          </a:prstGeom>
          <a:noFill/>
          <a:ln>
            <a:noFill/>
          </a:ln>
        </p:spPr>
      </p:pic>
      <p:sp>
        <p:nvSpPr>
          <p:cNvPr id="507" name="Google Shape;507;p28"/>
          <p:cNvSpPr/>
          <p:nvPr/>
        </p:nvSpPr>
        <p:spPr>
          <a:xfrm>
            <a:off x="5151525" y="3415177"/>
            <a:ext cx="1149300" cy="400200"/>
          </a:xfrm>
          <a:prstGeom prst="ellipse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8" name="Google Shape;508;p28"/>
          <p:cNvSpPr/>
          <p:nvPr/>
        </p:nvSpPr>
        <p:spPr>
          <a:xfrm>
            <a:off x="5151525" y="2347600"/>
            <a:ext cx="3361500" cy="824400"/>
          </a:xfrm>
          <a:prstGeom prst="ellipse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9" name="Google Shape;509;p28"/>
          <p:cNvSpPr txBox="1"/>
          <p:nvPr/>
        </p:nvSpPr>
        <p:spPr>
          <a:xfrm>
            <a:off x="5034578" y="2215035"/>
            <a:ext cx="201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1</a:t>
            </a:r>
            <a:endParaRPr b="0" i="0" sz="1400" u="none" cap="none" strike="noStrike">
              <a:solidFill>
                <a:schemeClr val="lt1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510" name="Google Shape;510;p28"/>
          <p:cNvSpPr txBox="1"/>
          <p:nvPr/>
        </p:nvSpPr>
        <p:spPr>
          <a:xfrm>
            <a:off x="5034578" y="3064870"/>
            <a:ext cx="201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lt1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2</a:t>
            </a:r>
            <a:endParaRPr b="0" i="0" sz="1400" u="none" cap="none" strike="noStrike">
              <a:solidFill>
                <a:schemeClr val="lt1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511" name="Google Shape;511;p28"/>
          <p:cNvSpPr txBox="1"/>
          <p:nvPr>
            <p:ph idx="4294967295" type="title"/>
          </p:nvPr>
        </p:nvSpPr>
        <p:spPr>
          <a:xfrm>
            <a:off x="540300" y="521225"/>
            <a:ext cx="3750900" cy="12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Pull request</a:t>
            </a:r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5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" name="Google Shape;516;p29"/>
          <p:cNvSpPr txBox="1"/>
          <p:nvPr/>
        </p:nvSpPr>
        <p:spPr>
          <a:xfrm>
            <a:off x="4572000" y="2701400"/>
            <a:ext cx="812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 i="0" sz="1400" u="none" cap="none" strike="noStrik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7" name="Google Shape;517;p29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SzPts val="1500"/>
              <a:buNone/>
            </a:pPr>
            <a:r>
              <a:rPr lang="en"/>
              <a:t>Navigate to repo pull requests tab, review changes, comment </a:t>
            </a:r>
            <a:br>
              <a:rPr lang="en"/>
            </a:br>
            <a:r>
              <a:rPr lang="en"/>
              <a:t>&amp; approve</a:t>
            </a:r>
            <a:endParaRPr/>
          </a:p>
        </p:txBody>
      </p:sp>
      <p:pic>
        <p:nvPicPr>
          <p:cNvPr id="518" name="Google Shape;518;p29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58575" y="1423000"/>
            <a:ext cx="4085402" cy="2598300"/>
          </a:xfrm>
          <a:prstGeom prst="rect">
            <a:avLst/>
          </a:prstGeom>
          <a:noFill/>
          <a:ln>
            <a:noFill/>
          </a:ln>
        </p:spPr>
      </p:pic>
      <p:sp>
        <p:nvSpPr>
          <p:cNvPr id="519" name="Google Shape;519;p29"/>
          <p:cNvSpPr txBox="1"/>
          <p:nvPr>
            <p:ph idx="4294967295" type="title"/>
          </p:nvPr>
        </p:nvSpPr>
        <p:spPr>
          <a:xfrm>
            <a:off x="540300" y="521225"/>
            <a:ext cx="3750900" cy="12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Merge pull request</a:t>
            </a: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3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30"/>
          <p:cNvSpPr txBox="1"/>
          <p:nvPr/>
        </p:nvSpPr>
        <p:spPr>
          <a:xfrm>
            <a:off x="4572000" y="2701400"/>
            <a:ext cx="812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 i="0" sz="1400" u="none" cap="none" strike="noStrik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5" name="Google Shape;525;p3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UI Tools</a:t>
            </a:r>
            <a:endParaRPr/>
          </a:p>
        </p:txBody>
      </p:sp>
      <p:pic>
        <p:nvPicPr>
          <p:cNvPr id="526" name="Google Shape;526;p30"/>
          <p:cNvPicPr preferRelativeResize="0"/>
          <p:nvPr>
            <p:ph idx="2" type="pic"/>
          </p:nvPr>
        </p:nvPicPr>
        <p:blipFill rotWithShape="1">
          <a:blip r:embed="rId3">
            <a:alphaModFix/>
          </a:blip>
          <a:srcRect b="0" l="120" r="-119" t="0"/>
          <a:stretch/>
        </p:blipFill>
        <p:spPr>
          <a:xfrm>
            <a:off x="674125" y="1856900"/>
            <a:ext cx="4113300" cy="2089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  <p:pic>
        <p:nvPicPr>
          <p:cNvPr id="527" name="Google Shape;527;p30"/>
          <p:cNvPicPr preferRelativeResize="0"/>
          <p:nvPr>
            <p:ph idx="2" type="pic"/>
          </p:nvPr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927468" y="1856900"/>
            <a:ext cx="3542400" cy="2089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31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Useful commands</a:t>
            </a:r>
            <a:endParaRPr sz="1400"/>
          </a:p>
        </p:txBody>
      </p:sp>
      <p:sp>
        <p:nvSpPr>
          <p:cNvPr id="533" name="Google Shape;533;p31"/>
          <p:cNvSpPr txBox="1"/>
          <p:nvPr/>
        </p:nvSpPr>
        <p:spPr>
          <a:xfrm>
            <a:off x="4122450" y="2701388"/>
            <a:ext cx="812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 i="0" sz="1400" u="none" cap="none" strike="noStrik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534" name="Google Shape;534;p31"/>
          <p:cNvGraphicFramePr/>
          <p:nvPr/>
        </p:nvGraphicFramePr>
        <p:xfrm>
          <a:off x="1345075" y="126466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{84828EB4-DB4B-4680-8278-4C94B0DFBE27}</a:tableStyleId>
              </a:tblPr>
              <a:tblGrid>
                <a:gridCol w="2283775"/>
                <a:gridCol w="4170075"/>
              </a:tblGrid>
              <a:tr h="357750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b="1"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Setup &amp; Initialisation </a:t>
                      </a:r>
                      <a:endParaRPr b="1"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 hMerge="1"/>
              </a:tr>
              <a:tr h="4101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init 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Initialise directory as a git repo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577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clone [url]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Clone remote repo into local directory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  <a:tr h="344050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b="1"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Staging</a:t>
                      </a:r>
                      <a:endParaRPr b="1" sz="14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 hMerge="1"/>
              </a:tr>
              <a:tr h="3577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status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Show modified files in current working directory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577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add [filename]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Add file(s) to staging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  <a:tr h="4519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commit -m 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“[meaningful message]”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Commit staged content to local repo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577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reset [filename]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Unstage file but retain changes in working directory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  <a:tr h="3577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diff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Diff on what has changed but not yet staged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8" name="Shape 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" name="Google Shape;539;p32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"/>
              <a:t>Useful commands 2 </a:t>
            </a:r>
            <a:endParaRPr sz="1400"/>
          </a:p>
        </p:txBody>
      </p:sp>
      <p:sp>
        <p:nvSpPr>
          <p:cNvPr id="540" name="Google Shape;540;p32"/>
          <p:cNvSpPr txBox="1"/>
          <p:nvPr/>
        </p:nvSpPr>
        <p:spPr>
          <a:xfrm>
            <a:off x="4572000" y="2701400"/>
            <a:ext cx="812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 i="0" sz="1400" u="none" cap="none" strike="noStrik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541" name="Google Shape;541;p32"/>
          <p:cNvGraphicFramePr/>
          <p:nvPr/>
        </p:nvGraphicFramePr>
        <p:xfrm>
          <a:off x="1199175" y="12734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{84828EB4-DB4B-4680-8278-4C94B0DFBE27}</a:tableStyleId>
              </a:tblPr>
              <a:tblGrid>
                <a:gridCol w="2664500"/>
                <a:gridCol w="4081125"/>
              </a:tblGrid>
              <a:tr h="338175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b="1"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Branching </a:t>
                      </a:r>
                      <a:endParaRPr b="1" sz="14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 hMerge="1"/>
              </a:tr>
              <a:tr h="3876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branch 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List all branches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branch [branch_name]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Create a new branch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checkout [branch_name]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Switch to branch in your working directory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checkout -b [branch_name]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Create and checkout branch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  <a:tr h="325225">
                <a:tc gridSpan="2"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b="1"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Staging</a:t>
                      </a:r>
                      <a:endParaRPr b="1" sz="14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2"/>
                    </a:solidFill>
                  </a:tcPr>
                </a:tc>
                <a:tc hMerge="1"/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fetch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Fetch all branches from remote Git repo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merge [branch]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Merge remote [branch] into your current branch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pull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Fetch and merge commit from remote to current branch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381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git push [branch]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000"/>
                        <a:buFont typeface="Arial"/>
                        <a:buNone/>
                      </a:pPr>
                      <a:r>
                        <a:rPr lang="en" sz="1000" u="none" cap="none" strike="noStrike">
                          <a:solidFill>
                            <a:schemeClr val="accent1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Push local branch to remote repository</a:t>
                      </a:r>
                      <a:endParaRPr sz="1000" u="none" cap="none" strike="noStrike">
                        <a:solidFill>
                          <a:schemeClr val="accent1"/>
                        </a:solidFill>
                        <a:latin typeface="Inter"/>
                        <a:ea typeface="Inter"/>
                        <a:cs typeface="Inter"/>
                        <a:sym typeface="Inter"/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2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5F5F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33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rPr lang="en"/>
              <a:t>Summary</a:t>
            </a:r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550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1" name="Google Shape;551;p34"/>
          <p:cNvGrpSpPr/>
          <p:nvPr/>
        </p:nvGrpSpPr>
        <p:grpSpPr>
          <a:xfrm>
            <a:off x="865563" y="364050"/>
            <a:ext cx="4317300" cy="4415400"/>
            <a:chOff x="726750" y="207050"/>
            <a:chExt cx="4317300" cy="4415400"/>
          </a:xfrm>
        </p:grpSpPr>
        <p:sp>
          <p:nvSpPr>
            <p:cNvPr id="552" name="Google Shape;552;p34"/>
            <p:cNvSpPr/>
            <p:nvPr/>
          </p:nvSpPr>
          <p:spPr>
            <a:xfrm>
              <a:off x="726750" y="558650"/>
              <a:ext cx="4317300" cy="4063800"/>
            </a:xfrm>
            <a:prstGeom prst="rect">
              <a:avLst/>
            </a:prstGeom>
            <a:noFill/>
            <a:ln cap="flat" cmpd="sng" w="9525">
              <a:solidFill>
                <a:schemeClr val="accent1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553" name="Google Shape;553;p34"/>
            <p:cNvSpPr txBox="1"/>
            <p:nvPr/>
          </p:nvSpPr>
          <p:spPr>
            <a:xfrm>
              <a:off x="910750" y="207050"/>
              <a:ext cx="4071300" cy="43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600"/>
                <a:buFont typeface="Arial"/>
                <a:buNone/>
              </a:pPr>
              <a:r>
                <a:rPr b="0" i="0" lang="en" sz="1600" u="none" cap="none" strike="noStrike">
                  <a:solidFill>
                    <a:schemeClr val="accent1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Local</a:t>
              </a:r>
              <a:endParaRPr b="0" i="0" sz="1600" u="none" cap="none" strike="noStrike">
                <a:solidFill>
                  <a:schemeClr val="accent1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sp>
        <p:nvSpPr>
          <p:cNvPr id="554" name="Google Shape;554;p34"/>
          <p:cNvSpPr txBox="1"/>
          <p:nvPr/>
        </p:nvSpPr>
        <p:spPr>
          <a:xfrm>
            <a:off x="2965438" y="2320600"/>
            <a:ext cx="1444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dk2"/>
                </a:solidFill>
                <a:latin typeface="Roboto Mono"/>
                <a:ea typeface="Roboto Mono"/>
                <a:cs typeface="Roboto Mono"/>
                <a:sym typeface="Roboto Mono"/>
              </a:rPr>
              <a:t>git commit</a:t>
            </a:r>
            <a:endParaRPr b="0" i="0" sz="1400" u="none" cap="none" strike="noStrike">
              <a:solidFill>
                <a:schemeClr val="dk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555" name="Google Shape;555;p34"/>
          <p:cNvSpPr txBox="1"/>
          <p:nvPr/>
        </p:nvSpPr>
        <p:spPr>
          <a:xfrm>
            <a:off x="4446850" y="2881150"/>
            <a:ext cx="2667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dk2"/>
                </a:solidFill>
                <a:latin typeface="Roboto Mono"/>
                <a:ea typeface="Roboto Mono"/>
                <a:cs typeface="Roboto Mono"/>
                <a:sym typeface="Roboto Mono"/>
              </a:rPr>
              <a:t>git push</a:t>
            </a:r>
            <a:endParaRPr b="0" i="0" sz="1400" u="none" cap="none" strike="noStrike">
              <a:solidFill>
                <a:schemeClr val="dk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556" name="Google Shape;556;p34"/>
          <p:cNvSpPr txBox="1"/>
          <p:nvPr/>
        </p:nvSpPr>
        <p:spPr>
          <a:xfrm>
            <a:off x="4446850" y="3592450"/>
            <a:ext cx="2667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chemeClr val="dk2"/>
                </a:solidFill>
                <a:latin typeface="Roboto Mono"/>
                <a:ea typeface="Roboto Mono"/>
                <a:cs typeface="Roboto Mono"/>
                <a:sym typeface="Roboto Mono"/>
              </a:rPr>
              <a:t>git pull</a:t>
            </a:r>
            <a:endParaRPr b="0" i="0" sz="1400" u="none" cap="none" strike="noStrike">
              <a:solidFill>
                <a:schemeClr val="dk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grpSp>
        <p:nvGrpSpPr>
          <p:cNvPr id="557" name="Google Shape;557;p34"/>
          <p:cNvGrpSpPr/>
          <p:nvPr/>
        </p:nvGrpSpPr>
        <p:grpSpPr>
          <a:xfrm>
            <a:off x="977885" y="819600"/>
            <a:ext cx="3477977" cy="3868050"/>
            <a:chOff x="839073" y="662600"/>
            <a:chExt cx="3477977" cy="3868050"/>
          </a:xfrm>
        </p:grpSpPr>
        <p:sp>
          <p:nvSpPr>
            <p:cNvPr id="558" name="Google Shape;558;p34"/>
            <p:cNvSpPr txBox="1"/>
            <p:nvPr/>
          </p:nvSpPr>
          <p:spPr>
            <a:xfrm>
              <a:off x="1494950" y="3867300"/>
              <a:ext cx="28221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chemeClr val="dk2"/>
                  </a:solidFill>
                  <a:latin typeface="Roboto Mono"/>
                  <a:ea typeface="Roboto Mono"/>
                  <a:cs typeface="Roboto Mono"/>
                  <a:sym typeface="Roboto Mono"/>
                </a:rPr>
                <a:t>git checkout</a:t>
              </a:r>
              <a:endParaRPr b="0" i="0" sz="1400" u="none" cap="none" strike="noStrike">
                <a:solidFill>
                  <a:schemeClr val="dk2"/>
                </a:solidFill>
                <a:latin typeface="Roboto Mono"/>
                <a:ea typeface="Roboto Mono"/>
                <a:cs typeface="Roboto Mono"/>
                <a:sym typeface="Roboto Mono"/>
              </a:endParaRPr>
            </a:p>
          </p:txBody>
        </p:sp>
        <p:sp>
          <p:nvSpPr>
            <p:cNvPr id="559" name="Google Shape;559;p34"/>
            <p:cNvSpPr/>
            <p:nvPr/>
          </p:nvSpPr>
          <p:spPr>
            <a:xfrm>
              <a:off x="839073" y="662600"/>
              <a:ext cx="12894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0" i="0" lang="en" sz="1200" u="none" cap="none" strike="noStrike">
                  <a:solidFill>
                    <a:schemeClr val="accent1"/>
                  </a:solidFill>
                  <a:latin typeface="Inter"/>
                  <a:ea typeface="Inter"/>
                  <a:cs typeface="Inter"/>
                  <a:sym typeface="Inter"/>
                </a:rPr>
                <a:t>Working directory</a:t>
              </a:r>
              <a:endParaRPr b="0" i="0" sz="12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560" name="Google Shape;560;p34"/>
            <p:cNvCxnSpPr/>
            <p:nvPr/>
          </p:nvCxnSpPr>
          <p:spPr>
            <a:xfrm>
              <a:off x="1441750" y="1092650"/>
              <a:ext cx="0" cy="3438000"/>
            </a:xfrm>
            <a:prstGeom prst="straightConnector1">
              <a:avLst/>
            </a:prstGeom>
            <a:noFill/>
            <a:ln cap="flat" cmpd="sng" w="9525">
              <a:solidFill>
                <a:schemeClr val="accent1"/>
              </a:solidFill>
              <a:prstDash val="dash"/>
              <a:round/>
              <a:headEnd len="sm" w="sm" type="none"/>
              <a:tailEnd len="sm" w="sm" type="none"/>
            </a:ln>
          </p:spPr>
        </p:cxnSp>
      </p:grpSp>
      <p:cxnSp>
        <p:nvCxnSpPr>
          <p:cNvPr id="561" name="Google Shape;561;p34"/>
          <p:cNvCxnSpPr>
            <a:stCxn id="562" idx="2"/>
          </p:cNvCxnSpPr>
          <p:nvPr/>
        </p:nvCxnSpPr>
        <p:spPr>
          <a:xfrm>
            <a:off x="4425635" y="1209600"/>
            <a:ext cx="1500" cy="345990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dash"/>
            <a:round/>
            <a:headEnd len="sm" w="sm" type="none"/>
            <a:tailEnd len="sm" w="sm" type="none"/>
          </a:ln>
        </p:spPr>
      </p:cxnSp>
      <p:grpSp>
        <p:nvGrpSpPr>
          <p:cNvPr id="563" name="Google Shape;563;p34"/>
          <p:cNvGrpSpPr/>
          <p:nvPr/>
        </p:nvGrpSpPr>
        <p:grpSpPr>
          <a:xfrm>
            <a:off x="1805488" y="819600"/>
            <a:ext cx="1863323" cy="3204600"/>
            <a:chOff x="1666675" y="662600"/>
            <a:chExt cx="1863323" cy="3204600"/>
          </a:xfrm>
        </p:grpSpPr>
        <p:sp>
          <p:nvSpPr>
            <p:cNvPr id="564" name="Google Shape;564;p34"/>
            <p:cNvSpPr txBox="1"/>
            <p:nvPr/>
          </p:nvSpPr>
          <p:spPr>
            <a:xfrm>
              <a:off x="1666675" y="1597175"/>
              <a:ext cx="9909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rPr b="0" i="0" lang="en" sz="1400" u="none" cap="none" strike="noStrike">
                  <a:solidFill>
                    <a:schemeClr val="dk2"/>
                  </a:solidFill>
                  <a:latin typeface="Roboto Mono"/>
                  <a:ea typeface="Roboto Mono"/>
                  <a:cs typeface="Roboto Mono"/>
                  <a:sym typeface="Roboto Mono"/>
                </a:rPr>
                <a:t>git add</a:t>
              </a:r>
              <a:endParaRPr b="0" i="0" sz="1400" u="none" cap="none" strike="noStrike">
                <a:solidFill>
                  <a:schemeClr val="dk2"/>
                </a:solidFill>
                <a:latin typeface="Roboto Mono"/>
                <a:ea typeface="Roboto Mono"/>
                <a:cs typeface="Roboto Mono"/>
                <a:sym typeface="Roboto Mono"/>
              </a:endParaRPr>
            </a:p>
          </p:txBody>
        </p:sp>
        <p:cxnSp>
          <p:nvCxnSpPr>
            <p:cNvPr id="565" name="Google Shape;565;p34"/>
            <p:cNvCxnSpPr>
              <a:stCxn id="566" idx="2"/>
              <a:endCxn id="558" idx="0"/>
            </p:cNvCxnSpPr>
            <p:nvPr/>
          </p:nvCxnSpPr>
          <p:spPr>
            <a:xfrm>
              <a:off x="2885298" y="1052600"/>
              <a:ext cx="20700" cy="2814600"/>
            </a:xfrm>
            <a:prstGeom prst="straightConnector1">
              <a:avLst/>
            </a:prstGeom>
            <a:noFill/>
            <a:ln cap="flat" cmpd="sng" w="9525">
              <a:solidFill>
                <a:schemeClr val="accent1"/>
              </a:solidFill>
              <a:prstDash val="dash"/>
              <a:round/>
              <a:headEnd len="sm" w="sm" type="none"/>
              <a:tailEnd len="sm" w="sm" type="none"/>
            </a:ln>
          </p:spPr>
        </p:cxnSp>
        <p:sp>
          <p:nvSpPr>
            <p:cNvPr id="566" name="Google Shape;566;p34"/>
            <p:cNvSpPr/>
            <p:nvPr/>
          </p:nvSpPr>
          <p:spPr>
            <a:xfrm>
              <a:off x="2240598" y="662600"/>
              <a:ext cx="1289400" cy="390000"/>
            </a:xfrm>
            <a:prstGeom prst="roundRect">
              <a:avLst>
                <a:gd fmla="val 16667" name="adj"/>
              </a:avLst>
            </a:prstGeom>
            <a:solidFill>
              <a:srgbClr val="F5F5F5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0" i="0" lang="en" sz="1200" u="none" cap="none" strike="noStrike">
                  <a:solidFill>
                    <a:schemeClr val="accent1"/>
                  </a:solidFill>
                  <a:latin typeface="Inter"/>
                  <a:ea typeface="Inter"/>
                  <a:cs typeface="Inter"/>
                  <a:sym typeface="Inter"/>
                </a:rPr>
                <a:t>Staging area</a:t>
              </a:r>
              <a:endParaRPr b="0" i="0" sz="12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sp>
        <p:nvSpPr>
          <p:cNvPr id="562" name="Google Shape;562;p34"/>
          <p:cNvSpPr/>
          <p:nvPr/>
        </p:nvSpPr>
        <p:spPr>
          <a:xfrm>
            <a:off x="3780935" y="819600"/>
            <a:ext cx="1289400" cy="390000"/>
          </a:xfrm>
          <a:prstGeom prst="roundRect">
            <a:avLst>
              <a:gd fmla="val 16667" name="adj"/>
            </a:avLst>
          </a:prstGeom>
          <a:solidFill>
            <a:srgbClr val="F5F5F5"/>
          </a:solidFill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rPr>
              <a:t>Local repo</a:t>
            </a:r>
            <a:endParaRPr b="0" i="0" sz="1200" u="none" cap="none" strike="noStrike">
              <a:solidFill>
                <a:schemeClr val="accent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567" name="Google Shape;567;p34"/>
          <p:cNvGrpSpPr/>
          <p:nvPr/>
        </p:nvGrpSpPr>
        <p:grpSpPr>
          <a:xfrm>
            <a:off x="5960938" y="364050"/>
            <a:ext cx="2317500" cy="4415400"/>
            <a:chOff x="5822125" y="207050"/>
            <a:chExt cx="2317500" cy="4415400"/>
          </a:xfrm>
        </p:grpSpPr>
        <p:sp>
          <p:nvSpPr>
            <p:cNvPr id="568" name="Google Shape;568;p34"/>
            <p:cNvSpPr/>
            <p:nvPr/>
          </p:nvSpPr>
          <p:spPr>
            <a:xfrm>
              <a:off x="6192100" y="558650"/>
              <a:ext cx="1592100" cy="4063800"/>
            </a:xfrm>
            <a:prstGeom prst="rect">
              <a:avLst/>
            </a:prstGeom>
            <a:noFill/>
            <a:ln cap="flat" cmpd="sng" w="9525">
              <a:solidFill>
                <a:schemeClr val="accent1"/>
              </a:solidFill>
              <a:prstDash val="dash"/>
              <a:round/>
              <a:headEnd len="sm" w="sm" type="none"/>
              <a:tailEnd len="sm" w="sm" type="none"/>
            </a:ln>
            <a:effectLst>
              <a:outerShdw blurRad="128588" rotWithShape="0" algn="bl" dir="5040000" dist="38100">
                <a:srgbClr val="000000">
                  <a:alpha val="8627"/>
                </a:srgbClr>
              </a:outerShdw>
            </a:effectLst>
          </p:spPr>
          <p:txBody>
            <a:bodyPr anchorCtr="0" anchor="t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200"/>
                <a:buFont typeface="Arial"/>
                <a:buNone/>
              </a:pPr>
              <a:r>
                <a:t/>
              </a:r>
              <a:endParaRPr b="1" i="0" sz="2200" u="none" cap="none" strike="noStrike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</p:txBody>
        </p:sp>
        <p:sp>
          <p:nvSpPr>
            <p:cNvPr id="569" name="Google Shape;569;p34"/>
            <p:cNvSpPr txBox="1"/>
            <p:nvPr/>
          </p:nvSpPr>
          <p:spPr>
            <a:xfrm>
              <a:off x="5822125" y="207050"/>
              <a:ext cx="2317500" cy="415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91425" lIns="91425" spcFirstLastPara="1" rIns="91425" wrap="square" tIns="91425">
              <a:sp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500"/>
                <a:buFont typeface="Arial"/>
                <a:buNone/>
              </a:pPr>
              <a:r>
                <a:rPr b="0" i="0" lang="en" sz="1500" u="none" cap="none" strike="noStrike">
                  <a:solidFill>
                    <a:schemeClr val="accent1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Remote</a:t>
              </a:r>
              <a:endParaRPr b="0" i="0" sz="1500" u="none" cap="none" strike="noStrike">
                <a:solidFill>
                  <a:schemeClr val="accent1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  <p:sp>
          <p:nvSpPr>
            <p:cNvPr id="570" name="Google Shape;570;p34"/>
            <p:cNvSpPr/>
            <p:nvPr/>
          </p:nvSpPr>
          <p:spPr>
            <a:xfrm>
              <a:off x="6336173" y="662600"/>
              <a:ext cx="1289400" cy="390000"/>
            </a:xfrm>
            <a:prstGeom prst="roundRect">
              <a:avLst>
                <a:gd fmla="val 16667" name="adj"/>
              </a:avLst>
            </a:prstGeom>
            <a:solidFill>
              <a:schemeClr val="accent1"/>
            </a:solidFill>
            <a:ln>
              <a:noFill/>
            </a:ln>
            <a:effectLst>
              <a:outerShdw blurRad="57150" rotWithShape="0" algn="bl" dir="5400000" dist="19050">
                <a:srgbClr val="000000">
                  <a:alpha val="49803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0" i="0" lang="en" sz="1200" u="none" cap="none" strike="noStrike">
                  <a:solidFill>
                    <a:schemeClr val="lt1"/>
                  </a:solidFill>
                  <a:latin typeface="Inter"/>
                  <a:ea typeface="Inter"/>
                  <a:cs typeface="Inter"/>
                  <a:sym typeface="Inter"/>
                </a:rPr>
                <a:t>Remote repo</a:t>
              </a:r>
              <a:endParaRPr b="0" i="0" sz="1200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571" name="Google Shape;571;p34"/>
            <p:cNvCxnSpPr/>
            <p:nvPr/>
          </p:nvCxnSpPr>
          <p:spPr>
            <a:xfrm>
              <a:off x="6997373" y="1092650"/>
              <a:ext cx="1500" cy="3459900"/>
            </a:xfrm>
            <a:prstGeom prst="straightConnector1">
              <a:avLst/>
            </a:prstGeom>
            <a:noFill/>
            <a:ln cap="flat" cmpd="sng" w="9525">
              <a:solidFill>
                <a:schemeClr val="accent1"/>
              </a:solidFill>
              <a:prstDash val="dash"/>
              <a:round/>
              <a:headEnd len="sm" w="sm" type="none"/>
              <a:tailEnd len="sm" w="sm" type="none"/>
            </a:ln>
          </p:spPr>
        </p:cxnSp>
      </p:grpSp>
      <p:cxnSp>
        <p:nvCxnSpPr>
          <p:cNvPr id="572" name="Google Shape;572;p34"/>
          <p:cNvCxnSpPr/>
          <p:nvPr/>
        </p:nvCxnSpPr>
        <p:spPr>
          <a:xfrm>
            <a:off x="1752738" y="2211150"/>
            <a:ext cx="1139100" cy="0"/>
          </a:xfrm>
          <a:prstGeom prst="straightConnector1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573" name="Google Shape;573;p34"/>
          <p:cNvCxnSpPr/>
          <p:nvPr/>
        </p:nvCxnSpPr>
        <p:spPr>
          <a:xfrm>
            <a:off x="3152713" y="2753625"/>
            <a:ext cx="1139100" cy="0"/>
          </a:xfrm>
          <a:prstGeom prst="straightConnector1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574" name="Google Shape;574;p34"/>
          <p:cNvCxnSpPr/>
          <p:nvPr/>
        </p:nvCxnSpPr>
        <p:spPr>
          <a:xfrm>
            <a:off x="4624488" y="3360475"/>
            <a:ext cx="2385900" cy="0"/>
          </a:xfrm>
          <a:prstGeom prst="straightConnector1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575" name="Google Shape;575;p34"/>
          <p:cNvCxnSpPr/>
          <p:nvPr/>
        </p:nvCxnSpPr>
        <p:spPr>
          <a:xfrm rot="10800000">
            <a:off x="4624488" y="4075325"/>
            <a:ext cx="2385900" cy="0"/>
          </a:xfrm>
          <a:prstGeom prst="straightConnector1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576" name="Google Shape;576;p34"/>
          <p:cNvCxnSpPr/>
          <p:nvPr/>
        </p:nvCxnSpPr>
        <p:spPr>
          <a:xfrm rot="10800000">
            <a:off x="1831263" y="4521175"/>
            <a:ext cx="2385900" cy="0"/>
          </a:xfrm>
          <a:prstGeom prst="straightConnector1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med" w="med" type="triangl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fill="hold" nodeType="with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0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p35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rPr lang="en"/>
              <a:t>Labs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t/>
            </a:r>
            <a:endParaRPr/>
          </a:p>
        </p:txBody>
      </p:sp>
      <p:sp>
        <p:nvSpPr>
          <p:cNvPr id="582" name="Google Shape;582;p35"/>
          <p:cNvSpPr txBox="1"/>
          <p:nvPr>
            <p:ph idx="4294967295" type="title"/>
          </p:nvPr>
        </p:nvSpPr>
        <p:spPr>
          <a:xfrm>
            <a:off x="541675" y="2996975"/>
            <a:ext cx="5364000" cy="76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78"/>
              <a:buNone/>
            </a:pPr>
            <a:r>
              <a:rPr lang="en" sz="4400">
                <a:solidFill>
                  <a:schemeClr val="dk1"/>
                </a:solidFill>
              </a:rPr>
              <a:t>bit.ly/usw-training</a:t>
            </a:r>
            <a:endParaRPr sz="44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778"/>
              <a:buNone/>
            </a:pPr>
            <a:r>
              <a:t/>
            </a:r>
            <a:endParaRPr sz="250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6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FFFFFF"/>
      </a:dk1>
      <a:lt1>
        <a:srgbClr val="C4BBFF"/>
      </a:lt1>
      <a:dk2>
        <a:srgbClr val="1578E4"/>
      </a:dk2>
      <a:lt2>
        <a:srgbClr val="66ADF8"/>
      </a:lt2>
      <a:accent1>
        <a:srgbClr val="022859"/>
      </a:accent1>
      <a:accent2>
        <a:srgbClr val="FFFFFF"/>
      </a:accent2>
      <a:accent3>
        <a:srgbClr val="022859"/>
      </a:accent3>
      <a:accent4>
        <a:srgbClr val="C4BBFF"/>
      </a:accent4>
      <a:accent5>
        <a:srgbClr val="66ADF8"/>
      </a:accent5>
      <a:accent6>
        <a:srgbClr val="1578E4"/>
      </a:accent6>
      <a:hlink>
        <a:srgbClr val="1578E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