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9.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0.xml" ContentType="application/vnd.openxmlformats-officedocument.theme+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theme/theme12.xml" ContentType="application/vnd.openxmlformats-officedocument.theme+xml"/>
  <Override PartName="/ppt/slideLayouts/slideLayout30.xml" ContentType="application/vnd.openxmlformats-officedocument.presentationml.slideLayout+xml"/>
  <Override PartName="/ppt/theme/theme13.xml" ContentType="application/vnd.openxmlformats-officedocument.theme+xml"/>
  <Override PartName="/ppt/slideLayouts/slideLayout31.xml" ContentType="application/vnd.openxmlformats-officedocument.presentationml.slideLayout+xml"/>
  <Override PartName="/ppt/theme/theme14.xml" ContentType="application/vnd.openxmlformats-officedocument.theme+xml"/>
  <Override PartName="/ppt/slideLayouts/slideLayout32.xml" ContentType="application/vnd.openxmlformats-officedocument.presentationml.slideLayout+xml"/>
  <Override PartName="/ppt/theme/theme15.xml" ContentType="application/vnd.openxmlformats-officedocument.theme+xml"/>
  <Override PartName="/ppt/slideLayouts/slideLayout33.xml" ContentType="application/vnd.openxmlformats-officedocument.presentationml.slideLayout+xml"/>
  <Override PartName="/ppt/theme/theme16.xml" ContentType="application/vnd.openxmlformats-officedocument.theme+xml"/>
  <Override PartName="/ppt/slideLayouts/slideLayout34.xml" ContentType="application/vnd.openxmlformats-officedocument.presentationml.slideLayout+xml"/>
  <Override PartName="/ppt/theme/theme17.xml" ContentType="application/vnd.openxmlformats-officedocument.theme+xml"/>
  <Override PartName="/ppt/slideLayouts/slideLayout35.xml" ContentType="application/vnd.openxmlformats-officedocument.presentationml.slideLayout+xml"/>
  <Override PartName="/ppt/theme/theme18.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768" r:id="rId10"/>
    <p:sldMasterId id="2147483778" r:id="rId11"/>
    <p:sldMasterId id="2147483788" r:id="rId12"/>
    <p:sldMasterId id="2147483798" r:id="rId13"/>
    <p:sldMasterId id="2147483752" r:id="rId14"/>
    <p:sldMasterId id="2147483754" r:id="rId15"/>
    <p:sldMasterId id="2147483756" r:id="rId16"/>
    <p:sldMasterId id="2147483758" r:id="rId17"/>
    <p:sldMasterId id="2147483760" r:id="rId18"/>
    <p:sldMasterId id="2147483762" r:id="rId19"/>
    <p:sldMasterId id="2147483764" r:id="rId20"/>
    <p:sldMasterId id="2147483766" r:id="rId21"/>
    <p:sldMasterId id="2147483740" r:id="rId22"/>
  </p:sldMasterIdLst>
  <p:notesMasterIdLst>
    <p:notesMasterId r:id="rId42"/>
  </p:notesMasterIdLst>
  <p:sldIdLst>
    <p:sldId id="256" r:id="rId23"/>
    <p:sldId id="274" r:id="rId24"/>
    <p:sldId id="273" r:id="rId25"/>
    <p:sldId id="272" r:id="rId26"/>
    <p:sldId id="271" r:id="rId27"/>
    <p:sldId id="270" r:id="rId28"/>
    <p:sldId id="269" r:id="rId29"/>
    <p:sldId id="268" r:id="rId30"/>
    <p:sldId id="267" r:id="rId31"/>
    <p:sldId id="266" r:id="rId32"/>
    <p:sldId id="265" r:id="rId33"/>
    <p:sldId id="264" r:id="rId34"/>
    <p:sldId id="263" r:id="rId35"/>
    <p:sldId id="262" r:id="rId36"/>
    <p:sldId id="261" r:id="rId37"/>
    <p:sldId id="260" r:id="rId38"/>
    <p:sldId id="259" r:id="rId39"/>
    <p:sldId id="258" r:id="rId40"/>
    <p:sldId id="257"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FC8700-CEA0-4BB8-8511-9526032953F7}" v="6" dt="2023-09-08T14:08:56.800"/>
    <p1510:client id="{E47F7C92-3674-415F-93BC-757F515AF742}" v="2" dt="2023-09-08T10:34:00.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80307" autoAdjust="0"/>
  </p:normalViewPr>
  <p:slideViewPr>
    <p:cSldViewPr snapToGrid="0" snapToObjects="1">
      <p:cViewPr varScale="1">
        <p:scale>
          <a:sx n="85" d="100"/>
          <a:sy n="85" d="100"/>
        </p:scale>
        <p:origin x="687" y="51"/>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9/8/2023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941388" y="750888"/>
            <a:ext cx="500697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20D44CB-78E0-1283-4247-A6C3ABDF7ED3}"/>
              </a:ext>
            </a:extLst>
          </p:cNvPr>
          <p:cNvSpPr>
            <a:spLocks noGrp="1" noRot="1" noChangeAspect="1" noChangeArrowheads="1" noTextEdit="1"/>
          </p:cNvSpPr>
          <p:nvPr>
            <p:ph type="sldImg"/>
          </p:nvPr>
        </p:nvSpPr>
        <p:spPr>
          <a:xfrm>
            <a:off x="941388" y="750888"/>
            <a:ext cx="5006975" cy="3756025"/>
          </a:xfrm>
          <a:ln/>
        </p:spPr>
      </p:sp>
      <p:sp>
        <p:nvSpPr>
          <p:cNvPr id="18435" name="Notes Placeholder 2">
            <a:extLst>
              <a:ext uri="{FF2B5EF4-FFF2-40B4-BE49-F238E27FC236}">
                <a16:creationId xmlns:a16="http://schemas.microsoft.com/office/drawing/2014/main" id="{BA522487-81DC-DB7D-1E87-F854FA1BBAEA}"/>
              </a:ext>
            </a:extLst>
          </p:cNvPr>
          <p:cNvSpPr>
            <a:spLocks noGrp="1"/>
          </p:cNvSpPr>
          <p:nvPr>
            <p:ph type="body" idx="1"/>
          </p:nvPr>
        </p:nvSpPr>
        <p:spPr>
          <a:ln/>
        </p:spPr>
        <p:txBody>
          <a:bodyPr/>
          <a:lstStyle/>
          <a:p>
            <a:pPr>
              <a:defRPr/>
            </a:pPr>
            <a:r>
              <a:rPr lang="en-GB" altLang="en-US" dirty="0" err="1">
                <a:latin typeface="Arial"/>
                <a:cs typeface="Arial"/>
              </a:rPr>
              <a:t>Darllenwch</a:t>
            </a:r>
            <a:r>
              <a:rPr lang="en-GB" altLang="en-US" dirty="0">
                <a:latin typeface="Arial"/>
                <a:cs typeface="Arial"/>
              </a:rPr>
              <a:t> </a:t>
            </a:r>
            <a:r>
              <a:rPr lang="en-GB" altLang="en-US" dirty="0" err="1">
                <a:latin typeface="Arial"/>
                <a:cs typeface="Arial"/>
              </a:rPr>
              <a:t>drwy'r</a:t>
            </a:r>
            <a:r>
              <a:rPr lang="en-GB" altLang="en-US" dirty="0">
                <a:latin typeface="Arial"/>
                <a:cs typeface="Arial"/>
              </a:rPr>
              <a:t> </a:t>
            </a:r>
            <a:r>
              <a:rPr lang="en-GB" altLang="en-US" dirty="0" err="1">
                <a:latin typeface="Arial"/>
                <a:cs typeface="Arial"/>
              </a:rPr>
              <a:t>meini</a:t>
            </a:r>
            <a:r>
              <a:rPr lang="en-GB" altLang="en-US" dirty="0">
                <a:latin typeface="Arial"/>
                <a:cs typeface="Arial"/>
              </a:rPr>
              <a:t> </a:t>
            </a:r>
            <a:r>
              <a:rPr lang="en-GB" altLang="en-US" dirty="0" err="1">
                <a:latin typeface="Arial"/>
                <a:cs typeface="Arial"/>
              </a:rPr>
              <a:t>prawf</a:t>
            </a:r>
            <a:r>
              <a:rPr lang="en-GB" altLang="en-US" dirty="0">
                <a:latin typeface="Arial"/>
                <a:cs typeface="Arial"/>
              </a:rPr>
              <a:t> </a:t>
            </a:r>
            <a:r>
              <a:rPr lang="en-GB" altLang="en-US" dirty="0" err="1">
                <a:latin typeface="Arial"/>
                <a:cs typeface="Arial"/>
              </a:rPr>
              <a:t>asesu</a:t>
            </a:r>
            <a:r>
              <a:rPr lang="en-GB" altLang="en-US" dirty="0">
                <a:latin typeface="Arial"/>
                <a:cs typeface="Arial"/>
              </a:rPr>
              <a:t> </a:t>
            </a:r>
            <a:r>
              <a:rPr lang="en-GB" altLang="en-US" dirty="0" err="1">
                <a:latin typeface="Arial"/>
                <a:cs typeface="Arial"/>
              </a:rPr>
              <a:t>ar</a:t>
            </a:r>
            <a:r>
              <a:rPr lang="en-GB" altLang="en-US" dirty="0">
                <a:latin typeface="Arial"/>
                <a:cs typeface="Arial"/>
              </a:rPr>
              <a:t> y </a:t>
            </a:r>
            <a:r>
              <a:rPr lang="en-GB" altLang="en-US" dirty="0" err="1">
                <a:latin typeface="Arial"/>
                <a:cs typeface="Arial"/>
              </a:rPr>
              <a:t>sleid</a:t>
            </a:r>
            <a:endParaRPr lang="en-GB" altLang="en-US" dirty="0">
              <a:latin typeface="Arial"/>
              <a:cs typeface="Arial"/>
            </a:endParaRPr>
          </a:p>
          <a:p>
            <a:pPr>
              <a:defRPr/>
            </a:pPr>
            <a:endParaRPr lang="en-GB" altLang="en-US" dirty="0">
              <a:latin typeface="Arial"/>
              <a:cs typeface="Arial"/>
            </a:endParaRPr>
          </a:p>
          <a:p>
            <a:pPr>
              <a:defRPr/>
            </a:pPr>
            <a:r>
              <a:rPr lang="en-GB" altLang="en-US" dirty="0">
                <a:latin typeface="Arial"/>
                <a:cs typeface="Arial"/>
              </a:rPr>
              <a:t>Mae </a:t>
            </a:r>
            <a:r>
              <a:rPr lang="en-GB" altLang="en-US" dirty="0" err="1">
                <a:latin typeface="Arial"/>
                <a:cs typeface="Arial"/>
              </a:rPr>
              <a:t>dealltwriaeth</a:t>
            </a:r>
            <a:r>
              <a:rPr lang="en-GB" altLang="en-US" dirty="0">
                <a:latin typeface="Arial"/>
                <a:cs typeface="Arial"/>
              </a:rPr>
              <a:t> </a:t>
            </a:r>
            <a:r>
              <a:rPr lang="en-GB" altLang="en-US" dirty="0" err="1">
                <a:latin typeface="Arial"/>
                <a:cs typeface="Arial"/>
              </a:rPr>
              <a:t>feirniadol</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golygu</a:t>
            </a:r>
            <a:r>
              <a:rPr lang="en-GB" altLang="en-US" dirty="0">
                <a:latin typeface="Arial"/>
                <a:cs typeface="Arial"/>
              </a:rPr>
              <a:t> </a:t>
            </a:r>
            <a:r>
              <a:rPr lang="en-GB" altLang="en-US" dirty="0" err="1">
                <a:latin typeface="Arial"/>
                <a:cs typeface="Arial"/>
              </a:rPr>
              <a:t>cyrraedd</a:t>
            </a:r>
            <a:r>
              <a:rPr lang="en-GB" altLang="en-US" dirty="0">
                <a:latin typeface="Arial"/>
                <a:cs typeface="Arial"/>
              </a:rPr>
              <a:t> </a:t>
            </a:r>
            <a:r>
              <a:rPr lang="en-GB" altLang="en-US" dirty="0" err="1">
                <a:latin typeface="Arial"/>
                <a:cs typeface="Arial"/>
              </a:rPr>
              <a:t>sefyllfa</a:t>
            </a:r>
            <a:r>
              <a:rPr lang="en-GB" altLang="en-US" dirty="0">
                <a:latin typeface="Arial"/>
                <a:cs typeface="Arial"/>
              </a:rPr>
              <a:t> a </a:t>
            </a:r>
            <a:r>
              <a:rPr lang="en-GB" altLang="en-US" dirty="0" err="1">
                <a:latin typeface="Arial"/>
                <a:cs typeface="Arial"/>
              </a:rPr>
              <a:t>amddiffynnir</a:t>
            </a:r>
            <a:r>
              <a:rPr lang="en-GB" altLang="en-US" dirty="0">
                <a:latin typeface="Arial"/>
                <a:cs typeface="Arial"/>
              </a:rPr>
              <a:t> </a:t>
            </a:r>
            <a:r>
              <a:rPr lang="en-GB" altLang="en-US" dirty="0" err="1">
                <a:latin typeface="Arial"/>
                <a:cs typeface="Arial"/>
              </a:rPr>
              <a:t>trwy</a:t>
            </a:r>
            <a:r>
              <a:rPr lang="en-GB" altLang="en-US" dirty="0">
                <a:latin typeface="Arial"/>
                <a:cs typeface="Arial"/>
              </a:rPr>
              <a:t> </a:t>
            </a:r>
            <a:r>
              <a:rPr lang="en-GB" altLang="en-US" dirty="0" err="1">
                <a:latin typeface="Arial"/>
                <a:cs typeface="Arial"/>
              </a:rPr>
              <a:t>archwilio</a:t>
            </a:r>
            <a:r>
              <a:rPr lang="en-GB" altLang="en-US" dirty="0">
                <a:latin typeface="Arial"/>
                <a:cs typeface="Arial"/>
              </a:rPr>
              <a:t> </a:t>
            </a:r>
            <a:r>
              <a:rPr lang="en-GB" altLang="en-US" dirty="0" err="1">
                <a:latin typeface="Arial"/>
                <a:cs typeface="Arial"/>
              </a:rPr>
              <a:t>damcaniaethau</a:t>
            </a:r>
            <a:r>
              <a:rPr lang="en-GB" altLang="en-US" dirty="0">
                <a:latin typeface="Arial"/>
                <a:cs typeface="Arial"/>
              </a:rPr>
              <a:t>, </a:t>
            </a:r>
            <a:r>
              <a:rPr lang="en-GB" altLang="en-US" dirty="0" err="1">
                <a:latin typeface="Arial"/>
                <a:cs typeface="Arial"/>
              </a:rPr>
              <a:t>ffynonellau</a:t>
            </a:r>
            <a:r>
              <a:rPr lang="en-GB" altLang="en-US" dirty="0">
                <a:latin typeface="Arial"/>
                <a:cs typeface="Arial"/>
              </a:rPr>
              <a:t> neu </a:t>
            </a:r>
            <a:r>
              <a:rPr lang="en-GB" altLang="en-US" dirty="0" err="1">
                <a:latin typeface="Arial"/>
                <a:cs typeface="Arial"/>
              </a:rPr>
              <a:t>syniadau</a:t>
            </a:r>
            <a:r>
              <a:rPr lang="en-GB" altLang="en-US" dirty="0">
                <a:latin typeface="Arial"/>
                <a:cs typeface="Arial"/>
              </a:rPr>
              <a:t>. </a:t>
            </a:r>
            <a:r>
              <a:rPr lang="en-GB" altLang="en-US" dirty="0" err="1">
                <a:latin typeface="Arial"/>
                <a:cs typeface="Arial"/>
              </a:rPr>
              <a:t>Cyflawnir</a:t>
            </a:r>
            <a:r>
              <a:rPr lang="en-GB" altLang="en-US" dirty="0">
                <a:latin typeface="Arial"/>
                <a:cs typeface="Arial"/>
              </a:rPr>
              <a:t> </a:t>
            </a:r>
            <a:r>
              <a:rPr lang="en-GB" altLang="en-US" dirty="0" err="1">
                <a:latin typeface="Arial"/>
                <a:cs typeface="Arial"/>
              </a:rPr>
              <a:t>hyn</a:t>
            </a:r>
            <a:r>
              <a:rPr lang="en-GB" altLang="en-US" dirty="0">
                <a:latin typeface="Arial"/>
                <a:cs typeface="Arial"/>
              </a:rPr>
              <a:t> </a:t>
            </a:r>
            <a:r>
              <a:rPr lang="en-GB" altLang="en-US" dirty="0" err="1">
                <a:latin typeface="Arial"/>
                <a:cs typeface="Arial"/>
              </a:rPr>
              <a:t>trwy</a:t>
            </a:r>
            <a:r>
              <a:rPr lang="en-GB" altLang="en-US" dirty="0">
                <a:latin typeface="Arial"/>
                <a:cs typeface="Arial"/>
              </a:rPr>
              <a:t> </a:t>
            </a:r>
            <a:r>
              <a:rPr lang="en-GB" altLang="en-US" dirty="0" err="1">
                <a:latin typeface="Arial"/>
                <a:cs typeface="Arial"/>
              </a:rPr>
              <a:t>fyfyrio</a:t>
            </a:r>
            <a:r>
              <a:rPr lang="en-GB" altLang="en-US" dirty="0">
                <a:latin typeface="Arial"/>
                <a:cs typeface="Arial"/>
              </a:rPr>
              <a:t> </a:t>
            </a:r>
            <a:r>
              <a:rPr lang="en-GB" altLang="en-US" dirty="0" err="1">
                <a:latin typeface="Arial"/>
                <a:cs typeface="Arial"/>
              </a:rPr>
              <a:t>ar</a:t>
            </a:r>
            <a:r>
              <a:rPr lang="en-GB" altLang="en-US" dirty="0">
                <a:latin typeface="Arial"/>
                <a:cs typeface="Arial"/>
              </a:rPr>
              <a:t> </a:t>
            </a:r>
            <a:r>
              <a:rPr lang="en-GB" altLang="en-US" dirty="0" err="1">
                <a:latin typeface="Arial"/>
                <a:cs typeface="Arial"/>
              </a:rPr>
              <a:t>wahanol</a:t>
            </a:r>
            <a:r>
              <a:rPr lang="en-GB" altLang="en-US" dirty="0">
                <a:latin typeface="Arial"/>
                <a:cs typeface="Arial"/>
              </a:rPr>
              <a:t> </a:t>
            </a:r>
            <a:r>
              <a:rPr lang="en-GB" altLang="en-US" dirty="0" err="1">
                <a:latin typeface="Arial"/>
                <a:cs typeface="Arial"/>
              </a:rPr>
              <a:t>syniadau</a:t>
            </a:r>
            <a:r>
              <a:rPr lang="en-GB" altLang="en-US" dirty="0">
                <a:latin typeface="Arial"/>
                <a:cs typeface="Arial"/>
              </a:rPr>
              <a:t> a </a:t>
            </a:r>
            <a:r>
              <a:rPr lang="en-GB" altLang="en-US" dirty="0" err="1">
                <a:latin typeface="Arial"/>
                <a:cs typeface="Arial"/>
              </a:rPr>
              <a:t>safbwyntiau</a:t>
            </a:r>
            <a:r>
              <a:rPr lang="en-GB" altLang="en-US" dirty="0">
                <a:latin typeface="Arial"/>
                <a:cs typeface="Arial"/>
              </a:rPr>
              <a:t>, </a:t>
            </a:r>
            <a:r>
              <a:rPr lang="en-GB" altLang="en-US" dirty="0" err="1">
                <a:latin typeface="Arial"/>
                <a:cs typeface="Arial"/>
              </a:rPr>
              <a:t>eu</a:t>
            </a:r>
            <a:r>
              <a:rPr lang="en-GB" altLang="en-US" dirty="0">
                <a:latin typeface="Arial"/>
                <a:cs typeface="Arial"/>
              </a:rPr>
              <a:t> </a:t>
            </a:r>
            <a:r>
              <a:rPr lang="en-GB" altLang="en-US" dirty="0" err="1">
                <a:latin typeface="Arial"/>
                <a:cs typeface="Arial"/>
              </a:rPr>
              <a:t>dadansoddi</a:t>
            </a:r>
            <a:r>
              <a:rPr lang="en-GB" altLang="en-US" dirty="0">
                <a:latin typeface="Arial"/>
                <a:cs typeface="Arial"/>
              </a:rPr>
              <a:t> </a:t>
            </a:r>
            <a:r>
              <a:rPr lang="en-GB" altLang="en-US" dirty="0" err="1">
                <a:latin typeface="Arial"/>
                <a:cs typeface="Arial"/>
              </a:rPr>
              <a:t>a'u</a:t>
            </a:r>
            <a:r>
              <a:rPr lang="en-GB" altLang="en-US" dirty="0">
                <a:latin typeface="Arial"/>
                <a:cs typeface="Arial"/>
              </a:rPr>
              <a:t> </a:t>
            </a:r>
            <a:r>
              <a:rPr lang="en-GB" altLang="en-US" dirty="0" err="1">
                <a:latin typeface="Arial"/>
                <a:cs typeface="Arial"/>
              </a:rPr>
              <a:t>gwerthuso</a:t>
            </a:r>
            <a:r>
              <a:rPr lang="en-GB" altLang="en-US" dirty="0">
                <a:latin typeface="Arial"/>
                <a:cs typeface="Arial"/>
              </a:rPr>
              <a:t>, </a:t>
            </a:r>
            <a:r>
              <a:rPr lang="en-GB" altLang="en-US" dirty="0" err="1">
                <a:latin typeface="Arial"/>
                <a:cs typeface="Arial"/>
              </a:rPr>
              <a:t>gan</a:t>
            </a:r>
            <a:r>
              <a:rPr lang="en-GB" altLang="en-US" dirty="0">
                <a:latin typeface="Arial"/>
                <a:cs typeface="Arial"/>
              </a:rPr>
              <a:t> </a:t>
            </a:r>
            <a:r>
              <a:rPr lang="en-GB" altLang="en-US" dirty="0" err="1">
                <a:latin typeface="Arial"/>
                <a:cs typeface="Arial"/>
              </a:rPr>
              <a:t>ddangos</a:t>
            </a:r>
            <a:r>
              <a:rPr lang="en-GB" altLang="en-US" dirty="0">
                <a:latin typeface="Arial"/>
                <a:cs typeface="Arial"/>
              </a:rPr>
              <a:t> y </a:t>
            </a:r>
            <a:r>
              <a:rPr lang="en-GB" altLang="en-US" dirty="0" err="1">
                <a:latin typeface="Arial"/>
                <a:cs typeface="Arial"/>
              </a:rPr>
              <a:t>gallu</a:t>
            </a:r>
            <a:r>
              <a:rPr lang="en-GB" altLang="en-US" dirty="0">
                <a:latin typeface="Arial"/>
                <a:cs typeface="Arial"/>
              </a:rPr>
              <a:t> </a:t>
            </a:r>
            <a:r>
              <a:rPr lang="en-GB" altLang="en-US" dirty="0" err="1">
                <a:latin typeface="Arial"/>
                <a:cs typeface="Arial"/>
              </a:rPr>
              <a:t>i</a:t>
            </a:r>
            <a:r>
              <a:rPr lang="en-GB" altLang="en-US" dirty="0">
                <a:latin typeface="Arial"/>
                <a:cs typeface="Arial"/>
              </a:rPr>
              <a:t> </a:t>
            </a:r>
            <a:r>
              <a:rPr lang="en-GB" altLang="en-US" dirty="0" err="1">
                <a:latin typeface="Arial"/>
                <a:cs typeface="Arial"/>
              </a:rPr>
              <a:t>fynegi</a:t>
            </a:r>
            <a:r>
              <a:rPr lang="en-GB" altLang="en-US" dirty="0">
                <a:latin typeface="Arial"/>
                <a:cs typeface="Arial"/>
              </a:rPr>
              <a:t> </a:t>
            </a:r>
            <a:r>
              <a:rPr lang="en-GB" altLang="en-US" dirty="0" err="1">
                <a:latin typeface="Arial"/>
                <a:cs typeface="Arial"/>
              </a:rPr>
              <a:t>ymatebion</a:t>
            </a:r>
            <a:r>
              <a:rPr lang="en-GB" altLang="en-US" dirty="0">
                <a:latin typeface="Arial"/>
                <a:cs typeface="Arial"/>
              </a:rPr>
              <a:t> </a:t>
            </a:r>
            <a:r>
              <a:rPr lang="en-GB" altLang="en-US" dirty="0" err="1">
                <a:latin typeface="Arial"/>
                <a:cs typeface="Arial"/>
              </a:rPr>
              <a:t>gwybodus</a:t>
            </a:r>
            <a:r>
              <a:rPr lang="en-GB" altLang="en-US" dirty="0">
                <a:latin typeface="Arial"/>
                <a:cs typeface="Arial"/>
              </a:rPr>
              <a:t> </a:t>
            </a:r>
            <a:r>
              <a:rPr lang="en-GB" altLang="en-US" dirty="0" err="1">
                <a:latin typeface="Arial"/>
                <a:cs typeface="Arial"/>
              </a:rPr>
              <a:t>i'r</a:t>
            </a:r>
            <a:r>
              <a:rPr lang="en-GB" altLang="en-US" dirty="0">
                <a:latin typeface="Arial"/>
                <a:cs typeface="Arial"/>
              </a:rPr>
              <a:t> </a:t>
            </a:r>
            <a:r>
              <a:rPr lang="en-GB" altLang="en-US" dirty="0" err="1">
                <a:latin typeface="Arial"/>
                <a:cs typeface="Arial"/>
              </a:rPr>
              <a:t>testun</a:t>
            </a:r>
            <a:r>
              <a:rPr lang="en-GB" altLang="en-US" dirty="0">
                <a:latin typeface="Arial"/>
                <a:cs typeface="Arial"/>
              </a:rPr>
              <a:t>.</a:t>
            </a:r>
          </a:p>
          <a:p>
            <a:pPr>
              <a:defRPr/>
            </a:pPr>
            <a:r>
              <a:rPr lang="en-GB" altLang="en-US" dirty="0" err="1">
                <a:latin typeface="Arial"/>
                <a:cs typeface="Arial"/>
              </a:rPr>
              <a:t>Ar</a:t>
            </a:r>
            <a:r>
              <a:rPr lang="en-GB" altLang="en-US" dirty="0">
                <a:latin typeface="Arial"/>
                <a:cs typeface="Arial"/>
              </a:rPr>
              <a:t> </a:t>
            </a:r>
            <a:r>
              <a:rPr lang="en-GB" altLang="en-US" dirty="0" err="1">
                <a:latin typeface="Arial"/>
                <a:cs typeface="Arial"/>
              </a:rPr>
              <a:t>lefel</a:t>
            </a:r>
            <a:r>
              <a:rPr lang="en-GB" altLang="en-US" dirty="0">
                <a:latin typeface="Arial"/>
                <a:cs typeface="Arial"/>
              </a:rPr>
              <a:t> 6 </a:t>
            </a:r>
            <a:r>
              <a:rPr lang="en-GB" altLang="en-US" dirty="0" err="1">
                <a:latin typeface="Arial"/>
                <a:cs typeface="Arial"/>
              </a:rPr>
              <a:t>bydd</a:t>
            </a:r>
            <a:r>
              <a:rPr lang="en-GB" altLang="en-US" dirty="0">
                <a:latin typeface="Arial"/>
                <a:cs typeface="Arial"/>
              </a:rPr>
              <a:t> </a:t>
            </a:r>
            <a:r>
              <a:rPr lang="en-GB" altLang="en-US" dirty="0" err="1">
                <a:latin typeface="Arial"/>
                <a:cs typeface="Arial"/>
              </a:rPr>
              <a:t>angen</a:t>
            </a:r>
            <a:r>
              <a:rPr lang="en-GB" altLang="en-US" dirty="0">
                <a:latin typeface="Arial"/>
                <a:cs typeface="Arial"/>
              </a:rPr>
              <a:t> </a:t>
            </a:r>
            <a:r>
              <a:rPr lang="en-GB" altLang="en-US" dirty="0" err="1">
                <a:latin typeface="Arial"/>
                <a:cs typeface="Arial"/>
              </a:rPr>
              <a:t>i</a:t>
            </a:r>
            <a:r>
              <a:rPr lang="en-GB" altLang="en-US" dirty="0">
                <a:latin typeface="Arial"/>
                <a:cs typeface="Arial"/>
              </a:rPr>
              <a:t> chi </a:t>
            </a:r>
            <a:r>
              <a:rPr lang="en-GB" altLang="en-US" dirty="0" err="1">
                <a:latin typeface="Arial"/>
                <a:cs typeface="Arial"/>
              </a:rPr>
              <a:t>hefyd</a:t>
            </a:r>
            <a:r>
              <a:rPr lang="en-GB" altLang="en-US" dirty="0">
                <a:latin typeface="Arial"/>
                <a:cs typeface="Arial"/>
              </a:rPr>
              <a:t> </a:t>
            </a:r>
            <a:r>
              <a:rPr lang="en-GB" altLang="en-US" dirty="0" err="1">
                <a:latin typeface="Arial"/>
                <a:cs typeface="Arial"/>
              </a:rPr>
              <a:t>ddeall</a:t>
            </a:r>
            <a:r>
              <a:rPr lang="en-GB" altLang="en-US" dirty="0">
                <a:latin typeface="Arial"/>
                <a:cs typeface="Arial"/>
              </a:rPr>
              <a:t> ac </a:t>
            </a:r>
            <a:r>
              <a:rPr lang="en-GB" altLang="en-US" dirty="0" err="1">
                <a:latin typeface="Arial"/>
                <a:cs typeface="Arial"/>
              </a:rPr>
              <a:t>ymgymryd</a:t>
            </a:r>
            <a:r>
              <a:rPr lang="en-GB" altLang="en-US" dirty="0">
                <a:latin typeface="Arial"/>
                <a:cs typeface="Arial"/>
              </a:rPr>
              <a:t> â </a:t>
            </a:r>
            <a:r>
              <a:rPr lang="en-GB" altLang="en-US" dirty="0" err="1">
                <a:latin typeface="Arial"/>
                <a:cs typeface="Arial"/>
              </a:rPr>
              <a:t>darllen</a:t>
            </a:r>
            <a:r>
              <a:rPr lang="en-GB" altLang="en-US" dirty="0">
                <a:latin typeface="Arial"/>
                <a:cs typeface="Arial"/>
              </a:rPr>
              <a:t> </a:t>
            </a:r>
            <a:r>
              <a:rPr lang="en-GB" altLang="en-US" dirty="0" err="1">
                <a:latin typeface="Arial"/>
                <a:cs typeface="Arial"/>
              </a:rPr>
              <a:t>beirniadol</a:t>
            </a:r>
            <a:r>
              <a:rPr lang="en-GB" altLang="en-US" dirty="0">
                <a:latin typeface="Arial"/>
                <a:cs typeface="Arial"/>
              </a:rPr>
              <a:t> - </a:t>
            </a:r>
            <a:r>
              <a:rPr lang="en-GB" altLang="en-US" dirty="0" err="1">
                <a:latin typeface="Arial"/>
                <a:cs typeface="Arial"/>
              </a:rPr>
              <a:t>mae</a:t>
            </a:r>
            <a:r>
              <a:rPr lang="en-GB" altLang="en-US" dirty="0">
                <a:latin typeface="Arial"/>
                <a:cs typeface="Arial"/>
              </a:rPr>
              <a:t> </a:t>
            </a:r>
            <a:r>
              <a:rPr lang="en-GB" altLang="en-US" dirty="0" err="1">
                <a:latin typeface="Arial"/>
                <a:cs typeface="Arial"/>
              </a:rPr>
              <a:t>hyn</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golygu</a:t>
            </a:r>
            <a:r>
              <a:rPr lang="en-GB" altLang="en-US" dirty="0">
                <a:latin typeface="Arial"/>
                <a:cs typeface="Arial"/>
              </a:rPr>
              <a:t> </a:t>
            </a:r>
            <a:r>
              <a:rPr lang="en-GB" altLang="en-US" dirty="0" err="1">
                <a:latin typeface="Arial"/>
                <a:cs typeface="Arial"/>
              </a:rPr>
              <a:t>ymgysylltu</a:t>
            </a:r>
            <a:r>
              <a:rPr lang="en-GB" altLang="en-US" dirty="0">
                <a:latin typeface="Arial"/>
                <a:cs typeface="Arial"/>
              </a:rPr>
              <a:t> â </a:t>
            </a:r>
            <a:r>
              <a:rPr lang="en-GB" altLang="en-US" dirty="0" err="1">
                <a:latin typeface="Arial"/>
                <a:cs typeface="Arial"/>
              </a:rPr>
              <a:t>phapur</a:t>
            </a:r>
            <a:r>
              <a:rPr lang="en-GB" altLang="en-US" dirty="0">
                <a:latin typeface="Arial"/>
                <a:cs typeface="Arial"/>
              </a:rPr>
              <a:t> </a:t>
            </a:r>
            <a:r>
              <a:rPr lang="en-GB" altLang="en-US" dirty="0" err="1">
                <a:latin typeface="Arial"/>
                <a:cs typeface="Arial"/>
              </a:rPr>
              <a:t>rydych</a:t>
            </a:r>
            <a:r>
              <a:rPr lang="en-GB" altLang="en-US" dirty="0">
                <a:latin typeface="Arial"/>
                <a:cs typeface="Arial"/>
              </a:rPr>
              <a:t> chi </a:t>
            </a:r>
            <a:r>
              <a:rPr lang="en-GB" altLang="en-US" dirty="0" err="1">
                <a:latin typeface="Arial"/>
                <a:cs typeface="Arial"/>
              </a:rPr>
              <a:t>wedi'i</a:t>
            </a:r>
            <a:r>
              <a:rPr lang="en-GB" altLang="en-US" dirty="0">
                <a:latin typeface="Arial"/>
                <a:cs typeface="Arial"/>
              </a:rPr>
              <a:t> </a:t>
            </a:r>
            <a:r>
              <a:rPr lang="en-GB" altLang="en-US" dirty="0" err="1">
                <a:latin typeface="Arial"/>
                <a:cs typeface="Arial"/>
              </a:rPr>
              <a:t>ddarllen</a:t>
            </a:r>
            <a:r>
              <a:rPr lang="en-GB" altLang="en-US" dirty="0">
                <a:latin typeface="Arial"/>
                <a:cs typeface="Arial"/>
              </a:rPr>
              <a:t> a </a:t>
            </a:r>
            <a:r>
              <a:rPr lang="en-GB" altLang="en-US" dirty="0" err="1">
                <a:latin typeface="Arial"/>
                <a:cs typeface="Arial"/>
              </a:rPr>
              <a:t>gofyn</a:t>
            </a:r>
            <a:r>
              <a:rPr lang="en-GB" altLang="en-US" dirty="0">
                <a:latin typeface="Arial"/>
                <a:cs typeface="Arial"/>
              </a:rPr>
              <a:t> y </a:t>
            </a:r>
            <a:r>
              <a:rPr lang="en-GB" altLang="en-US" dirty="0" err="1">
                <a:latin typeface="Arial"/>
                <a:cs typeface="Arial"/>
              </a:rPr>
              <a:t>cwestiynau</a:t>
            </a:r>
            <a:r>
              <a:rPr lang="en-GB" altLang="en-US" dirty="0">
                <a:latin typeface="Arial"/>
                <a:cs typeface="Arial"/>
              </a:rPr>
              <a:t> </a:t>
            </a:r>
            <a:r>
              <a:rPr lang="en-GB" altLang="en-US" dirty="0" err="1">
                <a:latin typeface="Arial"/>
                <a:cs typeface="Arial"/>
              </a:rPr>
              <a:t>canlynol</a:t>
            </a:r>
            <a:r>
              <a:rPr lang="en-GB" altLang="en-US" dirty="0">
                <a:latin typeface="Arial"/>
                <a:cs typeface="Arial"/>
              </a:rPr>
              <a:t> </a:t>
            </a:r>
            <a:r>
              <a:rPr lang="en-GB" altLang="en-US" dirty="0" err="1">
                <a:latin typeface="Arial"/>
                <a:cs typeface="Arial"/>
              </a:rPr>
              <a:t>i</a:t>
            </a:r>
            <a:r>
              <a:rPr lang="en-GB" altLang="en-US" dirty="0">
                <a:latin typeface="Arial"/>
                <a:cs typeface="Arial"/>
              </a:rPr>
              <a:t> </a:t>
            </a:r>
            <a:r>
              <a:rPr lang="en-GB" altLang="en-US" dirty="0" err="1">
                <a:latin typeface="Arial"/>
                <a:cs typeface="Arial"/>
              </a:rPr>
              <a:t>chi'ch</a:t>
            </a:r>
            <a:r>
              <a:rPr lang="en-GB" altLang="en-US" dirty="0">
                <a:latin typeface="Arial"/>
                <a:cs typeface="Arial"/>
              </a:rPr>
              <a:t> </a:t>
            </a:r>
            <a:r>
              <a:rPr lang="en-GB" altLang="en-US" dirty="0" err="1">
                <a:latin typeface="Arial"/>
                <a:cs typeface="Arial"/>
              </a:rPr>
              <a:t>hun</a:t>
            </a:r>
            <a:endParaRPr lang="en-GB" altLang="en-US" dirty="0">
              <a:latin typeface="Arial"/>
              <a:cs typeface="Arial"/>
            </a:endParaRPr>
          </a:p>
          <a:p>
            <a:pPr>
              <a:defRPr/>
            </a:pPr>
            <a:r>
              <a:rPr lang="en-GB" altLang="en-US" dirty="0">
                <a:latin typeface="Arial"/>
                <a:cs typeface="Arial"/>
              </a:rPr>
              <a:t>Beth </a:t>
            </a:r>
            <a:r>
              <a:rPr lang="en-GB" altLang="en-US" dirty="0" err="1">
                <a:latin typeface="Arial"/>
                <a:cs typeface="Arial"/>
              </a:rPr>
              <a:t>mae'r</a:t>
            </a:r>
            <a:r>
              <a:rPr lang="en-GB" altLang="en-US" dirty="0">
                <a:latin typeface="Arial"/>
                <a:cs typeface="Arial"/>
              </a:rPr>
              <a:t> </a:t>
            </a:r>
            <a:r>
              <a:rPr lang="en-GB" altLang="en-US" dirty="0" err="1">
                <a:latin typeface="Arial"/>
                <a:cs typeface="Arial"/>
              </a:rPr>
              <a:t>awdur</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ceisio'i</a:t>
            </a:r>
            <a:r>
              <a:rPr lang="en-GB" altLang="en-US" dirty="0">
                <a:latin typeface="Arial"/>
                <a:cs typeface="Arial"/>
              </a:rPr>
              <a:t> </a:t>
            </a:r>
            <a:r>
              <a:rPr lang="en-GB" altLang="en-US" dirty="0" err="1">
                <a:latin typeface="Arial"/>
                <a:cs typeface="Arial"/>
              </a:rPr>
              <a:t>ddweud</a:t>
            </a:r>
            <a:r>
              <a:rPr lang="en-GB" altLang="en-US" dirty="0">
                <a:latin typeface="Arial"/>
                <a:cs typeface="Arial"/>
              </a:rPr>
              <a:t>?</a:t>
            </a:r>
          </a:p>
          <a:p>
            <a:pPr>
              <a:defRPr/>
            </a:pPr>
            <a:r>
              <a:rPr lang="en-GB" altLang="en-US" dirty="0">
                <a:latin typeface="Arial"/>
                <a:cs typeface="Arial"/>
              </a:rPr>
              <a:t>Pa </a:t>
            </a:r>
            <a:r>
              <a:rPr lang="en-GB" altLang="en-US" dirty="0" err="1">
                <a:latin typeface="Arial"/>
                <a:cs typeface="Arial"/>
              </a:rPr>
              <a:t>neges</a:t>
            </a:r>
            <a:r>
              <a:rPr lang="en-GB" altLang="en-US" dirty="0">
                <a:latin typeface="Arial"/>
                <a:cs typeface="Arial"/>
              </a:rPr>
              <a:t> </a:t>
            </a:r>
            <a:r>
              <a:rPr lang="en-GB" altLang="en-US" dirty="0" err="1">
                <a:latin typeface="Arial"/>
                <a:cs typeface="Arial"/>
              </a:rPr>
              <a:t>maen</a:t>
            </a:r>
            <a:r>
              <a:rPr lang="en-GB" altLang="en-US" dirty="0">
                <a:latin typeface="Arial"/>
                <a:cs typeface="Arial"/>
              </a:rPr>
              <a:t> </a:t>
            </a:r>
            <a:r>
              <a:rPr lang="en-GB" altLang="en-US" dirty="0" err="1">
                <a:latin typeface="Arial"/>
                <a:cs typeface="Arial"/>
              </a:rPr>
              <a:t>nhw'n</a:t>
            </a:r>
            <a:r>
              <a:rPr lang="en-GB" altLang="en-US" dirty="0">
                <a:latin typeface="Arial"/>
                <a:cs typeface="Arial"/>
              </a:rPr>
              <a:t> </a:t>
            </a:r>
            <a:r>
              <a:rPr lang="en-GB" altLang="en-US" dirty="0" err="1">
                <a:latin typeface="Arial"/>
                <a:cs typeface="Arial"/>
              </a:rPr>
              <a:t>ceisio</a:t>
            </a:r>
            <a:r>
              <a:rPr lang="en-GB" altLang="en-US" dirty="0">
                <a:latin typeface="Arial"/>
                <a:cs typeface="Arial"/>
              </a:rPr>
              <a:t> </a:t>
            </a:r>
            <a:r>
              <a:rPr lang="en-GB" altLang="en-US" dirty="0" err="1">
                <a:latin typeface="Arial"/>
                <a:cs typeface="Arial"/>
              </a:rPr>
              <a:t>ei</a:t>
            </a:r>
            <a:r>
              <a:rPr lang="en-GB" altLang="en-US" dirty="0">
                <a:latin typeface="Arial"/>
                <a:cs typeface="Arial"/>
              </a:rPr>
              <a:t> </a:t>
            </a:r>
            <a:r>
              <a:rPr lang="en-GB" altLang="en-US" dirty="0" err="1">
                <a:latin typeface="Arial"/>
                <a:cs typeface="Arial"/>
              </a:rPr>
              <a:t>chyfleu</a:t>
            </a:r>
            <a:r>
              <a:rPr lang="en-GB" altLang="en-US" dirty="0">
                <a:latin typeface="Arial"/>
                <a:cs typeface="Arial"/>
              </a:rPr>
              <a:t>?</a:t>
            </a:r>
          </a:p>
          <a:p>
            <a:pPr>
              <a:defRPr/>
            </a:pPr>
            <a:r>
              <a:rPr lang="en-GB" altLang="en-US" dirty="0">
                <a:latin typeface="Arial"/>
                <a:cs typeface="Arial"/>
              </a:rPr>
              <a:t>Beth </a:t>
            </a:r>
            <a:r>
              <a:rPr lang="en-GB" altLang="en-US" dirty="0" err="1">
                <a:latin typeface="Arial"/>
                <a:cs typeface="Arial"/>
              </a:rPr>
              <a:t>yw'r</a:t>
            </a:r>
            <a:r>
              <a:rPr lang="en-GB" altLang="en-US" dirty="0">
                <a:latin typeface="Arial"/>
                <a:cs typeface="Arial"/>
              </a:rPr>
              <a:t> </a:t>
            </a:r>
            <a:r>
              <a:rPr lang="en-GB" altLang="en-US" dirty="0" err="1">
                <a:latin typeface="Arial"/>
                <a:cs typeface="Arial"/>
              </a:rPr>
              <a:t>brif</a:t>
            </a:r>
            <a:r>
              <a:rPr lang="en-GB" altLang="en-US" dirty="0">
                <a:latin typeface="Arial"/>
                <a:cs typeface="Arial"/>
              </a:rPr>
              <a:t> </a:t>
            </a:r>
            <a:r>
              <a:rPr lang="en-GB" altLang="en-US" dirty="0" err="1">
                <a:latin typeface="Arial"/>
                <a:cs typeface="Arial"/>
              </a:rPr>
              <a:t>ddadl</a:t>
            </a:r>
            <a:r>
              <a:rPr lang="en-GB" altLang="en-US" dirty="0">
                <a:latin typeface="Arial"/>
                <a:cs typeface="Arial"/>
              </a:rPr>
              <a:t> </a:t>
            </a:r>
            <a:r>
              <a:rPr lang="en-GB" altLang="en-US" dirty="0" err="1">
                <a:latin typeface="Arial"/>
                <a:cs typeface="Arial"/>
              </a:rPr>
              <a:t>yma</a:t>
            </a:r>
            <a:r>
              <a:rPr lang="en-GB" altLang="en-US" dirty="0">
                <a:latin typeface="Arial"/>
                <a:cs typeface="Arial"/>
              </a:rPr>
              <a:t>?</a:t>
            </a:r>
          </a:p>
          <a:p>
            <a:pPr>
              <a:defRPr/>
            </a:pPr>
            <a:r>
              <a:rPr lang="en-GB" altLang="en-US" dirty="0">
                <a:latin typeface="Arial"/>
                <a:cs typeface="Arial"/>
              </a:rPr>
              <a:t>A </a:t>
            </a:r>
            <a:r>
              <a:rPr lang="en-GB" altLang="en-US" dirty="0" err="1">
                <a:latin typeface="Arial"/>
                <a:cs typeface="Arial"/>
              </a:rPr>
              <a:t>oes</a:t>
            </a:r>
            <a:r>
              <a:rPr lang="en-GB" altLang="en-US" dirty="0">
                <a:latin typeface="Arial"/>
                <a:cs typeface="Arial"/>
              </a:rPr>
              <a:t> </a:t>
            </a:r>
            <a:r>
              <a:rPr lang="en-GB" altLang="en-US" dirty="0" err="1">
                <a:latin typeface="Arial"/>
                <a:cs typeface="Arial"/>
              </a:rPr>
              <a:t>unrhyw</a:t>
            </a:r>
            <a:r>
              <a:rPr lang="en-GB" altLang="en-US" dirty="0">
                <a:latin typeface="Arial"/>
                <a:cs typeface="Arial"/>
              </a:rPr>
              <a:t> un </a:t>
            </a:r>
            <a:r>
              <a:rPr lang="en-GB" altLang="en-US" dirty="0" err="1">
                <a:latin typeface="Arial"/>
                <a:cs typeface="Arial"/>
              </a:rPr>
              <a:t>arall</a:t>
            </a:r>
            <a:r>
              <a:rPr lang="en-GB" altLang="en-US" dirty="0">
                <a:latin typeface="Arial"/>
                <a:cs typeface="Arial"/>
              </a:rPr>
              <a:t> </a:t>
            </a:r>
            <a:r>
              <a:rPr lang="en-GB" altLang="en-US" dirty="0" err="1">
                <a:latin typeface="Arial"/>
                <a:cs typeface="Arial"/>
              </a:rPr>
              <a:t>sy'n</a:t>
            </a:r>
            <a:r>
              <a:rPr lang="en-GB" altLang="en-US" dirty="0">
                <a:latin typeface="Arial"/>
                <a:cs typeface="Arial"/>
              </a:rPr>
              <a:t> </a:t>
            </a:r>
            <a:r>
              <a:rPr lang="en-GB" altLang="en-US" dirty="0" err="1">
                <a:latin typeface="Arial"/>
                <a:cs typeface="Arial"/>
              </a:rPr>
              <a:t>dweud</a:t>
            </a:r>
            <a:r>
              <a:rPr lang="en-GB" altLang="en-US" dirty="0">
                <a:latin typeface="Arial"/>
                <a:cs typeface="Arial"/>
              </a:rPr>
              <a:t> </a:t>
            </a:r>
            <a:r>
              <a:rPr lang="en-GB" altLang="en-US" dirty="0" err="1">
                <a:latin typeface="Arial"/>
                <a:cs typeface="Arial"/>
              </a:rPr>
              <a:t>yr</a:t>
            </a:r>
            <a:r>
              <a:rPr lang="en-GB" altLang="en-US" dirty="0">
                <a:latin typeface="Arial"/>
                <a:cs typeface="Arial"/>
              </a:rPr>
              <a:t> un </a:t>
            </a:r>
            <a:r>
              <a:rPr lang="en-GB" altLang="en-US" dirty="0" err="1">
                <a:latin typeface="Arial"/>
                <a:cs typeface="Arial"/>
              </a:rPr>
              <a:t>peth</a:t>
            </a:r>
            <a:r>
              <a:rPr lang="en-GB" altLang="en-US" dirty="0">
                <a:latin typeface="Arial"/>
                <a:cs typeface="Arial"/>
              </a:rPr>
              <a:t>? </a:t>
            </a:r>
            <a:r>
              <a:rPr lang="en-GB" altLang="en-US" dirty="0" err="1">
                <a:latin typeface="Arial"/>
                <a:cs typeface="Arial"/>
              </a:rPr>
              <a:t>Neu'r</a:t>
            </a:r>
            <a:r>
              <a:rPr lang="en-GB" altLang="en-US" dirty="0">
                <a:latin typeface="Arial"/>
                <a:cs typeface="Arial"/>
              </a:rPr>
              <a:t> </a:t>
            </a:r>
            <a:r>
              <a:rPr lang="en-GB" altLang="en-US" dirty="0" err="1">
                <a:latin typeface="Arial"/>
                <a:cs typeface="Arial"/>
              </a:rPr>
              <a:t>safbwynt</a:t>
            </a:r>
            <a:r>
              <a:rPr lang="en-GB" altLang="en-US" dirty="0">
                <a:latin typeface="Arial"/>
                <a:cs typeface="Arial"/>
              </a:rPr>
              <a:t> </a:t>
            </a:r>
            <a:r>
              <a:rPr lang="en-GB" altLang="en-US" dirty="0" err="1">
                <a:latin typeface="Arial"/>
                <a:cs typeface="Arial"/>
              </a:rPr>
              <a:t>arall</a:t>
            </a:r>
            <a:r>
              <a:rPr lang="en-GB" altLang="en-US" dirty="0">
                <a:latin typeface="Arial"/>
                <a:cs typeface="Arial"/>
              </a:rPr>
              <a:t>?</a:t>
            </a:r>
          </a:p>
          <a:p>
            <a:pPr>
              <a:defRPr/>
            </a:pPr>
            <a:r>
              <a:rPr lang="en-GB" altLang="en-US" dirty="0">
                <a:latin typeface="Arial"/>
                <a:cs typeface="Arial"/>
              </a:rPr>
              <a:t>Sut </a:t>
            </a:r>
            <a:r>
              <a:rPr lang="en-GB" altLang="en-US" dirty="0" err="1">
                <a:latin typeface="Arial"/>
                <a:cs typeface="Arial"/>
              </a:rPr>
              <a:t>mae</a:t>
            </a:r>
            <a:r>
              <a:rPr lang="en-GB" altLang="en-US" dirty="0">
                <a:latin typeface="Arial"/>
                <a:cs typeface="Arial"/>
              </a:rPr>
              <a:t> </a:t>
            </a:r>
            <a:r>
              <a:rPr lang="en-GB" altLang="en-US" dirty="0" err="1">
                <a:latin typeface="Arial"/>
                <a:cs typeface="Arial"/>
              </a:rPr>
              <a:t>hyn</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berthnasol</a:t>
            </a:r>
            <a:r>
              <a:rPr lang="en-GB" altLang="en-US" dirty="0">
                <a:latin typeface="Arial"/>
                <a:cs typeface="Arial"/>
              </a:rPr>
              <a:t> </a:t>
            </a:r>
            <a:r>
              <a:rPr lang="en-GB" altLang="en-US" dirty="0" err="1">
                <a:latin typeface="Arial"/>
                <a:cs typeface="Arial"/>
              </a:rPr>
              <a:t>i'r</a:t>
            </a:r>
            <a:r>
              <a:rPr lang="en-GB" altLang="en-US" dirty="0">
                <a:latin typeface="Arial"/>
                <a:cs typeface="Arial"/>
              </a:rPr>
              <a:t> </a:t>
            </a:r>
            <a:r>
              <a:rPr lang="en-GB" altLang="en-US" dirty="0" err="1">
                <a:latin typeface="Arial"/>
                <a:cs typeface="Arial"/>
              </a:rPr>
              <a:t>pwnc</a:t>
            </a:r>
            <a:r>
              <a:rPr lang="en-GB" altLang="en-US" dirty="0">
                <a:latin typeface="Arial"/>
                <a:cs typeface="Arial"/>
              </a:rPr>
              <a:t> </a:t>
            </a:r>
            <a:r>
              <a:rPr lang="en-GB" altLang="en-US" dirty="0" err="1">
                <a:latin typeface="Arial"/>
                <a:cs typeface="Arial"/>
              </a:rPr>
              <a:t>rwy'n</a:t>
            </a:r>
            <a:r>
              <a:rPr lang="en-GB" altLang="en-US" dirty="0">
                <a:latin typeface="Arial"/>
                <a:cs typeface="Arial"/>
              </a:rPr>
              <a:t> </a:t>
            </a:r>
            <a:r>
              <a:rPr lang="en-GB" altLang="en-US" dirty="0" err="1">
                <a:latin typeface="Arial"/>
                <a:cs typeface="Arial"/>
              </a:rPr>
              <a:t>ei</a:t>
            </a:r>
            <a:r>
              <a:rPr lang="en-GB" altLang="en-US" dirty="0">
                <a:latin typeface="Arial"/>
                <a:cs typeface="Arial"/>
              </a:rPr>
              <a:t> </a:t>
            </a:r>
            <a:r>
              <a:rPr lang="en-GB" altLang="en-US" dirty="0" err="1">
                <a:latin typeface="Arial"/>
                <a:cs typeface="Arial"/>
              </a:rPr>
              <a:t>drafod</a:t>
            </a:r>
            <a:r>
              <a:rPr lang="en-GB" altLang="en-US" dirty="0">
                <a:latin typeface="Arial"/>
                <a:cs typeface="Arial"/>
              </a:rPr>
              <a:t>?</a:t>
            </a:r>
          </a:p>
          <a:p>
            <a:pPr>
              <a:defRPr/>
            </a:pPr>
            <a:r>
              <a:rPr lang="en-GB" altLang="en-US" dirty="0">
                <a:latin typeface="Arial"/>
                <a:cs typeface="Arial"/>
              </a:rPr>
              <a:t>Sut </a:t>
            </a:r>
            <a:r>
              <a:rPr lang="en-GB" altLang="en-US" dirty="0" err="1">
                <a:latin typeface="Arial"/>
                <a:cs typeface="Arial"/>
              </a:rPr>
              <a:t>gallaf</a:t>
            </a:r>
            <a:r>
              <a:rPr lang="en-GB" altLang="en-US" dirty="0">
                <a:latin typeface="Arial"/>
                <a:cs typeface="Arial"/>
              </a:rPr>
              <a:t> </a:t>
            </a:r>
            <a:r>
              <a:rPr lang="en-GB" altLang="en-US" dirty="0" err="1">
                <a:latin typeface="Arial"/>
                <a:cs typeface="Arial"/>
              </a:rPr>
              <a:t>ddefnyddio</a:t>
            </a:r>
            <a:r>
              <a:rPr lang="en-GB" altLang="en-US" dirty="0">
                <a:latin typeface="Arial"/>
                <a:cs typeface="Arial"/>
              </a:rPr>
              <a:t> </a:t>
            </a:r>
            <a:r>
              <a:rPr lang="en-GB" altLang="en-US" dirty="0" err="1">
                <a:latin typeface="Arial"/>
                <a:cs typeface="Arial"/>
              </a:rPr>
              <a:t>hwn</a:t>
            </a:r>
            <a:r>
              <a:rPr lang="en-GB" altLang="en-US" dirty="0">
                <a:latin typeface="Arial"/>
                <a:cs typeface="Arial"/>
              </a:rPr>
              <a:t> </a:t>
            </a:r>
            <a:r>
              <a:rPr lang="en-GB" altLang="en-US" dirty="0" err="1">
                <a:latin typeface="Arial"/>
                <a:cs typeface="Arial"/>
              </a:rPr>
              <a:t>i</a:t>
            </a:r>
            <a:r>
              <a:rPr lang="en-GB" altLang="en-US" dirty="0">
                <a:latin typeface="Arial"/>
                <a:cs typeface="Arial"/>
              </a:rPr>
              <a:t> </a:t>
            </a:r>
            <a:r>
              <a:rPr lang="en-GB" altLang="en-US" dirty="0" err="1">
                <a:latin typeface="Arial"/>
                <a:cs typeface="Arial"/>
              </a:rPr>
              <a:t>gefnogi'r</a:t>
            </a:r>
            <a:r>
              <a:rPr lang="en-GB" altLang="en-US" dirty="0">
                <a:latin typeface="Arial"/>
                <a:cs typeface="Arial"/>
              </a:rPr>
              <a:t> </a:t>
            </a:r>
            <a:r>
              <a:rPr lang="en-GB" altLang="en-US" dirty="0" err="1">
                <a:latin typeface="Arial"/>
                <a:cs typeface="Arial"/>
              </a:rPr>
              <a:t>hyn</a:t>
            </a:r>
            <a:r>
              <a:rPr lang="en-GB" altLang="en-US" dirty="0">
                <a:latin typeface="Arial"/>
                <a:cs typeface="Arial"/>
              </a:rPr>
              <a:t> </a:t>
            </a:r>
            <a:r>
              <a:rPr lang="en-GB" altLang="en-US" dirty="0" err="1">
                <a:latin typeface="Arial"/>
                <a:cs typeface="Arial"/>
              </a:rPr>
              <a:t>yr</a:t>
            </a:r>
            <a:r>
              <a:rPr lang="en-GB" altLang="en-US" dirty="0">
                <a:latin typeface="Arial"/>
                <a:cs typeface="Arial"/>
              </a:rPr>
              <a:t> </a:t>
            </a:r>
            <a:r>
              <a:rPr lang="en-GB" altLang="en-US" dirty="0" err="1">
                <a:latin typeface="Arial"/>
                <a:cs typeface="Arial"/>
              </a:rPr>
              <a:t>wyf</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ceisio'i</a:t>
            </a:r>
            <a:r>
              <a:rPr lang="en-GB" altLang="en-US" dirty="0">
                <a:latin typeface="Arial"/>
                <a:cs typeface="Arial"/>
              </a:rPr>
              <a:t> </a:t>
            </a:r>
            <a:r>
              <a:rPr lang="en-GB" altLang="en-US" dirty="0" err="1">
                <a:latin typeface="Arial"/>
                <a:cs typeface="Arial"/>
              </a:rPr>
              <a:t>ddweud</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fy</a:t>
            </a:r>
            <a:r>
              <a:rPr lang="en-GB" altLang="en-US" dirty="0">
                <a:latin typeface="Arial"/>
                <a:cs typeface="Arial"/>
              </a:rPr>
              <a:t> </a:t>
            </a:r>
            <a:r>
              <a:rPr lang="en-GB" altLang="en-US" dirty="0" err="1">
                <a:latin typeface="Arial"/>
                <a:cs typeface="Arial"/>
              </a:rPr>
              <a:t>ysgrifennu</a:t>
            </a:r>
            <a:r>
              <a:rPr lang="en-GB" altLang="en-US" dirty="0">
                <a:latin typeface="Arial"/>
                <a:cs typeface="Arial"/>
              </a:rPr>
              <a:t>?</a:t>
            </a:r>
          </a:p>
          <a:p>
            <a:pPr>
              <a:defRPr/>
            </a:pPr>
            <a:endParaRPr lang="en-GB" altLang="en-US" dirty="0">
              <a:latin typeface="Arial"/>
              <a:cs typeface="Arial"/>
            </a:endParaRPr>
          </a:p>
          <a:p>
            <a:pPr>
              <a:defRPr/>
            </a:pPr>
            <a:r>
              <a:rPr lang="en-GB" altLang="en-US" dirty="0">
                <a:latin typeface="Arial"/>
                <a:cs typeface="Arial"/>
              </a:rPr>
              <a:t>Read through assessment criteria on slide</a:t>
            </a:r>
          </a:p>
          <a:p>
            <a:pPr>
              <a:defRPr/>
            </a:pPr>
            <a:endParaRPr lang="en-GB" altLang="en-US" dirty="0">
              <a:latin typeface="Arial" panose="020B0604020202020204" pitchFamily="34" charset="0"/>
            </a:endParaRPr>
          </a:p>
          <a:p>
            <a:pPr>
              <a:defRPr/>
            </a:pPr>
            <a:r>
              <a:rPr lang="en-GB" altLang="en-US" dirty="0">
                <a:latin typeface="Arial" panose="020B0604020202020204" pitchFamily="34" charset="0"/>
              </a:rPr>
              <a:t>Critical understanding means to reach a position defended by the examination of theories, sources or ideas. This is achieved through reflecting upon, analysing and evaluating different ideas and positions, demonstrating an ability to express informed responses to the topic.</a:t>
            </a:r>
          </a:p>
          <a:p>
            <a:pPr>
              <a:defRPr/>
            </a:pPr>
            <a:r>
              <a:rPr lang="en-GB" altLang="en-US" dirty="0">
                <a:latin typeface="Arial" panose="020B0604020202020204" pitchFamily="34" charset="0"/>
              </a:rPr>
              <a:t>At level 6 you will also need to understand and undertake critical reading – this means engaging with a paper you have read and asking yourself the following questions</a:t>
            </a:r>
          </a:p>
          <a:p>
            <a:pPr marL="176473" indent="-176473">
              <a:buFontTx/>
              <a:buChar char="-"/>
              <a:defRPr/>
            </a:pPr>
            <a:r>
              <a:rPr lang="en-GB" altLang="en-US" dirty="0">
                <a:latin typeface="Arial" panose="020B0604020202020204" pitchFamily="34" charset="0"/>
              </a:rPr>
              <a:t>What is the author trying to say?</a:t>
            </a:r>
          </a:p>
          <a:p>
            <a:pPr marL="176473" indent="-176473">
              <a:buFontTx/>
              <a:buChar char="-"/>
              <a:defRPr/>
            </a:pPr>
            <a:r>
              <a:rPr lang="en-GB" altLang="en-US" dirty="0">
                <a:latin typeface="Arial" panose="020B0604020202020204" pitchFamily="34" charset="0"/>
              </a:rPr>
              <a:t>What message are they trying to convey?</a:t>
            </a:r>
          </a:p>
          <a:p>
            <a:pPr marL="176473" indent="-176473">
              <a:buFontTx/>
              <a:buChar char="-"/>
              <a:defRPr/>
            </a:pPr>
            <a:r>
              <a:rPr lang="en-GB" altLang="en-US" dirty="0" err="1">
                <a:latin typeface="Arial" panose="020B0604020202020204" pitchFamily="34" charset="0"/>
              </a:rPr>
              <a:t>Whats</a:t>
            </a:r>
            <a:r>
              <a:rPr lang="en-GB" altLang="en-US" dirty="0">
                <a:latin typeface="Arial" panose="020B0604020202020204" pitchFamily="34" charset="0"/>
              </a:rPr>
              <a:t> is the main argument here?</a:t>
            </a:r>
          </a:p>
          <a:p>
            <a:pPr marL="176473" indent="-176473">
              <a:buFontTx/>
              <a:buChar char="-"/>
              <a:defRPr/>
            </a:pPr>
            <a:r>
              <a:rPr lang="en-GB" altLang="en-US" dirty="0">
                <a:latin typeface="Arial" panose="020B0604020202020204" pitchFamily="34" charset="0"/>
              </a:rPr>
              <a:t>Is there anyone else that says the same? Or the opposite viewpoint?</a:t>
            </a:r>
          </a:p>
          <a:p>
            <a:pPr marL="176473" indent="-176473">
              <a:buFontTx/>
              <a:buChar char="-"/>
              <a:defRPr/>
            </a:pPr>
            <a:r>
              <a:rPr lang="en-GB" altLang="en-US" dirty="0">
                <a:latin typeface="Arial" panose="020B0604020202020204" pitchFamily="34" charset="0"/>
              </a:rPr>
              <a:t>How does this relate to the topic I am discussing?</a:t>
            </a:r>
          </a:p>
          <a:p>
            <a:pPr marL="176473" indent="-176473">
              <a:buFontTx/>
              <a:buChar char="-"/>
              <a:defRPr/>
            </a:pPr>
            <a:r>
              <a:rPr lang="en-GB" altLang="en-US" dirty="0">
                <a:latin typeface="Arial" panose="020B0604020202020204" pitchFamily="34" charset="0"/>
              </a:rPr>
              <a:t>How can I use this to support what I am trying to say in my writing?</a:t>
            </a:r>
          </a:p>
          <a:p>
            <a:pPr marL="176473" indent="-176473">
              <a:buFontTx/>
              <a:buChar char="-"/>
              <a:defRPr/>
            </a:pPr>
            <a:endParaRPr lang="en-GB" altLang="en-US" dirty="0">
              <a:latin typeface="Arial" panose="020B0604020202020204" pitchFamily="34" charset="0"/>
            </a:endParaRPr>
          </a:p>
        </p:txBody>
      </p:sp>
      <p:sp>
        <p:nvSpPr>
          <p:cNvPr id="18436" name="Slide Number Placeholder 3">
            <a:extLst>
              <a:ext uri="{FF2B5EF4-FFF2-40B4-BE49-F238E27FC236}">
                <a16:creationId xmlns:a16="http://schemas.microsoft.com/office/drawing/2014/main" id="{1BFE713B-2465-EE0B-05A2-D757E57E4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314AAB-9A02-4B57-B46C-52C3816D8374}" type="slidenum">
              <a:rPr lang="cy-GB" altLang="en-US" sz="120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Read through assessment criteria on slide</a:t>
            </a:r>
            <a:endParaRPr lang="en-US" dirty="0"/>
          </a:p>
          <a:p>
            <a:endParaRPr lang="en-GB" dirty="0"/>
          </a:p>
          <a:p>
            <a:r>
              <a:rPr lang="en-GB" dirty="0"/>
              <a:t>Critical understanding means to reach a position defended by the examination of theories, sources or ideas. This is achieved through reflecting upon, analysing and evaluating different ideas and positions, demonstrating an ability to express informed responses to the topic.</a:t>
            </a:r>
            <a:endParaRPr lang="en-US"/>
          </a:p>
          <a:p>
            <a:r>
              <a:rPr lang="en-GB" dirty="0"/>
              <a:t>At level 6 you will also need to understand and undertake critical reading – this means engaging with a paper you have read and asking yourself the following questions</a:t>
            </a:r>
            <a:endParaRPr lang="en-US"/>
          </a:p>
          <a:p>
            <a:pPr marL="285750" indent="-175895">
              <a:buFont typeface="Arial"/>
              <a:buChar char="•"/>
            </a:pPr>
            <a:r>
              <a:rPr lang="en-GB" dirty="0"/>
              <a:t>What is the author trying to say?</a:t>
            </a:r>
            <a:endParaRPr lang="en-US"/>
          </a:p>
          <a:p>
            <a:pPr marL="285750" indent="-175895">
              <a:buFont typeface="Arial"/>
              <a:buChar char="•"/>
            </a:pPr>
            <a:r>
              <a:rPr lang="en-GB" dirty="0"/>
              <a:t>What message are they trying to convey?</a:t>
            </a:r>
            <a:endParaRPr lang="en-US"/>
          </a:p>
          <a:p>
            <a:pPr marL="285750" indent="-175895">
              <a:buFont typeface="Arial"/>
              <a:buChar char="•"/>
            </a:pPr>
            <a:r>
              <a:rPr lang="en-GB" dirty="0" err="1"/>
              <a:t>Whats</a:t>
            </a:r>
            <a:r>
              <a:rPr lang="en-GB" dirty="0"/>
              <a:t> is the main argument here?</a:t>
            </a:r>
            <a:endParaRPr lang="en-US"/>
          </a:p>
          <a:p>
            <a:pPr marL="285750" indent="-175895">
              <a:buFont typeface="Arial"/>
              <a:buChar char="•"/>
            </a:pPr>
            <a:r>
              <a:rPr lang="en-GB" dirty="0"/>
              <a:t>Is there anyone else that says the same? Or the opposite viewpoint?</a:t>
            </a:r>
            <a:endParaRPr lang="en-US"/>
          </a:p>
          <a:p>
            <a:pPr marL="285750" indent="-175895">
              <a:buFont typeface="Arial"/>
              <a:buChar char="•"/>
            </a:pPr>
            <a:r>
              <a:rPr lang="en-GB" dirty="0"/>
              <a:t>How does this relate to the topic I am discussing?</a:t>
            </a:r>
            <a:endParaRPr lang="en-US" dirty="0"/>
          </a:p>
          <a:p>
            <a:pPr marL="285750" indent="-175895">
              <a:buFont typeface="Arial"/>
              <a:buChar char="•"/>
            </a:pPr>
            <a:r>
              <a:rPr lang="en-GB" dirty="0"/>
              <a:t>How can I use this to support what I am trying to say in my writing?</a:t>
            </a:r>
          </a:p>
        </p:txBody>
      </p:sp>
      <p:sp>
        <p:nvSpPr>
          <p:cNvPr id="4" name="Slide Number Placeholder 3"/>
          <p:cNvSpPr>
            <a:spLocks noGrp="1"/>
          </p:cNvSpPr>
          <p:nvPr>
            <p:ph type="sldNum" sz="quarter" idx="5"/>
          </p:nvPr>
        </p:nvSpPr>
        <p:spPr/>
        <p:txBody>
          <a:bodyPr/>
          <a:lstStyle/>
          <a:p>
            <a:fld id="{28F3450B-2F8B-4EB4-A6BB-F66CAF066D58}" type="slidenum">
              <a:t>4</a:t>
            </a:fld>
            <a:endParaRPr lang="en-GB"/>
          </a:p>
        </p:txBody>
      </p:sp>
    </p:spTree>
    <p:extLst>
      <p:ext uri="{BB962C8B-B14F-4D97-AF65-F5344CB8AC3E}">
        <p14:creationId xmlns:p14="http://schemas.microsoft.com/office/powerpoint/2010/main" val="1122430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3B8DA888-7F26-6CF2-BA1E-7463F8A25789}"/>
              </a:ext>
            </a:extLst>
          </p:cNvPr>
          <p:cNvSpPr>
            <a:spLocks noGrp="1" noRot="1" noChangeAspect="1" noChangeArrowheads="1" noTextEdit="1"/>
          </p:cNvSpPr>
          <p:nvPr>
            <p:ph type="sldImg"/>
          </p:nvPr>
        </p:nvSpPr>
        <p:spPr>
          <a:xfrm>
            <a:off x="941388" y="750888"/>
            <a:ext cx="5006975" cy="3756025"/>
          </a:xfrm>
          <a:ln/>
        </p:spPr>
      </p:sp>
      <p:sp>
        <p:nvSpPr>
          <p:cNvPr id="20483" name="Notes Placeholder 2">
            <a:extLst>
              <a:ext uri="{FF2B5EF4-FFF2-40B4-BE49-F238E27FC236}">
                <a16:creationId xmlns:a16="http://schemas.microsoft.com/office/drawing/2014/main" id="{EF93F916-023E-633B-9FAB-B25DFD7EB3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a:latin typeface="Arial"/>
                <a:cs typeface="Arial"/>
              </a:rPr>
              <a:t>Mae hwn yn aseiniad ysgrifenedig unigol o gyflwyniad 15 munud a phoster academaidd/powerpoint a/neu wybodaeth ategol arall.</a:t>
            </a:r>
          </a:p>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endParaRPr lang="cy-GB" altLang="en-US" dirty="0">
              <a:latin typeface="Arial"/>
              <a:cs typeface="Arial"/>
            </a:endParaRPr>
          </a:p>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a:latin typeface="Arial"/>
                <a:cs typeface="Arial"/>
              </a:rPr>
              <a:t>Cofiwch nad ydym yn disgwyl i chi ymdrin â phob agwedd ar bob pwnc. Byddwch yn ddetholus, yn benodol a thrafodwch eich testun dewisol yn fanwl. Cadwch y ffocws ar eich pwnc a defnyddiwch dystiolaeth drwyddi draw i gefnogi eich pwyntiau.</a:t>
            </a:r>
          </a:p>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endParaRPr lang="cy-GB" altLang="en-US" dirty="0">
              <a:latin typeface="Arial"/>
              <a:cs typeface="Arial"/>
            </a:endParaRPr>
          </a:p>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a:latin typeface="Arial"/>
                <a:cs typeface="Arial"/>
              </a:rPr>
              <a:t>This is an individual written assignment of a 15 minute presentation and academic poster/powerpoint and/or other supporting information.</a:t>
            </a:r>
          </a:p>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endParaRPr lang="cy-GB" altLang="en-US" dirty="0">
              <a:latin typeface="Arial"/>
              <a:cs typeface="Arial"/>
            </a:endParaRP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err="1">
                <a:latin typeface="Arial"/>
                <a:cs typeface="Arial"/>
              </a:rPr>
              <a:t>Remember</a:t>
            </a:r>
            <a:r>
              <a:rPr lang="cy-GB" altLang="en-US" dirty="0">
                <a:latin typeface="Arial"/>
                <a:cs typeface="Arial"/>
              </a:rPr>
              <a:t> we do not </a:t>
            </a:r>
            <a:r>
              <a:rPr lang="cy-GB" altLang="en-US" dirty="0" err="1">
                <a:latin typeface="Arial"/>
                <a:cs typeface="Arial"/>
              </a:rPr>
              <a:t>expect</a:t>
            </a:r>
            <a:r>
              <a:rPr lang="cy-GB" altLang="en-US" dirty="0">
                <a:latin typeface="Arial"/>
                <a:cs typeface="Arial"/>
              </a:rPr>
              <a:t> </a:t>
            </a:r>
            <a:r>
              <a:rPr lang="cy-GB" altLang="en-US" dirty="0" err="1">
                <a:latin typeface="Arial"/>
                <a:cs typeface="Arial"/>
              </a:rPr>
              <a:t>you</a:t>
            </a:r>
            <a:r>
              <a:rPr lang="cy-GB" altLang="en-US" dirty="0">
                <a:latin typeface="Arial"/>
                <a:cs typeface="Arial"/>
              </a:rPr>
              <a:t> to </a:t>
            </a:r>
            <a:r>
              <a:rPr lang="cy-GB" altLang="en-US" dirty="0" err="1">
                <a:latin typeface="Arial"/>
                <a:cs typeface="Arial"/>
              </a:rPr>
              <a:t>cover</a:t>
            </a:r>
            <a:r>
              <a:rPr lang="cy-GB" altLang="en-US" dirty="0">
                <a:latin typeface="Arial"/>
                <a:cs typeface="Arial"/>
              </a:rPr>
              <a:t> </a:t>
            </a:r>
            <a:r>
              <a:rPr lang="cy-GB" altLang="en-US" dirty="0" err="1">
                <a:latin typeface="Arial"/>
                <a:cs typeface="Arial"/>
              </a:rPr>
              <a:t>every</a:t>
            </a:r>
            <a:r>
              <a:rPr lang="cy-GB" altLang="en-US" dirty="0">
                <a:latin typeface="Arial"/>
                <a:cs typeface="Arial"/>
              </a:rPr>
              <a:t> </a:t>
            </a:r>
            <a:r>
              <a:rPr lang="cy-GB" altLang="en-US" dirty="0" err="1">
                <a:latin typeface="Arial"/>
                <a:cs typeface="Arial"/>
              </a:rPr>
              <a:t>aspect</a:t>
            </a:r>
            <a:r>
              <a:rPr lang="cy-GB" altLang="en-US" dirty="0">
                <a:latin typeface="Arial"/>
                <a:cs typeface="Arial"/>
              </a:rPr>
              <a:t> of </a:t>
            </a:r>
            <a:r>
              <a:rPr lang="cy-GB" altLang="en-US" dirty="0" err="1">
                <a:latin typeface="Arial"/>
                <a:cs typeface="Arial"/>
              </a:rPr>
              <a:t>each</a:t>
            </a:r>
            <a:r>
              <a:rPr lang="cy-GB" altLang="en-US" dirty="0">
                <a:latin typeface="Arial"/>
                <a:cs typeface="Arial"/>
              </a:rPr>
              <a:t> </a:t>
            </a:r>
            <a:r>
              <a:rPr lang="cy-GB" altLang="en-US" dirty="0" err="1">
                <a:latin typeface="Arial"/>
                <a:cs typeface="Arial"/>
              </a:rPr>
              <a:t>topic</a:t>
            </a:r>
            <a:r>
              <a:rPr lang="cy-GB" altLang="en-US" dirty="0">
                <a:latin typeface="Arial"/>
                <a:cs typeface="Arial"/>
              </a:rPr>
              <a:t>. Be </a:t>
            </a:r>
            <a:r>
              <a:rPr lang="cy-GB" altLang="en-US" dirty="0" err="1">
                <a:latin typeface="Arial"/>
                <a:cs typeface="Arial"/>
              </a:rPr>
              <a:t>selective</a:t>
            </a:r>
            <a:r>
              <a:rPr lang="cy-GB" altLang="en-US" dirty="0">
                <a:latin typeface="Arial"/>
                <a:cs typeface="Arial"/>
              </a:rPr>
              <a:t>, </a:t>
            </a:r>
            <a:r>
              <a:rPr lang="cy-GB" altLang="en-US" dirty="0" err="1">
                <a:latin typeface="Arial"/>
                <a:cs typeface="Arial"/>
              </a:rPr>
              <a:t>specific</a:t>
            </a:r>
            <a:r>
              <a:rPr lang="cy-GB" altLang="en-US" dirty="0">
                <a:latin typeface="Arial"/>
                <a:cs typeface="Arial"/>
              </a:rPr>
              <a:t> </a:t>
            </a:r>
            <a:r>
              <a:rPr lang="cy-GB" altLang="en-US" dirty="0" err="1">
                <a:latin typeface="Arial"/>
                <a:cs typeface="Arial"/>
              </a:rPr>
              <a:t>and</a:t>
            </a:r>
            <a:r>
              <a:rPr lang="cy-GB" altLang="en-US" dirty="0">
                <a:latin typeface="Arial"/>
                <a:cs typeface="Arial"/>
              </a:rPr>
              <a:t> </a:t>
            </a:r>
            <a:r>
              <a:rPr lang="cy-GB" altLang="en-US" dirty="0" err="1">
                <a:latin typeface="Arial"/>
                <a:cs typeface="Arial"/>
              </a:rPr>
              <a:t>critically</a:t>
            </a:r>
            <a:r>
              <a:rPr lang="cy-GB" altLang="en-US" dirty="0">
                <a:latin typeface="Arial"/>
                <a:cs typeface="Arial"/>
              </a:rPr>
              <a:t> </a:t>
            </a:r>
            <a:r>
              <a:rPr lang="cy-GB" altLang="en-US" dirty="0" err="1">
                <a:latin typeface="Arial"/>
                <a:cs typeface="Arial"/>
              </a:rPr>
              <a:t>discuss</a:t>
            </a:r>
            <a:r>
              <a:rPr lang="cy-GB" altLang="en-US" dirty="0">
                <a:latin typeface="Arial"/>
                <a:cs typeface="Arial"/>
              </a:rPr>
              <a:t> </a:t>
            </a:r>
            <a:r>
              <a:rPr lang="cy-GB" altLang="en-US" dirty="0" err="1">
                <a:latin typeface="Arial"/>
                <a:cs typeface="Arial"/>
              </a:rPr>
              <a:t>your</a:t>
            </a:r>
            <a:r>
              <a:rPr lang="cy-GB" altLang="en-US" dirty="0">
                <a:latin typeface="Arial"/>
                <a:cs typeface="Arial"/>
              </a:rPr>
              <a:t> </a:t>
            </a:r>
            <a:r>
              <a:rPr lang="cy-GB" altLang="en-US" dirty="0" err="1">
                <a:latin typeface="Arial"/>
                <a:cs typeface="Arial"/>
              </a:rPr>
              <a:t>chosen</a:t>
            </a:r>
            <a:r>
              <a:rPr lang="cy-GB" altLang="en-US" dirty="0">
                <a:latin typeface="Arial"/>
                <a:cs typeface="Arial"/>
              </a:rPr>
              <a:t> </a:t>
            </a:r>
            <a:r>
              <a:rPr lang="cy-GB" altLang="en-US" dirty="0" err="1">
                <a:latin typeface="Arial"/>
                <a:cs typeface="Arial"/>
              </a:rPr>
              <a:t>topic</a:t>
            </a:r>
            <a:r>
              <a:rPr lang="cy-GB" altLang="en-US" dirty="0">
                <a:latin typeface="Arial"/>
                <a:cs typeface="Arial"/>
              </a:rPr>
              <a:t> </a:t>
            </a:r>
            <a:r>
              <a:rPr lang="cy-GB" altLang="en-US" dirty="0" err="1">
                <a:latin typeface="Arial"/>
                <a:cs typeface="Arial"/>
              </a:rPr>
              <a:t>in</a:t>
            </a:r>
            <a:r>
              <a:rPr lang="cy-GB" altLang="en-US" dirty="0">
                <a:latin typeface="Arial"/>
                <a:cs typeface="Arial"/>
              </a:rPr>
              <a:t> </a:t>
            </a:r>
            <a:r>
              <a:rPr lang="cy-GB" altLang="en-US" dirty="0" err="1">
                <a:latin typeface="Arial"/>
                <a:cs typeface="Arial"/>
              </a:rPr>
              <a:t>depth</a:t>
            </a:r>
            <a:r>
              <a:rPr lang="cy-GB" altLang="en-US" dirty="0">
                <a:latin typeface="Arial"/>
                <a:cs typeface="Arial"/>
              </a:rPr>
              <a:t>. </a:t>
            </a:r>
            <a:r>
              <a:rPr lang="cy-GB" altLang="en-US" dirty="0" err="1">
                <a:latin typeface="Arial"/>
                <a:cs typeface="Arial"/>
              </a:rPr>
              <a:t>Keep</a:t>
            </a:r>
            <a:r>
              <a:rPr lang="cy-GB" altLang="en-US" dirty="0">
                <a:latin typeface="Arial"/>
                <a:cs typeface="Arial"/>
              </a:rPr>
              <a:t> the </a:t>
            </a:r>
            <a:r>
              <a:rPr lang="cy-GB" altLang="en-US" dirty="0" err="1">
                <a:latin typeface="Arial"/>
                <a:cs typeface="Arial"/>
              </a:rPr>
              <a:t>focus</a:t>
            </a:r>
            <a:r>
              <a:rPr lang="cy-GB" altLang="en-US" dirty="0">
                <a:latin typeface="Arial"/>
                <a:cs typeface="Arial"/>
              </a:rPr>
              <a:t> </a:t>
            </a:r>
            <a:r>
              <a:rPr lang="cy-GB" altLang="en-US" dirty="0" err="1">
                <a:latin typeface="Arial"/>
                <a:cs typeface="Arial"/>
              </a:rPr>
              <a:t>on</a:t>
            </a:r>
            <a:r>
              <a:rPr lang="cy-GB" altLang="en-US" dirty="0">
                <a:latin typeface="Arial"/>
                <a:cs typeface="Arial"/>
              </a:rPr>
              <a:t> </a:t>
            </a:r>
            <a:r>
              <a:rPr lang="cy-GB" altLang="en-US" dirty="0" err="1">
                <a:latin typeface="Arial"/>
                <a:cs typeface="Arial"/>
              </a:rPr>
              <a:t>your</a:t>
            </a:r>
            <a:r>
              <a:rPr lang="cy-GB" altLang="en-US" dirty="0">
                <a:latin typeface="Arial"/>
                <a:cs typeface="Arial"/>
              </a:rPr>
              <a:t> </a:t>
            </a:r>
            <a:r>
              <a:rPr lang="cy-GB" altLang="en-US" dirty="0" err="1">
                <a:latin typeface="Arial"/>
                <a:cs typeface="Arial"/>
              </a:rPr>
              <a:t>topic</a:t>
            </a:r>
            <a:r>
              <a:rPr lang="cy-GB" altLang="en-US" dirty="0">
                <a:latin typeface="Arial"/>
                <a:cs typeface="Arial"/>
              </a:rPr>
              <a:t> </a:t>
            </a:r>
            <a:r>
              <a:rPr lang="cy-GB" altLang="en-US" dirty="0" err="1">
                <a:latin typeface="Arial"/>
                <a:cs typeface="Arial"/>
              </a:rPr>
              <a:t>and</a:t>
            </a:r>
            <a:r>
              <a:rPr lang="cy-GB" altLang="en-US" dirty="0">
                <a:latin typeface="Arial"/>
                <a:cs typeface="Arial"/>
              </a:rPr>
              <a:t> </a:t>
            </a:r>
            <a:r>
              <a:rPr lang="cy-GB" altLang="en-US" dirty="0" err="1">
                <a:latin typeface="Arial"/>
                <a:cs typeface="Arial"/>
              </a:rPr>
              <a:t>use</a:t>
            </a:r>
            <a:r>
              <a:rPr lang="cy-GB" altLang="en-US" dirty="0">
                <a:latin typeface="Arial"/>
                <a:cs typeface="Arial"/>
              </a:rPr>
              <a:t> </a:t>
            </a:r>
            <a:r>
              <a:rPr lang="cy-GB" altLang="en-US" dirty="0" err="1">
                <a:latin typeface="Arial"/>
                <a:cs typeface="Arial"/>
              </a:rPr>
              <a:t>evidence</a:t>
            </a:r>
            <a:r>
              <a:rPr lang="cy-GB" altLang="en-US" dirty="0">
                <a:latin typeface="Arial"/>
                <a:cs typeface="Arial"/>
              </a:rPr>
              <a:t> </a:t>
            </a:r>
            <a:r>
              <a:rPr lang="cy-GB" altLang="en-US" dirty="0" err="1">
                <a:latin typeface="Arial"/>
                <a:cs typeface="Arial"/>
              </a:rPr>
              <a:t>throughout</a:t>
            </a:r>
            <a:r>
              <a:rPr lang="cy-GB" altLang="en-US" dirty="0">
                <a:latin typeface="Arial"/>
                <a:cs typeface="Arial"/>
              </a:rPr>
              <a:t> to </a:t>
            </a:r>
            <a:r>
              <a:rPr lang="cy-GB" altLang="en-US" dirty="0" err="1">
                <a:latin typeface="Arial"/>
                <a:cs typeface="Arial"/>
              </a:rPr>
              <a:t>support</a:t>
            </a:r>
            <a:r>
              <a:rPr lang="cy-GB" altLang="en-US" dirty="0">
                <a:latin typeface="Arial"/>
                <a:cs typeface="Arial"/>
              </a:rPr>
              <a:t> </a:t>
            </a:r>
            <a:r>
              <a:rPr lang="cy-GB" altLang="en-US" dirty="0" err="1">
                <a:latin typeface="Arial"/>
                <a:cs typeface="Arial"/>
              </a:rPr>
              <a:t>your</a:t>
            </a:r>
            <a:r>
              <a:rPr lang="cy-GB" altLang="en-US" dirty="0">
                <a:latin typeface="Arial"/>
                <a:cs typeface="Arial"/>
              </a:rPr>
              <a:t> </a:t>
            </a:r>
            <a:r>
              <a:rPr lang="cy-GB" altLang="en-US" dirty="0" err="1">
                <a:latin typeface="Arial"/>
                <a:cs typeface="Arial"/>
              </a:rPr>
              <a:t>points</a:t>
            </a:r>
            <a:r>
              <a:rPr lang="cy-GB" altLang="en-US" dirty="0">
                <a:latin typeface="Arial"/>
                <a:cs typeface="Arial"/>
              </a:rPr>
              <a:t>. </a:t>
            </a:r>
            <a:endParaRPr lang="cy-GB" altLang="en-US" dirty="0">
              <a:latin typeface="Arial" panose="020B0604020202020204" pitchFamily="34" charset="0"/>
              <a:cs typeface="Arial"/>
            </a:endParaRPr>
          </a:p>
        </p:txBody>
      </p:sp>
      <p:sp>
        <p:nvSpPr>
          <p:cNvPr id="20484" name="Slide Number Placeholder 3">
            <a:extLst>
              <a:ext uri="{FF2B5EF4-FFF2-40B4-BE49-F238E27FC236}">
                <a16:creationId xmlns:a16="http://schemas.microsoft.com/office/drawing/2014/main" id="{84EC3DE6-68CC-89EC-046F-E724215F49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D66FC97-4E18-49F8-9CB3-9538BF28F2A8}" type="slidenum">
              <a:rPr lang="cy-GB" altLang="en-US" sz="120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C164EEE-F4FB-7D69-34C6-B355EF87FAE4}"/>
              </a:ext>
            </a:extLst>
          </p:cNvPr>
          <p:cNvSpPr>
            <a:spLocks noGrp="1" noRot="1" noChangeAspect="1" noChangeArrowheads="1" noTextEdit="1"/>
          </p:cNvSpPr>
          <p:nvPr>
            <p:ph type="sldImg"/>
          </p:nvPr>
        </p:nvSpPr>
        <p:spPr>
          <a:xfrm>
            <a:off x="941388" y="750888"/>
            <a:ext cx="5006975" cy="3756025"/>
          </a:xfrm>
          <a:ln/>
        </p:spPr>
      </p:sp>
      <p:sp>
        <p:nvSpPr>
          <p:cNvPr id="22531" name="Notes Placeholder 2">
            <a:extLst>
              <a:ext uri="{FF2B5EF4-FFF2-40B4-BE49-F238E27FC236}">
                <a16:creationId xmlns:a16="http://schemas.microsoft.com/office/drawing/2014/main" id="{35A9C920-6A70-BFB9-CE8F-F9E64291C7E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err="1">
                <a:latin typeface="Arial" panose="020B0604020202020204" pitchFamily="34" charset="0"/>
              </a:rPr>
              <a:t>Darllenwch</a:t>
            </a:r>
            <a:r>
              <a:rPr lang="en-GB" altLang="en-US" dirty="0">
                <a:latin typeface="Arial" panose="020B0604020202020204" pitchFamily="34" charset="0"/>
              </a:rPr>
              <a:t> </a:t>
            </a:r>
            <a:r>
              <a:rPr lang="en-GB" altLang="en-US" dirty="0" err="1">
                <a:latin typeface="Arial" panose="020B0604020202020204" pitchFamily="34" charset="0"/>
              </a:rPr>
              <a:t>drwyddo</a:t>
            </a:r>
            <a:r>
              <a:rPr lang="en-GB" altLang="en-US" dirty="0">
                <a:latin typeface="Arial" panose="020B0604020202020204" pitchFamily="34" charset="0"/>
              </a:rPr>
              <a:t>, </a:t>
            </a:r>
            <a:r>
              <a:rPr lang="en-GB" altLang="en-US" dirty="0" err="1">
                <a:latin typeface="Arial" panose="020B0604020202020204" pitchFamily="34" charset="0"/>
              </a:rPr>
              <a:t>gallwch</a:t>
            </a:r>
            <a:r>
              <a:rPr lang="en-GB" altLang="en-US" dirty="0">
                <a:latin typeface="Arial" panose="020B0604020202020204" pitchFamily="34" charset="0"/>
              </a:rPr>
              <a:t> </a:t>
            </a:r>
            <a:r>
              <a:rPr lang="en-GB" altLang="en-US" dirty="0" err="1">
                <a:latin typeface="Arial" panose="020B0604020202020204" pitchFamily="34" charset="0"/>
              </a:rPr>
              <a:t>ddefnyddio</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CDP </a:t>
            </a:r>
            <a:r>
              <a:rPr lang="en-GB" altLang="en-US" dirty="0" err="1">
                <a:latin typeface="Arial" panose="020B0604020202020204" pitchFamily="34" charset="0"/>
              </a:rPr>
              <a:t>o'ch</a:t>
            </a:r>
            <a:r>
              <a:rPr lang="en-GB" altLang="en-US" dirty="0">
                <a:latin typeface="Arial" panose="020B0604020202020204" pitchFamily="34" charset="0"/>
              </a:rPr>
              <a:t> </a:t>
            </a:r>
            <a:r>
              <a:rPr lang="en-GB" altLang="en-US" dirty="0" err="1">
                <a:latin typeface="Arial" panose="020B0604020202020204" pitchFamily="34" charset="0"/>
              </a:rPr>
              <a:t>portffolio</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gefnogi</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cyflwyniad</a:t>
            </a:r>
            <a:r>
              <a:rPr lang="en-GB" altLang="en-US" dirty="0">
                <a:latin typeface="Arial" panose="020B0604020202020204" pitchFamily="34" charset="0"/>
              </a:rPr>
              <a:t>.</a:t>
            </a:r>
          </a:p>
          <a:p>
            <a:r>
              <a:rPr lang="en-GB" altLang="en-US" dirty="0" err="1">
                <a:latin typeface="Arial" panose="020B0604020202020204" pitchFamily="34" charset="0"/>
              </a:rPr>
              <a:t>Mae'r</a:t>
            </a:r>
            <a:r>
              <a:rPr lang="en-GB" altLang="en-US" dirty="0">
                <a:latin typeface="Arial" panose="020B0604020202020204" pitchFamily="34" charset="0"/>
              </a:rPr>
              <a:t> </a:t>
            </a:r>
            <a:r>
              <a:rPr lang="en-GB" altLang="en-US" dirty="0" err="1">
                <a:latin typeface="Arial" panose="020B0604020202020204" pitchFamily="34" charset="0"/>
              </a:rPr>
              <a:t>cyflwyniad</a:t>
            </a:r>
            <a:r>
              <a:rPr lang="en-GB" altLang="en-US" dirty="0">
                <a:latin typeface="Arial" panose="020B0604020202020204" pitchFamily="34" charset="0"/>
              </a:rPr>
              <a:t> 15 </a:t>
            </a:r>
            <a:r>
              <a:rPr lang="en-GB" altLang="en-US" dirty="0" err="1">
                <a:latin typeface="Arial" panose="020B0604020202020204" pitchFamily="34" charset="0"/>
              </a:rPr>
              <a:t>munud</a:t>
            </a:r>
            <a:r>
              <a:rPr lang="en-GB" altLang="en-US" dirty="0">
                <a:latin typeface="Arial" panose="020B0604020202020204" pitchFamily="34" charset="0"/>
              </a:rPr>
              <a:t> </a:t>
            </a:r>
            <a:r>
              <a:rPr lang="en-GB" altLang="en-US" dirty="0" err="1">
                <a:latin typeface="Arial" panose="020B0604020202020204" pitchFamily="34" charset="0"/>
              </a:rPr>
              <a:t>hwn</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canolbwyntio</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datblygiad</a:t>
            </a:r>
            <a:r>
              <a:rPr lang="en-GB" altLang="en-US" dirty="0">
                <a:latin typeface="Arial" panose="020B0604020202020204" pitchFamily="34" charset="0"/>
              </a:rPr>
              <a:t> </a:t>
            </a:r>
            <a:r>
              <a:rPr lang="en-GB" altLang="en-US" dirty="0" err="1">
                <a:latin typeface="Arial" panose="020B0604020202020204" pitchFamily="34" charset="0"/>
              </a:rPr>
              <a:t>personol</a:t>
            </a:r>
            <a:r>
              <a:rPr lang="en-GB" altLang="en-US" dirty="0">
                <a:latin typeface="Arial" panose="020B0604020202020204" pitchFamily="34" charset="0"/>
              </a:rPr>
              <a:t> a </a:t>
            </a:r>
            <a:r>
              <a:rPr lang="en-GB" altLang="en-US" dirty="0" err="1">
                <a:latin typeface="Arial" panose="020B0604020202020204" pitchFamily="34" charset="0"/>
              </a:rPr>
              <a:t>phroffesiynol</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hun</a:t>
            </a:r>
            <a:r>
              <a:rPr lang="en-GB" altLang="en-US" dirty="0">
                <a:latin typeface="Arial" panose="020B0604020202020204" pitchFamily="34" charset="0"/>
              </a:rPr>
              <a:t>. </a:t>
            </a:r>
            <a:r>
              <a:rPr lang="en-GB" altLang="en-US" dirty="0" err="1">
                <a:latin typeface="Arial" panose="020B0604020202020204" pitchFamily="34" charset="0"/>
              </a:rPr>
              <a:t>Byddwn</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chwilio</a:t>
            </a:r>
            <a:r>
              <a:rPr lang="en-GB" altLang="en-US" dirty="0">
                <a:latin typeface="Arial" panose="020B0604020202020204" pitchFamily="34" charset="0"/>
              </a:rPr>
              <a:t> </a:t>
            </a:r>
            <a:r>
              <a:rPr lang="en-GB" altLang="en-US" dirty="0" err="1">
                <a:latin typeface="Arial" panose="020B0604020202020204" pitchFamily="34" charset="0"/>
              </a:rPr>
              <a:t>amdanoch</a:t>
            </a:r>
            <a:r>
              <a:rPr lang="en-GB" altLang="en-US" dirty="0">
                <a:latin typeface="Arial" panose="020B0604020202020204" pitchFamily="34" charset="0"/>
              </a:rPr>
              <a:t> chi </a:t>
            </a:r>
            <a:r>
              <a:rPr lang="en-GB" altLang="en-US" dirty="0" err="1">
                <a:latin typeface="Arial" panose="020B0604020202020204" pitchFamily="34" charset="0"/>
              </a:rPr>
              <a:t>i</a:t>
            </a:r>
            <a:r>
              <a:rPr lang="en-GB" altLang="en-US" dirty="0">
                <a:latin typeface="Arial" panose="020B0604020202020204" pitchFamily="34" charset="0"/>
              </a:rPr>
              <a:t> nodi a </a:t>
            </a:r>
            <a:r>
              <a:rPr lang="en-GB" altLang="en-US" dirty="0" err="1">
                <a:latin typeface="Arial" panose="020B0604020202020204" pitchFamily="34" charset="0"/>
              </a:rPr>
              <a:t>thrafod</a:t>
            </a:r>
            <a:r>
              <a:rPr lang="en-GB" altLang="en-US" dirty="0">
                <a:latin typeface="Arial" panose="020B0604020202020204" pitchFamily="34" charset="0"/>
              </a:rPr>
              <a:t> </a:t>
            </a:r>
            <a:r>
              <a:rPr lang="en-GB" altLang="en-US" dirty="0" err="1">
                <a:latin typeface="Arial" panose="020B0604020202020204" pitchFamily="34" charset="0"/>
              </a:rPr>
              <a:t>tair</a:t>
            </a:r>
            <a:r>
              <a:rPr lang="en-GB" altLang="en-US" dirty="0">
                <a:latin typeface="Arial" panose="020B0604020202020204" pitchFamily="34" charset="0"/>
              </a:rPr>
              <a:t> </a:t>
            </a:r>
            <a:r>
              <a:rPr lang="en-GB" altLang="en-US" dirty="0" err="1">
                <a:latin typeface="Arial" panose="020B0604020202020204" pitchFamily="34" charset="0"/>
              </a:rPr>
              <a:t>agwedd</a:t>
            </a:r>
            <a:r>
              <a:rPr lang="en-GB" altLang="en-US" dirty="0">
                <a:latin typeface="Arial" panose="020B0604020202020204" pitchFamily="34" charset="0"/>
              </a:rPr>
              <a:t> </a:t>
            </a:r>
            <a:r>
              <a:rPr lang="en-GB" altLang="en-US" dirty="0" err="1">
                <a:latin typeface="Arial" panose="020B0604020202020204" pitchFamily="34" charset="0"/>
              </a:rPr>
              <a:t>allweddol</a:t>
            </a:r>
            <a:r>
              <a:rPr lang="en-GB" altLang="en-US" dirty="0">
                <a:latin typeface="Arial" panose="020B0604020202020204" pitchFamily="34" charset="0"/>
              </a:rPr>
              <a:t>:</a:t>
            </a:r>
          </a:p>
          <a:p>
            <a:endParaRPr lang="en-GB" altLang="en-US" dirty="0">
              <a:latin typeface="Arial" panose="020B0604020202020204" pitchFamily="34" charset="0"/>
            </a:endParaRPr>
          </a:p>
          <a:p>
            <a:r>
              <a:rPr lang="en-GB" altLang="en-US" dirty="0">
                <a:latin typeface="Arial" panose="020B0604020202020204" pitchFamily="34" charset="0"/>
              </a:rPr>
              <a:t>Yn </a:t>
            </a:r>
            <a:r>
              <a:rPr lang="en-GB" altLang="en-US" dirty="0" err="1">
                <a:latin typeface="Arial" panose="020B0604020202020204" pitchFamily="34" charset="0"/>
              </a:rPr>
              <a:t>dylanwadu</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safle</a:t>
            </a:r>
            <a:r>
              <a:rPr lang="en-GB" altLang="en-US" dirty="0">
                <a:latin typeface="Arial" panose="020B0604020202020204" pitchFamily="34" charset="0"/>
              </a:rPr>
              <a:t> </a:t>
            </a:r>
            <a:r>
              <a:rPr lang="en-GB" altLang="en-US" dirty="0" err="1">
                <a:latin typeface="Arial" panose="020B0604020202020204" pitchFamily="34" charset="0"/>
              </a:rPr>
              <a:t>a'ch</a:t>
            </a:r>
            <a:r>
              <a:rPr lang="en-GB" altLang="en-US" dirty="0">
                <a:latin typeface="Arial" panose="020B0604020202020204" pitchFamily="34" charset="0"/>
              </a:rPr>
              <a:t> </a:t>
            </a:r>
            <a:r>
              <a:rPr lang="en-GB" altLang="en-US" dirty="0" err="1">
                <a:latin typeface="Arial" panose="020B0604020202020204" pitchFamily="34" charset="0"/>
              </a:rPr>
              <a:t>persbectif</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hun</a:t>
            </a:r>
            <a:r>
              <a:rPr lang="en-GB" altLang="en-US" dirty="0">
                <a:latin typeface="Arial" panose="020B0604020202020204" pitchFamily="34" charset="0"/>
              </a:rPr>
              <a:t>.</a:t>
            </a:r>
          </a:p>
          <a:p>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taith</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ymgymryd</a:t>
            </a:r>
            <a:r>
              <a:rPr lang="en-GB" altLang="en-US" dirty="0">
                <a:latin typeface="Arial" panose="020B0604020202020204" pitchFamily="34" charset="0"/>
              </a:rPr>
              <a:t> </a:t>
            </a:r>
            <a:r>
              <a:rPr lang="en-GB" altLang="en-US" dirty="0" err="1">
                <a:latin typeface="Arial" panose="020B0604020202020204" pitchFamily="34" charset="0"/>
              </a:rPr>
              <a:t>â'r</a:t>
            </a:r>
            <a:r>
              <a:rPr lang="en-GB" altLang="en-US" dirty="0">
                <a:latin typeface="Arial" panose="020B0604020202020204" pitchFamily="34" charset="0"/>
              </a:rPr>
              <a:t> </a:t>
            </a:r>
            <a:r>
              <a:rPr lang="en-GB" altLang="en-US" dirty="0" err="1">
                <a:latin typeface="Arial" panose="020B0604020202020204" pitchFamily="34" charset="0"/>
              </a:rPr>
              <a:t>rhaglen</a:t>
            </a:r>
            <a:r>
              <a:rPr lang="en-GB" altLang="en-US" dirty="0">
                <a:latin typeface="Arial" panose="020B0604020202020204" pitchFamily="34" charset="0"/>
              </a:rPr>
              <a:t> hon.</a:t>
            </a:r>
          </a:p>
          <a:p>
            <a:r>
              <a:rPr lang="en-GB" altLang="en-US" dirty="0" err="1">
                <a:latin typeface="Arial" panose="020B0604020202020204" pitchFamily="34" charset="0"/>
              </a:rPr>
              <a:t>Nodi'r</a:t>
            </a:r>
            <a:r>
              <a:rPr lang="en-GB" altLang="en-US" dirty="0">
                <a:latin typeface="Arial" panose="020B0604020202020204" pitchFamily="34" charset="0"/>
              </a:rPr>
              <a:t> </a:t>
            </a:r>
            <a:r>
              <a:rPr lang="en-GB" altLang="en-US" dirty="0" err="1">
                <a:latin typeface="Arial" panose="020B0604020202020204" pitchFamily="34" charset="0"/>
              </a:rPr>
              <a:t>camau</a:t>
            </a:r>
            <a:r>
              <a:rPr lang="en-GB" altLang="en-US" dirty="0">
                <a:latin typeface="Arial" panose="020B0604020202020204" pitchFamily="34" charset="0"/>
              </a:rPr>
              <a:t> </a:t>
            </a:r>
            <a:r>
              <a:rPr lang="en-GB" altLang="en-US" dirty="0" err="1">
                <a:latin typeface="Arial" panose="020B0604020202020204" pitchFamily="34" charset="0"/>
              </a:rPr>
              <a:t>nesaf</a:t>
            </a:r>
            <a:endParaRPr lang="en-GB" altLang="en-US" dirty="0">
              <a:latin typeface="Arial" panose="020B0604020202020204" pitchFamily="34" charset="0"/>
            </a:endParaRPr>
          </a:p>
          <a:p>
            <a:r>
              <a:rPr lang="en-GB" altLang="en-US" dirty="0" err="1">
                <a:latin typeface="Arial" panose="020B0604020202020204" pitchFamily="34" charset="0"/>
              </a:rPr>
              <a:t>Gallwch</a:t>
            </a:r>
            <a:r>
              <a:rPr lang="en-GB" altLang="en-US" dirty="0">
                <a:latin typeface="Arial" panose="020B0604020202020204" pitchFamily="34" charset="0"/>
              </a:rPr>
              <a:t> </a:t>
            </a:r>
            <a:r>
              <a:rPr lang="en-GB" altLang="en-US" dirty="0" err="1">
                <a:latin typeface="Arial" panose="020B0604020202020204" pitchFamily="34" charset="0"/>
              </a:rPr>
              <a:t>gefnogi</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cyflwyniad</a:t>
            </a:r>
            <a:r>
              <a:rPr lang="en-GB" altLang="en-US" dirty="0">
                <a:latin typeface="Arial" panose="020B0604020202020204" pitchFamily="34" charset="0"/>
              </a:rPr>
              <a:t> </a:t>
            </a:r>
            <a:r>
              <a:rPr lang="en-GB" altLang="en-US" dirty="0" err="1">
                <a:latin typeface="Arial" panose="020B0604020202020204" pitchFamily="34" charset="0"/>
              </a:rPr>
              <a:t>gyda</a:t>
            </a:r>
            <a:r>
              <a:rPr lang="en-GB" altLang="en-US" dirty="0">
                <a:latin typeface="Arial" panose="020B0604020202020204" pitchFamily="34" charset="0"/>
              </a:rPr>
              <a:t> PowerPoint, poster </a:t>
            </a:r>
            <a:r>
              <a:rPr lang="en-GB" altLang="en-US" dirty="0" err="1">
                <a:latin typeface="Arial" panose="020B0604020202020204" pitchFamily="34" charset="0"/>
              </a:rPr>
              <a:t>academaidd</a:t>
            </a:r>
            <a:r>
              <a:rPr lang="en-GB" altLang="en-US" dirty="0">
                <a:latin typeface="Arial" panose="020B0604020202020204" pitchFamily="34" charset="0"/>
              </a:rPr>
              <a:t> neu </a:t>
            </a:r>
            <a:r>
              <a:rPr lang="en-GB" altLang="en-US" dirty="0" err="1">
                <a:latin typeface="Arial" panose="020B0604020202020204" pitchFamily="34" charset="0"/>
              </a:rPr>
              <a:t>fformat</a:t>
            </a:r>
            <a:r>
              <a:rPr lang="en-GB" altLang="en-US" dirty="0">
                <a:latin typeface="Arial" panose="020B0604020202020204" pitchFamily="34" charset="0"/>
              </a:rPr>
              <a:t> </a:t>
            </a:r>
            <a:r>
              <a:rPr lang="en-GB" altLang="en-US" dirty="0" err="1">
                <a:latin typeface="Arial" panose="020B0604020202020204" pitchFamily="34" charset="0"/>
              </a:rPr>
              <a:t>arall</a:t>
            </a:r>
            <a:r>
              <a:rPr lang="en-GB" altLang="en-US" dirty="0">
                <a:latin typeface="Arial" panose="020B0604020202020204" pitchFamily="34" charset="0"/>
              </a:rPr>
              <a:t> </a:t>
            </a:r>
            <a:r>
              <a:rPr lang="en-GB" altLang="en-US" dirty="0" err="1">
                <a:latin typeface="Arial" panose="020B0604020202020204" pitchFamily="34" charset="0"/>
              </a:rPr>
              <a:t>wedi'i</a:t>
            </a:r>
            <a:r>
              <a:rPr lang="en-GB" altLang="en-US" dirty="0">
                <a:latin typeface="Arial" panose="020B0604020202020204" pitchFamily="34" charset="0"/>
              </a:rPr>
              <a:t> </a:t>
            </a:r>
            <a:r>
              <a:rPr lang="en-GB" altLang="en-US" dirty="0" err="1">
                <a:latin typeface="Arial" panose="020B0604020202020204" pitchFamily="34" charset="0"/>
              </a:rPr>
              <a:t>drafod</a:t>
            </a:r>
            <a:r>
              <a:rPr lang="en-GB" altLang="en-US" dirty="0">
                <a:latin typeface="Arial" panose="020B0604020202020204" pitchFamily="34" charset="0"/>
              </a:rPr>
              <a:t> </a:t>
            </a:r>
            <a:r>
              <a:rPr lang="en-GB" altLang="en-US" dirty="0" err="1">
                <a:latin typeface="Arial" panose="020B0604020202020204" pitchFamily="34" charset="0"/>
              </a:rPr>
              <a:t>a'i</a:t>
            </a:r>
            <a:r>
              <a:rPr lang="en-GB" altLang="en-US" dirty="0">
                <a:latin typeface="Arial" panose="020B0604020202020204" pitchFamily="34" charset="0"/>
              </a:rPr>
              <a:t> </a:t>
            </a:r>
            <a:r>
              <a:rPr lang="en-GB" altLang="en-US" dirty="0" err="1">
                <a:latin typeface="Arial" panose="020B0604020202020204" pitchFamily="34" charset="0"/>
              </a:rPr>
              <a:t>gytuno</a:t>
            </a:r>
            <a:r>
              <a:rPr lang="en-GB" altLang="en-US" dirty="0">
                <a:latin typeface="Arial" panose="020B0604020202020204" pitchFamily="34" charset="0"/>
              </a:rPr>
              <a:t> </a:t>
            </a:r>
            <a:r>
              <a:rPr lang="en-GB" altLang="en-US" dirty="0" err="1">
                <a:latin typeface="Arial" panose="020B0604020202020204" pitchFamily="34" charset="0"/>
              </a:rPr>
              <a:t>gyda'ch</a:t>
            </a:r>
            <a:r>
              <a:rPr lang="en-GB" altLang="en-US" dirty="0">
                <a:latin typeface="Arial" panose="020B0604020202020204" pitchFamily="34" charset="0"/>
              </a:rPr>
              <a:t> </a:t>
            </a:r>
            <a:r>
              <a:rPr lang="en-GB" altLang="en-US" dirty="0" err="1">
                <a:latin typeface="Arial" panose="020B0604020202020204" pitchFamily="34" charset="0"/>
              </a:rPr>
              <a:t>darlithydd</a:t>
            </a:r>
            <a:r>
              <a:rPr lang="en-GB" altLang="en-US" dirty="0">
                <a:latin typeface="Arial" panose="020B0604020202020204" pitchFamily="34" charset="0"/>
              </a:rPr>
              <a:t>.</a:t>
            </a:r>
          </a:p>
        </p:txBody>
      </p:sp>
      <p:sp>
        <p:nvSpPr>
          <p:cNvPr id="22532" name="Slide Number Placeholder 3">
            <a:extLst>
              <a:ext uri="{FF2B5EF4-FFF2-40B4-BE49-F238E27FC236}">
                <a16:creationId xmlns:a16="http://schemas.microsoft.com/office/drawing/2014/main" id="{8322E56E-6AE4-C291-B9DC-A651FAA36F6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8FAA3C1-189D-4402-8AEC-F403B8502332}" type="slidenum">
              <a:rPr lang="cy-GB" altLang="en-US" sz="120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Read through, you can use your PDP from your portfolio to support your presentation. </a:t>
            </a:r>
          </a:p>
          <a:p>
            <a:r>
              <a:rPr lang="en-US" dirty="0">
                <a:cs typeface="Calibri"/>
              </a:rPr>
              <a:t>This 15 minute presentation has a focus on your own personal and professional development. We will be looking for you to identify and discuss three key aspects:</a:t>
            </a:r>
          </a:p>
          <a:p>
            <a:endParaRPr lang="en-US" dirty="0">
              <a:cs typeface="Calibri"/>
            </a:endParaRPr>
          </a:p>
          <a:p>
            <a:pPr lvl="1">
              <a:buFont typeface="+mj-lt"/>
              <a:buAutoNum type="arabicPeriod"/>
              <a:defRPr/>
            </a:pPr>
            <a:r>
              <a:rPr lang="en-GB" dirty="0">
                <a:solidFill>
                  <a:srgbClr val="0070C0"/>
                </a:solidFill>
                <a:latin typeface="Arial"/>
                <a:ea typeface="Times New Roman" panose="02020603050405020304" pitchFamily="18" charset="0"/>
                <a:cs typeface="Arial"/>
              </a:rPr>
              <a:t>Influences on your own positioning and perspective. </a:t>
            </a:r>
          </a:p>
          <a:p>
            <a:pPr lvl="1">
              <a:buFont typeface="+mj-lt"/>
              <a:buAutoNum type="arabicPeriod"/>
              <a:defRPr/>
            </a:pPr>
            <a:r>
              <a:rPr lang="en-GB" dirty="0">
                <a:solidFill>
                  <a:srgbClr val="0070C0"/>
                </a:solidFill>
                <a:latin typeface="Arial"/>
                <a:ea typeface="Times New Roman" panose="02020603050405020304" pitchFamily="18" charset="0"/>
                <a:cs typeface="Arial"/>
              </a:rPr>
              <a:t>Your journey to undertaking this programme. </a:t>
            </a:r>
          </a:p>
          <a:p>
            <a:pPr lvl="1">
              <a:buFont typeface="+mj-lt"/>
              <a:buAutoNum type="arabicPeriod"/>
              <a:defRPr/>
            </a:pPr>
            <a:r>
              <a:rPr lang="en-GB" dirty="0">
                <a:solidFill>
                  <a:srgbClr val="0070C0"/>
                </a:solidFill>
                <a:latin typeface="Arial"/>
                <a:ea typeface="Times New Roman" panose="02020603050405020304" pitchFamily="18" charset="0"/>
                <a:cs typeface="Arial"/>
              </a:rPr>
              <a:t>Identification of next steps </a:t>
            </a:r>
          </a:p>
          <a:p>
            <a:pPr lvl="1">
              <a:buFont typeface="+mj-lt"/>
              <a:buNone/>
              <a:defRPr/>
            </a:pPr>
            <a:r>
              <a:rPr lang="en-GB" sz="1200" dirty="0">
                <a:solidFill>
                  <a:srgbClr val="0070C0"/>
                </a:solidFill>
                <a:latin typeface="Arial"/>
                <a:ea typeface="Times New Roman" panose="02020603050405020304" pitchFamily="18" charset="0"/>
                <a:cs typeface="Arial"/>
              </a:rPr>
              <a:t>You can support your presentation with a PowerPoint, academic poster or other format discussed and agreed with your lecturer. </a:t>
            </a:r>
            <a:endParaRPr lang="en-GB" dirty="0">
              <a:solidFill>
                <a:srgbClr val="0070C0"/>
              </a:solidFill>
              <a:latin typeface="Arial"/>
              <a:ea typeface="Times New Roman" panose="02020603050405020304" pitchFamily="18" charset="0"/>
              <a:cs typeface="Arial"/>
            </a:endParaRPr>
          </a:p>
          <a:p>
            <a:endParaRPr lang="en-US" dirty="0">
              <a:cs typeface="Calibri"/>
            </a:endParaRPr>
          </a:p>
        </p:txBody>
      </p:sp>
      <p:sp>
        <p:nvSpPr>
          <p:cNvPr id="4" name="Slide Number Placeholder 3"/>
          <p:cNvSpPr>
            <a:spLocks noGrp="1"/>
          </p:cNvSpPr>
          <p:nvPr>
            <p:ph type="sldNum" sz="quarter" idx="5"/>
          </p:nvPr>
        </p:nvSpPr>
        <p:spPr/>
        <p:txBody>
          <a:bodyPr/>
          <a:lstStyle/>
          <a:p>
            <a:fld id="{28F3450B-2F8B-4EB4-A6BB-F66CAF066D58}" type="slidenum">
              <a:t>7</a:t>
            </a:fld>
            <a:endParaRPr lang="en-GB"/>
          </a:p>
        </p:txBody>
      </p:sp>
    </p:spTree>
    <p:extLst>
      <p:ext uri="{BB962C8B-B14F-4D97-AF65-F5344CB8AC3E}">
        <p14:creationId xmlns:p14="http://schemas.microsoft.com/office/powerpoint/2010/main" val="1091408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BC36DE2B-9530-B70C-CBE1-BE25B4CD17D0}"/>
              </a:ext>
            </a:extLst>
          </p:cNvPr>
          <p:cNvSpPr>
            <a:spLocks noGrp="1" noRot="1" noChangeAspect="1" noChangeArrowheads="1" noTextEdit="1"/>
          </p:cNvSpPr>
          <p:nvPr>
            <p:ph type="sldImg"/>
          </p:nvPr>
        </p:nvSpPr>
        <p:spPr>
          <a:xfrm>
            <a:off x="941388" y="750888"/>
            <a:ext cx="5006975" cy="3756025"/>
          </a:xfrm>
          <a:ln/>
        </p:spPr>
      </p:sp>
      <p:sp>
        <p:nvSpPr>
          <p:cNvPr id="30723" name="Notes Placeholder 2">
            <a:extLst>
              <a:ext uri="{FF2B5EF4-FFF2-40B4-BE49-F238E27FC236}">
                <a16:creationId xmlns:a16="http://schemas.microsoft.com/office/drawing/2014/main" id="{FCB4AFDE-FD33-20ED-017D-D97B85F111A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Mae </a:t>
            </a:r>
            <a:r>
              <a:rPr lang="en-GB" altLang="en-US" dirty="0" err="1">
                <a:latin typeface="Arial" panose="020B0604020202020204" pitchFamily="34" charset="0"/>
              </a:rPr>
              <a:t>angen</a:t>
            </a:r>
            <a:r>
              <a:rPr lang="en-GB" altLang="en-US" dirty="0">
                <a:latin typeface="Arial" panose="020B0604020202020204" pitchFamily="34" charset="0"/>
              </a:rPr>
              <a:t> </a:t>
            </a:r>
            <a:r>
              <a:rPr lang="en-GB" altLang="en-US" dirty="0" err="1">
                <a:latin typeface="Arial" panose="020B0604020202020204" pitchFamily="34" charset="0"/>
              </a:rPr>
              <a:t>tystiolaeth</a:t>
            </a:r>
            <a:r>
              <a:rPr lang="en-GB" altLang="en-US" dirty="0">
                <a:latin typeface="Arial" panose="020B0604020202020204" pitchFamily="34" charset="0"/>
              </a:rPr>
              <a:t> o </a:t>
            </a:r>
            <a:r>
              <a:rPr lang="en-GB" altLang="en-US" dirty="0" err="1">
                <a:latin typeface="Arial" panose="020B0604020202020204" pitchFamily="34" charset="0"/>
              </a:rPr>
              <a:t>ystod</a:t>
            </a:r>
            <a:r>
              <a:rPr lang="en-GB" altLang="en-US" dirty="0">
                <a:latin typeface="Arial" panose="020B0604020202020204" pitchFamily="34" charset="0"/>
              </a:rPr>
              <a:t> </a:t>
            </a:r>
            <a:r>
              <a:rPr lang="en-GB" altLang="en-US" dirty="0" err="1">
                <a:latin typeface="Arial" panose="020B0604020202020204" pitchFamily="34" charset="0"/>
              </a:rPr>
              <a:t>eang</a:t>
            </a:r>
            <a:r>
              <a:rPr lang="en-GB" altLang="en-US" dirty="0">
                <a:latin typeface="Arial" panose="020B0604020202020204" pitchFamily="34" charset="0"/>
              </a:rPr>
              <a:t> o </a:t>
            </a:r>
            <a:r>
              <a:rPr lang="en-GB" altLang="en-US" dirty="0" err="1">
                <a:latin typeface="Arial" panose="020B0604020202020204" pitchFamily="34" charset="0"/>
              </a:rPr>
              <a:t>gyfeirnodi</a:t>
            </a:r>
            <a:r>
              <a:rPr lang="en-GB" altLang="en-US" dirty="0">
                <a:latin typeface="Arial" panose="020B0604020202020204" pitchFamily="34" charset="0"/>
              </a:rPr>
              <a:t> </a:t>
            </a:r>
            <a:r>
              <a:rPr lang="en-GB" altLang="en-US" dirty="0" err="1">
                <a:latin typeface="Arial" panose="020B0604020202020204" pitchFamily="34" charset="0"/>
              </a:rPr>
              <a:t>drwyddi</a:t>
            </a:r>
            <a:r>
              <a:rPr lang="en-GB" altLang="en-US" dirty="0">
                <a:latin typeface="Arial" panose="020B0604020202020204" pitchFamily="34" charset="0"/>
              </a:rPr>
              <a:t> draw, </a:t>
            </a:r>
            <a:r>
              <a:rPr lang="en-GB" altLang="en-US" dirty="0" err="1">
                <a:latin typeface="Arial" panose="020B0604020202020204" pitchFamily="34" charset="0"/>
              </a:rPr>
              <a:t>edrych</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syntheseiddio</a:t>
            </a:r>
            <a:r>
              <a:rPr lang="en-GB" altLang="en-US" dirty="0">
                <a:latin typeface="Arial" panose="020B0604020202020204" pitchFamily="34" charset="0"/>
              </a:rPr>
              <a:t> </a:t>
            </a:r>
            <a:r>
              <a:rPr lang="en-GB" altLang="en-US" dirty="0" err="1">
                <a:latin typeface="Arial" panose="020B0604020202020204" pitchFamily="34" charset="0"/>
              </a:rPr>
              <a:t>syniadau</a:t>
            </a:r>
            <a:r>
              <a:rPr lang="en-GB" altLang="en-US" dirty="0">
                <a:latin typeface="Arial" panose="020B0604020202020204" pitchFamily="34" charset="0"/>
              </a:rPr>
              <a:t> a </a:t>
            </a:r>
            <a:r>
              <a:rPr lang="en-GB" altLang="en-US" dirty="0" err="1">
                <a:latin typeface="Arial" panose="020B0604020202020204" pitchFamily="34" charset="0"/>
              </a:rPr>
              <a:t>dangos</a:t>
            </a:r>
            <a:r>
              <a:rPr lang="en-GB" altLang="en-US" dirty="0">
                <a:latin typeface="Arial" panose="020B0604020202020204" pitchFamily="34" charset="0"/>
              </a:rPr>
              <a:t> </a:t>
            </a:r>
            <a:r>
              <a:rPr lang="en-GB" altLang="en-US" dirty="0" err="1">
                <a:latin typeface="Arial" panose="020B0604020202020204" pitchFamily="34" charset="0"/>
              </a:rPr>
              <a:t>ffynonellau</a:t>
            </a:r>
            <a:r>
              <a:rPr lang="en-GB" altLang="en-US" dirty="0">
                <a:latin typeface="Arial" panose="020B0604020202020204" pitchFamily="34" charset="0"/>
              </a:rPr>
              <a:t>/</a:t>
            </a:r>
            <a:r>
              <a:rPr lang="en-GB" altLang="en-US" dirty="0" err="1">
                <a:latin typeface="Arial" panose="020B0604020202020204" pitchFamily="34" charset="0"/>
              </a:rPr>
              <a:t>safbwyntiau</a:t>
            </a:r>
            <a:r>
              <a:rPr lang="en-GB" altLang="en-US" dirty="0">
                <a:latin typeface="Arial" panose="020B0604020202020204" pitchFamily="34" charset="0"/>
              </a:rPr>
              <a:t>/</a:t>
            </a:r>
            <a:r>
              <a:rPr lang="en-GB" altLang="en-US" dirty="0" err="1">
                <a:latin typeface="Arial" panose="020B0604020202020204" pitchFamily="34" charset="0"/>
              </a:rPr>
              <a:t>tystiolaeth</a:t>
            </a:r>
            <a:r>
              <a:rPr lang="en-GB" altLang="en-US" dirty="0">
                <a:latin typeface="Arial" panose="020B0604020202020204" pitchFamily="34" charset="0"/>
              </a:rPr>
              <a:t> </a:t>
            </a:r>
            <a:r>
              <a:rPr lang="en-GB" altLang="en-US" dirty="0" err="1">
                <a:latin typeface="Arial" panose="020B0604020202020204" pitchFamily="34" charset="0"/>
              </a:rPr>
              <a:t>gyferbyniol</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gwaith</a:t>
            </a:r>
            <a:r>
              <a:rPr lang="en-GB" altLang="en-US" dirty="0">
                <a:latin typeface="Arial" panose="020B0604020202020204" pitchFamily="34" charset="0"/>
              </a:rPr>
              <a:t>. Mae </a:t>
            </a:r>
            <a:r>
              <a:rPr lang="en-GB" altLang="en-US" dirty="0" err="1">
                <a:latin typeface="Arial" panose="020B0604020202020204" pitchFamily="34" charset="0"/>
              </a:rPr>
              <a:t>cywirdeb</a:t>
            </a:r>
            <a:r>
              <a:rPr lang="en-GB" altLang="en-US" dirty="0">
                <a:latin typeface="Arial" panose="020B0604020202020204" pitchFamily="34" charset="0"/>
              </a:rPr>
              <a:t> a </a:t>
            </a:r>
            <a:r>
              <a:rPr lang="en-GB" altLang="en-US" dirty="0" err="1">
                <a:latin typeface="Arial" panose="020B0604020202020204" pitchFamily="34" charset="0"/>
              </a:rPr>
              <a:t>chysondeb</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hanfodol</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lefel</a:t>
            </a:r>
            <a:r>
              <a:rPr lang="en-GB" altLang="en-US" dirty="0">
                <a:latin typeface="Arial" panose="020B0604020202020204" pitchFamily="34" charset="0"/>
              </a:rPr>
              <a:t> 6, </a:t>
            </a:r>
            <a:r>
              <a:rPr lang="en-GB" altLang="en-US" dirty="0" err="1">
                <a:latin typeface="Arial" panose="020B0604020202020204" pitchFamily="34" charset="0"/>
              </a:rPr>
              <a:t>defnyddiwch</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llawlyfr</a:t>
            </a:r>
            <a:r>
              <a:rPr lang="en-GB" altLang="en-US" dirty="0">
                <a:latin typeface="Arial" panose="020B0604020202020204" pitchFamily="34" charset="0"/>
              </a:rPr>
              <a:t> </a:t>
            </a:r>
            <a:r>
              <a:rPr lang="en-GB" altLang="en-US" dirty="0" err="1">
                <a:latin typeface="Arial" panose="020B0604020202020204" pitchFamily="34" charset="0"/>
              </a:rPr>
              <a:t>cyfeirio</a:t>
            </a:r>
            <a:r>
              <a:rPr lang="en-GB" altLang="en-US" dirty="0">
                <a:latin typeface="Arial" panose="020B0604020202020204" pitchFamily="34" charset="0"/>
              </a:rPr>
              <a:t> </a:t>
            </a:r>
            <a:r>
              <a:rPr lang="en-GB" altLang="en-US" dirty="0" err="1">
                <a:latin typeface="Arial" panose="020B0604020202020204" pitchFamily="34" charset="0"/>
              </a:rPr>
              <a:t>i'ch</a:t>
            </a:r>
            <a:r>
              <a:rPr lang="en-GB" altLang="en-US" dirty="0">
                <a:latin typeface="Arial" panose="020B0604020202020204" pitchFamily="34" charset="0"/>
              </a:rPr>
              <a:t> </a:t>
            </a:r>
            <a:r>
              <a:rPr lang="en-GB" altLang="en-US" dirty="0" err="1">
                <a:latin typeface="Arial" panose="020B0604020202020204" pitchFamily="34" charset="0"/>
              </a:rPr>
              <a:t>cefnogi</a:t>
            </a:r>
            <a:r>
              <a:rPr lang="en-GB" altLang="en-US" dirty="0">
                <a:latin typeface="Arial" panose="020B0604020202020204" pitchFamily="34" charset="0"/>
              </a:rPr>
              <a:t> </a:t>
            </a:r>
            <a:r>
              <a:rPr lang="en-GB" altLang="en-US" dirty="0" err="1">
                <a:latin typeface="Arial" panose="020B0604020202020204" pitchFamily="34" charset="0"/>
              </a:rPr>
              <a:t>gyda</a:t>
            </a:r>
            <a:r>
              <a:rPr lang="en-GB" altLang="en-US" dirty="0">
                <a:latin typeface="Arial" panose="020B0604020202020204" pitchFamily="34" charset="0"/>
              </a:rPr>
              <a:t> </a:t>
            </a:r>
            <a:r>
              <a:rPr lang="en-GB" altLang="en-US" dirty="0" err="1">
                <a:latin typeface="Arial" panose="020B0604020202020204" pitchFamily="34" charset="0"/>
              </a:rPr>
              <a:t>hyn</a:t>
            </a:r>
            <a:r>
              <a:rPr lang="en-GB" altLang="en-US" dirty="0">
                <a:latin typeface="Arial" panose="020B0604020202020204" pitchFamily="34" charset="0"/>
              </a:rPr>
              <a:t>. </a:t>
            </a:r>
            <a:r>
              <a:rPr lang="en-GB" altLang="en-US" dirty="0" err="1">
                <a:latin typeface="Arial" panose="020B0604020202020204" pitchFamily="34" charset="0"/>
              </a:rPr>
              <a:t>Dod</a:t>
            </a:r>
            <a:r>
              <a:rPr lang="en-GB" altLang="en-US" dirty="0">
                <a:latin typeface="Arial" panose="020B0604020202020204" pitchFamily="34" charset="0"/>
              </a:rPr>
              <a:t> â </a:t>
            </a:r>
            <a:r>
              <a:rPr lang="en-GB" altLang="en-US" dirty="0" err="1">
                <a:latin typeface="Arial" panose="020B0604020202020204" pitchFamily="34" charset="0"/>
              </a:rPr>
              <a:t>damcaniaethau</a:t>
            </a:r>
            <a:r>
              <a:rPr lang="en-GB" altLang="en-US" dirty="0">
                <a:latin typeface="Arial" panose="020B0604020202020204" pitchFamily="34" charset="0"/>
              </a:rPr>
              <a:t>, </a:t>
            </a:r>
            <a:r>
              <a:rPr lang="en-GB" altLang="en-US" dirty="0" err="1">
                <a:latin typeface="Arial" panose="020B0604020202020204" pitchFamily="34" charset="0"/>
              </a:rPr>
              <a:t>ymchwil</a:t>
            </a:r>
            <a:r>
              <a:rPr lang="en-GB" altLang="en-US" dirty="0">
                <a:latin typeface="Arial" panose="020B0604020202020204" pitchFamily="34" charset="0"/>
              </a:rPr>
              <a:t> a </a:t>
            </a:r>
            <a:r>
              <a:rPr lang="en-GB" altLang="en-US" dirty="0" err="1">
                <a:latin typeface="Arial" panose="020B0604020202020204" pitchFamily="34" charset="0"/>
              </a:rPr>
              <a:t>pholisi</a:t>
            </a:r>
            <a:r>
              <a:rPr lang="en-GB" altLang="en-US" dirty="0">
                <a:latin typeface="Arial" panose="020B0604020202020204" pitchFamily="34" charset="0"/>
              </a:rPr>
              <a:t> </a:t>
            </a:r>
            <a:r>
              <a:rPr lang="en-GB" altLang="en-US" dirty="0" err="1">
                <a:latin typeface="Arial" panose="020B0604020202020204" pitchFamily="34" charset="0"/>
              </a:rPr>
              <a:t>ynghyd</a:t>
            </a:r>
            <a:r>
              <a:rPr lang="en-GB" altLang="en-US" dirty="0">
                <a:latin typeface="Arial" panose="020B0604020202020204" pitchFamily="34" charset="0"/>
              </a:rPr>
              <a:t>. </a:t>
            </a:r>
            <a:r>
              <a:rPr lang="en-GB" altLang="en-US" dirty="0" err="1">
                <a:latin typeface="Arial" panose="020B0604020202020204" pitchFamily="34" charset="0"/>
              </a:rPr>
              <a:t>Dangoswch</a:t>
            </a:r>
            <a:r>
              <a:rPr lang="en-GB" altLang="en-US" dirty="0">
                <a:latin typeface="Arial" panose="020B0604020202020204" pitchFamily="34" charset="0"/>
              </a:rPr>
              <a:t> </a:t>
            </a:r>
            <a:r>
              <a:rPr lang="en-GB" altLang="en-US" dirty="0" err="1">
                <a:latin typeface="Arial" panose="020B0604020202020204" pitchFamily="34" charset="0"/>
              </a:rPr>
              <a:t>ddyfnder</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darllen</a:t>
            </a:r>
            <a:r>
              <a:rPr lang="en-GB" altLang="en-US" dirty="0">
                <a:latin typeface="Arial" panose="020B0604020202020204" pitchFamily="34" charset="0"/>
              </a:rPr>
              <a:t> </a:t>
            </a:r>
            <a:r>
              <a:rPr lang="en-GB" altLang="en-US" dirty="0" err="1">
                <a:latin typeface="Arial" panose="020B0604020202020204" pitchFamily="34" charset="0"/>
              </a:rPr>
              <a:t>a’ch</a:t>
            </a:r>
            <a:r>
              <a:rPr lang="en-GB" altLang="en-US" dirty="0">
                <a:latin typeface="Arial" panose="020B0604020202020204" pitchFamily="34" charset="0"/>
              </a:rPr>
              <a:t> </a:t>
            </a:r>
            <a:r>
              <a:rPr lang="en-GB" altLang="en-US" dirty="0" err="1">
                <a:latin typeface="Arial" panose="020B0604020202020204" pitchFamily="34" charset="0"/>
              </a:rPr>
              <a:t>gwybodaeth</a:t>
            </a:r>
            <a:r>
              <a:rPr lang="en-GB" altLang="en-US" dirty="0">
                <a:latin typeface="Arial" panose="020B0604020202020204" pitchFamily="34" charset="0"/>
              </a:rPr>
              <a:t> </a:t>
            </a:r>
            <a:r>
              <a:rPr lang="en-GB" altLang="en-US" dirty="0" err="1">
                <a:latin typeface="Arial" panose="020B0604020202020204" pitchFamily="34" charset="0"/>
              </a:rPr>
              <a:t>rydych</a:t>
            </a:r>
            <a:r>
              <a:rPr lang="en-GB" altLang="en-US" dirty="0">
                <a:latin typeface="Arial" panose="020B0604020202020204" pitchFamily="34" charset="0"/>
              </a:rPr>
              <a:t> chi </a:t>
            </a:r>
            <a:r>
              <a:rPr lang="en-GB" altLang="en-US" dirty="0" err="1">
                <a:latin typeface="Arial" panose="020B0604020202020204" pitchFamily="34" charset="0"/>
              </a:rPr>
              <a:t>wedi’i</a:t>
            </a:r>
            <a:r>
              <a:rPr lang="en-GB" altLang="en-US" dirty="0">
                <a:latin typeface="Arial" panose="020B0604020202020204" pitchFamily="34" charset="0"/>
              </a:rPr>
              <a:t> </a:t>
            </a:r>
            <a:r>
              <a:rPr lang="en-GB" altLang="en-US" dirty="0" err="1">
                <a:latin typeface="Arial" panose="020B0604020202020204" pitchFamily="34" charset="0"/>
              </a:rPr>
              <a:t>datblygu</a:t>
            </a:r>
            <a:r>
              <a:rPr lang="en-GB" altLang="en-US" dirty="0">
                <a:latin typeface="Arial" panose="020B0604020202020204" pitchFamily="34" charset="0"/>
              </a:rPr>
              <a:t> </a:t>
            </a:r>
            <a:r>
              <a:rPr lang="en-GB" altLang="en-US" dirty="0" err="1">
                <a:latin typeface="Arial" panose="020B0604020202020204" pitchFamily="34" charset="0"/>
              </a:rPr>
              <a:t>ers</a:t>
            </a:r>
            <a:r>
              <a:rPr lang="en-GB" altLang="en-US" dirty="0">
                <a:latin typeface="Arial" panose="020B0604020202020204" pitchFamily="34" charset="0"/>
              </a:rPr>
              <a:t> </a:t>
            </a:r>
            <a:r>
              <a:rPr lang="en-GB" altLang="en-US" dirty="0" err="1">
                <a:latin typeface="Arial" panose="020B0604020202020204" pitchFamily="34" charset="0"/>
              </a:rPr>
              <a:t>lefel</a:t>
            </a:r>
            <a:r>
              <a:rPr lang="en-GB" altLang="en-US" dirty="0">
                <a:latin typeface="Arial" panose="020B0604020202020204" pitchFamily="34" charset="0"/>
              </a:rPr>
              <a:t> 4.</a:t>
            </a:r>
          </a:p>
          <a:p>
            <a:endParaRPr lang="en-GB" altLang="en-US" dirty="0">
              <a:latin typeface="Arial" panose="020B0604020202020204" pitchFamily="34" charset="0"/>
            </a:endParaRPr>
          </a:p>
          <a:p>
            <a:r>
              <a:rPr lang="en-GB" altLang="en-US" dirty="0">
                <a:latin typeface="Arial" panose="020B0604020202020204" pitchFamily="34" charset="0"/>
              </a:rPr>
              <a:t>Mae </a:t>
            </a:r>
            <a:r>
              <a:rPr lang="en-GB" altLang="en-US" dirty="0" err="1">
                <a:latin typeface="Arial" panose="020B0604020202020204" pitchFamily="34" charset="0"/>
              </a:rPr>
              <a:t>ymchwil</a:t>
            </a:r>
            <a:r>
              <a:rPr lang="en-GB" altLang="en-US" dirty="0">
                <a:latin typeface="Arial" panose="020B0604020202020204" pitchFamily="34" charset="0"/>
              </a:rPr>
              <a:t>, </a:t>
            </a:r>
            <a:r>
              <a:rPr lang="en-GB" altLang="en-US" dirty="0" err="1">
                <a:latin typeface="Arial" panose="020B0604020202020204" pitchFamily="34" charset="0"/>
              </a:rPr>
              <a:t>dogfennau</a:t>
            </a:r>
            <a:r>
              <a:rPr lang="en-GB" altLang="en-US" dirty="0">
                <a:latin typeface="Arial" panose="020B0604020202020204" pitchFamily="34" charset="0"/>
              </a:rPr>
              <a:t> ac </a:t>
            </a:r>
            <a:r>
              <a:rPr lang="en-GB" altLang="en-US" dirty="0" err="1">
                <a:latin typeface="Arial" panose="020B0604020202020204" pitchFamily="34" charset="0"/>
              </a:rPr>
              <a:t>erthyglau</a:t>
            </a:r>
            <a:r>
              <a:rPr lang="en-GB" altLang="en-US" dirty="0">
                <a:latin typeface="Arial" panose="020B0604020202020204" pitchFamily="34" charset="0"/>
              </a:rPr>
              <a:t> </a:t>
            </a:r>
            <a:r>
              <a:rPr lang="en-GB" altLang="en-US" dirty="0" err="1">
                <a:latin typeface="Arial" panose="020B0604020202020204" pitchFamily="34" charset="0"/>
              </a:rPr>
              <a:t>perthnasol</a:t>
            </a:r>
            <a:r>
              <a:rPr lang="en-GB" altLang="en-US" dirty="0">
                <a:latin typeface="Arial" panose="020B0604020202020204" pitchFamily="34" charset="0"/>
              </a:rPr>
              <a:t> </a:t>
            </a:r>
            <a:r>
              <a:rPr lang="en-GB" altLang="en-US" dirty="0" err="1">
                <a:latin typeface="Arial" panose="020B0604020202020204" pitchFamily="34" charset="0"/>
              </a:rPr>
              <a:t>wedi'u</a:t>
            </a:r>
            <a:r>
              <a:rPr lang="en-GB" altLang="en-US" dirty="0">
                <a:latin typeface="Arial" panose="020B0604020202020204" pitchFamily="34" charset="0"/>
              </a:rPr>
              <a:t> </a:t>
            </a:r>
            <a:r>
              <a:rPr lang="en-GB" altLang="en-US" dirty="0" err="1">
                <a:latin typeface="Arial" panose="020B0604020202020204" pitchFamily="34" charset="0"/>
              </a:rPr>
              <a:t>gosod</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Moodle </a:t>
            </a:r>
            <a:r>
              <a:rPr lang="en-GB" altLang="en-US" dirty="0" err="1">
                <a:latin typeface="Arial" panose="020B0604020202020204" pitchFamily="34" charset="0"/>
              </a:rPr>
              <a:t>i</a:t>
            </a:r>
            <a:r>
              <a:rPr lang="en-GB" altLang="en-US" dirty="0">
                <a:latin typeface="Arial" panose="020B0604020202020204" pitchFamily="34" charset="0"/>
              </a:rPr>
              <a:t> chi </a:t>
            </a:r>
            <a:r>
              <a:rPr lang="en-GB" altLang="en-US" dirty="0" err="1">
                <a:latin typeface="Arial" panose="020B0604020202020204" pitchFamily="34" charset="0"/>
              </a:rPr>
              <a:t>gyfeirio</a:t>
            </a:r>
            <a:r>
              <a:rPr lang="en-GB" altLang="en-US" dirty="0">
                <a:latin typeface="Arial" panose="020B0604020202020204" pitchFamily="34" charset="0"/>
              </a:rPr>
              <a:t> </a:t>
            </a:r>
            <a:r>
              <a:rPr lang="en-GB" altLang="en-US" dirty="0" err="1">
                <a:latin typeface="Arial" panose="020B0604020202020204" pitchFamily="34" charset="0"/>
              </a:rPr>
              <a:t>atynt</a:t>
            </a:r>
            <a:r>
              <a:rPr lang="en-GB" altLang="en-US" dirty="0">
                <a:latin typeface="Arial" panose="020B0604020202020204" pitchFamily="34" charset="0"/>
              </a:rPr>
              <a:t> </a:t>
            </a:r>
            <a:r>
              <a:rPr lang="en-GB" altLang="en-US" dirty="0" err="1">
                <a:latin typeface="Arial" panose="020B0604020202020204" pitchFamily="34" charset="0"/>
              </a:rPr>
              <a:t>a'u</a:t>
            </a:r>
            <a:r>
              <a:rPr lang="en-GB" altLang="en-US" dirty="0">
                <a:latin typeface="Arial" panose="020B0604020202020204" pitchFamily="34" charset="0"/>
              </a:rPr>
              <a:t> </a:t>
            </a:r>
            <a:r>
              <a:rPr lang="en-GB" altLang="en-US" dirty="0" err="1">
                <a:latin typeface="Arial" panose="020B0604020202020204" pitchFamily="34" charset="0"/>
              </a:rPr>
              <a:t>defnyddio</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aseiniadau</a:t>
            </a:r>
            <a:r>
              <a:rPr lang="en-GB" altLang="en-US" dirty="0">
                <a:latin typeface="Arial" panose="020B0604020202020204" pitchFamily="34" charset="0"/>
              </a:rPr>
              <a:t>. </a:t>
            </a:r>
            <a:r>
              <a:rPr lang="en-GB" altLang="en-US" dirty="0" err="1">
                <a:latin typeface="Arial" panose="020B0604020202020204" pitchFamily="34" charset="0"/>
              </a:rPr>
              <a:t>Cofiwch</a:t>
            </a:r>
            <a:r>
              <a:rPr lang="en-GB" altLang="en-US" dirty="0">
                <a:latin typeface="Arial" panose="020B0604020202020204" pitchFamily="34" charset="0"/>
              </a:rPr>
              <a:t> </a:t>
            </a:r>
            <a:r>
              <a:rPr lang="en-GB" altLang="en-US" dirty="0" err="1">
                <a:latin typeface="Arial" panose="020B0604020202020204" pitchFamily="34" charset="0"/>
              </a:rPr>
              <a:t>gyfeirio'n</a:t>
            </a:r>
            <a:r>
              <a:rPr lang="en-GB" altLang="en-US" dirty="0">
                <a:latin typeface="Arial" panose="020B0604020202020204" pitchFamily="34" charset="0"/>
              </a:rPr>
              <a:t> </a:t>
            </a:r>
            <a:r>
              <a:rPr lang="en-GB" altLang="en-US" dirty="0" err="1">
                <a:latin typeface="Arial" panose="020B0604020202020204" pitchFamily="34" charset="0"/>
              </a:rPr>
              <a:t>gywir</a:t>
            </a:r>
            <a:r>
              <a:rPr lang="en-GB" altLang="en-US" dirty="0">
                <a:latin typeface="Arial" panose="020B0604020202020204" pitchFamily="34" charset="0"/>
              </a:rPr>
              <a:t> o </a:t>
            </a:r>
            <a:r>
              <a:rPr lang="en-GB" altLang="en-US" dirty="0" err="1">
                <a:latin typeface="Arial" panose="020B0604020202020204" pitchFamily="34" charset="0"/>
              </a:rPr>
              <a:t>fewn</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rhestr</a:t>
            </a:r>
            <a:r>
              <a:rPr lang="en-GB" altLang="en-US" dirty="0">
                <a:latin typeface="Arial" panose="020B0604020202020204" pitchFamily="34" charset="0"/>
              </a:rPr>
              <a:t> </a:t>
            </a:r>
            <a:r>
              <a:rPr lang="en-GB" altLang="en-US" dirty="0" err="1">
                <a:latin typeface="Arial" panose="020B0604020202020204" pitchFamily="34" charset="0"/>
              </a:rPr>
              <a:t>gyfeirio</a:t>
            </a:r>
            <a:r>
              <a:rPr lang="en-GB" altLang="en-US" dirty="0">
                <a:latin typeface="Arial" panose="020B0604020202020204" pitchFamily="34" charset="0"/>
              </a:rPr>
              <a:t>.</a:t>
            </a:r>
          </a:p>
          <a:p>
            <a:r>
              <a:rPr lang="en-GB" altLang="en-US" dirty="0" err="1">
                <a:latin typeface="Arial" panose="020B0604020202020204" pitchFamily="34" charset="0"/>
              </a:rPr>
              <a:t>Defnyddiwch</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dolenni</a:t>
            </a:r>
            <a:r>
              <a:rPr lang="en-GB" altLang="en-US" dirty="0">
                <a:latin typeface="Arial" panose="020B0604020202020204" pitchFamily="34" charset="0"/>
              </a:rPr>
              <a:t> </a:t>
            </a:r>
            <a:r>
              <a:rPr lang="en-GB" altLang="en-US" dirty="0" err="1">
                <a:latin typeface="Arial" panose="020B0604020202020204" pitchFamily="34" charset="0"/>
              </a:rPr>
              <a:t>drafft</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wirio</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canran</a:t>
            </a:r>
            <a:r>
              <a:rPr lang="en-GB" altLang="en-US" dirty="0">
                <a:latin typeface="Arial" panose="020B0604020202020204" pitchFamily="34" charset="0"/>
              </a:rPr>
              <a:t> </a:t>
            </a:r>
            <a:r>
              <a:rPr lang="en-GB" altLang="en-US" dirty="0" err="1">
                <a:latin typeface="Arial" panose="020B0604020202020204" pitchFamily="34" charset="0"/>
              </a:rPr>
              <a:t>tebygrwydd</a:t>
            </a:r>
            <a:r>
              <a:rPr lang="en-GB" altLang="en-US" dirty="0">
                <a:latin typeface="Arial" panose="020B0604020202020204" pitchFamily="34" charset="0"/>
              </a:rPr>
              <a:t> ac </a:t>
            </a:r>
            <a:r>
              <a:rPr lang="en-GB" altLang="en-US" dirty="0" err="1">
                <a:latin typeface="Arial" panose="020B0604020202020204" pitchFamily="34" charset="0"/>
              </a:rPr>
              <a:t>addasu</a:t>
            </a:r>
            <a:r>
              <a:rPr lang="en-GB" altLang="en-US" dirty="0">
                <a:latin typeface="Arial" panose="020B0604020202020204" pitchFamily="34" charset="0"/>
              </a:rPr>
              <a:t> </a:t>
            </a:r>
            <a:r>
              <a:rPr lang="en-GB" altLang="en-US" dirty="0" err="1">
                <a:latin typeface="Arial" panose="020B0604020202020204" pitchFamily="34" charset="0"/>
              </a:rPr>
              <a:t>os</a:t>
            </a:r>
            <a:r>
              <a:rPr lang="en-GB" altLang="en-US" dirty="0">
                <a:latin typeface="Arial" panose="020B0604020202020204" pitchFamily="34" charset="0"/>
              </a:rPr>
              <a:t> </a:t>
            </a:r>
            <a:r>
              <a:rPr lang="en-GB" altLang="en-US" dirty="0" err="1">
                <a:latin typeface="Arial" panose="020B0604020202020204" pitchFamily="34" charset="0"/>
              </a:rPr>
              <a:t>oes</a:t>
            </a:r>
            <a:r>
              <a:rPr lang="en-GB" altLang="en-US" dirty="0">
                <a:latin typeface="Arial" panose="020B0604020202020204" pitchFamily="34" charset="0"/>
              </a:rPr>
              <a:t> </a:t>
            </a:r>
            <a:r>
              <a:rPr lang="en-GB" altLang="en-US" dirty="0" err="1">
                <a:latin typeface="Arial" panose="020B0604020202020204" pitchFamily="34" charset="0"/>
              </a:rPr>
              <a:t>angen</a:t>
            </a:r>
            <a:r>
              <a:rPr lang="en-GB" altLang="en-US" dirty="0">
                <a:latin typeface="Arial" panose="020B0604020202020204" pitchFamily="34" charset="0"/>
              </a:rPr>
              <a:t>. A </a:t>
            </a:r>
            <a:r>
              <a:rPr lang="en-GB" altLang="en-US" dirty="0" err="1">
                <a:latin typeface="Arial" panose="020B0604020202020204" pitchFamily="34" charset="0"/>
              </a:rPr>
              <a:t>ydych</a:t>
            </a:r>
            <a:r>
              <a:rPr lang="en-GB" altLang="en-US" dirty="0">
                <a:latin typeface="Arial" panose="020B0604020202020204" pitchFamily="34" charset="0"/>
              </a:rPr>
              <a:t> </a:t>
            </a:r>
            <a:r>
              <a:rPr lang="en-GB" altLang="en-US" dirty="0" err="1">
                <a:latin typeface="Arial" panose="020B0604020202020204" pitchFamily="34" charset="0"/>
              </a:rPr>
              <a:t>wedi</a:t>
            </a:r>
            <a:r>
              <a:rPr lang="en-GB" altLang="en-US" dirty="0">
                <a:latin typeface="Arial" panose="020B0604020202020204" pitchFamily="34" charset="0"/>
              </a:rPr>
              <a:t> </a:t>
            </a:r>
            <a:r>
              <a:rPr lang="en-GB" altLang="en-US" dirty="0" err="1">
                <a:latin typeface="Arial" panose="020B0604020202020204" pitchFamily="34" charset="0"/>
              </a:rPr>
              <a:t>cyfeirio</a:t>
            </a:r>
            <a:r>
              <a:rPr lang="en-GB" altLang="en-US" dirty="0">
                <a:latin typeface="Arial" panose="020B0604020202020204" pitchFamily="34" charset="0"/>
              </a:rPr>
              <a:t> at </a:t>
            </a:r>
            <a:r>
              <a:rPr lang="en-GB" altLang="en-US" dirty="0" err="1">
                <a:latin typeface="Arial" panose="020B0604020202020204" pitchFamily="34" charset="0"/>
              </a:rPr>
              <a:t>unrhyw</a:t>
            </a:r>
            <a:r>
              <a:rPr lang="en-GB" altLang="en-US" dirty="0">
                <a:latin typeface="Arial" panose="020B0604020202020204" pitchFamily="34" charset="0"/>
              </a:rPr>
              <a:t> </a:t>
            </a:r>
            <a:r>
              <a:rPr lang="en-GB" altLang="en-US" dirty="0" err="1">
                <a:latin typeface="Arial" panose="020B0604020202020204" pitchFamily="34" charset="0"/>
              </a:rPr>
              <a:t>ddyfyniadau</a:t>
            </a:r>
            <a:r>
              <a:rPr lang="en-GB" altLang="en-US" dirty="0">
                <a:latin typeface="Arial" panose="020B0604020202020204" pitchFamily="34" charset="0"/>
              </a:rPr>
              <a:t> </a:t>
            </a:r>
            <a:r>
              <a:rPr lang="en-GB" altLang="en-US" dirty="0" err="1">
                <a:latin typeface="Arial" panose="020B0604020202020204" pitchFamily="34" charset="0"/>
              </a:rPr>
              <a:t>uniongyrchol</a:t>
            </a:r>
            <a:r>
              <a:rPr lang="en-GB" altLang="en-US" dirty="0">
                <a:latin typeface="Arial" panose="020B0604020202020204" pitchFamily="34" charset="0"/>
              </a:rPr>
              <a:t>, </a:t>
            </a:r>
            <a:r>
              <a:rPr lang="en-GB" altLang="en-US" dirty="0" err="1">
                <a:latin typeface="Arial" panose="020B0604020202020204" pitchFamily="34" charset="0"/>
              </a:rPr>
              <a:t>cyfyngu</a:t>
            </a:r>
            <a:r>
              <a:rPr lang="en-GB" altLang="en-US" dirty="0">
                <a:latin typeface="Arial" panose="020B0604020202020204" pitchFamily="34" charset="0"/>
              </a:rPr>
              <a:t> </a:t>
            </a:r>
            <a:r>
              <a:rPr lang="en-GB" altLang="en-US" dirty="0" err="1">
                <a:latin typeface="Arial" panose="020B0604020202020204" pitchFamily="34" charset="0"/>
              </a:rPr>
              <a:t>dyfynbrisiau</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un </a:t>
            </a:r>
            <a:r>
              <a:rPr lang="en-GB" altLang="en-US" dirty="0" err="1">
                <a:latin typeface="Arial" panose="020B0604020202020204" pitchFamily="34" charset="0"/>
              </a:rPr>
              <a:t>ar</a:t>
            </a:r>
            <a:r>
              <a:rPr lang="en-GB" altLang="en-US" dirty="0">
                <a:latin typeface="Arial" panose="020B0604020202020204" pitchFamily="34" charset="0"/>
              </a:rPr>
              <a:t> bob </a:t>
            </a:r>
            <a:r>
              <a:rPr lang="en-GB" altLang="en-US" dirty="0" err="1">
                <a:latin typeface="Arial" panose="020B0604020202020204" pitchFamily="34" charset="0"/>
              </a:rPr>
              <a:t>tudalen</a:t>
            </a:r>
            <a:r>
              <a:rPr lang="en-GB" altLang="en-US" dirty="0">
                <a:latin typeface="Arial" panose="020B0604020202020204" pitchFamily="34" charset="0"/>
              </a:rPr>
              <a:t> – </a:t>
            </a:r>
            <a:r>
              <a:rPr lang="en-GB" altLang="en-US" dirty="0" err="1">
                <a:latin typeface="Arial" panose="020B0604020202020204" pitchFamily="34" charset="0"/>
              </a:rPr>
              <a:t>nid</a:t>
            </a:r>
            <a:r>
              <a:rPr lang="en-GB" altLang="en-US" dirty="0">
                <a:latin typeface="Arial" panose="020B0604020202020204" pitchFamily="34" charset="0"/>
              </a:rPr>
              <a:t> </a:t>
            </a:r>
            <a:r>
              <a:rPr lang="en-GB" altLang="en-US" dirty="0" err="1">
                <a:latin typeface="Arial" panose="020B0604020202020204" pitchFamily="34" charset="0"/>
              </a:rPr>
              <a:t>ydynt</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dangos</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dealltwriaeth</a:t>
            </a:r>
            <a:r>
              <a:rPr lang="en-GB" altLang="en-US" dirty="0">
                <a:latin typeface="Arial" panose="020B0604020202020204" pitchFamily="34" charset="0"/>
              </a:rPr>
              <a:t>.</a:t>
            </a:r>
          </a:p>
          <a:p>
            <a:r>
              <a:rPr lang="en-GB" altLang="en-US" dirty="0">
                <a:latin typeface="Arial" panose="020B0604020202020204" pitchFamily="34" charset="0"/>
              </a:rPr>
              <a:t>Evidence of a wide range of referencing is required throughout, look to synthesis of ideas and demonstrate opposing sources/viewpoints/evidence within your work. Accuracy and consistency is essential at level 6, use your referencing handbook to support you with this. Bring theories, research and policy together. Show off your depth of reading and knowledge you have developed since level 4.</a:t>
            </a:r>
          </a:p>
          <a:p>
            <a:endParaRPr lang="en-GB" altLang="en-US" dirty="0">
              <a:latin typeface="Arial" panose="020B0604020202020204" pitchFamily="34" charset="0"/>
            </a:endParaRPr>
          </a:p>
          <a:p>
            <a:r>
              <a:rPr lang="en-GB" altLang="en-US" dirty="0">
                <a:latin typeface="Arial" panose="020B0604020202020204" pitchFamily="34" charset="0"/>
              </a:rPr>
              <a:t>Relevant research, documents and articles have been placed on Moodle for you to refer to and use within your assignments. Remember to reference correctly within your reference list.</a:t>
            </a:r>
          </a:p>
          <a:p>
            <a:r>
              <a:rPr lang="en-GB" altLang="en-US" dirty="0">
                <a:latin typeface="Arial" panose="020B0604020202020204" pitchFamily="34" charset="0"/>
              </a:rPr>
              <a:t>Use your draft links to check your similarity percentage and adjust if you need to. Have you referenced any direct quotations, limit quotations to one per page – they do not demonstrate your understanding. </a:t>
            </a:r>
          </a:p>
          <a:p>
            <a:endParaRPr lang="en-GB" altLang="en-US" dirty="0">
              <a:latin typeface="Arial" panose="020B0604020202020204" pitchFamily="34" charset="0"/>
            </a:endParaRPr>
          </a:p>
        </p:txBody>
      </p:sp>
      <p:sp>
        <p:nvSpPr>
          <p:cNvPr id="30724" name="Slide Number Placeholder 3">
            <a:extLst>
              <a:ext uri="{FF2B5EF4-FFF2-40B4-BE49-F238E27FC236}">
                <a16:creationId xmlns:a16="http://schemas.microsoft.com/office/drawing/2014/main" id="{E3DC9C77-B822-83ED-518D-A9527E1DD41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63588" indent="-293688">
              <a:defRPr sz="2400">
                <a:solidFill>
                  <a:schemeClr val="tx1"/>
                </a:solidFill>
                <a:latin typeface="Times" panose="02020603050405020304" pitchFamily="18" charset="0"/>
                <a:ea typeface="MS PGothic" panose="020B0600070205080204" pitchFamily="34" charset="-128"/>
              </a:defRPr>
            </a:lvl2pPr>
            <a:lvl3pPr marL="1176338" indent="-234950">
              <a:defRPr sz="2400">
                <a:solidFill>
                  <a:schemeClr val="tx1"/>
                </a:solidFill>
                <a:latin typeface="Times" panose="02020603050405020304" pitchFamily="18" charset="0"/>
                <a:ea typeface="MS PGothic" panose="020B0600070205080204" pitchFamily="34" charset="-128"/>
              </a:defRPr>
            </a:lvl3pPr>
            <a:lvl4pPr marL="1646238" indent="-234950">
              <a:defRPr sz="2400">
                <a:solidFill>
                  <a:schemeClr val="tx1"/>
                </a:solidFill>
                <a:latin typeface="Times" panose="02020603050405020304" pitchFamily="18" charset="0"/>
                <a:ea typeface="MS PGothic" panose="020B0600070205080204" pitchFamily="34" charset="-128"/>
              </a:defRPr>
            </a:lvl4pPr>
            <a:lvl5pPr marL="2116138" indent="-234950">
              <a:defRPr sz="2400">
                <a:solidFill>
                  <a:schemeClr val="tx1"/>
                </a:solidFill>
                <a:latin typeface="Times" panose="02020603050405020304" pitchFamily="18" charset="0"/>
                <a:ea typeface="MS PGothic" panose="020B0600070205080204" pitchFamily="34" charset="-128"/>
              </a:defRPr>
            </a:lvl5pPr>
            <a:lvl6pPr marL="25733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305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877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449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11CA49B-9D2D-4845-BA93-0B09CD1CE179}" type="slidenum">
              <a:rPr lang="cy-GB" altLang="en-US" sz="120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2418806D-8B2E-C545-E1A7-49C985CB4680}"/>
              </a:ext>
            </a:extLst>
          </p:cNvPr>
          <p:cNvSpPr>
            <a:spLocks noGrp="1" noRot="1" noChangeAspect="1" noChangeArrowheads="1" noTextEdit="1"/>
          </p:cNvSpPr>
          <p:nvPr>
            <p:ph type="sldImg"/>
          </p:nvPr>
        </p:nvSpPr>
        <p:spPr>
          <a:xfrm>
            <a:off x="941388" y="750888"/>
            <a:ext cx="5006975" cy="3756025"/>
          </a:xfrm>
          <a:ln/>
        </p:spPr>
      </p:sp>
      <p:sp>
        <p:nvSpPr>
          <p:cNvPr id="24579" name="Notes Placeholder 2">
            <a:extLst>
              <a:ext uri="{FF2B5EF4-FFF2-40B4-BE49-F238E27FC236}">
                <a16:creationId xmlns:a16="http://schemas.microsoft.com/office/drawing/2014/main" id="{07606756-FCEA-AE9B-A8B9-34C7CB6A037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GB" altLang="en-US" b="1" dirty="0" err="1">
                <a:latin typeface="Arial"/>
                <a:cs typeface="Arial"/>
              </a:rPr>
              <a:t>Ystyriwch</a:t>
            </a:r>
            <a:r>
              <a:rPr lang="en-GB" altLang="en-US" b="1" dirty="0">
                <a:latin typeface="Arial"/>
                <a:cs typeface="Arial"/>
              </a:rPr>
              <a:t> </a:t>
            </a:r>
            <a:r>
              <a:rPr lang="en-GB" altLang="en-US" b="1" dirty="0" err="1">
                <a:latin typeface="Arial"/>
                <a:cs typeface="Arial"/>
              </a:rPr>
              <a:t>beth</a:t>
            </a:r>
            <a:r>
              <a:rPr lang="en-GB" altLang="en-US" b="1" dirty="0">
                <a:latin typeface="Arial"/>
                <a:cs typeface="Arial"/>
              </a:rPr>
              <a:t> </a:t>
            </a:r>
            <a:r>
              <a:rPr lang="en-GB" altLang="en-US" b="1" dirty="0" err="1">
                <a:latin typeface="Arial"/>
                <a:cs typeface="Arial"/>
              </a:rPr>
              <a:t>sydd</a:t>
            </a:r>
            <a:r>
              <a:rPr lang="en-GB" altLang="en-US" b="1" dirty="0">
                <a:latin typeface="Arial"/>
                <a:cs typeface="Arial"/>
              </a:rPr>
              <a:t> </a:t>
            </a:r>
            <a:r>
              <a:rPr lang="en-GB" altLang="en-US" b="1" dirty="0" err="1">
                <a:latin typeface="Arial"/>
                <a:cs typeface="Arial"/>
              </a:rPr>
              <a:t>wedi</a:t>
            </a:r>
            <a:r>
              <a:rPr lang="en-GB" altLang="en-US" b="1" dirty="0">
                <a:latin typeface="Arial"/>
                <a:cs typeface="Arial"/>
              </a:rPr>
              <a:t> </a:t>
            </a:r>
            <a:r>
              <a:rPr lang="en-GB" altLang="en-US" b="1" dirty="0" err="1">
                <a:latin typeface="Arial"/>
                <a:cs typeface="Arial"/>
              </a:rPr>
              <a:t>dylanwadu</a:t>
            </a:r>
            <a:r>
              <a:rPr lang="en-GB" altLang="en-US" b="1" dirty="0">
                <a:latin typeface="Arial"/>
                <a:cs typeface="Arial"/>
              </a:rPr>
              <a:t> </a:t>
            </a:r>
            <a:r>
              <a:rPr lang="en-GB" altLang="en-US" b="1" dirty="0" err="1">
                <a:latin typeface="Arial"/>
                <a:cs typeface="Arial"/>
              </a:rPr>
              <a:t>ar</a:t>
            </a:r>
            <a:r>
              <a:rPr lang="en-GB" altLang="en-US" b="1" dirty="0">
                <a:latin typeface="Arial"/>
                <a:cs typeface="Arial"/>
              </a:rPr>
              <a:t> </a:t>
            </a:r>
            <a:r>
              <a:rPr lang="en-GB" altLang="en-US" b="1" dirty="0" err="1">
                <a:latin typeface="Arial"/>
                <a:cs typeface="Arial"/>
              </a:rPr>
              <a:t>bwy</a:t>
            </a:r>
            <a:r>
              <a:rPr lang="en-GB" altLang="en-US" b="1" dirty="0">
                <a:latin typeface="Arial"/>
                <a:cs typeface="Arial"/>
              </a:rPr>
              <a:t> </a:t>
            </a:r>
            <a:r>
              <a:rPr lang="en-GB" altLang="en-US" b="1" dirty="0" err="1">
                <a:latin typeface="Arial"/>
                <a:cs typeface="Arial"/>
              </a:rPr>
              <a:t>ydych</a:t>
            </a:r>
            <a:r>
              <a:rPr lang="en-GB" altLang="en-US" b="1" dirty="0">
                <a:latin typeface="Arial"/>
                <a:cs typeface="Arial"/>
              </a:rPr>
              <a:t> chi </a:t>
            </a:r>
            <a:r>
              <a:rPr lang="en-GB" altLang="en-US" b="1" dirty="0" err="1">
                <a:latin typeface="Arial"/>
                <a:cs typeface="Arial"/>
              </a:rPr>
              <a:t>heddiw</a:t>
            </a:r>
            <a:r>
              <a:rPr lang="en-GB" altLang="en-US" b="1" dirty="0">
                <a:latin typeface="Arial"/>
                <a:cs typeface="Arial"/>
              </a:rPr>
              <a:t>, </a:t>
            </a:r>
            <a:r>
              <a:rPr lang="en-GB" altLang="en-US" b="1" dirty="0" err="1">
                <a:latin typeface="Arial"/>
                <a:cs typeface="Arial"/>
              </a:rPr>
              <a:t>eich</a:t>
            </a:r>
            <a:r>
              <a:rPr lang="en-GB" altLang="en-US" b="1" dirty="0">
                <a:latin typeface="Arial"/>
                <a:cs typeface="Arial"/>
              </a:rPr>
              <a:t> </a:t>
            </a:r>
            <a:r>
              <a:rPr lang="en-GB" altLang="en-US" b="1" dirty="0" err="1">
                <a:latin typeface="Arial"/>
                <a:cs typeface="Arial"/>
              </a:rPr>
              <a:t>profiadau</a:t>
            </a:r>
            <a:r>
              <a:rPr lang="en-GB" altLang="en-US" b="1" dirty="0">
                <a:latin typeface="Arial"/>
                <a:cs typeface="Arial"/>
              </a:rPr>
              <a:t> </a:t>
            </a:r>
            <a:r>
              <a:rPr lang="en-GB" altLang="en-US" b="1" dirty="0" err="1">
                <a:latin typeface="Arial"/>
                <a:cs typeface="Arial"/>
              </a:rPr>
              <a:t>a’ch</a:t>
            </a:r>
            <a:r>
              <a:rPr lang="en-GB" altLang="en-US" b="1" dirty="0">
                <a:latin typeface="Arial"/>
                <a:cs typeface="Arial"/>
              </a:rPr>
              <a:t> </a:t>
            </a:r>
            <a:r>
              <a:rPr lang="en-GB" altLang="en-US" b="1" dirty="0" err="1">
                <a:latin typeface="Arial"/>
                <a:cs typeface="Arial"/>
              </a:rPr>
              <a:t>persbectif</a:t>
            </a:r>
            <a:r>
              <a:rPr lang="en-GB" altLang="en-US" b="1" dirty="0">
                <a:latin typeface="Arial"/>
                <a:cs typeface="Arial"/>
              </a:rPr>
              <a:t> – </a:t>
            </a:r>
            <a:r>
              <a:rPr lang="en-GB" altLang="en-US" b="1" dirty="0" err="1">
                <a:latin typeface="Arial"/>
                <a:cs typeface="Arial"/>
              </a:rPr>
              <a:t>beth</a:t>
            </a:r>
            <a:r>
              <a:rPr lang="en-GB" altLang="en-US" b="1" dirty="0">
                <a:latin typeface="Arial"/>
                <a:cs typeface="Arial"/>
              </a:rPr>
              <a:t> </a:t>
            </a:r>
            <a:r>
              <a:rPr lang="en-GB" altLang="en-US" b="1" dirty="0" err="1">
                <a:latin typeface="Arial"/>
                <a:cs typeface="Arial"/>
              </a:rPr>
              <a:t>yw’r</a:t>
            </a:r>
            <a:r>
              <a:rPr lang="en-GB" altLang="en-US" b="1" dirty="0">
                <a:latin typeface="Arial"/>
                <a:cs typeface="Arial"/>
              </a:rPr>
              <a:t> </a:t>
            </a:r>
            <a:r>
              <a:rPr lang="en-GB" altLang="en-US" b="1" dirty="0" err="1">
                <a:latin typeface="Arial"/>
                <a:cs typeface="Arial"/>
              </a:rPr>
              <a:t>dylanwadau</a:t>
            </a:r>
            <a:r>
              <a:rPr lang="en-GB" altLang="en-US" b="1" dirty="0">
                <a:latin typeface="Arial"/>
                <a:cs typeface="Arial"/>
              </a:rPr>
              <a:t> </a:t>
            </a:r>
            <a:r>
              <a:rPr lang="en-GB" altLang="en-US" b="1" dirty="0" err="1">
                <a:latin typeface="Arial"/>
                <a:cs typeface="Arial"/>
              </a:rPr>
              <a:t>cryfaf</a:t>
            </a:r>
            <a:r>
              <a:rPr lang="en-GB" altLang="en-US" b="1" dirty="0">
                <a:latin typeface="Arial"/>
                <a:cs typeface="Arial"/>
              </a:rPr>
              <a:t>? Sut </a:t>
            </a:r>
            <a:r>
              <a:rPr lang="en-GB" altLang="en-US" b="1" dirty="0" err="1">
                <a:latin typeface="Arial"/>
                <a:cs typeface="Arial"/>
              </a:rPr>
              <a:t>mae'r</a:t>
            </a:r>
            <a:r>
              <a:rPr lang="en-GB" altLang="en-US" b="1" dirty="0">
                <a:latin typeface="Arial"/>
                <a:cs typeface="Arial"/>
              </a:rPr>
              <a:t> </a:t>
            </a:r>
            <a:r>
              <a:rPr lang="en-GB" altLang="en-US" b="1" dirty="0" err="1">
                <a:latin typeface="Arial"/>
                <a:cs typeface="Arial"/>
              </a:rPr>
              <a:t>rhain</a:t>
            </a:r>
            <a:r>
              <a:rPr lang="en-GB" altLang="en-US" b="1" dirty="0">
                <a:latin typeface="Arial"/>
                <a:cs typeface="Arial"/>
              </a:rPr>
              <a:t> </a:t>
            </a:r>
            <a:r>
              <a:rPr lang="en-GB" altLang="en-US" b="1" dirty="0" err="1">
                <a:latin typeface="Arial"/>
                <a:cs typeface="Arial"/>
              </a:rPr>
              <a:t>wedi</a:t>
            </a:r>
            <a:r>
              <a:rPr lang="en-GB" altLang="en-US" b="1" dirty="0">
                <a:latin typeface="Arial"/>
                <a:cs typeface="Arial"/>
              </a:rPr>
              <a:t> </a:t>
            </a:r>
            <a:r>
              <a:rPr lang="en-GB" altLang="en-US" b="1" dirty="0" err="1">
                <a:latin typeface="Arial"/>
                <a:cs typeface="Arial"/>
              </a:rPr>
              <a:t>dylanwadu</a:t>
            </a:r>
            <a:r>
              <a:rPr lang="en-GB" altLang="en-US" b="1" dirty="0">
                <a:latin typeface="Arial"/>
                <a:cs typeface="Arial"/>
              </a:rPr>
              <a:t> </a:t>
            </a:r>
            <a:r>
              <a:rPr lang="en-GB" altLang="en-US" b="1" dirty="0" err="1">
                <a:latin typeface="Arial"/>
                <a:cs typeface="Arial"/>
              </a:rPr>
              <a:t>ar</a:t>
            </a:r>
            <a:r>
              <a:rPr lang="en-GB" altLang="en-US" b="1" dirty="0">
                <a:latin typeface="Arial"/>
                <a:cs typeface="Arial"/>
              </a:rPr>
              <a:t> </a:t>
            </a:r>
            <a:r>
              <a:rPr lang="en-GB" altLang="en-US" b="1" dirty="0" err="1">
                <a:latin typeface="Arial"/>
                <a:cs typeface="Arial"/>
              </a:rPr>
              <a:t>ba</a:t>
            </a:r>
            <a:r>
              <a:rPr lang="en-GB" altLang="en-US" b="1" dirty="0">
                <a:latin typeface="Arial"/>
                <a:cs typeface="Arial"/>
              </a:rPr>
              <a:t> </a:t>
            </a:r>
            <a:r>
              <a:rPr lang="en-GB" altLang="en-US" b="1" dirty="0" err="1">
                <a:latin typeface="Arial"/>
                <a:cs typeface="Arial"/>
              </a:rPr>
              <a:t>gyfleoedd</a:t>
            </a:r>
            <a:r>
              <a:rPr lang="en-GB" altLang="en-US" b="1" dirty="0">
                <a:latin typeface="Arial"/>
                <a:cs typeface="Arial"/>
              </a:rPr>
              <a:t> </a:t>
            </a:r>
            <a:r>
              <a:rPr lang="en-GB" altLang="en-US" b="1" dirty="0" err="1">
                <a:latin typeface="Arial"/>
                <a:cs typeface="Arial"/>
              </a:rPr>
              <a:t>dysgu</a:t>
            </a:r>
            <a:r>
              <a:rPr lang="en-GB" altLang="en-US" b="1" dirty="0">
                <a:latin typeface="Arial"/>
                <a:cs typeface="Arial"/>
              </a:rPr>
              <a:t> </a:t>
            </a:r>
            <a:r>
              <a:rPr lang="en-GB" altLang="en-US" b="1" dirty="0" err="1">
                <a:latin typeface="Arial"/>
                <a:cs typeface="Arial"/>
              </a:rPr>
              <a:t>yr</a:t>
            </a:r>
            <a:r>
              <a:rPr lang="en-GB" altLang="en-US" b="1" dirty="0">
                <a:latin typeface="Arial"/>
                <a:cs typeface="Arial"/>
              </a:rPr>
              <a:t> </a:t>
            </a:r>
            <a:r>
              <a:rPr lang="en-GB" altLang="en-US" b="1" dirty="0" err="1">
                <a:latin typeface="Arial"/>
                <a:cs typeface="Arial"/>
              </a:rPr>
              <a:t>ydych</a:t>
            </a:r>
            <a:r>
              <a:rPr lang="en-GB" altLang="en-US" b="1" dirty="0">
                <a:latin typeface="Arial"/>
                <a:cs typeface="Arial"/>
              </a:rPr>
              <a:t> </a:t>
            </a:r>
            <a:r>
              <a:rPr lang="en-GB" altLang="en-US" b="1" dirty="0" err="1">
                <a:latin typeface="Arial"/>
                <a:cs typeface="Arial"/>
              </a:rPr>
              <a:t>wedi</a:t>
            </a:r>
            <a:r>
              <a:rPr lang="en-GB" altLang="en-US" b="1" dirty="0">
                <a:latin typeface="Arial"/>
                <a:cs typeface="Arial"/>
              </a:rPr>
              <a:t> </a:t>
            </a:r>
            <a:r>
              <a:rPr lang="en-GB" altLang="en-US" b="1" dirty="0" err="1">
                <a:latin typeface="Arial"/>
                <a:cs typeface="Arial"/>
              </a:rPr>
              <a:t>cymryd</a:t>
            </a:r>
            <a:r>
              <a:rPr lang="en-GB" altLang="en-US" b="1" dirty="0">
                <a:latin typeface="Arial"/>
                <a:cs typeface="Arial"/>
              </a:rPr>
              <a:t> </a:t>
            </a:r>
            <a:r>
              <a:rPr lang="en-GB" altLang="en-US" b="1" dirty="0" err="1">
                <a:latin typeface="Arial"/>
                <a:cs typeface="Arial"/>
              </a:rPr>
              <a:t>rhan</a:t>
            </a:r>
            <a:r>
              <a:rPr lang="en-GB" altLang="en-US" b="1" dirty="0">
                <a:latin typeface="Arial"/>
                <a:cs typeface="Arial"/>
              </a:rPr>
              <a:t> </a:t>
            </a:r>
            <a:r>
              <a:rPr lang="en-GB" altLang="en-US" b="1" dirty="0" err="1">
                <a:latin typeface="Arial"/>
                <a:cs typeface="Arial"/>
              </a:rPr>
              <a:t>ynddynt</a:t>
            </a:r>
            <a:r>
              <a:rPr lang="en-GB" altLang="en-US" b="1" dirty="0">
                <a:latin typeface="Arial"/>
                <a:cs typeface="Arial"/>
              </a:rPr>
              <a:t>? </a:t>
            </a:r>
            <a:r>
              <a:rPr lang="en-GB" altLang="en-US" b="1" dirty="0" err="1">
                <a:latin typeface="Arial"/>
                <a:cs typeface="Arial"/>
              </a:rPr>
              <a:t>Ydyn</a:t>
            </a:r>
            <a:r>
              <a:rPr lang="en-GB" altLang="en-US" b="1" dirty="0">
                <a:latin typeface="Arial"/>
                <a:cs typeface="Arial"/>
              </a:rPr>
              <a:t> </a:t>
            </a:r>
            <a:r>
              <a:rPr lang="en-GB" altLang="en-US" b="1" dirty="0" err="1">
                <a:latin typeface="Arial"/>
                <a:cs typeface="Arial"/>
              </a:rPr>
              <a:t>nhw</a:t>
            </a:r>
            <a:r>
              <a:rPr lang="en-GB" altLang="en-US" b="1" dirty="0">
                <a:latin typeface="Arial"/>
                <a:cs typeface="Arial"/>
              </a:rPr>
              <a:t> </a:t>
            </a:r>
            <a:r>
              <a:rPr lang="en-GB" altLang="en-US" b="1" dirty="0" err="1">
                <a:latin typeface="Arial"/>
                <a:cs typeface="Arial"/>
              </a:rPr>
              <a:t>wedi</a:t>
            </a:r>
            <a:r>
              <a:rPr lang="en-GB" altLang="en-US" b="1" dirty="0">
                <a:latin typeface="Arial"/>
                <a:cs typeface="Arial"/>
              </a:rPr>
              <a:t> </a:t>
            </a:r>
            <a:r>
              <a:rPr lang="en-GB" altLang="en-US" b="1" dirty="0" err="1">
                <a:latin typeface="Arial"/>
                <a:cs typeface="Arial"/>
              </a:rPr>
              <a:t>eich</a:t>
            </a:r>
            <a:r>
              <a:rPr lang="en-GB" altLang="en-US" b="1" dirty="0">
                <a:latin typeface="Arial"/>
                <a:cs typeface="Arial"/>
              </a:rPr>
              <a:t> </a:t>
            </a:r>
            <a:r>
              <a:rPr lang="en-GB" altLang="en-US" b="1" dirty="0" err="1">
                <a:latin typeface="Arial"/>
                <a:cs typeface="Arial"/>
              </a:rPr>
              <a:t>cyfyngu</a:t>
            </a:r>
            <a:r>
              <a:rPr lang="en-GB" altLang="en-US" b="1" dirty="0">
                <a:latin typeface="Arial"/>
                <a:cs typeface="Arial"/>
              </a:rPr>
              <a:t> neu </a:t>
            </a:r>
            <a:r>
              <a:rPr lang="en-GB" altLang="en-US" b="1" dirty="0" err="1">
                <a:latin typeface="Arial"/>
                <a:cs typeface="Arial"/>
              </a:rPr>
              <a:t>wedi</a:t>
            </a:r>
            <a:r>
              <a:rPr lang="en-GB" altLang="en-US" b="1" dirty="0">
                <a:latin typeface="Arial"/>
                <a:cs typeface="Arial"/>
              </a:rPr>
              <a:t> </a:t>
            </a:r>
            <a:r>
              <a:rPr lang="en-GB" altLang="en-US" b="1" dirty="0" err="1">
                <a:latin typeface="Arial"/>
                <a:cs typeface="Arial"/>
              </a:rPr>
              <a:t>eich</a:t>
            </a:r>
            <a:r>
              <a:rPr lang="en-GB" altLang="en-US" b="1" dirty="0">
                <a:latin typeface="Arial"/>
                <a:cs typeface="Arial"/>
              </a:rPr>
              <a:t> </a:t>
            </a:r>
            <a:r>
              <a:rPr lang="en-GB" altLang="en-US" b="1" dirty="0" err="1">
                <a:latin typeface="Arial"/>
                <a:cs typeface="Arial"/>
              </a:rPr>
              <a:t>gwthio</a:t>
            </a:r>
            <a:r>
              <a:rPr lang="en-GB" altLang="en-US" b="1" dirty="0">
                <a:latin typeface="Arial"/>
                <a:cs typeface="Arial"/>
              </a:rPr>
              <a:t> </a:t>
            </a:r>
            <a:r>
              <a:rPr lang="en-GB" altLang="en-US" b="1" dirty="0" err="1">
                <a:latin typeface="Arial"/>
                <a:cs typeface="Arial"/>
              </a:rPr>
              <a:t>ymhellach</a:t>
            </a:r>
            <a:r>
              <a:rPr lang="en-GB" altLang="en-US" b="1" dirty="0">
                <a:latin typeface="Arial"/>
                <a:cs typeface="Arial"/>
              </a:rPr>
              <a:t>?</a:t>
            </a:r>
          </a:p>
          <a:p>
            <a:pPr>
              <a:lnSpc>
                <a:spcPct val="90000"/>
              </a:lnSpc>
            </a:pPr>
            <a:r>
              <a:rPr lang="en-GB" altLang="en-US" b="1" dirty="0">
                <a:latin typeface="Arial"/>
                <a:cs typeface="Arial"/>
              </a:rPr>
              <a:t>Beth </a:t>
            </a:r>
            <a:r>
              <a:rPr lang="en-GB" altLang="en-US" b="1" dirty="0" err="1">
                <a:latin typeface="Arial"/>
                <a:cs typeface="Arial"/>
              </a:rPr>
              <a:t>mae</a:t>
            </a:r>
            <a:r>
              <a:rPr lang="en-GB" altLang="en-US" b="1" dirty="0">
                <a:latin typeface="Arial"/>
                <a:cs typeface="Arial"/>
              </a:rPr>
              <a:t> </a:t>
            </a:r>
            <a:r>
              <a:rPr lang="en-GB" altLang="en-US" b="1" dirty="0" err="1">
                <a:latin typeface="Arial"/>
                <a:cs typeface="Arial"/>
              </a:rPr>
              <a:t>eich</a:t>
            </a:r>
            <a:r>
              <a:rPr lang="en-GB" altLang="en-US" b="1" dirty="0">
                <a:latin typeface="Arial"/>
                <a:cs typeface="Arial"/>
              </a:rPr>
              <a:t> </a:t>
            </a:r>
            <a:r>
              <a:rPr lang="en-GB" altLang="en-US" b="1" dirty="0" err="1">
                <a:latin typeface="Arial"/>
                <a:cs typeface="Arial"/>
              </a:rPr>
              <a:t>cyfleoedd</a:t>
            </a:r>
            <a:r>
              <a:rPr lang="en-GB" altLang="en-US" b="1" dirty="0">
                <a:latin typeface="Arial"/>
                <a:cs typeface="Arial"/>
              </a:rPr>
              <a:t> </a:t>
            </a:r>
            <a:r>
              <a:rPr lang="en-GB" altLang="en-US" b="1" dirty="0" err="1">
                <a:latin typeface="Arial"/>
                <a:cs typeface="Arial"/>
              </a:rPr>
              <a:t>dysgu</a:t>
            </a:r>
            <a:r>
              <a:rPr lang="en-GB" altLang="en-US" b="1" dirty="0">
                <a:latin typeface="Arial"/>
                <a:cs typeface="Arial"/>
              </a:rPr>
              <a:t> </a:t>
            </a:r>
            <a:r>
              <a:rPr lang="en-GB" altLang="en-US" b="1" dirty="0" err="1">
                <a:latin typeface="Arial"/>
                <a:cs typeface="Arial"/>
              </a:rPr>
              <a:t>wedi'i</a:t>
            </a:r>
            <a:r>
              <a:rPr lang="en-GB" altLang="en-US" b="1" dirty="0">
                <a:latin typeface="Arial"/>
                <a:cs typeface="Arial"/>
              </a:rPr>
              <a:t> </a:t>
            </a:r>
            <a:r>
              <a:rPr lang="en-GB" altLang="en-US" b="1" dirty="0" err="1">
                <a:latin typeface="Arial"/>
                <a:cs typeface="Arial"/>
              </a:rPr>
              <a:t>ddarparu</a:t>
            </a:r>
            <a:r>
              <a:rPr lang="en-GB" altLang="en-US" b="1" dirty="0">
                <a:latin typeface="Arial"/>
                <a:cs typeface="Arial"/>
              </a:rPr>
              <a:t> </a:t>
            </a:r>
            <a:r>
              <a:rPr lang="en-GB" altLang="en-US" b="1" dirty="0" err="1">
                <a:latin typeface="Arial"/>
                <a:cs typeface="Arial"/>
              </a:rPr>
              <a:t>i</a:t>
            </a:r>
            <a:r>
              <a:rPr lang="en-GB" altLang="en-US" b="1" dirty="0">
                <a:latin typeface="Arial"/>
                <a:cs typeface="Arial"/>
              </a:rPr>
              <a:t> chi? Beth </a:t>
            </a:r>
            <a:r>
              <a:rPr lang="en-GB" altLang="en-US" b="1" dirty="0" err="1">
                <a:latin typeface="Arial"/>
                <a:cs typeface="Arial"/>
              </a:rPr>
              <a:t>ydych</a:t>
            </a:r>
            <a:r>
              <a:rPr lang="en-GB" altLang="en-US" b="1" dirty="0">
                <a:latin typeface="Arial"/>
                <a:cs typeface="Arial"/>
              </a:rPr>
              <a:t> chi </a:t>
            </a:r>
            <a:r>
              <a:rPr lang="en-GB" altLang="en-US" b="1" dirty="0" err="1">
                <a:latin typeface="Arial"/>
                <a:cs typeface="Arial"/>
              </a:rPr>
              <a:t>wedi'i</a:t>
            </a:r>
            <a:r>
              <a:rPr lang="en-GB" altLang="en-US" b="1" dirty="0">
                <a:latin typeface="Arial"/>
                <a:cs typeface="Arial"/>
              </a:rPr>
              <a:t> </a:t>
            </a:r>
            <a:r>
              <a:rPr lang="en-GB" altLang="en-US" b="1" dirty="0" err="1">
                <a:latin typeface="Arial"/>
                <a:cs typeface="Arial"/>
              </a:rPr>
              <a:t>ddysgu</a:t>
            </a:r>
            <a:r>
              <a:rPr lang="en-GB" altLang="en-US" b="1" dirty="0">
                <a:latin typeface="Arial"/>
                <a:cs typeface="Arial"/>
              </a:rPr>
              <a:t> </a:t>
            </a:r>
            <a:r>
              <a:rPr lang="en-GB" altLang="en-US" b="1" dirty="0" err="1">
                <a:latin typeface="Arial"/>
                <a:cs typeface="Arial"/>
              </a:rPr>
              <a:t>ganddyn</a:t>
            </a:r>
            <a:r>
              <a:rPr lang="en-GB" altLang="en-US" b="1" dirty="0">
                <a:latin typeface="Arial"/>
                <a:cs typeface="Arial"/>
              </a:rPr>
              <a:t> </a:t>
            </a:r>
            <a:r>
              <a:rPr lang="en-GB" altLang="en-US" b="1" dirty="0" err="1">
                <a:latin typeface="Arial"/>
                <a:cs typeface="Arial"/>
              </a:rPr>
              <a:t>nhw</a:t>
            </a:r>
            <a:r>
              <a:rPr lang="en-GB" altLang="en-US" b="1" dirty="0">
                <a:latin typeface="Arial"/>
                <a:cs typeface="Arial"/>
              </a:rPr>
              <a:t>?</a:t>
            </a:r>
          </a:p>
          <a:p>
            <a:pPr>
              <a:lnSpc>
                <a:spcPct val="90000"/>
              </a:lnSpc>
            </a:pPr>
            <a:r>
              <a:rPr lang="en-GB" altLang="en-US" b="1" dirty="0" err="1">
                <a:latin typeface="Arial"/>
                <a:cs typeface="Arial"/>
              </a:rPr>
              <a:t>Pwy</a:t>
            </a:r>
            <a:r>
              <a:rPr lang="en-GB" altLang="en-US" b="1" dirty="0">
                <a:latin typeface="Arial"/>
                <a:cs typeface="Arial"/>
              </a:rPr>
              <a:t> </a:t>
            </a:r>
            <a:r>
              <a:rPr lang="en-GB" altLang="en-US" b="1" dirty="0" err="1">
                <a:latin typeface="Arial"/>
                <a:cs typeface="Arial"/>
              </a:rPr>
              <a:t>yw</a:t>
            </a:r>
            <a:r>
              <a:rPr lang="en-GB" altLang="en-US" b="1" dirty="0">
                <a:latin typeface="Arial"/>
                <a:cs typeface="Arial"/>
              </a:rPr>
              <a:t> </a:t>
            </a:r>
            <a:r>
              <a:rPr lang="en-GB" altLang="en-US" b="1" dirty="0" err="1">
                <a:latin typeface="Arial"/>
                <a:cs typeface="Arial"/>
              </a:rPr>
              <a:t>eich</a:t>
            </a:r>
            <a:r>
              <a:rPr lang="en-GB" altLang="en-US" b="1" dirty="0">
                <a:latin typeface="Arial"/>
                <a:cs typeface="Arial"/>
              </a:rPr>
              <a:t> </a:t>
            </a:r>
            <a:r>
              <a:rPr lang="en-GB" altLang="en-US" b="1" dirty="0" err="1">
                <a:latin typeface="Arial"/>
                <a:cs typeface="Arial"/>
              </a:rPr>
              <a:t>modelau</a:t>
            </a:r>
            <a:r>
              <a:rPr lang="en-GB" altLang="en-US" b="1" dirty="0">
                <a:latin typeface="Arial"/>
                <a:cs typeface="Arial"/>
              </a:rPr>
              <a:t> </a:t>
            </a:r>
            <a:r>
              <a:rPr lang="en-GB" altLang="en-US" b="1" dirty="0" err="1">
                <a:latin typeface="Arial"/>
                <a:cs typeface="Arial"/>
              </a:rPr>
              <a:t>rôl</a:t>
            </a:r>
            <a:r>
              <a:rPr lang="en-GB" altLang="en-US" b="1" dirty="0">
                <a:latin typeface="Arial"/>
                <a:cs typeface="Arial"/>
              </a:rPr>
              <a:t>/</a:t>
            </a:r>
            <a:r>
              <a:rPr lang="en-GB" altLang="en-US" b="1" dirty="0" err="1">
                <a:latin typeface="Arial"/>
                <a:cs typeface="Arial"/>
              </a:rPr>
              <a:t>mentoriaid</a:t>
            </a:r>
            <a:r>
              <a:rPr lang="en-GB" altLang="en-US" b="1" dirty="0">
                <a:latin typeface="Arial"/>
                <a:cs typeface="Arial"/>
              </a:rPr>
              <a:t> </a:t>
            </a:r>
            <a:r>
              <a:rPr lang="en-GB" altLang="en-US" b="1" dirty="0" err="1">
                <a:latin typeface="Arial"/>
                <a:cs typeface="Arial"/>
              </a:rPr>
              <a:t>personol</a:t>
            </a:r>
            <a:r>
              <a:rPr lang="en-GB" altLang="en-US" b="1" dirty="0">
                <a:latin typeface="Arial"/>
                <a:cs typeface="Arial"/>
              </a:rPr>
              <a:t> a </a:t>
            </a:r>
            <a:r>
              <a:rPr lang="en-GB" altLang="en-US" b="1" dirty="0" err="1">
                <a:latin typeface="Arial"/>
                <a:cs typeface="Arial"/>
              </a:rPr>
              <a:t>phroffesiynol</a:t>
            </a:r>
            <a:r>
              <a:rPr lang="en-GB" altLang="en-US" b="1" dirty="0">
                <a:latin typeface="Arial"/>
                <a:cs typeface="Arial"/>
              </a:rPr>
              <a:t> – pa </a:t>
            </a:r>
            <a:r>
              <a:rPr lang="en-GB" altLang="en-US" b="1" dirty="0" err="1">
                <a:latin typeface="Arial"/>
                <a:cs typeface="Arial"/>
              </a:rPr>
              <a:t>ysbrydoliaeth</a:t>
            </a:r>
            <a:r>
              <a:rPr lang="en-GB" altLang="en-US" b="1" dirty="0">
                <a:latin typeface="Arial"/>
                <a:cs typeface="Arial"/>
              </a:rPr>
              <a:t> </a:t>
            </a:r>
            <a:r>
              <a:rPr lang="en-GB" altLang="en-US" b="1" dirty="0" err="1">
                <a:latin typeface="Arial"/>
                <a:cs typeface="Arial"/>
              </a:rPr>
              <a:t>ydych</a:t>
            </a:r>
            <a:r>
              <a:rPr lang="en-GB" altLang="en-US" b="1" dirty="0">
                <a:latin typeface="Arial"/>
                <a:cs typeface="Arial"/>
              </a:rPr>
              <a:t> chi </a:t>
            </a:r>
            <a:r>
              <a:rPr lang="en-GB" altLang="en-US" b="1" dirty="0" err="1">
                <a:latin typeface="Arial"/>
                <a:cs typeface="Arial"/>
              </a:rPr>
              <a:t>wedi’i</a:t>
            </a:r>
            <a:r>
              <a:rPr lang="en-GB" altLang="en-US" b="1" dirty="0">
                <a:latin typeface="Arial"/>
                <a:cs typeface="Arial"/>
              </a:rPr>
              <a:t> </a:t>
            </a:r>
            <a:r>
              <a:rPr lang="en-GB" altLang="en-US" b="1" dirty="0" err="1">
                <a:latin typeface="Arial"/>
                <a:cs typeface="Arial"/>
              </a:rPr>
              <a:t>gymryd</a:t>
            </a:r>
            <a:r>
              <a:rPr lang="en-GB" altLang="en-US" b="1" dirty="0">
                <a:latin typeface="Arial"/>
                <a:cs typeface="Arial"/>
              </a:rPr>
              <a:t> </a:t>
            </a:r>
            <a:r>
              <a:rPr lang="en-GB" altLang="en-US" b="1" dirty="0" err="1">
                <a:latin typeface="Arial"/>
                <a:cs typeface="Arial"/>
              </a:rPr>
              <a:t>ganddynt</a:t>
            </a:r>
            <a:r>
              <a:rPr lang="en-GB" altLang="en-US" b="1" dirty="0">
                <a:latin typeface="Arial"/>
                <a:cs typeface="Arial"/>
              </a:rPr>
              <a:t>?</a:t>
            </a:r>
          </a:p>
          <a:p>
            <a:pPr>
              <a:lnSpc>
                <a:spcPct val="90000"/>
              </a:lnSpc>
            </a:pPr>
            <a:r>
              <a:rPr lang="en-GB" altLang="en-US" b="1" dirty="0">
                <a:latin typeface="Arial"/>
                <a:cs typeface="Arial"/>
              </a:rPr>
              <a:t>Pa </a:t>
            </a:r>
            <a:r>
              <a:rPr lang="en-GB" altLang="en-US" b="1" dirty="0" err="1">
                <a:latin typeface="Arial"/>
                <a:cs typeface="Arial"/>
              </a:rPr>
              <a:t>gysylltiadau</a:t>
            </a:r>
            <a:r>
              <a:rPr lang="en-GB" altLang="en-US" b="1" dirty="0">
                <a:latin typeface="Arial"/>
                <a:cs typeface="Arial"/>
              </a:rPr>
              <a:t> </a:t>
            </a:r>
            <a:r>
              <a:rPr lang="en-GB" altLang="en-US" b="1" dirty="0" err="1">
                <a:latin typeface="Arial"/>
                <a:cs typeface="Arial"/>
              </a:rPr>
              <a:t>allwch</a:t>
            </a:r>
            <a:r>
              <a:rPr lang="en-GB" altLang="en-US" b="1" dirty="0">
                <a:latin typeface="Arial"/>
                <a:cs typeface="Arial"/>
              </a:rPr>
              <a:t> chi </a:t>
            </a:r>
            <a:r>
              <a:rPr lang="en-GB" altLang="en-US" b="1" dirty="0" err="1">
                <a:latin typeface="Arial"/>
                <a:cs typeface="Arial"/>
              </a:rPr>
              <a:t>eu</a:t>
            </a:r>
            <a:r>
              <a:rPr lang="en-GB" altLang="en-US" b="1" dirty="0">
                <a:latin typeface="Arial"/>
                <a:cs typeface="Arial"/>
              </a:rPr>
              <a:t> </a:t>
            </a:r>
            <a:r>
              <a:rPr lang="en-GB" altLang="en-US" b="1" dirty="0" err="1">
                <a:latin typeface="Arial"/>
                <a:cs typeface="Arial"/>
              </a:rPr>
              <a:t>gwneud</a:t>
            </a:r>
            <a:r>
              <a:rPr lang="en-GB" altLang="en-US" b="1" dirty="0">
                <a:latin typeface="Arial"/>
                <a:cs typeface="Arial"/>
              </a:rPr>
              <a:t> â </a:t>
            </a:r>
            <a:r>
              <a:rPr lang="en-GB" altLang="en-US" b="1" dirty="0" err="1">
                <a:latin typeface="Arial"/>
                <a:cs typeface="Arial"/>
              </a:rPr>
              <a:t>theori</a:t>
            </a:r>
            <a:r>
              <a:rPr lang="en-GB" altLang="en-US" b="1" dirty="0">
                <a:latin typeface="Arial"/>
                <a:cs typeface="Arial"/>
              </a:rPr>
              <a:t> a </a:t>
            </a:r>
            <a:r>
              <a:rPr lang="en-GB" altLang="en-US" b="1" dirty="0" err="1">
                <a:latin typeface="Arial"/>
                <a:cs typeface="Arial"/>
              </a:rPr>
              <a:t>ffynonellau</a:t>
            </a:r>
            <a:r>
              <a:rPr lang="en-GB" altLang="en-US" b="1" dirty="0">
                <a:latin typeface="Arial"/>
                <a:cs typeface="Arial"/>
              </a:rPr>
              <a:t> </a:t>
            </a:r>
            <a:r>
              <a:rPr lang="en-GB" altLang="en-US" b="1" dirty="0" err="1">
                <a:latin typeface="Arial"/>
                <a:cs typeface="Arial"/>
              </a:rPr>
              <a:t>eraill</a:t>
            </a:r>
            <a:r>
              <a:rPr lang="en-GB" altLang="en-US" b="1" dirty="0">
                <a:latin typeface="Arial"/>
                <a:cs typeface="Arial"/>
              </a:rPr>
              <a:t> </a:t>
            </a:r>
            <a:r>
              <a:rPr lang="en-GB" altLang="en-US" b="1" dirty="0" err="1">
                <a:latin typeface="Arial"/>
                <a:cs typeface="Arial"/>
              </a:rPr>
              <a:t>yma</a:t>
            </a:r>
            <a:r>
              <a:rPr lang="en-GB" altLang="en-US" b="1" dirty="0">
                <a:latin typeface="Arial"/>
                <a:cs typeface="Arial"/>
              </a:rPr>
              <a:t>. </a:t>
            </a:r>
            <a:r>
              <a:rPr lang="en-GB" altLang="en-US" b="1" dirty="0" err="1">
                <a:latin typeface="Arial"/>
                <a:cs typeface="Arial"/>
              </a:rPr>
              <a:t>Ystyried</a:t>
            </a:r>
            <a:r>
              <a:rPr lang="en-GB" altLang="en-US" b="1" dirty="0">
                <a:latin typeface="Arial"/>
                <a:cs typeface="Arial"/>
              </a:rPr>
              <a:t> </a:t>
            </a:r>
            <a:r>
              <a:rPr lang="en-GB" altLang="en-US" b="1" dirty="0" err="1">
                <a:latin typeface="Arial"/>
                <a:cs typeface="Arial"/>
              </a:rPr>
              <a:t>damcaniaethwyr</a:t>
            </a:r>
            <a:r>
              <a:rPr lang="en-GB" altLang="en-US" b="1" dirty="0">
                <a:latin typeface="Arial"/>
                <a:cs typeface="Arial"/>
              </a:rPr>
              <a:t> </a:t>
            </a:r>
            <a:r>
              <a:rPr lang="en-GB" altLang="en-US" b="1" dirty="0" err="1">
                <a:latin typeface="Arial"/>
                <a:cs typeface="Arial"/>
              </a:rPr>
              <a:t>myfyrio</a:t>
            </a:r>
            <a:r>
              <a:rPr lang="en-GB" altLang="en-US" b="1" dirty="0">
                <a:latin typeface="Arial"/>
                <a:cs typeface="Arial"/>
              </a:rPr>
              <a:t> </a:t>
            </a:r>
            <a:r>
              <a:rPr lang="en-GB" altLang="en-US" b="1" dirty="0" err="1">
                <a:latin typeface="Arial"/>
                <a:cs typeface="Arial"/>
              </a:rPr>
              <a:t>beirniadol</a:t>
            </a:r>
            <a:r>
              <a:rPr lang="en-GB" altLang="en-US" b="1" dirty="0">
                <a:latin typeface="Arial"/>
                <a:cs typeface="Arial"/>
              </a:rPr>
              <a:t> ac </a:t>
            </a:r>
            <a:r>
              <a:rPr lang="en-GB" altLang="en-US" b="1" dirty="0" err="1">
                <a:latin typeface="Arial"/>
                <a:cs typeface="Arial"/>
              </a:rPr>
              <a:t>ymchwil</a:t>
            </a:r>
            <a:r>
              <a:rPr lang="en-GB" altLang="en-US" b="1" dirty="0">
                <a:latin typeface="Arial"/>
                <a:cs typeface="Arial"/>
              </a:rPr>
              <a:t>.</a:t>
            </a:r>
          </a:p>
          <a:p>
            <a:pPr>
              <a:lnSpc>
                <a:spcPct val="90000"/>
              </a:lnSpc>
            </a:pPr>
            <a:r>
              <a:rPr lang="en-GB" altLang="en-US" b="1" dirty="0">
                <a:latin typeface="Arial"/>
                <a:cs typeface="Arial"/>
              </a:rPr>
              <a:t>Mae 30 marc am </a:t>
            </a:r>
            <a:r>
              <a:rPr lang="en-GB" altLang="en-US" b="1" dirty="0" err="1">
                <a:latin typeface="Arial"/>
                <a:cs typeface="Arial"/>
              </a:rPr>
              <a:t>yr</a:t>
            </a:r>
            <a:r>
              <a:rPr lang="en-GB" altLang="en-US" b="1" dirty="0">
                <a:latin typeface="Arial"/>
                <a:cs typeface="Arial"/>
              </a:rPr>
              <a:t> </a:t>
            </a:r>
            <a:r>
              <a:rPr lang="en-GB" altLang="en-US" b="1" dirty="0" err="1">
                <a:latin typeface="Arial"/>
                <a:cs typeface="Arial"/>
              </a:rPr>
              <a:t>elfen</a:t>
            </a:r>
            <a:r>
              <a:rPr lang="en-GB" altLang="en-US" b="1" dirty="0">
                <a:latin typeface="Arial"/>
                <a:cs typeface="Arial"/>
              </a:rPr>
              <a:t> hon.</a:t>
            </a:r>
          </a:p>
          <a:p>
            <a:pPr>
              <a:lnSpc>
                <a:spcPct val="90000"/>
              </a:lnSpc>
            </a:pPr>
            <a:endParaRPr lang="en-GB" altLang="en-US" b="1" dirty="0">
              <a:latin typeface="Arial"/>
              <a:cs typeface="Arial"/>
            </a:endParaRPr>
          </a:p>
          <a:p>
            <a:pPr>
              <a:lnSpc>
                <a:spcPct val="90000"/>
              </a:lnSpc>
            </a:pPr>
            <a:r>
              <a:rPr lang="en-GB" altLang="en-US" b="1" dirty="0">
                <a:latin typeface="Arial"/>
                <a:cs typeface="Arial"/>
              </a:rPr>
              <a:t>Consider what has influenced who you are today, your experiences and your perspective – what are the strongest influences? How have these influenced what learning opportunities you have engaged in? Have they limited you or pushed you further? </a:t>
            </a:r>
          </a:p>
          <a:p>
            <a:pPr>
              <a:lnSpc>
                <a:spcPct val="90000"/>
              </a:lnSpc>
            </a:pPr>
            <a:r>
              <a:rPr lang="en-GB" altLang="en-US" b="1" dirty="0">
                <a:latin typeface="Arial"/>
                <a:cs typeface="Arial"/>
              </a:rPr>
              <a:t>What have your learning opportunities provided you? What have you learnt from them?</a:t>
            </a:r>
          </a:p>
          <a:p>
            <a:pPr>
              <a:lnSpc>
                <a:spcPct val="90000"/>
              </a:lnSpc>
            </a:pPr>
            <a:r>
              <a:rPr lang="en-GB" altLang="en-US" b="1" dirty="0">
                <a:latin typeface="Arial"/>
                <a:cs typeface="Arial"/>
              </a:rPr>
              <a:t>Who are your personal and professional role models/mentors – what inspiration have you taken from them?</a:t>
            </a:r>
          </a:p>
          <a:p>
            <a:pPr>
              <a:lnSpc>
                <a:spcPct val="90000"/>
              </a:lnSpc>
            </a:pPr>
            <a:r>
              <a:rPr lang="en-GB" altLang="en-US" b="1" dirty="0">
                <a:latin typeface="Arial"/>
                <a:cs typeface="Arial"/>
              </a:rPr>
              <a:t>What links can you make to theory and other sources here. Consider critical reflection theorists and research.</a:t>
            </a:r>
          </a:p>
          <a:p>
            <a:pPr>
              <a:lnSpc>
                <a:spcPct val="90000"/>
              </a:lnSpc>
            </a:pPr>
            <a:r>
              <a:rPr lang="en-GB" altLang="en-US" b="1" dirty="0">
                <a:latin typeface="Arial"/>
                <a:cs typeface="Arial"/>
              </a:rPr>
              <a:t>There are 30 marks for this element.</a:t>
            </a:r>
          </a:p>
        </p:txBody>
      </p:sp>
      <p:sp>
        <p:nvSpPr>
          <p:cNvPr id="24580" name="Slide Number Placeholder 3">
            <a:extLst>
              <a:ext uri="{FF2B5EF4-FFF2-40B4-BE49-F238E27FC236}">
                <a16:creationId xmlns:a16="http://schemas.microsoft.com/office/drawing/2014/main" id="{121CE690-3CFA-1D6F-C288-720D5BFF77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327606F-3629-40D5-BABA-8DC0F4743031}" type="slidenum">
              <a:rPr lang="cy-GB" altLang="en-US" sz="120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3487B479-B373-A781-0E24-D9549EE1DEDF}"/>
              </a:ext>
            </a:extLst>
          </p:cNvPr>
          <p:cNvSpPr>
            <a:spLocks noGrp="1" noRot="1" noChangeAspect="1" noChangeArrowheads="1" noTextEdit="1"/>
          </p:cNvSpPr>
          <p:nvPr>
            <p:ph type="sldImg"/>
          </p:nvPr>
        </p:nvSpPr>
        <p:spPr>
          <a:xfrm>
            <a:off x="941388" y="750888"/>
            <a:ext cx="5006975" cy="3756025"/>
          </a:xfrm>
          <a:ln/>
        </p:spPr>
      </p:sp>
      <p:sp>
        <p:nvSpPr>
          <p:cNvPr id="26627" name="Notes Placeholder 2">
            <a:extLst>
              <a:ext uri="{FF2B5EF4-FFF2-40B4-BE49-F238E27FC236}">
                <a16:creationId xmlns:a16="http://schemas.microsoft.com/office/drawing/2014/main" id="{36C0046C-C83E-EF20-0127-5051B5B5394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gyfer</a:t>
            </a:r>
            <a:r>
              <a:rPr lang="en-GB" altLang="en-US" dirty="0">
                <a:latin typeface="Arial" panose="020B0604020202020204" pitchFamily="34" charset="0"/>
              </a:rPr>
              <a:t> y </a:t>
            </a:r>
            <a:r>
              <a:rPr lang="en-GB" altLang="en-US" dirty="0" err="1">
                <a:latin typeface="Arial" panose="020B0604020202020204" pitchFamily="34" charset="0"/>
              </a:rPr>
              <a:t>maen</a:t>
            </a:r>
            <a:r>
              <a:rPr lang="en-GB" altLang="en-US" dirty="0">
                <a:latin typeface="Arial" panose="020B0604020202020204" pitchFamily="34" charset="0"/>
              </a:rPr>
              <a:t> </a:t>
            </a:r>
            <a:r>
              <a:rPr lang="en-GB" altLang="en-US" dirty="0" err="1">
                <a:latin typeface="Arial" panose="020B0604020202020204" pitchFamily="34" charset="0"/>
              </a:rPr>
              <a:t>prawf</a:t>
            </a:r>
            <a:r>
              <a:rPr lang="en-GB" altLang="en-US" dirty="0">
                <a:latin typeface="Arial" panose="020B0604020202020204" pitchFamily="34" charset="0"/>
              </a:rPr>
              <a:t> </a:t>
            </a:r>
            <a:r>
              <a:rPr lang="en-GB" altLang="en-US" dirty="0" err="1">
                <a:latin typeface="Arial" panose="020B0604020202020204" pitchFamily="34" charset="0"/>
              </a:rPr>
              <a:t>hwn</a:t>
            </a:r>
            <a:r>
              <a:rPr lang="en-GB" altLang="en-US" dirty="0">
                <a:latin typeface="Arial" panose="020B0604020202020204" pitchFamily="34" charset="0"/>
              </a:rPr>
              <a:t> </a:t>
            </a:r>
            <a:r>
              <a:rPr lang="en-GB" altLang="en-US" dirty="0" err="1">
                <a:latin typeface="Arial" panose="020B0604020202020204" pitchFamily="34" charset="0"/>
              </a:rPr>
              <a:t>mae</a:t>
            </a:r>
            <a:r>
              <a:rPr lang="en-GB" altLang="en-US" dirty="0">
                <a:latin typeface="Arial" panose="020B0604020202020204" pitchFamily="34" charset="0"/>
              </a:rPr>
              <a:t> 30 marc, </a:t>
            </a:r>
            <a:r>
              <a:rPr lang="en-GB" altLang="en-US" dirty="0" err="1">
                <a:latin typeface="Arial" panose="020B0604020202020204" pitchFamily="34" charset="0"/>
              </a:rPr>
              <a:t>gallwch</a:t>
            </a:r>
            <a:r>
              <a:rPr lang="en-GB" altLang="en-US" dirty="0">
                <a:latin typeface="Arial" panose="020B0604020202020204" pitchFamily="34" charset="0"/>
              </a:rPr>
              <a:t> </a:t>
            </a:r>
            <a:r>
              <a:rPr lang="en-GB" altLang="en-US" dirty="0" err="1">
                <a:latin typeface="Arial" panose="020B0604020202020204" pitchFamily="34" charset="0"/>
              </a:rPr>
              <a:t>ddefnyddio</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DPD o </a:t>
            </a:r>
            <a:r>
              <a:rPr lang="en-GB" altLang="en-US" dirty="0" err="1">
                <a:latin typeface="Arial" panose="020B0604020202020204" pitchFamily="34" charset="0"/>
              </a:rPr>
              <a:t>asesiad</a:t>
            </a:r>
            <a:r>
              <a:rPr lang="en-GB" altLang="en-US" dirty="0">
                <a:latin typeface="Arial" panose="020B0604020202020204" pitchFamily="34" charset="0"/>
              </a:rPr>
              <a:t> un </a:t>
            </a:r>
            <a:r>
              <a:rPr lang="en-GB" altLang="en-US" dirty="0" err="1">
                <a:latin typeface="Arial" panose="020B0604020202020204" pitchFamily="34" charset="0"/>
              </a:rPr>
              <a:t>yma</a:t>
            </a:r>
            <a:r>
              <a:rPr lang="en-GB" altLang="en-US" dirty="0">
                <a:latin typeface="Arial" panose="020B0604020202020204" pitchFamily="34" charset="0"/>
              </a:rPr>
              <a:t> ac </a:t>
            </a:r>
            <a:r>
              <a:rPr lang="en-GB" altLang="en-US" dirty="0" err="1">
                <a:latin typeface="Arial" panose="020B0604020202020204" pitchFamily="34" charset="0"/>
              </a:rPr>
              <a:t>ymhelaethu</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y </a:t>
            </a:r>
            <a:r>
              <a:rPr lang="en-GB" altLang="en-US" dirty="0" err="1">
                <a:latin typeface="Arial" panose="020B0604020202020204" pitchFamily="34" charset="0"/>
              </a:rPr>
              <a:t>manylion</a:t>
            </a:r>
            <a:r>
              <a:rPr lang="en-GB" altLang="en-US" dirty="0">
                <a:latin typeface="Arial" panose="020B0604020202020204" pitchFamily="34" charset="0"/>
              </a:rPr>
              <a:t>.</a:t>
            </a:r>
          </a:p>
          <a:p>
            <a:r>
              <a:rPr lang="en-GB" altLang="en-US" dirty="0" err="1">
                <a:latin typeface="Arial" panose="020B0604020202020204" pitchFamily="34" charset="0"/>
              </a:rPr>
              <a:t>Ystyriwch</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taith</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ymgymryd</a:t>
            </a:r>
            <a:r>
              <a:rPr lang="en-GB" altLang="en-US" dirty="0">
                <a:latin typeface="Arial" panose="020B0604020202020204" pitchFamily="34" charset="0"/>
              </a:rPr>
              <a:t> </a:t>
            </a:r>
            <a:r>
              <a:rPr lang="en-GB" altLang="en-US" dirty="0" err="1">
                <a:latin typeface="Arial" panose="020B0604020202020204" pitchFamily="34" charset="0"/>
              </a:rPr>
              <a:t>â'r</a:t>
            </a:r>
            <a:r>
              <a:rPr lang="en-GB" altLang="en-US" dirty="0">
                <a:latin typeface="Arial" panose="020B0604020202020204" pitchFamily="34" charset="0"/>
              </a:rPr>
              <a:t> </a:t>
            </a:r>
            <a:r>
              <a:rPr lang="en-GB" altLang="en-US" dirty="0" err="1">
                <a:latin typeface="Arial" panose="020B0604020202020204" pitchFamily="34" charset="0"/>
              </a:rPr>
              <a:t>rhaglen</a:t>
            </a:r>
            <a:r>
              <a:rPr lang="en-GB" altLang="en-US" dirty="0">
                <a:latin typeface="Arial" panose="020B0604020202020204" pitchFamily="34" charset="0"/>
              </a:rPr>
              <a:t> hon.</a:t>
            </a:r>
          </a:p>
          <a:p>
            <a:r>
              <a:rPr lang="en-GB" altLang="en-US" dirty="0">
                <a:latin typeface="Arial" panose="020B0604020202020204" pitchFamily="34" charset="0"/>
              </a:rPr>
              <a:t>ff. Beth </a:t>
            </a:r>
            <a:r>
              <a:rPr lang="en-GB" altLang="en-US" dirty="0" err="1">
                <a:latin typeface="Arial" panose="020B0604020202020204" pitchFamily="34" charset="0"/>
              </a:rPr>
              <a:t>arweiniodd</a:t>
            </a:r>
            <a:r>
              <a:rPr lang="en-GB" altLang="en-US" dirty="0">
                <a:latin typeface="Arial" panose="020B0604020202020204" pitchFamily="34" charset="0"/>
              </a:rPr>
              <a:t> chi </a:t>
            </a:r>
            <a:r>
              <a:rPr lang="en-GB" altLang="en-US" dirty="0" err="1">
                <a:latin typeface="Arial" panose="020B0604020202020204" pitchFamily="34" charset="0"/>
              </a:rPr>
              <a:t>yma</a:t>
            </a:r>
            <a:endParaRPr lang="en-GB" altLang="en-US" dirty="0">
              <a:latin typeface="Arial" panose="020B0604020202020204" pitchFamily="34" charset="0"/>
            </a:endParaRPr>
          </a:p>
          <a:p>
            <a:r>
              <a:rPr lang="en-GB" altLang="en-US" dirty="0">
                <a:latin typeface="Arial" panose="020B0604020202020204" pitchFamily="34" charset="0"/>
              </a:rPr>
              <a:t>ii. Beth </a:t>
            </a:r>
            <a:r>
              <a:rPr lang="en-GB" altLang="en-US" dirty="0" err="1">
                <a:latin typeface="Arial" panose="020B0604020202020204" pitchFamily="34" charset="0"/>
              </a:rPr>
              <a:t>ydych</a:t>
            </a:r>
            <a:r>
              <a:rPr lang="en-GB" altLang="en-US" dirty="0">
                <a:latin typeface="Arial" panose="020B0604020202020204" pitchFamily="34" charset="0"/>
              </a:rPr>
              <a:t> </a:t>
            </a:r>
            <a:r>
              <a:rPr lang="en-GB" altLang="en-US" dirty="0" err="1">
                <a:latin typeface="Arial" panose="020B0604020202020204" pitchFamily="34" charset="0"/>
              </a:rPr>
              <a:t>chi'n</a:t>
            </a:r>
            <a:r>
              <a:rPr lang="en-GB" altLang="en-US" dirty="0">
                <a:latin typeface="Arial" panose="020B0604020202020204" pitchFamily="34" charset="0"/>
              </a:rPr>
              <a:t> </a:t>
            </a:r>
            <a:r>
              <a:rPr lang="en-GB" altLang="en-US" dirty="0" err="1">
                <a:latin typeface="Arial" panose="020B0604020202020204" pitchFamily="34" charset="0"/>
              </a:rPr>
              <a:t>gobeithio</a:t>
            </a:r>
            <a:r>
              <a:rPr lang="en-GB" altLang="en-US" dirty="0">
                <a:latin typeface="Arial" panose="020B0604020202020204" pitchFamily="34" charset="0"/>
              </a:rPr>
              <a:t> </a:t>
            </a:r>
            <a:r>
              <a:rPr lang="en-GB" altLang="en-US" dirty="0" err="1">
                <a:latin typeface="Arial" panose="020B0604020202020204" pitchFamily="34" charset="0"/>
              </a:rPr>
              <a:t>ei</a:t>
            </a:r>
            <a:r>
              <a:rPr lang="en-GB" altLang="en-US" dirty="0">
                <a:latin typeface="Arial" panose="020B0604020202020204" pitchFamily="34" charset="0"/>
              </a:rPr>
              <a:t> </a:t>
            </a:r>
            <a:r>
              <a:rPr lang="en-GB" altLang="en-US" dirty="0" err="1">
                <a:latin typeface="Arial" panose="020B0604020202020204" pitchFamily="34" charset="0"/>
              </a:rPr>
              <a:t>gyflawni</a:t>
            </a:r>
            <a:r>
              <a:rPr lang="en-GB" altLang="en-US" dirty="0">
                <a:latin typeface="Arial" panose="020B0604020202020204" pitchFamily="34" charset="0"/>
              </a:rPr>
              <a:t> a </a:t>
            </a:r>
            <a:r>
              <a:rPr lang="en-GB" altLang="en-US" dirty="0" err="1">
                <a:latin typeface="Arial" panose="020B0604020202020204" pitchFamily="34" charset="0"/>
              </a:rPr>
              <a:t>pham</a:t>
            </a:r>
            <a:endParaRPr lang="en-GB" altLang="en-US" dirty="0">
              <a:latin typeface="Arial" panose="020B0604020202020204" pitchFamily="34" charset="0"/>
            </a:endParaRPr>
          </a:p>
          <a:p>
            <a:r>
              <a:rPr lang="en-GB" altLang="en-US" dirty="0">
                <a:latin typeface="Arial" panose="020B0604020202020204" pitchFamily="34" charset="0"/>
              </a:rPr>
              <a:t>iii. Ble </a:t>
            </a:r>
            <a:r>
              <a:rPr lang="en-GB" altLang="en-US" dirty="0" err="1">
                <a:latin typeface="Arial" panose="020B0604020202020204" pitchFamily="34" charset="0"/>
              </a:rPr>
              <a:t>hoffech</a:t>
            </a:r>
            <a:r>
              <a:rPr lang="en-GB" altLang="en-US" dirty="0">
                <a:latin typeface="Arial" panose="020B0604020202020204" pitchFamily="34" charset="0"/>
              </a:rPr>
              <a:t> chi </a:t>
            </a:r>
            <a:r>
              <a:rPr lang="en-GB" altLang="en-US" dirty="0" err="1">
                <a:latin typeface="Arial" panose="020B0604020202020204" pitchFamily="34" charset="0"/>
              </a:rPr>
              <a:t>iddo</a:t>
            </a:r>
            <a:r>
              <a:rPr lang="en-GB" altLang="en-US" dirty="0">
                <a:latin typeface="Arial" panose="020B0604020202020204" pitchFamily="34" charset="0"/>
              </a:rPr>
              <a:t> </a:t>
            </a:r>
            <a:r>
              <a:rPr lang="en-GB" altLang="en-US" dirty="0" err="1">
                <a:latin typeface="Arial" panose="020B0604020202020204" pitchFamily="34" charset="0"/>
              </a:rPr>
              <a:t>fynd</a:t>
            </a:r>
            <a:r>
              <a:rPr lang="en-GB" altLang="en-US" dirty="0">
                <a:latin typeface="Arial" panose="020B0604020202020204" pitchFamily="34" charset="0"/>
              </a:rPr>
              <a:t> â chi</a:t>
            </a:r>
          </a:p>
          <a:p>
            <a:r>
              <a:rPr lang="en-GB" altLang="en-US" dirty="0">
                <a:latin typeface="Arial" panose="020B0604020202020204" pitchFamily="34" charset="0"/>
              </a:rPr>
              <a:t>Mae </a:t>
            </a:r>
            <a:r>
              <a:rPr lang="en-GB" altLang="en-US" dirty="0" err="1">
                <a:latin typeface="Arial" panose="020B0604020202020204" pitchFamily="34" charset="0"/>
              </a:rPr>
              <a:t>angen</a:t>
            </a:r>
            <a:r>
              <a:rPr lang="en-GB" altLang="en-US" dirty="0">
                <a:latin typeface="Arial" panose="020B0604020202020204" pitchFamily="34" charset="0"/>
              </a:rPr>
              <a:t> </a:t>
            </a:r>
            <a:r>
              <a:rPr lang="en-GB" altLang="en-US" dirty="0" err="1">
                <a:latin typeface="Arial" panose="020B0604020202020204" pitchFamily="34" charset="0"/>
              </a:rPr>
              <a:t>dangos</a:t>
            </a:r>
            <a:r>
              <a:rPr lang="en-GB" altLang="en-US" dirty="0">
                <a:latin typeface="Arial" panose="020B0604020202020204" pitchFamily="34" charset="0"/>
              </a:rPr>
              <a:t> </a:t>
            </a:r>
            <a:r>
              <a:rPr lang="en-GB" altLang="en-US" dirty="0" err="1">
                <a:latin typeface="Arial" panose="020B0604020202020204" pitchFamily="34" charset="0"/>
              </a:rPr>
              <a:t>myfyrio</a:t>
            </a:r>
            <a:r>
              <a:rPr lang="en-GB" altLang="en-US" dirty="0">
                <a:latin typeface="Arial" panose="020B0604020202020204" pitchFamily="34" charset="0"/>
              </a:rPr>
              <a:t> </a:t>
            </a:r>
            <a:r>
              <a:rPr lang="en-GB" altLang="en-US" dirty="0" err="1">
                <a:latin typeface="Arial" panose="020B0604020202020204" pitchFamily="34" charset="0"/>
              </a:rPr>
              <a:t>beirniadol</a:t>
            </a:r>
            <a:r>
              <a:rPr lang="en-GB" altLang="en-US" dirty="0">
                <a:latin typeface="Arial" panose="020B0604020202020204" pitchFamily="34" charset="0"/>
              </a:rPr>
              <a:t> ac </a:t>
            </a:r>
            <a:r>
              <a:rPr lang="en-GB" altLang="en-US" dirty="0" err="1">
                <a:latin typeface="Arial" panose="020B0604020202020204" pitchFamily="34" charset="0"/>
              </a:rPr>
              <a:t>atblygedd</a:t>
            </a:r>
            <a:r>
              <a:rPr lang="en-GB" altLang="en-US" dirty="0">
                <a:latin typeface="Arial" panose="020B0604020202020204" pitchFamily="34" charset="0"/>
              </a:rPr>
              <a:t> </a:t>
            </a:r>
            <a:r>
              <a:rPr lang="en-GB" altLang="en-US" dirty="0" err="1">
                <a:latin typeface="Arial" panose="020B0604020202020204" pitchFamily="34" charset="0"/>
              </a:rPr>
              <a:t>yma</a:t>
            </a:r>
            <a:r>
              <a:rPr lang="en-GB" altLang="en-US" dirty="0">
                <a:latin typeface="Arial" panose="020B0604020202020204" pitchFamily="34" charset="0"/>
              </a:rPr>
              <a:t>.</a:t>
            </a:r>
          </a:p>
          <a:p>
            <a:r>
              <a:rPr lang="en-GB" altLang="en-US" dirty="0">
                <a:latin typeface="Arial" panose="020B0604020202020204" pitchFamily="34" charset="0"/>
              </a:rPr>
              <a:t>20 marc</a:t>
            </a:r>
          </a:p>
          <a:p>
            <a:endParaRPr lang="en-GB" altLang="en-US" dirty="0">
              <a:latin typeface="Arial" panose="020B0604020202020204" pitchFamily="34" charset="0"/>
            </a:endParaRPr>
          </a:p>
          <a:p>
            <a:r>
              <a:rPr lang="en-GB" altLang="en-US" dirty="0">
                <a:latin typeface="Arial" panose="020B0604020202020204" pitchFamily="34" charset="0"/>
              </a:rPr>
              <a:t>For this criteria there are 30 marks, you can use your DPD from assessment one here and expand on the detail. </a:t>
            </a:r>
          </a:p>
          <a:p>
            <a:pPr marL="0" indent="0">
              <a:buNone/>
              <a:defRPr/>
            </a:pPr>
            <a:r>
              <a:rPr lang="en-GB" sz="2400" dirty="0">
                <a:solidFill>
                  <a:srgbClr val="0070C0"/>
                </a:solidFill>
                <a:latin typeface="Arial"/>
                <a:ea typeface="Times New Roman" panose="02020603050405020304" pitchFamily="18" charset="0"/>
                <a:cs typeface="Arial"/>
              </a:rPr>
              <a:t>Consider Your journey to undertaking this programme. </a:t>
            </a:r>
          </a:p>
          <a:p>
            <a:pPr marL="342900" lvl="1" indent="0">
              <a:buNone/>
              <a:defRPr/>
            </a:pPr>
            <a:r>
              <a:rPr lang="en-GB" dirty="0" err="1">
                <a:solidFill>
                  <a:srgbClr val="0070C0"/>
                </a:solidFill>
                <a:latin typeface="Arial"/>
                <a:ea typeface="Times New Roman" panose="02020603050405020304" pitchFamily="18" charset="0"/>
                <a:cs typeface="Arial"/>
              </a:rPr>
              <a:t>i</a:t>
            </a:r>
            <a:r>
              <a:rPr lang="en-GB" dirty="0">
                <a:solidFill>
                  <a:srgbClr val="0070C0"/>
                </a:solidFill>
                <a:latin typeface="Arial"/>
                <a:ea typeface="Times New Roman" panose="02020603050405020304" pitchFamily="18" charset="0"/>
                <a:cs typeface="Arial"/>
              </a:rPr>
              <a:t>.	What led you here </a:t>
            </a:r>
          </a:p>
          <a:p>
            <a:pPr marL="342900" lvl="1" indent="0">
              <a:buNone/>
              <a:defRPr/>
            </a:pPr>
            <a:r>
              <a:rPr lang="en-GB" dirty="0">
                <a:solidFill>
                  <a:srgbClr val="0070C0"/>
                </a:solidFill>
                <a:latin typeface="Arial"/>
                <a:ea typeface="Times New Roman" panose="02020603050405020304" pitchFamily="18" charset="0"/>
                <a:cs typeface="Arial"/>
              </a:rPr>
              <a:t>ii.	What do you hope to achieve and why </a:t>
            </a:r>
          </a:p>
          <a:p>
            <a:pPr marL="342900" lvl="1" indent="0">
              <a:buNone/>
              <a:defRPr/>
            </a:pPr>
            <a:r>
              <a:rPr lang="en-GB" dirty="0">
                <a:solidFill>
                  <a:srgbClr val="0070C0"/>
                </a:solidFill>
                <a:latin typeface="Arial"/>
                <a:ea typeface="Times New Roman" panose="02020603050405020304" pitchFamily="18" charset="0"/>
                <a:cs typeface="Arial"/>
              </a:rPr>
              <a:t>iii.	Where would you like it to take you </a:t>
            </a:r>
          </a:p>
          <a:p>
            <a:pPr marL="0" indent="0">
              <a:buNone/>
              <a:defRPr/>
            </a:pPr>
            <a:r>
              <a:rPr lang="en-GB" sz="2400" dirty="0">
                <a:solidFill>
                  <a:srgbClr val="0070C0"/>
                </a:solidFill>
                <a:latin typeface="Arial"/>
                <a:ea typeface="Times New Roman" panose="02020603050405020304" pitchFamily="18" charset="0"/>
                <a:cs typeface="Arial"/>
              </a:rPr>
              <a:t>Demonstration of critical reflection and reflexivity is needed here.</a:t>
            </a:r>
          </a:p>
          <a:p>
            <a:pPr marL="0" indent="0">
              <a:buNone/>
              <a:defRPr/>
            </a:pPr>
            <a:r>
              <a:rPr lang="en-GB" sz="2400" b="1" dirty="0">
                <a:solidFill>
                  <a:srgbClr val="0070C0"/>
                </a:solidFill>
                <a:latin typeface="Arial"/>
                <a:ea typeface="Times New Roman" panose="02020603050405020304" pitchFamily="18" charset="0"/>
                <a:cs typeface="Arial"/>
              </a:rPr>
              <a:t>20 marks </a:t>
            </a:r>
            <a:endParaRPr lang="en-GB" altLang="en-US" sz="1800" b="1" dirty="0">
              <a:solidFill>
                <a:srgbClr val="0070C0"/>
              </a:solidFill>
              <a:latin typeface="Arial"/>
              <a:cs typeface="Times New Roman"/>
            </a:endParaRPr>
          </a:p>
          <a:p>
            <a:endParaRPr lang="en-GB" altLang="en-US" dirty="0">
              <a:latin typeface="Arial"/>
              <a:cs typeface="Arial"/>
            </a:endParaRPr>
          </a:p>
        </p:txBody>
      </p:sp>
      <p:sp>
        <p:nvSpPr>
          <p:cNvPr id="26628" name="Slide Number Placeholder 3">
            <a:extLst>
              <a:ext uri="{FF2B5EF4-FFF2-40B4-BE49-F238E27FC236}">
                <a16:creationId xmlns:a16="http://schemas.microsoft.com/office/drawing/2014/main" id="{FE0D50BE-A20A-9F30-0EE8-44DBCFCF22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FC33D29-AD82-4296-BC18-8F4F9B0FE1ED}" type="slidenum">
              <a:rPr lang="cy-GB" altLang="en-US" sz="120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BDC3613-7AF4-E899-0D2E-738665E18B02}"/>
              </a:ext>
            </a:extLst>
          </p:cNvPr>
          <p:cNvSpPr>
            <a:spLocks noGrp="1" noRot="1" noChangeAspect="1" noChangeArrowheads="1" noTextEdit="1"/>
          </p:cNvSpPr>
          <p:nvPr>
            <p:ph type="sldImg"/>
          </p:nvPr>
        </p:nvSpPr>
        <p:spPr>
          <a:xfrm>
            <a:off x="941388" y="750888"/>
            <a:ext cx="5006975" cy="3756025"/>
          </a:xfrm>
          <a:ln/>
        </p:spPr>
      </p:sp>
      <p:sp>
        <p:nvSpPr>
          <p:cNvPr id="28675" name="Notes Placeholder 2">
            <a:extLst>
              <a:ext uri="{FF2B5EF4-FFF2-40B4-BE49-F238E27FC236}">
                <a16:creationId xmlns:a16="http://schemas.microsoft.com/office/drawing/2014/main" id="{716B39EA-EBFA-AACE-ACC8-B4C8D94D8D4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Mae </a:t>
            </a:r>
            <a:r>
              <a:rPr lang="en-GB" altLang="en-US" dirty="0" err="1">
                <a:latin typeface="Arial" panose="020B0604020202020204" pitchFamily="34" charset="0"/>
              </a:rPr>
              <a:t>yna</a:t>
            </a:r>
            <a:r>
              <a:rPr lang="en-GB" altLang="en-US" dirty="0">
                <a:latin typeface="Arial" panose="020B0604020202020204" pitchFamily="34" charset="0"/>
              </a:rPr>
              <a:t> 20 marc am </a:t>
            </a:r>
            <a:r>
              <a:rPr lang="en-GB" altLang="en-US" dirty="0" err="1">
                <a:latin typeface="Arial" panose="020B0604020202020204" pitchFamily="34" charset="0"/>
              </a:rPr>
              <a:t>ystyried</a:t>
            </a:r>
            <a:r>
              <a:rPr lang="en-GB" altLang="en-US" dirty="0">
                <a:latin typeface="Arial" panose="020B0604020202020204" pitchFamily="34" charset="0"/>
              </a:rPr>
              <a:t> </a:t>
            </a:r>
            <a:r>
              <a:rPr lang="en-GB" altLang="en-US" dirty="0" err="1">
                <a:latin typeface="Arial" panose="020B0604020202020204" pitchFamily="34" charset="0"/>
              </a:rPr>
              <a:t>ble</a:t>
            </a:r>
            <a:r>
              <a:rPr lang="en-GB" altLang="en-US" dirty="0">
                <a:latin typeface="Arial" panose="020B0604020202020204" pitchFamily="34" charset="0"/>
              </a:rPr>
              <a:t> </a:t>
            </a:r>
            <a:r>
              <a:rPr lang="en-GB" altLang="en-US" dirty="0" err="1">
                <a:latin typeface="Arial" panose="020B0604020202020204" pitchFamily="34" charset="0"/>
              </a:rPr>
              <a:t>rydych</a:t>
            </a:r>
            <a:r>
              <a:rPr lang="en-GB" altLang="en-US" dirty="0">
                <a:latin typeface="Arial" panose="020B0604020202020204" pitchFamily="34" charset="0"/>
              </a:rPr>
              <a:t> chi </a:t>
            </a:r>
            <a:r>
              <a:rPr lang="en-GB" altLang="en-US" dirty="0" err="1">
                <a:latin typeface="Arial" panose="020B0604020202020204" pitchFamily="34" charset="0"/>
              </a:rPr>
              <a:t>eisiau</a:t>
            </a:r>
            <a:r>
              <a:rPr lang="en-GB" altLang="en-US" dirty="0">
                <a:latin typeface="Arial" panose="020B0604020202020204" pitchFamily="34" charset="0"/>
              </a:rPr>
              <a:t> </a:t>
            </a:r>
            <a:r>
              <a:rPr lang="en-GB" altLang="en-US" dirty="0" err="1">
                <a:latin typeface="Arial" panose="020B0604020202020204" pitchFamily="34" charset="0"/>
              </a:rPr>
              <a:t>cyrraedd</a:t>
            </a:r>
            <a:r>
              <a:rPr lang="en-GB" altLang="en-US" dirty="0">
                <a:latin typeface="Arial" panose="020B0604020202020204" pitchFamily="34" charset="0"/>
              </a:rPr>
              <a:t> a </a:t>
            </a:r>
            <a:r>
              <a:rPr lang="en-GB" altLang="en-US" dirty="0" err="1">
                <a:latin typeface="Arial" panose="020B0604020202020204" pitchFamily="34" charset="0"/>
              </a:rPr>
              <a:t>beth</a:t>
            </a:r>
            <a:r>
              <a:rPr lang="en-GB" altLang="en-US" dirty="0">
                <a:latin typeface="Arial" panose="020B0604020202020204" pitchFamily="34" charset="0"/>
              </a:rPr>
              <a:t> </a:t>
            </a:r>
            <a:r>
              <a:rPr lang="en-GB" altLang="en-US" dirty="0" err="1">
                <a:latin typeface="Arial" panose="020B0604020202020204" pitchFamily="34" charset="0"/>
              </a:rPr>
              <a:t>yw</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camau</a:t>
            </a:r>
            <a:r>
              <a:rPr lang="en-GB" altLang="en-US" dirty="0">
                <a:latin typeface="Arial" panose="020B0604020202020204" pitchFamily="34" charset="0"/>
              </a:rPr>
              <a:t> </a:t>
            </a:r>
            <a:r>
              <a:rPr lang="en-GB" altLang="en-US" dirty="0" err="1">
                <a:latin typeface="Arial" panose="020B0604020202020204" pitchFamily="34" charset="0"/>
              </a:rPr>
              <a:t>nesaf</a:t>
            </a:r>
            <a:r>
              <a:rPr lang="en-GB" altLang="en-US" dirty="0">
                <a:latin typeface="Arial" panose="020B0604020202020204" pitchFamily="34" charset="0"/>
              </a:rPr>
              <a:t> – </a:t>
            </a:r>
            <a:r>
              <a:rPr lang="en-GB" altLang="en-US" dirty="0" err="1">
                <a:latin typeface="Arial" panose="020B0604020202020204" pitchFamily="34" charset="0"/>
              </a:rPr>
              <a:t>beth</a:t>
            </a:r>
            <a:r>
              <a:rPr lang="en-GB" altLang="en-US" dirty="0">
                <a:latin typeface="Arial" panose="020B0604020202020204" pitchFamily="34" charset="0"/>
              </a:rPr>
              <a:t> </a:t>
            </a:r>
            <a:r>
              <a:rPr lang="en-GB" altLang="en-US" dirty="0" err="1">
                <a:latin typeface="Arial" panose="020B0604020202020204" pitchFamily="34" charset="0"/>
              </a:rPr>
              <a:t>yw</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nodau</a:t>
            </a:r>
            <a:r>
              <a:rPr lang="en-GB" altLang="en-US" dirty="0">
                <a:latin typeface="Arial" panose="020B0604020202020204" pitchFamily="34" charset="0"/>
              </a:rPr>
              <a:t> </a:t>
            </a:r>
            <a:r>
              <a:rPr lang="en-GB" altLang="en-US" dirty="0" err="1">
                <a:latin typeface="Arial" panose="020B0604020202020204" pitchFamily="34" charset="0"/>
              </a:rPr>
              <a:t>gyrfa</a:t>
            </a:r>
            <a:r>
              <a:rPr lang="en-GB" altLang="en-US" dirty="0">
                <a:latin typeface="Arial" panose="020B0604020202020204" pitchFamily="34" charset="0"/>
              </a:rPr>
              <a:t> neu </a:t>
            </a:r>
            <a:r>
              <a:rPr lang="en-GB" altLang="en-US" dirty="0" err="1">
                <a:latin typeface="Arial" panose="020B0604020202020204" pitchFamily="34" charset="0"/>
              </a:rPr>
              <a:t>nodau</a:t>
            </a:r>
            <a:r>
              <a:rPr lang="en-GB" altLang="en-US" dirty="0">
                <a:latin typeface="Arial" panose="020B0604020202020204" pitchFamily="34" charset="0"/>
              </a:rPr>
              <a:t> </a:t>
            </a:r>
            <a:r>
              <a:rPr lang="en-GB" altLang="en-US" dirty="0" err="1">
                <a:latin typeface="Arial" panose="020B0604020202020204" pitchFamily="34" charset="0"/>
              </a:rPr>
              <a:t>personol</a:t>
            </a:r>
            <a:r>
              <a:rPr lang="en-GB" altLang="en-US" dirty="0">
                <a:latin typeface="Arial" panose="020B0604020202020204" pitchFamily="34" charset="0"/>
              </a:rPr>
              <a:t> – pa </a:t>
            </a:r>
            <a:r>
              <a:rPr lang="en-GB" altLang="en-US" dirty="0" err="1">
                <a:latin typeface="Arial" panose="020B0604020202020204" pitchFamily="34" charset="0"/>
              </a:rPr>
              <a:t>gamau</a:t>
            </a:r>
            <a:r>
              <a:rPr lang="en-GB" altLang="en-US" dirty="0">
                <a:latin typeface="Arial" panose="020B0604020202020204" pitchFamily="34" charset="0"/>
              </a:rPr>
              <a:t> </a:t>
            </a:r>
            <a:r>
              <a:rPr lang="en-GB" altLang="en-US" dirty="0" err="1">
                <a:latin typeface="Arial" panose="020B0604020202020204" pitchFamily="34" charset="0"/>
              </a:rPr>
              <a:t>fyddwch</a:t>
            </a:r>
            <a:r>
              <a:rPr lang="en-GB" altLang="en-US" dirty="0">
                <a:latin typeface="Arial" panose="020B0604020202020204" pitchFamily="34" charset="0"/>
              </a:rPr>
              <a:t> </a:t>
            </a:r>
            <a:r>
              <a:rPr lang="en-GB" altLang="en-US" dirty="0" err="1">
                <a:latin typeface="Arial" panose="020B0604020202020204" pitchFamily="34" charset="0"/>
              </a:rPr>
              <a:t>chi’n</a:t>
            </a:r>
            <a:r>
              <a:rPr lang="en-GB" altLang="en-US" dirty="0">
                <a:latin typeface="Arial" panose="020B0604020202020204" pitchFamily="34" charset="0"/>
              </a:rPr>
              <a:t> </a:t>
            </a:r>
            <a:r>
              <a:rPr lang="en-GB" altLang="en-US" dirty="0" err="1">
                <a:latin typeface="Arial" panose="020B0604020202020204" pitchFamily="34" charset="0"/>
              </a:rPr>
              <a:t>eu</a:t>
            </a:r>
            <a:r>
              <a:rPr lang="en-GB" altLang="en-US" dirty="0">
                <a:latin typeface="Arial" panose="020B0604020202020204" pitchFamily="34" charset="0"/>
              </a:rPr>
              <a:t> </a:t>
            </a:r>
            <a:r>
              <a:rPr lang="en-GB" altLang="en-US" dirty="0" err="1">
                <a:latin typeface="Arial" panose="020B0604020202020204" pitchFamily="34" charset="0"/>
              </a:rPr>
              <a:t>cymryd</a:t>
            </a:r>
            <a:r>
              <a:rPr lang="en-GB" altLang="en-US" dirty="0">
                <a:latin typeface="Arial" panose="020B0604020202020204" pitchFamily="34" charset="0"/>
              </a:rPr>
              <a:t> </a:t>
            </a:r>
            <a:r>
              <a:rPr lang="en-GB" altLang="en-US" dirty="0" err="1">
                <a:latin typeface="Arial" panose="020B0604020202020204" pitchFamily="34" charset="0"/>
              </a:rPr>
              <a:t>i’w</a:t>
            </a:r>
            <a:r>
              <a:rPr lang="en-GB" altLang="en-US" dirty="0">
                <a:latin typeface="Arial" panose="020B0604020202020204" pitchFamily="34" charset="0"/>
              </a:rPr>
              <a:t> </a:t>
            </a:r>
            <a:r>
              <a:rPr lang="en-GB" altLang="en-US" dirty="0" err="1">
                <a:latin typeface="Arial" panose="020B0604020202020204" pitchFamily="34" charset="0"/>
              </a:rPr>
              <a:t>cyflawni</a:t>
            </a:r>
            <a:r>
              <a:rPr lang="en-GB" altLang="en-US" dirty="0">
                <a:latin typeface="Arial" panose="020B0604020202020204" pitchFamily="34" charset="0"/>
              </a:rPr>
              <a:t>?</a:t>
            </a:r>
          </a:p>
          <a:p>
            <a:endParaRPr lang="en-GB" altLang="en-US" dirty="0">
              <a:latin typeface="Arial" panose="020B0604020202020204" pitchFamily="34" charset="0"/>
            </a:endParaRPr>
          </a:p>
          <a:p>
            <a:r>
              <a:rPr lang="en-GB" altLang="en-US" dirty="0">
                <a:latin typeface="Arial" panose="020B0604020202020204" pitchFamily="34" charset="0"/>
              </a:rPr>
              <a:t>There are 20 marks for considering where you want to get to and what your next steps are – what are your career goals or personal goals – what steps will you take to achieve them? </a:t>
            </a:r>
          </a:p>
        </p:txBody>
      </p:sp>
      <p:sp>
        <p:nvSpPr>
          <p:cNvPr id="28676" name="Slide Number Placeholder 3">
            <a:extLst>
              <a:ext uri="{FF2B5EF4-FFF2-40B4-BE49-F238E27FC236}">
                <a16:creationId xmlns:a16="http://schemas.microsoft.com/office/drawing/2014/main" id="{19C0E370-9430-82CC-6F39-9E9A37B86E9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B00E3C0-1FD8-4C44-9412-2F2219FDB85B}" type="slidenum">
              <a:rPr lang="cy-GB" altLang="en-US" sz="120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E68652D8-A979-8123-51A8-5C1045D40281}"/>
              </a:ext>
            </a:extLst>
          </p:cNvPr>
          <p:cNvSpPr>
            <a:spLocks noGrp="1" noRot="1" noChangeAspect="1" noChangeArrowheads="1" noTextEdit="1"/>
          </p:cNvSpPr>
          <p:nvPr>
            <p:ph type="sldImg"/>
          </p:nvPr>
        </p:nvSpPr>
        <p:spPr>
          <a:xfrm>
            <a:off x="941388" y="750888"/>
            <a:ext cx="5006975" cy="3756025"/>
          </a:xfrm>
          <a:ln/>
        </p:spPr>
      </p:sp>
      <p:sp>
        <p:nvSpPr>
          <p:cNvPr id="32771" name="Notes Placeholder 2">
            <a:extLst>
              <a:ext uri="{FF2B5EF4-FFF2-40B4-BE49-F238E27FC236}">
                <a16:creationId xmlns:a16="http://schemas.microsoft.com/office/drawing/2014/main" id="{23662762-5FCD-D143-33AD-33800BBF2D3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err="1">
                <a:latin typeface="Arial"/>
                <a:cs typeface="Arial"/>
              </a:rPr>
              <a:t>Cofiwch</a:t>
            </a:r>
            <a:r>
              <a:rPr lang="en-GB" altLang="en-US" dirty="0">
                <a:latin typeface="Arial"/>
                <a:cs typeface="Arial"/>
              </a:rPr>
              <a:t> </a:t>
            </a:r>
            <a:r>
              <a:rPr lang="en-GB" altLang="en-US" dirty="0" err="1">
                <a:latin typeface="Arial"/>
                <a:cs typeface="Arial"/>
              </a:rPr>
              <a:t>fod</a:t>
            </a:r>
            <a:r>
              <a:rPr lang="en-GB" altLang="en-US" dirty="0">
                <a:latin typeface="Arial"/>
                <a:cs typeface="Arial"/>
              </a:rPr>
              <a:t> </a:t>
            </a:r>
            <a:r>
              <a:rPr lang="en-GB" altLang="en-US" dirty="0" err="1">
                <a:latin typeface="Arial"/>
                <a:cs typeface="Arial"/>
              </a:rPr>
              <a:t>gennych</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lwfans</a:t>
            </a:r>
            <a:r>
              <a:rPr lang="en-GB" altLang="en-US" dirty="0">
                <a:latin typeface="Arial"/>
                <a:cs typeface="Arial"/>
              </a:rPr>
              <a:t> 10% felly gall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aseiniad</a:t>
            </a:r>
            <a:r>
              <a:rPr lang="en-GB" altLang="en-US" dirty="0">
                <a:latin typeface="Arial"/>
                <a:cs typeface="Arial"/>
              </a:rPr>
              <a:t> </a:t>
            </a:r>
            <a:r>
              <a:rPr lang="en-GB" altLang="en-US" dirty="0" err="1">
                <a:latin typeface="Arial"/>
                <a:cs typeface="Arial"/>
              </a:rPr>
              <a:t>fod</a:t>
            </a:r>
            <a:r>
              <a:rPr lang="en-GB" altLang="en-US" dirty="0">
                <a:latin typeface="Arial"/>
                <a:cs typeface="Arial"/>
              </a:rPr>
              <a:t> </a:t>
            </a:r>
            <a:r>
              <a:rPr lang="en-GB" altLang="en-US" dirty="0" err="1">
                <a:latin typeface="Arial"/>
                <a:cs typeface="Arial"/>
              </a:rPr>
              <a:t>rhwng</a:t>
            </a:r>
            <a:r>
              <a:rPr lang="en-GB" altLang="en-US" dirty="0">
                <a:latin typeface="Arial"/>
                <a:cs typeface="Arial"/>
              </a:rPr>
              <a:t> 13.5 a 16.5 </a:t>
            </a:r>
            <a:r>
              <a:rPr lang="en-GB" altLang="en-US" dirty="0" err="1">
                <a:latin typeface="Arial"/>
                <a:cs typeface="Arial"/>
              </a:rPr>
              <a:t>munud</a:t>
            </a:r>
            <a:r>
              <a:rPr lang="en-GB" altLang="en-US" dirty="0">
                <a:latin typeface="Arial"/>
                <a:cs typeface="Arial"/>
              </a:rPr>
              <a:t>, </a:t>
            </a:r>
            <a:r>
              <a:rPr lang="en-GB" altLang="en-US" dirty="0" err="1">
                <a:latin typeface="Arial"/>
                <a:cs typeface="Arial"/>
              </a:rPr>
              <a:t>mae</a:t>
            </a:r>
            <a:r>
              <a:rPr lang="en-GB" altLang="en-US" dirty="0">
                <a:latin typeface="Arial"/>
                <a:cs typeface="Arial"/>
              </a:rPr>
              <a:t> </a:t>
            </a:r>
            <a:r>
              <a:rPr lang="en-GB" altLang="en-US" dirty="0" err="1">
                <a:latin typeface="Arial"/>
                <a:cs typeface="Arial"/>
              </a:rPr>
              <a:t>cosbau</a:t>
            </a:r>
            <a:r>
              <a:rPr lang="en-GB" altLang="en-US" dirty="0">
                <a:latin typeface="Arial"/>
                <a:cs typeface="Arial"/>
              </a:rPr>
              <a:t> am </a:t>
            </a:r>
            <a:r>
              <a:rPr lang="en-GB" altLang="en-US" dirty="0" err="1">
                <a:latin typeface="Arial"/>
                <a:cs typeface="Arial"/>
              </a:rPr>
              <a:t>fynd</a:t>
            </a:r>
            <a:r>
              <a:rPr lang="en-GB" altLang="en-US" dirty="0">
                <a:latin typeface="Arial"/>
                <a:cs typeface="Arial"/>
              </a:rPr>
              <a:t> </a:t>
            </a:r>
            <a:r>
              <a:rPr lang="en-GB" altLang="en-US" dirty="0" err="1">
                <a:latin typeface="Arial"/>
                <a:cs typeface="Arial"/>
              </a:rPr>
              <a:t>dros</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lwfans</a:t>
            </a:r>
            <a:r>
              <a:rPr lang="en-GB" altLang="en-US" dirty="0">
                <a:latin typeface="Arial"/>
                <a:cs typeface="Arial"/>
              </a:rPr>
              <a:t> 10%.</a:t>
            </a:r>
          </a:p>
          <a:p>
            <a:endParaRPr lang="en-GB" altLang="en-US" dirty="0">
              <a:latin typeface="Arial"/>
              <a:cs typeface="Arial"/>
            </a:endParaRPr>
          </a:p>
          <a:p>
            <a:r>
              <a:rPr lang="en-GB" altLang="en-US" dirty="0">
                <a:latin typeface="Arial"/>
                <a:cs typeface="Arial"/>
              </a:rPr>
              <a:t>Mae </a:t>
            </a:r>
            <a:r>
              <a:rPr lang="en-GB" altLang="en-US" dirty="0" err="1">
                <a:latin typeface="Arial"/>
                <a:cs typeface="Arial"/>
              </a:rPr>
              <a:t>marciau</a:t>
            </a:r>
            <a:r>
              <a:rPr lang="en-GB" altLang="en-US" dirty="0">
                <a:latin typeface="Arial"/>
                <a:cs typeface="Arial"/>
              </a:rPr>
              <a:t> </a:t>
            </a:r>
            <a:r>
              <a:rPr lang="en-GB" altLang="en-US" dirty="0" err="1">
                <a:latin typeface="Arial"/>
                <a:cs typeface="Arial"/>
              </a:rPr>
              <a:t>yma</a:t>
            </a:r>
            <a:r>
              <a:rPr lang="en-GB" altLang="en-US" dirty="0">
                <a:latin typeface="Arial"/>
                <a:cs typeface="Arial"/>
              </a:rPr>
              <a:t> am </a:t>
            </a:r>
            <a:r>
              <a:rPr lang="en-GB" altLang="en-US" dirty="0" err="1">
                <a:latin typeface="Arial"/>
                <a:cs typeface="Arial"/>
              </a:rPr>
              <a:t>sgiliau</a:t>
            </a:r>
            <a:r>
              <a:rPr lang="en-GB" altLang="en-US" dirty="0">
                <a:latin typeface="Arial"/>
                <a:cs typeface="Arial"/>
              </a:rPr>
              <a:t> </a:t>
            </a:r>
            <a:r>
              <a:rPr lang="en-GB" altLang="en-US" dirty="0" err="1">
                <a:latin typeface="Arial"/>
                <a:cs typeface="Arial"/>
              </a:rPr>
              <a:t>cyflwyno</a:t>
            </a:r>
            <a:r>
              <a:rPr lang="en-GB" altLang="en-US" dirty="0">
                <a:latin typeface="Arial"/>
                <a:cs typeface="Arial"/>
              </a:rPr>
              <a:t> a </a:t>
            </a:r>
            <a:r>
              <a:rPr lang="en-GB" altLang="en-US" dirty="0" err="1">
                <a:latin typeface="Arial"/>
                <a:cs typeface="Arial"/>
              </a:rPr>
              <a:t>deunyddiau</a:t>
            </a:r>
            <a:r>
              <a:rPr lang="en-GB" altLang="en-US" dirty="0">
                <a:latin typeface="Arial"/>
                <a:cs typeface="Arial"/>
              </a:rPr>
              <a:t> </a:t>
            </a:r>
            <a:r>
              <a:rPr lang="en-GB" altLang="en-US" dirty="0" err="1">
                <a:latin typeface="Arial"/>
                <a:cs typeface="Arial"/>
              </a:rPr>
              <a:t>ategol</a:t>
            </a:r>
            <a:r>
              <a:rPr lang="en-GB" altLang="en-US" dirty="0">
                <a:latin typeface="Arial"/>
                <a:cs typeface="Arial"/>
              </a:rPr>
              <a:t> </a:t>
            </a:r>
            <a:r>
              <a:rPr lang="en-GB" altLang="en-US" dirty="0" err="1">
                <a:latin typeface="Arial"/>
                <a:cs typeface="Arial"/>
              </a:rPr>
              <a:t>priodol</a:t>
            </a:r>
            <a:r>
              <a:rPr lang="en-GB" altLang="en-US" dirty="0">
                <a:latin typeface="Arial"/>
                <a:cs typeface="Arial"/>
              </a:rPr>
              <a:t>.</a:t>
            </a:r>
          </a:p>
          <a:p>
            <a:endParaRPr lang="en-GB" altLang="en-US" dirty="0">
              <a:latin typeface="Arial"/>
              <a:cs typeface="Arial"/>
            </a:endParaRPr>
          </a:p>
          <a:p>
            <a:r>
              <a:rPr lang="en-GB" altLang="en-US" dirty="0" err="1">
                <a:latin typeface="Arial"/>
                <a:cs typeface="Arial"/>
              </a:rPr>
              <a:t>Byddwch</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cyflwyno</a:t>
            </a:r>
            <a:r>
              <a:rPr lang="en-GB" altLang="en-US" dirty="0">
                <a:latin typeface="Arial"/>
                <a:cs typeface="Arial"/>
              </a:rPr>
              <a:t> </a:t>
            </a:r>
            <a:r>
              <a:rPr lang="en-GB" altLang="en-US" dirty="0" err="1">
                <a:latin typeface="Arial"/>
                <a:cs typeface="Arial"/>
              </a:rPr>
              <a:t>i'ch</a:t>
            </a:r>
            <a:r>
              <a:rPr lang="en-GB" altLang="en-US" dirty="0">
                <a:latin typeface="Arial"/>
                <a:cs typeface="Arial"/>
              </a:rPr>
              <a:t> </a:t>
            </a:r>
            <a:r>
              <a:rPr lang="en-GB" altLang="en-US" dirty="0" err="1">
                <a:latin typeface="Arial"/>
                <a:cs typeface="Arial"/>
              </a:rPr>
              <a:t>cyfoedion</a:t>
            </a:r>
            <a:r>
              <a:rPr lang="en-GB" altLang="en-US" dirty="0">
                <a:latin typeface="Arial"/>
                <a:cs typeface="Arial"/>
              </a:rPr>
              <a:t> </a:t>
            </a:r>
            <a:r>
              <a:rPr lang="en-GB" altLang="en-US" dirty="0" err="1">
                <a:latin typeface="Arial"/>
                <a:cs typeface="Arial"/>
              </a:rPr>
              <a:t>fel</a:t>
            </a:r>
            <a:r>
              <a:rPr lang="en-GB" altLang="en-US" dirty="0">
                <a:latin typeface="Arial"/>
                <a:cs typeface="Arial"/>
              </a:rPr>
              <a:t> </a:t>
            </a:r>
            <a:r>
              <a:rPr lang="en-GB" altLang="en-US" dirty="0" err="1">
                <a:latin typeface="Arial"/>
                <a:cs typeface="Arial"/>
              </a:rPr>
              <a:t>rhan</a:t>
            </a:r>
            <a:r>
              <a:rPr lang="en-GB" altLang="en-US" dirty="0">
                <a:latin typeface="Arial"/>
                <a:cs typeface="Arial"/>
              </a:rPr>
              <a:t> </a:t>
            </a:r>
            <a:r>
              <a:rPr lang="en-GB" altLang="en-US" dirty="0" err="1">
                <a:latin typeface="Arial"/>
                <a:cs typeface="Arial"/>
              </a:rPr>
              <a:t>o'ch</a:t>
            </a:r>
            <a:r>
              <a:rPr lang="en-GB" altLang="en-US" dirty="0">
                <a:latin typeface="Arial"/>
                <a:cs typeface="Arial"/>
              </a:rPr>
              <a:t> </a:t>
            </a:r>
            <a:r>
              <a:rPr lang="en-GB" altLang="en-US" dirty="0" err="1">
                <a:latin typeface="Arial"/>
                <a:cs typeface="Arial"/>
              </a:rPr>
              <a:t>datblygiad</a:t>
            </a:r>
            <a:r>
              <a:rPr lang="en-GB" altLang="en-US" dirty="0">
                <a:latin typeface="Arial"/>
                <a:cs typeface="Arial"/>
              </a:rPr>
              <a:t> </a:t>
            </a:r>
            <a:r>
              <a:rPr lang="en-GB" altLang="en-US" dirty="0" err="1">
                <a:latin typeface="Arial"/>
                <a:cs typeface="Arial"/>
              </a:rPr>
              <a:t>sgiliau</a:t>
            </a:r>
            <a:r>
              <a:rPr lang="en-GB" altLang="en-US" dirty="0">
                <a:latin typeface="Arial"/>
                <a:cs typeface="Arial"/>
              </a:rPr>
              <a:t> </a:t>
            </a:r>
            <a:r>
              <a:rPr lang="en-GB" altLang="en-US" dirty="0" err="1">
                <a:latin typeface="Arial"/>
                <a:cs typeface="Arial"/>
              </a:rPr>
              <a:t>ôl-raddedig</a:t>
            </a:r>
            <a:r>
              <a:rPr lang="en-GB" altLang="en-US" dirty="0">
                <a:latin typeface="Arial"/>
                <a:cs typeface="Arial"/>
              </a:rPr>
              <a:t>.</a:t>
            </a:r>
          </a:p>
          <a:p>
            <a:endParaRPr lang="en-GB" altLang="en-US" dirty="0">
              <a:latin typeface="Arial"/>
              <a:cs typeface="Arial"/>
            </a:endParaRPr>
          </a:p>
          <a:p>
            <a:endParaRPr lang="en-GB" altLang="en-US" dirty="0">
              <a:latin typeface="Arial"/>
              <a:cs typeface="Arial"/>
            </a:endParaRPr>
          </a:p>
          <a:p>
            <a:r>
              <a:rPr lang="en-GB" altLang="en-US" dirty="0">
                <a:latin typeface="Arial"/>
                <a:cs typeface="Arial"/>
              </a:rPr>
              <a:t>Remember you have your 10% allowance so your assignment can be between 13.5 and 16.5 minutes, there are penalties for going over your 10% allowance.</a:t>
            </a:r>
          </a:p>
          <a:p>
            <a:endParaRPr lang="en-GB" altLang="en-US" dirty="0">
              <a:latin typeface="Arial"/>
              <a:cs typeface="Arial"/>
            </a:endParaRPr>
          </a:p>
          <a:p>
            <a:r>
              <a:rPr lang="en-GB" altLang="en-US" dirty="0">
                <a:latin typeface="Arial"/>
                <a:cs typeface="Arial"/>
              </a:rPr>
              <a:t>There are marks here for presentation skills and appropriate supporting materials.</a:t>
            </a:r>
          </a:p>
          <a:p>
            <a:endParaRPr lang="en-GB" altLang="en-US" dirty="0">
              <a:latin typeface="Arial"/>
              <a:cs typeface="Arial"/>
            </a:endParaRPr>
          </a:p>
          <a:p>
            <a:r>
              <a:rPr lang="en-GB" altLang="en-US" dirty="0">
                <a:latin typeface="Arial"/>
                <a:cs typeface="Arial"/>
              </a:rPr>
              <a:t>You will be presenting to your peers as part of your postgraduate skills development. </a:t>
            </a:r>
          </a:p>
        </p:txBody>
      </p:sp>
      <p:sp>
        <p:nvSpPr>
          <p:cNvPr id="32772" name="Slide Number Placeholder 3">
            <a:extLst>
              <a:ext uri="{FF2B5EF4-FFF2-40B4-BE49-F238E27FC236}">
                <a16:creationId xmlns:a16="http://schemas.microsoft.com/office/drawing/2014/main" id="{D0DB5E12-7B4D-1E25-4428-830AA8155D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63588" indent="-293688">
              <a:defRPr sz="2400">
                <a:solidFill>
                  <a:schemeClr val="tx1"/>
                </a:solidFill>
                <a:latin typeface="Times" panose="02020603050405020304" pitchFamily="18" charset="0"/>
                <a:ea typeface="MS PGothic" panose="020B0600070205080204" pitchFamily="34" charset="-128"/>
              </a:defRPr>
            </a:lvl2pPr>
            <a:lvl3pPr marL="1176338" indent="-234950">
              <a:defRPr sz="2400">
                <a:solidFill>
                  <a:schemeClr val="tx1"/>
                </a:solidFill>
                <a:latin typeface="Times" panose="02020603050405020304" pitchFamily="18" charset="0"/>
                <a:ea typeface="MS PGothic" panose="020B0600070205080204" pitchFamily="34" charset="-128"/>
              </a:defRPr>
            </a:lvl3pPr>
            <a:lvl4pPr marL="1646238" indent="-234950">
              <a:defRPr sz="2400">
                <a:solidFill>
                  <a:schemeClr val="tx1"/>
                </a:solidFill>
                <a:latin typeface="Times" panose="02020603050405020304" pitchFamily="18" charset="0"/>
                <a:ea typeface="MS PGothic" panose="020B0600070205080204" pitchFamily="34" charset="-128"/>
              </a:defRPr>
            </a:lvl4pPr>
            <a:lvl5pPr marL="2116138" indent="-234950">
              <a:defRPr sz="2400">
                <a:solidFill>
                  <a:schemeClr val="tx1"/>
                </a:solidFill>
                <a:latin typeface="Times" panose="02020603050405020304" pitchFamily="18" charset="0"/>
                <a:ea typeface="MS PGothic" panose="020B0600070205080204" pitchFamily="34" charset="-128"/>
              </a:defRPr>
            </a:lvl5pPr>
            <a:lvl6pPr marL="25733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305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877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449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3C92541-E103-41C8-92EF-B697538193BF}" type="slidenum">
              <a:rPr lang="cy-GB" altLang="en-US" sz="120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F3A7A873-41E5-9DA5-94E9-20F58DE1C2BC}"/>
              </a:ext>
            </a:extLst>
          </p:cNvPr>
          <p:cNvSpPr>
            <a:spLocks noGrp="1" noRot="1" noChangeAspect="1" noChangeArrowheads="1" noTextEdit="1"/>
          </p:cNvSpPr>
          <p:nvPr>
            <p:ph type="sldImg"/>
          </p:nvPr>
        </p:nvSpPr>
        <p:spPr>
          <a:xfrm>
            <a:off x="941388" y="750888"/>
            <a:ext cx="5006975" cy="3756025"/>
          </a:xfrm>
          <a:ln/>
        </p:spPr>
      </p:sp>
      <p:sp>
        <p:nvSpPr>
          <p:cNvPr id="34819" name="Notes Placeholder 2">
            <a:extLst>
              <a:ext uri="{FF2B5EF4-FFF2-40B4-BE49-F238E27FC236}">
                <a16:creationId xmlns:a16="http://schemas.microsoft.com/office/drawing/2014/main" id="{39AA149D-7B7C-E3F1-B499-5EF1DD93A76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p:txBody>
      </p:sp>
      <p:sp>
        <p:nvSpPr>
          <p:cNvPr id="34820" name="Slide Number Placeholder 3">
            <a:extLst>
              <a:ext uri="{FF2B5EF4-FFF2-40B4-BE49-F238E27FC236}">
                <a16:creationId xmlns:a16="http://schemas.microsoft.com/office/drawing/2014/main" id="{599C3B11-E25B-EC98-5791-F4FC645B33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94EC743-E5B6-4181-A86C-4F1D88E08B46}" type="slidenum">
              <a:rPr lang="cy-GB" altLang="en-US" sz="120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cs typeface="Calibri"/>
              </a:rPr>
              <a:t>Students can access the generic assessment </a:t>
            </a:r>
            <a:r>
              <a:rPr lang="en-US" dirty="0" err="1">
                <a:cs typeface="Calibri"/>
              </a:rPr>
              <a:t>crtieria</a:t>
            </a:r>
            <a:r>
              <a:rPr lang="en-US" dirty="0">
                <a:cs typeface="Calibri"/>
              </a:rPr>
              <a:t> in the handbooks for the modules. This can be useful when checking your assignment and shows you how marks are allocated for each section. </a:t>
            </a:r>
          </a:p>
        </p:txBody>
      </p:sp>
      <p:sp>
        <p:nvSpPr>
          <p:cNvPr id="4" name="Slide Number Placeholder 3"/>
          <p:cNvSpPr>
            <a:spLocks noGrp="1"/>
          </p:cNvSpPr>
          <p:nvPr>
            <p:ph type="sldNum" sz="quarter" idx="5"/>
          </p:nvPr>
        </p:nvSpPr>
        <p:spPr/>
        <p:txBody>
          <a:bodyPr/>
          <a:lstStyle/>
          <a:p>
            <a:fld id="{28F3450B-2F8B-4EB4-A6BB-F66CAF066D58}" type="slidenum">
              <a:t>14</a:t>
            </a:fld>
            <a:endParaRPr lang="en-GB"/>
          </a:p>
        </p:txBody>
      </p:sp>
    </p:spTree>
    <p:extLst>
      <p:ext uri="{BB962C8B-B14F-4D97-AF65-F5344CB8AC3E}">
        <p14:creationId xmlns:p14="http://schemas.microsoft.com/office/powerpoint/2010/main" val="36277080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17575" y="744538"/>
            <a:ext cx="4962525"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If you are experiencing any issues with IT or Moodle please contact the IT helpline available 24 hours a day 365 days a week or email the Moodle team.</a:t>
            </a:r>
            <a:endParaRPr lang="en-GB" altLang="en-US" dirty="0">
              <a:latin typeface="Arial" panose="020B0604020202020204" pitchFamily="34" charset="0"/>
            </a:endParaRPr>
          </a:p>
          <a:p>
            <a:endParaRPr lang="en-GB" altLang="en-US" dirty="0">
              <a:latin typeface="Arial" panose="020B0604020202020204" pitchFamily="34" charset="0"/>
              <a:cs typeface="Arial"/>
            </a:endParaRPr>
          </a:p>
          <a:p>
            <a:r>
              <a:rPr lang="en-GB" altLang="en-US" dirty="0">
                <a:latin typeface="Arial"/>
                <a:cs typeface="Arial"/>
              </a:rPr>
              <a:t>Remember IT issues are not usually accepted as grounds for extenuating circumstances so ensure you allow sufficient time to submit your assignment.</a:t>
            </a:r>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extLst>
      <p:ext uri="{BB962C8B-B14F-4D97-AF65-F5344CB8AC3E}">
        <p14:creationId xmlns:p14="http://schemas.microsoft.com/office/powerpoint/2010/main" val="4386599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Students are advised that lecturers cannot check work or draft mark; lecturers can respond to questions</a:t>
            </a:r>
          </a:p>
          <a:p>
            <a:endParaRPr lang="en-GB" dirty="0"/>
          </a:p>
          <a:p>
            <a:r>
              <a:rPr lang="en-GB" dirty="0"/>
              <a:t>When booking a tutorial, please be prompt and cancel if the tutorial is no longer needed. Ensure that you are prepared, bringing questions with you to tutorials and recording responses</a:t>
            </a:r>
          </a:p>
          <a:p>
            <a:endParaRPr lang="en-GB" dirty="0"/>
          </a:p>
          <a:p>
            <a:r>
              <a:rPr lang="en-GB" dirty="0"/>
              <a:t>Lecturers’ ability to respond to emails varies according to when they access emails. Not all staff check emails during evenings and weekends. Staff taking annual leave – an automated message will tell you when they are back at work and will respond to emails as soon as they can</a:t>
            </a:r>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3230536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Remember if you submit up to 1 week late your work will be capped, after one week late your work will not be marked.</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5015037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Upload to the correct link on Moodle, use the draft links to check the similarity percentages, you have 3 draft links to do this. Check the deadlines for submission on Moodle and in your handbooks – lecturers will also confirm these. </a:t>
            </a:r>
            <a:endParaRPr lang="en-US" dirty="0"/>
          </a:p>
          <a:p>
            <a:r>
              <a:rPr lang="en-GB" dirty="0"/>
              <a:t> Remember if you have difficulties you have the option of applying for extenuating circumstances with the academic office. </a:t>
            </a:r>
            <a:endParaRPr lang="en-US" dirty="0"/>
          </a:p>
          <a:p>
            <a:endParaRPr lang="en-GB" dirty="0"/>
          </a:p>
          <a:p>
            <a:r>
              <a:rPr lang="en-GB" dirty="0"/>
              <a:t>Remember that you can access study skills sessions with student services and referencing support with the library to help you with your assignment.</a:t>
            </a:r>
            <a:endParaRPr lang="en-US" dirty="0"/>
          </a:p>
          <a:p>
            <a:endParaRPr lang="en-GB" dirty="0"/>
          </a:p>
          <a:p>
            <a:r>
              <a:rPr lang="en-GB" dirty="0"/>
              <a:t>Good luck!</a:t>
            </a:r>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24082344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407100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08/09/2023</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3572038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08/09/2023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2933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D8881-F3CA-017B-B83B-E4287EBB09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1D3D5B5-7FC0-C97C-6EFC-54AB2CCFEC92}"/>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423406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F72B6-43B5-E556-31F8-C235C040811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2C3CCC5-E2DE-F0D5-6C28-83B395B1B7B8}"/>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3991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08/09/2023</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2647270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5" Type="http://schemas.openxmlformats.org/officeDocument/2006/relationships/image" Target="../media/image7.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15.xml"/><Relationship Id="rId7" Type="http://schemas.openxmlformats.org/officeDocument/2006/relationships/theme" Target="../theme/theme8.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1.xml"/><Relationship Id="rId7" Type="http://schemas.openxmlformats.org/officeDocument/2006/relationships/image" Target="../media/image10.png"/><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theme" Target="../theme/theme9.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1.png"/><Relationship Id="rId5" Type="http://schemas.openxmlformats.org/officeDocument/2006/relationships/theme" Target="../theme/theme10.xml"/><Relationship Id="rId4" Type="http://schemas.openxmlformats.org/officeDocument/2006/relationships/slideLayout" Target="../slideLayouts/slideLayout27.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1.xml"/><Relationship Id="rId1"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2.xml"/><Relationship Id="rId1" Type="http://schemas.openxmlformats.org/officeDocument/2006/relationships/slideLayout" Target="../slideLayouts/slideLayout29.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0.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4.xml"/><Relationship Id="rId1" Type="http://schemas.openxmlformats.org/officeDocument/2006/relationships/slideLayout" Target="../slideLayouts/slideLayout31.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5.xml"/><Relationship Id="rId1" Type="http://schemas.openxmlformats.org/officeDocument/2006/relationships/slideLayout" Target="../slideLayouts/slideLayout32.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6.xml"/><Relationship Id="rId1" Type="http://schemas.openxmlformats.org/officeDocument/2006/relationships/slideLayout" Target="../slideLayouts/slideLayout33.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7.xml"/><Relationship Id="rId1" Type="http://schemas.openxmlformats.org/officeDocument/2006/relationships/slideLayout" Target="../slideLayouts/slideLayout34.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8.xml"/><Relationship Id="rId1" Type="http://schemas.openxmlformats.org/officeDocument/2006/relationships/slideLayout" Target="../slideLayouts/slideLayout35.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5" Type="http://schemas.openxmlformats.org/officeDocument/2006/relationships/slideLayout" Target="../slideLayouts/slideLayout40.xml"/><Relationship Id="rId4" Type="http://schemas.openxmlformats.org/officeDocument/2006/relationships/slideLayout" Target="../slideLayouts/slideLayout39.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 id="2147483811" r:id="rId2"/>
    <p:sldLayoutId id="21474838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81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8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81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9/8/2023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9/8/2023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9/8/2023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9/8/2023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hyperlink" Target="mailto:moodle@uwtsd.ac.uk"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hyperlink" Target="mailto:Natalie.macdonald@uwtsd.ac.uk" TargetMode="External"/><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p:txBody>
          <a:bodyPr lIns="91440" tIns="45720" rIns="91440" bIns="45720" rtlCol="0" anchor="t">
            <a:normAutofit fontScale="90000"/>
          </a:bodyPr>
          <a:lstStyle/>
          <a:p>
            <a:pPr algn="ctr" rtl="0" fontAlgn="base"/>
            <a:r>
              <a:rPr lang="en-GB" sz="3000" b="1" dirty="0">
                <a:solidFill>
                  <a:schemeClr val="bg1"/>
                </a:solidFill>
                <a:latin typeface="Arial"/>
                <a:cs typeface="Arial"/>
              </a:rPr>
              <a:t>ECCP7001C </a:t>
            </a:r>
            <a:r>
              <a:rPr lang="en-GB" sz="3000" b="1" dirty="0" err="1">
                <a:solidFill>
                  <a:schemeClr val="bg1"/>
                </a:solidFill>
                <a:latin typeface="Arial"/>
                <a:cs typeface="Arial"/>
              </a:rPr>
              <a:t>Myfyrdodau</a:t>
            </a:r>
            <a:r>
              <a:rPr lang="en-GB" sz="3000" b="1" dirty="0">
                <a:solidFill>
                  <a:schemeClr val="bg1"/>
                </a:solidFill>
                <a:latin typeface="Arial"/>
                <a:cs typeface="Arial"/>
              </a:rPr>
              <a:t> </a:t>
            </a:r>
            <a:r>
              <a:rPr lang="en-GB" sz="3000" b="1" dirty="0" err="1">
                <a:solidFill>
                  <a:schemeClr val="bg1"/>
                </a:solidFill>
                <a:latin typeface="Arial"/>
                <a:cs typeface="Arial"/>
              </a:rPr>
              <a:t>Beirniadol</a:t>
            </a:r>
            <a:r>
              <a:rPr lang="en-GB" sz="3000" b="1" dirty="0">
                <a:solidFill>
                  <a:schemeClr val="bg1"/>
                </a:solidFill>
                <a:latin typeface="Arial"/>
                <a:cs typeface="Arial"/>
              </a:rPr>
              <a:t> o </a:t>
            </a:r>
            <a:r>
              <a:rPr lang="en-GB" sz="3000" b="1" dirty="0" err="1">
                <a:solidFill>
                  <a:schemeClr val="bg1"/>
                </a:solidFill>
                <a:latin typeface="Arial"/>
                <a:cs typeface="Arial"/>
              </a:rPr>
              <a:t>Arfer</a:t>
            </a:r>
            <a:r>
              <a:rPr lang="en-GB" sz="3000" b="1" dirty="0">
                <a:solidFill>
                  <a:schemeClr val="bg1"/>
                </a:solidFill>
                <a:latin typeface="Arial"/>
                <a:cs typeface="Arial"/>
              </a:rPr>
              <a:t> </a:t>
            </a:r>
            <a:r>
              <a:rPr lang="en-GB" sz="3000" b="1" dirty="0" err="1">
                <a:solidFill>
                  <a:schemeClr val="bg1"/>
                </a:solidFill>
                <a:latin typeface="Arial"/>
                <a:cs typeface="Arial"/>
              </a:rPr>
              <a:t>Academaidd</a:t>
            </a:r>
            <a:r>
              <a:rPr lang="en-GB" sz="3000" b="1" dirty="0">
                <a:solidFill>
                  <a:schemeClr val="bg1"/>
                </a:solidFill>
                <a:latin typeface="Arial"/>
                <a:cs typeface="Arial"/>
              </a:rPr>
              <a:t> a </a:t>
            </a:r>
            <a:r>
              <a:rPr lang="en-GB" sz="3000" b="1" dirty="0" err="1">
                <a:solidFill>
                  <a:schemeClr val="bg1"/>
                </a:solidFill>
                <a:latin typeface="Arial"/>
                <a:cs typeface="Arial"/>
              </a:rPr>
              <a:t>Phroffesiynol</a:t>
            </a:r>
            <a:r>
              <a:rPr lang="en-GB" sz="3000" dirty="0">
                <a:solidFill>
                  <a:schemeClr val="bg1"/>
                </a:solidFill>
                <a:latin typeface="Arial"/>
                <a:cs typeface="Arial"/>
              </a:rPr>
              <a:t> </a:t>
            </a:r>
            <a:br>
              <a:rPr lang="en-GB" sz="3000" dirty="0">
                <a:latin typeface="Arial" panose="020B0604020202020204" pitchFamily="34" charset="0"/>
              </a:rPr>
            </a:br>
            <a:r>
              <a:rPr lang="en-GB" sz="3000" dirty="0" err="1">
                <a:solidFill>
                  <a:schemeClr val="bg1"/>
                </a:solidFill>
                <a:latin typeface="Arial"/>
                <a:cs typeface="Arial"/>
              </a:rPr>
              <a:t>Aseiniad</a:t>
            </a:r>
            <a:r>
              <a:rPr lang="en-GB" sz="3000" dirty="0">
                <a:solidFill>
                  <a:schemeClr val="bg1"/>
                </a:solidFill>
                <a:latin typeface="Arial"/>
                <a:cs typeface="Arial"/>
              </a:rPr>
              <a:t> 2</a:t>
            </a:r>
            <a:br>
              <a:rPr lang="en-GB" sz="3000" dirty="0">
                <a:latin typeface="Arial" panose="020B0604020202020204" pitchFamily="34" charset="0"/>
              </a:rPr>
            </a:br>
            <a:br>
              <a:rPr lang="en-GB" sz="3000" dirty="0">
                <a:latin typeface="Arial" panose="020B0604020202020204" pitchFamily="34" charset="0"/>
              </a:rPr>
            </a:br>
            <a:br>
              <a:rPr lang="en-GB" sz="3000" dirty="0">
                <a:latin typeface="Segoe UI" panose="020B0502040204020203" pitchFamily="34" charset="0"/>
              </a:rPr>
            </a:br>
            <a:r>
              <a:rPr lang="en-GB" sz="3000" b="1" dirty="0">
                <a:solidFill>
                  <a:schemeClr val="bg1"/>
                </a:solidFill>
                <a:latin typeface="Arial"/>
                <a:cs typeface="Arial"/>
              </a:rPr>
              <a:t>ECCP7001 Critical Reflections of Academic and Professional Practice</a:t>
            </a:r>
            <a:br>
              <a:rPr lang="en-GB" sz="3000" b="1" dirty="0">
                <a:latin typeface="Arial" panose="020B0604020202020204" pitchFamily="34" charset="0"/>
              </a:rPr>
            </a:br>
            <a:r>
              <a:rPr lang="en-GB" sz="3000" b="1" dirty="0">
                <a:solidFill>
                  <a:schemeClr val="bg1"/>
                </a:solidFill>
                <a:latin typeface="Arial"/>
                <a:cs typeface="Arial"/>
              </a:rPr>
              <a:t>Assessment 2</a:t>
            </a:r>
            <a:r>
              <a:rPr lang="en-GB" sz="3000" dirty="0">
                <a:solidFill>
                  <a:schemeClr val="bg1"/>
                </a:solidFill>
                <a:latin typeface="Arial"/>
                <a:cs typeface="Arial"/>
              </a:rPr>
              <a:t> </a:t>
            </a:r>
            <a:br>
              <a:rPr lang="en-GB" sz="1500" dirty="0">
                <a:latin typeface="Segoe UI" panose="020B0502040204020203" pitchFamily="34" charset="0"/>
              </a:rPr>
            </a:br>
            <a:br>
              <a:rPr lang="cy-GB" altLang="en-US" sz="3000" b="1" i="1" dirty="0">
                <a:latin typeface="Lucida Sans" pitchFamily="34" charset="0"/>
              </a:rPr>
            </a:br>
            <a:br>
              <a:rPr lang="en-US" altLang="en-US" dirty="0">
                <a:solidFill>
                  <a:schemeClr val="bg1"/>
                </a:solidFill>
              </a:rPr>
            </a:br>
            <a:br>
              <a:rPr lang="en-US" altLang="en-US" dirty="0">
                <a:solidFill>
                  <a:schemeClr val="bg1"/>
                </a:solidFill>
              </a:rPr>
            </a:br>
            <a:br>
              <a:rPr lang="en-GB" altLang="en-US" sz="2700" b="1" dirty="0">
                <a:solidFill>
                  <a:schemeClr val="bg1"/>
                </a:solidFill>
              </a:rPr>
            </a:br>
            <a:endParaRPr lang="en-US" altLang="en-US" dirty="0">
              <a:solidFill>
                <a:schemeClr val="bg1"/>
              </a:solidFill>
            </a:endParaRPr>
          </a:p>
        </p:txBody>
      </p:sp>
    </p:spTree>
    <p:extLst>
      <p:ext uri="{BB962C8B-B14F-4D97-AF65-F5344CB8AC3E}">
        <p14:creationId xmlns:p14="http://schemas.microsoft.com/office/powerpoint/2010/main" val="3003756047"/>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D4BD0-1918-C365-DB47-1A856BD9D28D}"/>
              </a:ext>
            </a:extLst>
          </p:cNvPr>
          <p:cNvSpPr>
            <a:spLocks noGrp="1"/>
          </p:cNvSpPr>
          <p:nvPr>
            <p:ph type="title"/>
          </p:nvPr>
        </p:nvSpPr>
        <p:spPr/>
        <p:txBody>
          <a:bodyPr vert="horz" lIns="68580" tIns="34290" rIns="68580" bIns="34290" rtlCol="0" anchor="ctr">
            <a:noAutofit/>
          </a:bodyPr>
          <a:lstStyle/>
          <a:p>
            <a:pPr>
              <a:defRPr/>
            </a:pPr>
            <a:r>
              <a:rPr lang="en-GB" altLang="en-US" sz="3600" dirty="0"/>
              <a:t>Meini Asesu       </a:t>
            </a:r>
            <a:r>
              <a:rPr lang="en-GB" altLang="en-US" sz="3600" dirty="0">
                <a:solidFill>
                  <a:srgbClr val="000000"/>
                </a:solidFill>
              </a:rPr>
              <a:t>      </a:t>
            </a:r>
            <a:r>
              <a:rPr lang="en-GB" altLang="en-US" sz="3600" dirty="0">
                <a:solidFill>
                  <a:srgbClr val="0070C0"/>
                </a:solidFill>
              </a:rPr>
              <a:t>Assessment Criteria</a:t>
            </a:r>
            <a:endParaRPr lang="en-GB" sz="3600" dirty="0">
              <a:solidFill>
                <a:srgbClr val="0070C0"/>
              </a:solidFill>
            </a:endParaRPr>
          </a:p>
        </p:txBody>
      </p:sp>
      <p:sp>
        <p:nvSpPr>
          <p:cNvPr id="17411" name="Content Placeholder 2">
            <a:extLst>
              <a:ext uri="{FF2B5EF4-FFF2-40B4-BE49-F238E27FC236}">
                <a16:creationId xmlns:a16="http://schemas.microsoft.com/office/drawing/2014/main" id="{0C1F8009-7EFF-C2CB-2938-815E353C86A8}"/>
              </a:ext>
            </a:extLst>
          </p:cNvPr>
          <p:cNvSpPr>
            <a:spLocks noGrp="1"/>
          </p:cNvSpPr>
          <p:nvPr>
            <p:ph sz="half" idx="1"/>
          </p:nvPr>
        </p:nvSpPr>
        <p:spPr>
          <a:xfrm>
            <a:off x="628650" y="1825625"/>
            <a:ext cx="8076735" cy="3809862"/>
          </a:xfrm>
        </p:spPr>
        <p:txBody>
          <a:bodyPr vert="horz" lIns="68580" tIns="34290" rIns="68580" bIns="34290" rtlCol="0" anchor="t">
            <a:normAutofit lnSpcReduction="10000"/>
          </a:bodyPr>
          <a:lstStyle/>
          <a:p>
            <a:pPr algn="just">
              <a:spcBef>
                <a:spcPts val="450"/>
              </a:spcBef>
              <a:buFont typeface="Symbol" panose="05050102010706020507" pitchFamily="18" charset="2"/>
              <a:buChar char=""/>
            </a:pPr>
            <a:r>
              <a:rPr lang="cy-GB" altLang="en-US" sz="1800" dirty="0">
                <a:latin typeface="Arial"/>
                <a:cs typeface="Times New Roman"/>
              </a:rPr>
              <a:t>Dadansoddi profiadau, gwybodaeth a galluoedd proffesiynol yn feirniadol (anogir myfyrwyr nad ydynt mewn lleoliadau arfer cyfredol i ymwneud â chyd-destun dysgu proffesiynol). </a:t>
            </a:r>
          </a:p>
          <a:p>
            <a:pPr algn="just">
              <a:spcBef>
                <a:spcPts val="450"/>
              </a:spcBef>
              <a:buFont typeface="Symbol" panose="05050102010706020507" pitchFamily="18" charset="2"/>
              <a:buChar char=""/>
            </a:pPr>
            <a:endParaRPr lang="cy-GB" altLang="en-US" sz="1800" dirty="0">
              <a:latin typeface="Arial"/>
              <a:cs typeface="Times New Roman"/>
            </a:endParaRPr>
          </a:p>
          <a:p>
            <a:pPr algn="just">
              <a:spcBef>
                <a:spcPts val="450"/>
              </a:spcBef>
              <a:buFont typeface="Symbol" panose="05050102010706020507" pitchFamily="18" charset="2"/>
              <a:buChar char=""/>
            </a:pPr>
            <a:r>
              <a:rPr lang="cy-GB" altLang="en-US" sz="1800" dirty="0">
                <a:latin typeface="Arial"/>
                <a:cs typeface="Times New Roman"/>
              </a:rPr>
              <a:t>Adfyfyrio ar bwyntiau dysgu allweddol yn eu gyrfaoedd, a gwerthuso sut maen nhw’n rheoli eu dysgu eu hunain, yn datrys problemau ac yn ymgymryd â chyfrifoldebau arwain a rheoli prosiectau. </a:t>
            </a:r>
          </a:p>
          <a:p>
            <a:pPr algn="just">
              <a:spcBef>
                <a:spcPts val="450"/>
              </a:spcBef>
              <a:buFont typeface="Symbol" panose="05050102010706020507" pitchFamily="18" charset="2"/>
              <a:buChar char=""/>
            </a:pPr>
            <a:endParaRPr lang="cy-GB" altLang="en-US" sz="1800" dirty="0">
              <a:latin typeface="Arial"/>
              <a:cs typeface="Times New Roman"/>
            </a:endParaRPr>
          </a:p>
          <a:p>
            <a:pPr algn="just">
              <a:spcBef>
                <a:spcPts val="450"/>
              </a:spcBef>
              <a:buFont typeface="Symbol" panose="05050102010706020507" pitchFamily="18" charset="2"/>
              <a:buChar char=""/>
            </a:pPr>
            <a:r>
              <a:rPr lang="cy-GB" altLang="en-US" sz="1800" dirty="0">
                <a:latin typeface="Arial"/>
                <a:cs typeface="Times New Roman"/>
              </a:rPr>
              <a:t>Archwilio cysyniadau, damcaniaethau a modelau yn fanwl gan gynnwys materion sydd y tu hwnt i’w maes arfer uniongyrchol yn y gweithle. </a:t>
            </a:r>
          </a:p>
          <a:p>
            <a:pPr algn="just">
              <a:spcBef>
                <a:spcPts val="450"/>
              </a:spcBef>
              <a:buFont typeface="Symbol" panose="05050102010706020507" pitchFamily="18" charset="2"/>
              <a:buChar char=""/>
            </a:pPr>
            <a:endParaRPr lang="cy-GB" altLang="en-US" sz="1800" dirty="0">
              <a:latin typeface="Arial"/>
              <a:cs typeface="Times New Roman"/>
            </a:endParaRPr>
          </a:p>
          <a:p>
            <a:pPr algn="just">
              <a:spcBef>
                <a:spcPts val="450"/>
              </a:spcBef>
              <a:buFont typeface="Symbol" panose="05050102010706020507" pitchFamily="18" charset="2"/>
              <a:buChar char=""/>
            </a:pPr>
            <a:r>
              <a:rPr lang="cy-GB" altLang="en-US" sz="1800" dirty="0">
                <a:latin typeface="Arial"/>
                <a:cs typeface="Times New Roman"/>
              </a:rPr>
              <a:t>Dangos dealltwriaeth feirniadol o’r ffyrdd y mae datblygiadau a phrosesau ym maes polisi gwleidyddol a chymdeithasol yn effeithio ar arfer proffesiynol. </a:t>
            </a:r>
            <a:endParaRPr lang="en-GB" altLang="en-US" sz="1050" dirty="0"/>
          </a:p>
        </p:txBody>
      </p:sp>
      <p:sp>
        <p:nvSpPr>
          <p:cNvPr id="17412" name="Content Placeholder 3">
            <a:extLst>
              <a:ext uri="{FF2B5EF4-FFF2-40B4-BE49-F238E27FC236}">
                <a16:creationId xmlns:a16="http://schemas.microsoft.com/office/drawing/2014/main" id="{FEED60A4-A30E-A0A4-7C87-496B207B9B2B}"/>
              </a:ext>
            </a:extLst>
          </p:cNvPr>
          <p:cNvSpPr>
            <a:spLocks noGrp="1"/>
          </p:cNvSpPr>
          <p:nvPr>
            <p:ph sz="half" idx="2"/>
          </p:nvPr>
        </p:nvSpPr>
        <p:spPr/>
        <p:txBody>
          <a:bodyPr vert="horz" lIns="68580" tIns="34290" rIns="68580" bIns="34290" rtlCol="0" anchor="t">
            <a:noAutofit/>
          </a:bodyPr>
          <a:lstStyle/>
          <a:p>
            <a:pPr algn="just">
              <a:spcBef>
                <a:spcPts val="450"/>
              </a:spcBef>
              <a:buFont typeface="Symbol" panose="05050102010706020507" pitchFamily="18" charset="2"/>
              <a:buChar char=""/>
            </a:pPr>
            <a:endParaRPr lang="en-GB" altLang="en-US" sz="1800" dirty="0">
              <a:solidFill>
                <a:srgbClr val="0070C0"/>
              </a:solidFill>
              <a:latin typeface="Arial"/>
              <a:cs typeface="Times New Roman"/>
            </a:endParaRPr>
          </a:p>
          <a:p>
            <a:endParaRPr lang="en-GB" altLang="en-US" sz="1200"/>
          </a:p>
        </p:txBody>
      </p:sp>
    </p:spTree>
    <p:extLst>
      <p:ext uri="{BB962C8B-B14F-4D97-AF65-F5344CB8AC3E}">
        <p14:creationId xmlns:p14="http://schemas.microsoft.com/office/powerpoint/2010/main" val="856637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FF466-4297-481D-C084-A0E320C30B1C}"/>
              </a:ext>
            </a:extLst>
          </p:cNvPr>
          <p:cNvSpPr>
            <a:spLocks noGrp="1"/>
          </p:cNvSpPr>
          <p:nvPr>
            <p:ph type="title"/>
          </p:nvPr>
        </p:nvSpPr>
        <p:spPr/>
        <p:txBody>
          <a:bodyPr>
            <a:normAutofit/>
          </a:bodyPr>
          <a:lstStyle/>
          <a:p>
            <a:r>
              <a:rPr lang="en-GB" sz="3600" dirty="0">
                <a:solidFill>
                  <a:srgbClr val="0070C0"/>
                </a:solidFill>
                <a:ea typeface="+mj-lt"/>
                <a:cs typeface="+mj-lt"/>
              </a:rPr>
              <a:t>Assessment Criteria</a:t>
            </a:r>
            <a:endParaRPr lang="en-US" sz="3600" dirty="0">
              <a:solidFill>
                <a:srgbClr val="0070C0"/>
              </a:solidFill>
            </a:endParaRPr>
          </a:p>
        </p:txBody>
      </p:sp>
      <p:sp>
        <p:nvSpPr>
          <p:cNvPr id="4" name="Content Placeholder 3">
            <a:extLst>
              <a:ext uri="{FF2B5EF4-FFF2-40B4-BE49-F238E27FC236}">
                <a16:creationId xmlns:a16="http://schemas.microsoft.com/office/drawing/2014/main" id="{6799E1AA-F1DF-03DC-C2F4-99A32370D727}"/>
              </a:ext>
            </a:extLst>
          </p:cNvPr>
          <p:cNvSpPr>
            <a:spLocks noGrp="1"/>
          </p:cNvSpPr>
          <p:nvPr>
            <p:ph sz="half" idx="1"/>
          </p:nvPr>
        </p:nvSpPr>
        <p:spPr>
          <a:xfrm>
            <a:off x="628650" y="1825625"/>
            <a:ext cx="8169662" cy="3809862"/>
          </a:xfrm>
        </p:spPr>
        <p:txBody>
          <a:bodyPr vert="horz" lIns="68580" tIns="34290" rIns="68580" bIns="34290" rtlCol="0" anchor="t">
            <a:noAutofit/>
          </a:bodyPr>
          <a:lstStyle/>
          <a:p>
            <a:pPr algn="just">
              <a:spcBef>
                <a:spcPts val="450"/>
              </a:spcBef>
              <a:buFont typeface="Symbol,Sans-Serif" panose="020B0604020202020204" pitchFamily="34" charset="0"/>
              <a:buChar char=""/>
            </a:pPr>
            <a:r>
              <a:rPr lang="en-GB" sz="1800" dirty="0">
                <a:solidFill>
                  <a:srgbClr val="0070C0"/>
                </a:solidFill>
                <a:ea typeface="+mn-lt"/>
                <a:cs typeface="+mn-lt"/>
              </a:rPr>
              <a:t>Critically analyse professional experience knowledge and capabilities (students not in current practice settings will be encouraged to engage in a professional learning context)   </a:t>
            </a:r>
          </a:p>
          <a:p>
            <a:pPr algn="just">
              <a:spcBef>
                <a:spcPts val="450"/>
              </a:spcBef>
              <a:buFont typeface="Symbol,Sans-Serif" panose="020B0604020202020204" pitchFamily="34" charset="0"/>
              <a:buChar char=""/>
            </a:pPr>
            <a:r>
              <a:rPr lang="en-GB" sz="1800" dirty="0">
                <a:solidFill>
                  <a:srgbClr val="0070C0"/>
                </a:solidFill>
                <a:ea typeface="+mn-lt"/>
                <a:cs typeface="+mn-lt"/>
              </a:rPr>
              <a:t>Reflect on key learning points in their careers, and evaluate how they manage their own learning, solve problems and undertake leadership and project management responsibilities.  </a:t>
            </a:r>
          </a:p>
          <a:p>
            <a:pPr algn="just">
              <a:spcBef>
                <a:spcPts val="450"/>
              </a:spcBef>
              <a:buFont typeface="Symbol,Sans-Serif" panose="020B0604020202020204" pitchFamily="34" charset="0"/>
              <a:buChar char=""/>
            </a:pPr>
            <a:r>
              <a:rPr lang="en-GB" sz="1800" dirty="0">
                <a:solidFill>
                  <a:srgbClr val="0070C0"/>
                </a:solidFill>
                <a:ea typeface="+mn-lt"/>
                <a:cs typeface="+mn-lt"/>
              </a:rPr>
              <a:t>Explore in-depth concepts, theories and models, including issues beyond their immediate area of workplace practice.  </a:t>
            </a:r>
          </a:p>
          <a:p>
            <a:pPr algn="just">
              <a:spcBef>
                <a:spcPts val="450"/>
              </a:spcBef>
              <a:buFont typeface="Symbol,Sans-Serif" panose="020B0604020202020204" pitchFamily="34" charset="0"/>
              <a:buChar char=""/>
            </a:pPr>
            <a:r>
              <a:rPr lang="en-GB" sz="1800" dirty="0">
                <a:solidFill>
                  <a:srgbClr val="0070C0"/>
                </a:solidFill>
                <a:ea typeface="+mn-lt"/>
                <a:cs typeface="+mn-lt"/>
              </a:rPr>
              <a:t>Demonstrate a critical understanding of the ways in which political and social policy developments and processes impact on professional practice.  </a:t>
            </a:r>
            <a:endParaRPr lang="en-GB" sz="1800" dirty="0"/>
          </a:p>
        </p:txBody>
      </p:sp>
    </p:spTree>
    <p:extLst>
      <p:ext uri="{BB962C8B-B14F-4D97-AF65-F5344CB8AC3E}">
        <p14:creationId xmlns:p14="http://schemas.microsoft.com/office/powerpoint/2010/main" val="2637655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81A358F3-6FC9-9A18-A3F1-0C0C7033C1F3}"/>
              </a:ext>
            </a:extLst>
          </p:cNvPr>
          <p:cNvSpPr>
            <a:spLocks noGrp="1"/>
          </p:cNvSpPr>
          <p:nvPr>
            <p:ph type="title"/>
          </p:nvPr>
        </p:nvSpPr>
        <p:spPr/>
        <p:txBody>
          <a:bodyPr>
            <a:normAutofit fontScale="90000"/>
          </a:bodyPr>
          <a:lstStyle/>
          <a:p>
            <a:br>
              <a:rPr lang="cy-GB" altLang="en-US" dirty="0">
                <a:latin typeface="Lucida Sans" panose="020B0602030504020204" pitchFamily="34" charset="0"/>
              </a:rPr>
            </a:br>
            <a:r>
              <a:rPr lang="cy-GB" altLang="en-US" sz="4050" dirty="0">
                <a:latin typeface="Arial"/>
                <a:cs typeface="Arial"/>
              </a:rPr>
              <a:t>Asesiad</a:t>
            </a:r>
            <a:r>
              <a:rPr lang="cy-GB" altLang="en-US" sz="4050" dirty="0">
                <a:solidFill>
                  <a:srgbClr val="0000FF"/>
                </a:solidFill>
                <a:latin typeface="Arial"/>
                <a:cs typeface="Arial"/>
              </a:rPr>
              <a:t> 2</a:t>
            </a:r>
            <a:br>
              <a:rPr lang="cy-GB" altLang="en-US" sz="4050" dirty="0">
                <a:latin typeface="Arial"/>
              </a:rPr>
            </a:br>
            <a:r>
              <a:rPr lang="cy-GB" altLang="en-US" sz="4050" dirty="0">
                <a:solidFill>
                  <a:srgbClr val="0070C0"/>
                </a:solidFill>
                <a:latin typeface="Arial"/>
                <a:cs typeface="Arial"/>
              </a:rPr>
              <a:t>Assessment</a:t>
            </a:r>
            <a:r>
              <a:rPr lang="cy-GB" altLang="en-US" dirty="0">
                <a:solidFill>
                  <a:srgbClr val="0000FF"/>
                </a:solidFill>
                <a:latin typeface="Lucida Sans"/>
              </a:rPr>
              <a:t>  2</a:t>
            </a:r>
            <a:endParaRPr lang="en-GB" altLang="en-US" dirty="0"/>
          </a:p>
        </p:txBody>
      </p:sp>
      <p:sp>
        <p:nvSpPr>
          <p:cNvPr id="17411" name="Content Placeholder 1">
            <a:extLst>
              <a:ext uri="{FF2B5EF4-FFF2-40B4-BE49-F238E27FC236}">
                <a16:creationId xmlns:a16="http://schemas.microsoft.com/office/drawing/2014/main" id="{12F9D589-421D-0181-F8C1-F8EB3EF75DC9}"/>
              </a:ext>
            </a:extLst>
          </p:cNvPr>
          <p:cNvSpPr>
            <a:spLocks noGrp="1"/>
          </p:cNvSpPr>
          <p:nvPr>
            <p:ph sz="half" idx="1"/>
          </p:nvPr>
        </p:nvSpPr>
        <p:spPr/>
        <p:txBody>
          <a:bodyPr vert="horz" lIns="68580" tIns="34290" rIns="68580" bIns="34290" rtlCol="0" anchor="t">
            <a:normAutofit/>
          </a:bodyPr>
          <a:lstStyle/>
          <a:p>
            <a:pPr>
              <a:defRPr/>
            </a:pPr>
            <a:endParaRPr lang="en-GB" dirty="0"/>
          </a:p>
          <a:p>
            <a:pPr>
              <a:defRPr/>
            </a:pPr>
            <a:r>
              <a:rPr lang="en-GB" dirty="0" err="1"/>
              <a:t>Cyflwyniad</a:t>
            </a:r>
            <a:r>
              <a:rPr lang="en-GB" dirty="0"/>
              <a:t> </a:t>
            </a:r>
          </a:p>
          <a:p>
            <a:pPr>
              <a:defRPr/>
            </a:pPr>
            <a:endParaRPr lang="en-GB" dirty="0"/>
          </a:p>
          <a:p>
            <a:pPr>
              <a:defRPr/>
            </a:pPr>
            <a:r>
              <a:rPr lang="en-GB" dirty="0"/>
              <a:t>15 </a:t>
            </a:r>
            <a:r>
              <a:rPr lang="en-GB" dirty="0" err="1"/>
              <a:t>munud</a:t>
            </a:r>
            <a:r>
              <a:rPr lang="en-GB" dirty="0"/>
              <a:t> </a:t>
            </a:r>
          </a:p>
          <a:p>
            <a:pPr>
              <a:defRPr/>
            </a:pPr>
            <a:endParaRPr lang="en-GB" dirty="0"/>
          </a:p>
          <a:p>
            <a:pPr>
              <a:defRPr/>
            </a:pPr>
            <a:r>
              <a:rPr lang="es-ES" dirty="0"/>
              <a:t>30% o </a:t>
            </a:r>
            <a:r>
              <a:rPr lang="es-ES" dirty="0" err="1"/>
              <a:t>farc</a:t>
            </a:r>
            <a:r>
              <a:rPr lang="es-ES" dirty="0"/>
              <a:t> y </a:t>
            </a:r>
            <a:r>
              <a:rPr lang="es-ES" dirty="0" err="1"/>
              <a:t>modiwl</a:t>
            </a:r>
            <a:endParaRPr lang="en-GB" dirty="0"/>
          </a:p>
          <a:p>
            <a:pPr>
              <a:defRPr/>
            </a:pPr>
            <a:endParaRPr lang="en-GB" dirty="0"/>
          </a:p>
          <a:p>
            <a:pPr>
              <a:defRPr/>
            </a:pPr>
            <a:endParaRPr lang="en-GB" dirty="0"/>
          </a:p>
          <a:p>
            <a:pPr marL="0" indent="0">
              <a:spcBef>
                <a:spcPts val="525"/>
              </a:spcBef>
              <a:buNone/>
              <a:defRPr/>
            </a:pPr>
            <a:endParaRPr lang="en-GB" altLang="en-US" dirty="0"/>
          </a:p>
        </p:txBody>
      </p:sp>
      <p:sp>
        <p:nvSpPr>
          <p:cNvPr id="19460" name="Content Placeholder 3">
            <a:extLst>
              <a:ext uri="{FF2B5EF4-FFF2-40B4-BE49-F238E27FC236}">
                <a16:creationId xmlns:a16="http://schemas.microsoft.com/office/drawing/2014/main" id="{2DD619B1-995F-4A1E-ED87-D032E3DF2840}"/>
              </a:ext>
            </a:extLst>
          </p:cNvPr>
          <p:cNvSpPr>
            <a:spLocks noGrp="1"/>
          </p:cNvSpPr>
          <p:nvPr>
            <p:ph sz="half" idx="2"/>
          </p:nvPr>
        </p:nvSpPr>
        <p:spPr/>
        <p:txBody>
          <a:bodyPr vert="horz" lIns="68580" tIns="34290" rIns="68580" bIns="34290" rtlCol="0" anchor="t">
            <a:normAutofit/>
          </a:bodyPr>
          <a:lstStyle/>
          <a:p>
            <a:r>
              <a:rPr lang="en-GB" altLang="en-US" dirty="0">
                <a:solidFill>
                  <a:srgbClr val="0070C0"/>
                </a:solidFill>
              </a:rPr>
              <a:t>Presentation</a:t>
            </a:r>
          </a:p>
          <a:p>
            <a:endParaRPr lang="en-GB" altLang="en-US" dirty="0">
              <a:solidFill>
                <a:srgbClr val="0070C0"/>
              </a:solidFill>
            </a:endParaRPr>
          </a:p>
          <a:p>
            <a:r>
              <a:rPr lang="en-GB" altLang="en-US" dirty="0">
                <a:solidFill>
                  <a:srgbClr val="0070C0"/>
                </a:solidFill>
              </a:rPr>
              <a:t>15 minutes</a:t>
            </a:r>
          </a:p>
          <a:p>
            <a:endParaRPr lang="en-GB" altLang="en-US" dirty="0">
              <a:solidFill>
                <a:srgbClr val="0070C0"/>
              </a:solidFill>
            </a:endParaRPr>
          </a:p>
          <a:p>
            <a:r>
              <a:rPr lang="en-GB" altLang="en-US" dirty="0">
                <a:solidFill>
                  <a:srgbClr val="0070C0"/>
                </a:solidFill>
              </a:rPr>
              <a:t>30% of module mark</a:t>
            </a:r>
          </a:p>
          <a:p>
            <a:endParaRPr lang="en-GB" altLang="en-US" dirty="0">
              <a:solidFill>
                <a:srgbClr val="0070C0"/>
              </a:solidFill>
            </a:endParaRPr>
          </a:p>
          <a:p>
            <a:endParaRPr lang="en-GB" altLang="en-US" dirty="0"/>
          </a:p>
        </p:txBody>
      </p:sp>
    </p:spTree>
    <p:extLst>
      <p:ext uri="{BB962C8B-B14F-4D97-AF65-F5344CB8AC3E}">
        <p14:creationId xmlns:p14="http://schemas.microsoft.com/office/powerpoint/2010/main" val="21121618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3FA90-12A6-F251-B147-E16EB0D25250}"/>
              </a:ext>
            </a:extLst>
          </p:cNvPr>
          <p:cNvSpPr>
            <a:spLocks noGrp="1"/>
          </p:cNvSpPr>
          <p:nvPr>
            <p:ph type="title"/>
          </p:nvPr>
        </p:nvSpPr>
        <p:spPr/>
        <p:txBody>
          <a:bodyPr vert="horz" lIns="68580" tIns="34290" rIns="68580" bIns="34290" rtlCol="0" anchor="ctr">
            <a:noAutofit/>
          </a:bodyPr>
          <a:lstStyle/>
          <a:p>
            <a:pPr>
              <a:defRPr/>
            </a:pPr>
            <a:r>
              <a:rPr lang="en-GB" altLang="en-US" sz="3600" dirty="0" err="1"/>
              <a:t>Teitl</a:t>
            </a:r>
            <a:r>
              <a:rPr lang="en-GB" altLang="en-US" sz="3600" dirty="0"/>
              <a:t> y </a:t>
            </a:r>
            <a:r>
              <a:rPr lang="en-GB" altLang="en-US" sz="3600" dirty="0" err="1"/>
              <a:t>cwestiwn</a:t>
            </a:r>
            <a:br>
              <a:rPr lang="en-GB" altLang="en-US" sz="3600" dirty="0"/>
            </a:br>
            <a:r>
              <a:rPr lang="en-GB" altLang="en-US" sz="3600" dirty="0">
                <a:solidFill>
                  <a:srgbClr val="0070C0"/>
                </a:solidFill>
              </a:rPr>
              <a:t>Title of the question</a:t>
            </a:r>
            <a:endParaRPr lang="en-GB" sz="3600">
              <a:solidFill>
                <a:srgbClr val="0070C0"/>
              </a:solidFill>
              <a:cs typeface="Arial"/>
            </a:endParaRPr>
          </a:p>
        </p:txBody>
      </p:sp>
      <p:sp>
        <p:nvSpPr>
          <p:cNvPr id="21507" name="Content Placeholder 2">
            <a:extLst>
              <a:ext uri="{FF2B5EF4-FFF2-40B4-BE49-F238E27FC236}">
                <a16:creationId xmlns:a16="http://schemas.microsoft.com/office/drawing/2014/main" id="{8A82FAB1-928C-A0FB-A040-6554D1C866DB}"/>
              </a:ext>
            </a:extLst>
          </p:cNvPr>
          <p:cNvSpPr>
            <a:spLocks noGrp="1"/>
          </p:cNvSpPr>
          <p:nvPr>
            <p:ph sz="half" idx="1"/>
          </p:nvPr>
        </p:nvSpPr>
        <p:spPr>
          <a:xfrm>
            <a:off x="628650" y="1825625"/>
            <a:ext cx="8113906" cy="3809862"/>
          </a:xfrm>
        </p:spPr>
        <p:txBody>
          <a:bodyPr vert="horz" lIns="68580" tIns="34290" rIns="68580" bIns="34290" rtlCol="0" anchor="t">
            <a:normAutofit/>
          </a:bodyPr>
          <a:lstStyle/>
          <a:p>
            <a:pPr marL="0" indent="0" fontAlgn="base">
              <a:buNone/>
            </a:pPr>
            <a:r>
              <a:rPr lang="en-US" sz="1800" dirty="0" err="1">
                <a:solidFill>
                  <a:srgbClr val="000000"/>
                </a:solidFill>
                <a:latin typeface="Arial" panose="020B0604020202020204" pitchFamily="34" charset="0"/>
              </a:rPr>
              <a:t>Cyflwyniad</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myfyrio</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personol</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beirniadol</a:t>
            </a:r>
            <a:r>
              <a:rPr lang="en-US" sz="1800" dirty="0">
                <a:solidFill>
                  <a:srgbClr val="000000"/>
                </a:solidFill>
                <a:latin typeface="Arial" panose="020B0604020202020204" pitchFamily="34" charset="0"/>
              </a:rPr>
              <a:t> 15 </a:t>
            </a:r>
            <a:r>
              <a:rPr lang="en-US" sz="1800" dirty="0" err="1">
                <a:solidFill>
                  <a:srgbClr val="000000"/>
                </a:solidFill>
                <a:latin typeface="Arial" panose="020B0604020202020204" pitchFamily="34" charset="0"/>
              </a:rPr>
              <a:t>munud</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yn</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dangos</a:t>
            </a:r>
            <a:r>
              <a:rPr lang="en-US" sz="1800" dirty="0">
                <a:solidFill>
                  <a:srgbClr val="000000"/>
                </a:solidFill>
                <a:latin typeface="Arial" panose="020B0604020202020204" pitchFamily="34" charset="0"/>
              </a:rPr>
              <a:t>: </a:t>
            </a:r>
          </a:p>
          <a:p>
            <a:pPr marL="0" indent="0" fontAlgn="base">
              <a:buNone/>
            </a:pPr>
            <a:endParaRPr lang="en-US" sz="1800" dirty="0">
              <a:solidFill>
                <a:srgbClr val="000000"/>
              </a:solidFill>
              <a:latin typeface="Arial" panose="020B0604020202020204" pitchFamily="34" charset="0"/>
            </a:endParaRPr>
          </a:p>
          <a:p>
            <a:pPr marL="342900" lvl="1" indent="0" fontAlgn="base">
              <a:buNone/>
            </a:pPr>
            <a:r>
              <a:rPr lang="en-US" b="0" i="0" dirty="0">
                <a:solidFill>
                  <a:srgbClr val="000000"/>
                </a:solidFill>
                <a:effectLst/>
                <a:latin typeface="Arial" panose="020B0604020202020204" pitchFamily="34" charset="0"/>
              </a:rPr>
              <a:t>1. </a:t>
            </a:r>
            <a:r>
              <a:rPr lang="en-US" b="0" i="0" dirty="0" err="1">
                <a:solidFill>
                  <a:srgbClr val="000000"/>
                </a:solidFill>
                <a:effectLst/>
                <a:latin typeface="Arial" panose="020B0604020202020204" pitchFamily="34" charset="0"/>
              </a:rPr>
              <a:t>Yn</a:t>
            </a:r>
            <a:r>
              <a:rPr lang="en-US" b="0" i="0" dirty="0">
                <a:solidFill>
                  <a:srgbClr val="000000"/>
                </a:solidFill>
                <a:effectLst/>
                <a:latin typeface="Arial" panose="020B0604020202020204" pitchFamily="34" charset="0"/>
              </a:rPr>
              <a:t> </a:t>
            </a:r>
            <a:r>
              <a:rPr lang="en-US" b="0" i="0" dirty="0" err="1">
                <a:solidFill>
                  <a:srgbClr val="000000"/>
                </a:solidFill>
                <a:effectLst/>
                <a:latin typeface="Arial" panose="020B0604020202020204" pitchFamily="34" charset="0"/>
              </a:rPr>
              <a:t>dylanwadu</a:t>
            </a:r>
            <a:r>
              <a:rPr lang="en-US" b="0" i="0" dirty="0">
                <a:solidFill>
                  <a:srgbClr val="000000"/>
                </a:solidFill>
                <a:effectLst/>
                <a:latin typeface="Arial" panose="020B0604020202020204" pitchFamily="34" charset="0"/>
              </a:rPr>
              <a:t> </a:t>
            </a:r>
            <a:r>
              <a:rPr lang="en-US" b="0" i="0" dirty="0" err="1">
                <a:solidFill>
                  <a:srgbClr val="000000"/>
                </a:solidFill>
                <a:effectLst/>
                <a:latin typeface="Arial" panose="020B0604020202020204" pitchFamily="34" charset="0"/>
              </a:rPr>
              <a:t>ar</a:t>
            </a:r>
            <a:r>
              <a:rPr lang="en-US" b="0" i="0" dirty="0">
                <a:solidFill>
                  <a:srgbClr val="000000"/>
                </a:solidFill>
                <a:effectLst/>
                <a:latin typeface="Arial" panose="020B0604020202020204" pitchFamily="34" charset="0"/>
              </a:rPr>
              <a:t> </a:t>
            </a:r>
            <a:r>
              <a:rPr lang="en-US" b="0" i="0" dirty="0" err="1">
                <a:solidFill>
                  <a:srgbClr val="000000"/>
                </a:solidFill>
                <a:effectLst/>
                <a:latin typeface="Arial" panose="020B0604020202020204" pitchFamily="34" charset="0"/>
              </a:rPr>
              <a:t>eich</a:t>
            </a:r>
            <a:r>
              <a:rPr lang="en-US" b="0" i="0" dirty="0">
                <a:solidFill>
                  <a:srgbClr val="000000"/>
                </a:solidFill>
                <a:effectLst/>
                <a:latin typeface="Arial" panose="020B0604020202020204" pitchFamily="34" charset="0"/>
              </a:rPr>
              <a:t> </a:t>
            </a:r>
            <a:r>
              <a:rPr lang="en-US" b="0" i="0" dirty="0" err="1">
                <a:solidFill>
                  <a:srgbClr val="000000"/>
                </a:solidFill>
                <a:effectLst/>
                <a:latin typeface="Arial" panose="020B0604020202020204" pitchFamily="34" charset="0"/>
              </a:rPr>
              <a:t>safle</a:t>
            </a:r>
            <a:r>
              <a:rPr lang="en-US" b="0" i="0" dirty="0">
                <a:solidFill>
                  <a:srgbClr val="000000"/>
                </a:solidFill>
                <a:effectLst/>
                <a:latin typeface="Arial" panose="020B0604020202020204" pitchFamily="34" charset="0"/>
              </a:rPr>
              <a:t> </a:t>
            </a:r>
            <a:r>
              <a:rPr lang="en-US" b="0" i="0" dirty="0" err="1">
                <a:solidFill>
                  <a:srgbClr val="000000"/>
                </a:solidFill>
                <a:effectLst/>
                <a:latin typeface="Arial" panose="020B0604020202020204" pitchFamily="34" charset="0"/>
              </a:rPr>
              <a:t>a'ch</a:t>
            </a:r>
            <a:r>
              <a:rPr lang="en-US" b="0" i="0" dirty="0">
                <a:solidFill>
                  <a:srgbClr val="000000"/>
                </a:solidFill>
                <a:effectLst/>
                <a:latin typeface="Arial" panose="020B0604020202020204" pitchFamily="34" charset="0"/>
              </a:rPr>
              <a:t> </a:t>
            </a:r>
            <a:r>
              <a:rPr lang="en-US" b="0" i="0" dirty="0" err="1">
                <a:solidFill>
                  <a:srgbClr val="000000"/>
                </a:solidFill>
                <a:effectLst/>
                <a:latin typeface="Arial" panose="020B0604020202020204" pitchFamily="34" charset="0"/>
              </a:rPr>
              <a:t>persbectif</a:t>
            </a:r>
            <a:r>
              <a:rPr lang="en-US" b="0" i="0" dirty="0">
                <a:solidFill>
                  <a:srgbClr val="000000"/>
                </a:solidFill>
                <a:effectLst/>
                <a:latin typeface="Arial" panose="020B0604020202020204" pitchFamily="34" charset="0"/>
              </a:rPr>
              <a:t> </a:t>
            </a:r>
            <a:r>
              <a:rPr lang="en-US" b="0" i="0" dirty="0" err="1">
                <a:solidFill>
                  <a:srgbClr val="000000"/>
                </a:solidFill>
                <a:effectLst/>
                <a:latin typeface="Arial" panose="020B0604020202020204" pitchFamily="34" charset="0"/>
              </a:rPr>
              <a:t>eich</a:t>
            </a:r>
            <a:r>
              <a:rPr lang="en-US" b="0" i="0" dirty="0">
                <a:solidFill>
                  <a:srgbClr val="000000"/>
                </a:solidFill>
                <a:effectLst/>
                <a:latin typeface="Arial" panose="020B0604020202020204" pitchFamily="34" charset="0"/>
              </a:rPr>
              <a:t> </a:t>
            </a:r>
            <a:r>
              <a:rPr lang="en-US" b="0" i="0" dirty="0" err="1">
                <a:solidFill>
                  <a:srgbClr val="000000"/>
                </a:solidFill>
                <a:effectLst/>
                <a:latin typeface="Arial" panose="020B0604020202020204" pitchFamily="34" charset="0"/>
              </a:rPr>
              <a:t>hun</a:t>
            </a:r>
            <a:r>
              <a:rPr lang="en-US" b="0" i="0" dirty="0">
                <a:solidFill>
                  <a:srgbClr val="000000"/>
                </a:solidFill>
                <a:effectLst/>
                <a:latin typeface="Arial" panose="020B0604020202020204" pitchFamily="34" charset="0"/>
              </a:rPr>
              <a:t>.</a:t>
            </a:r>
          </a:p>
          <a:p>
            <a:pPr marL="342900" lvl="1" indent="0" fontAlgn="base">
              <a:buNone/>
            </a:pPr>
            <a:r>
              <a:rPr lang="en-US" b="0" i="0" dirty="0">
                <a:solidFill>
                  <a:srgbClr val="000000"/>
                </a:solidFill>
                <a:effectLst/>
                <a:latin typeface="Arial" panose="020B0604020202020204" pitchFamily="34" charset="0"/>
              </a:rPr>
              <a:t>2. </a:t>
            </a:r>
            <a:r>
              <a:rPr lang="en-US" b="0" i="0" dirty="0" err="1">
                <a:solidFill>
                  <a:srgbClr val="000000"/>
                </a:solidFill>
                <a:effectLst/>
                <a:latin typeface="Arial" panose="020B0604020202020204" pitchFamily="34" charset="0"/>
              </a:rPr>
              <a:t>Eich</a:t>
            </a:r>
            <a:r>
              <a:rPr lang="en-US" b="0" i="0" dirty="0">
                <a:solidFill>
                  <a:srgbClr val="000000"/>
                </a:solidFill>
                <a:effectLst/>
                <a:latin typeface="Arial" panose="020B0604020202020204" pitchFamily="34" charset="0"/>
              </a:rPr>
              <a:t> </a:t>
            </a:r>
            <a:r>
              <a:rPr lang="en-US" b="0" i="0" dirty="0" err="1">
                <a:solidFill>
                  <a:srgbClr val="000000"/>
                </a:solidFill>
                <a:effectLst/>
                <a:latin typeface="Arial" panose="020B0604020202020204" pitchFamily="34" charset="0"/>
              </a:rPr>
              <a:t>taith</a:t>
            </a:r>
            <a:r>
              <a:rPr lang="en-US" b="0" i="0" dirty="0">
                <a:solidFill>
                  <a:srgbClr val="000000"/>
                </a:solidFill>
                <a:effectLst/>
                <a:latin typeface="Arial" panose="020B0604020202020204" pitchFamily="34" charset="0"/>
              </a:rPr>
              <a:t> </a:t>
            </a:r>
            <a:r>
              <a:rPr lang="en-US" b="0" i="0" dirty="0" err="1">
                <a:solidFill>
                  <a:srgbClr val="000000"/>
                </a:solidFill>
                <a:effectLst/>
                <a:latin typeface="Arial" panose="020B0604020202020204" pitchFamily="34" charset="0"/>
              </a:rPr>
              <a:t>i</a:t>
            </a:r>
            <a:r>
              <a:rPr lang="en-US" b="0" i="0" dirty="0">
                <a:solidFill>
                  <a:srgbClr val="000000"/>
                </a:solidFill>
                <a:effectLst/>
                <a:latin typeface="Arial" panose="020B0604020202020204" pitchFamily="34" charset="0"/>
              </a:rPr>
              <a:t> </a:t>
            </a:r>
            <a:r>
              <a:rPr lang="en-US" b="0" i="0" dirty="0" err="1">
                <a:solidFill>
                  <a:srgbClr val="000000"/>
                </a:solidFill>
                <a:effectLst/>
                <a:latin typeface="Arial" panose="020B0604020202020204" pitchFamily="34" charset="0"/>
              </a:rPr>
              <a:t>ymgymryd</a:t>
            </a:r>
            <a:r>
              <a:rPr lang="en-US" b="0" i="0" dirty="0">
                <a:solidFill>
                  <a:srgbClr val="000000"/>
                </a:solidFill>
                <a:effectLst/>
                <a:latin typeface="Arial" panose="020B0604020202020204" pitchFamily="34" charset="0"/>
              </a:rPr>
              <a:t> </a:t>
            </a:r>
            <a:r>
              <a:rPr lang="en-US" b="0" i="0" dirty="0" err="1">
                <a:solidFill>
                  <a:srgbClr val="000000"/>
                </a:solidFill>
                <a:effectLst/>
                <a:latin typeface="Arial" panose="020B0604020202020204" pitchFamily="34" charset="0"/>
              </a:rPr>
              <a:t>â'r</a:t>
            </a:r>
            <a:r>
              <a:rPr lang="en-US" b="0" i="0" dirty="0">
                <a:solidFill>
                  <a:srgbClr val="000000"/>
                </a:solidFill>
                <a:effectLst/>
                <a:latin typeface="Arial" panose="020B0604020202020204" pitchFamily="34" charset="0"/>
              </a:rPr>
              <a:t> </a:t>
            </a:r>
            <a:r>
              <a:rPr lang="en-US" b="0" i="0" dirty="0" err="1">
                <a:solidFill>
                  <a:srgbClr val="000000"/>
                </a:solidFill>
                <a:effectLst/>
                <a:latin typeface="Arial" panose="020B0604020202020204" pitchFamily="34" charset="0"/>
              </a:rPr>
              <a:t>rhaglen</a:t>
            </a:r>
            <a:r>
              <a:rPr lang="en-US" b="0" i="0" dirty="0">
                <a:solidFill>
                  <a:srgbClr val="000000"/>
                </a:solidFill>
                <a:effectLst/>
                <a:latin typeface="Arial" panose="020B0604020202020204" pitchFamily="34" charset="0"/>
              </a:rPr>
              <a:t> hon </a:t>
            </a:r>
          </a:p>
          <a:p>
            <a:pPr marL="342900" lvl="1" indent="0" fontAlgn="base">
              <a:buNone/>
            </a:pPr>
            <a:r>
              <a:rPr lang="en-US" b="0" i="0" dirty="0">
                <a:solidFill>
                  <a:srgbClr val="000000"/>
                </a:solidFill>
                <a:effectLst/>
                <a:latin typeface="Arial" panose="020B0604020202020204" pitchFamily="34" charset="0"/>
              </a:rPr>
              <a:t>3. </a:t>
            </a:r>
            <a:r>
              <a:rPr lang="en-US" b="0" i="0" dirty="0" err="1">
                <a:solidFill>
                  <a:srgbClr val="000000"/>
                </a:solidFill>
                <a:effectLst/>
                <a:latin typeface="Arial" panose="020B0604020202020204" pitchFamily="34" charset="0"/>
              </a:rPr>
              <a:t>Nodi'r</a:t>
            </a:r>
            <a:r>
              <a:rPr lang="en-US" b="0" i="0" dirty="0">
                <a:solidFill>
                  <a:srgbClr val="000000"/>
                </a:solidFill>
                <a:effectLst/>
                <a:latin typeface="Arial" panose="020B0604020202020204" pitchFamily="34" charset="0"/>
              </a:rPr>
              <a:t> </a:t>
            </a:r>
            <a:r>
              <a:rPr lang="en-US" b="0" i="0" dirty="0" err="1">
                <a:solidFill>
                  <a:srgbClr val="000000"/>
                </a:solidFill>
                <a:effectLst/>
                <a:latin typeface="Arial" panose="020B0604020202020204" pitchFamily="34" charset="0"/>
              </a:rPr>
              <a:t>camau</a:t>
            </a:r>
            <a:r>
              <a:rPr lang="en-US" b="0" i="0" dirty="0">
                <a:solidFill>
                  <a:srgbClr val="000000"/>
                </a:solidFill>
                <a:effectLst/>
                <a:latin typeface="Arial" panose="020B0604020202020204" pitchFamily="34" charset="0"/>
              </a:rPr>
              <a:t> </a:t>
            </a:r>
            <a:r>
              <a:rPr lang="en-US" b="0" i="0" dirty="0" err="1">
                <a:solidFill>
                  <a:srgbClr val="000000"/>
                </a:solidFill>
                <a:effectLst/>
                <a:latin typeface="Arial" panose="020B0604020202020204" pitchFamily="34" charset="0"/>
              </a:rPr>
              <a:t>nesaf</a:t>
            </a:r>
            <a:r>
              <a:rPr lang="en-US" b="0" i="0" dirty="0">
                <a:solidFill>
                  <a:srgbClr val="000000"/>
                </a:solidFill>
                <a:effectLst/>
                <a:latin typeface="Arial" panose="020B0604020202020204" pitchFamily="34" charset="0"/>
              </a:rPr>
              <a:t> </a:t>
            </a:r>
          </a:p>
          <a:p>
            <a:pPr marL="0" indent="0" fontAlgn="base">
              <a:buNone/>
            </a:pPr>
            <a:endParaRPr lang="en-US" sz="1800" dirty="0">
              <a:solidFill>
                <a:srgbClr val="000000"/>
              </a:solidFill>
              <a:latin typeface="Arial" panose="020B0604020202020204" pitchFamily="34" charset="0"/>
            </a:endParaRPr>
          </a:p>
          <a:p>
            <a:pPr marL="0" indent="0" fontAlgn="base">
              <a:buNone/>
            </a:pPr>
            <a:r>
              <a:rPr lang="en-US" sz="1800" dirty="0" err="1">
                <a:solidFill>
                  <a:srgbClr val="000000"/>
                </a:solidFill>
                <a:latin typeface="Arial" panose="020B0604020202020204" pitchFamily="34" charset="0"/>
              </a:rPr>
              <a:t>Gallwch</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gefnogi</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eich</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cyflwyniad</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gyda</a:t>
            </a:r>
            <a:r>
              <a:rPr lang="en-US" sz="1800" dirty="0">
                <a:solidFill>
                  <a:srgbClr val="000000"/>
                </a:solidFill>
                <a:latin typeface="Arial" panose="020B0604020202020204" pitchFamily="34" charset="0"/>
              </a:rPr>
              <a:t> PowerPoint, poster </a:t>
            </a:r>
            <a:r>
              <a:rPr lang="en-US" sz="1800" dirty="0" err="1">
                <a:solidFill>
                  <a:srgbClr val="000000"/>
                </a:solidFill>
                <a:latin typeface="Arial" panose="020B0604020202020204" pitchFamily="34" charset="0"/>
              </a:rPr>
              <a:t>academaidd</a:t>
            </a:r>
            <a:r>
              <a:rPr lang="en-US" sz="1800" dirty="0">
                <a:solidFill>
                  <a:srgbClr val="000000"/>
                </a:solidFill>
                <a:latin typeface="Arial" panose="020B0604020202020204" pitchFamily="34" charset="0"/>
              </a:rPr>
              <a:t> neu </a:t>
            </a:r>
            <a:r>
              <a:rPr lang="en-US" sz="1800" dirty="0" err="1">
                <a:solidFill>
                  <a:srgbClr val="000000"/>
                </a:solidFill>
                <a:latin typeface="Arial" panose="020B0604020202020204" pitchFamily="34" charset="0"/>
              </a:rPr>
              <a:t>fformat</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arall</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wedi'i</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drafod</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a'i</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gytuno</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gyda'ch</a:t>
            </a:r>
            <a:r>
              <a:rPr lang="en-US" sz="1800" dirty="0">
                <a:solidFill>
                  <a:srgbClr val="000000"/>
                </a:solidFill>
                <a:latin typeface="Arial" panose="020B0604020202020204" pitchFamily="34" charset="0"/>
              </a:rPr>
              <a:t> </a:t>
            </a:r>
            <a:r>
              <a:rPr lang="en-US" sz="1800" dirty="0" err="1">
                <a:solidFill>
                  <a:srgbClr val="000000"/>
                </a:solidFill>
                <a:latin typeface="Arial" panose="020B0604020202020204" pitchFamily="34" charset="0"/>
              </a:rPr>
              <a:t>darlithydd</a:t>
            </a:r>
            <a:r>
              <a:rPr lang="en-US" sz="1800" dirty="0">
                <a:solidFill>
                  <a:srgbClr val="000000"/>
                </a:solidFill>
                <a:latin typeface="Arial" panose="020B0604020202020204" pitchFamily="34" charset="0"/>
              </a:rPr>
              <a:t>. </a:t>
            </a:r>
            <a:endParaRPr lang="en-GB" altLang="en-US" sz="1800" dirty="0"/>
          </a:p>
        </p:txBody>
      </p:sp>
    </p:spTree>
    <p:extLst>
      <p:ext uri="{BB962C8B-B14F-4D97-AF65-F5344CB8AC3E}">
        <p14:creationId xmlns:p14="http://schemas.microsoft.com/office/powerpoint/2010/main" val="1160335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FC8B17B-4297-FA26-5E10-CAF5611D7D0F}"/>
              </a:ext>
            </a:extLst>
          </p:cNvPr>
          <p:cNvSpPr txBox="1">
            <a:spLocks/>
          </p:cNvSpPr>
          <p:nvPr/>
        </p:nvSpPr>
        <p:spPr>
          <a:xfrm>
            <a:off x="445652" y="456474"/>
            <a:ext cx="7886700"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altLang="en-US" sz="3600" dirty="0" err="1"/>
              <a:t>Teitl</a:t>
            </a:r>
            <a:r>
              <a:rPr lang="en-GB" altLang="en-US" sz="3600" dirty="0"/>
              <a:t> y </a:t>
            </a:r>
            <a:r>
              <a:rPr lang="en-GB" altLang="en-US" sz="3600" dirty="0" err="1"/>
              <a:t>cwestiwn</a:t>
            </a:r>
            <a:br>
              <a:rPr lang="en-GB" altLang="en-US" sz="3600" dirty="0"/>
            </a:br>
            <a:r>
              <a:rPr lang="en-GB" altLang="en-US" sz="3600" dirty="0">
                <a:solidFill>
                  <a:srgbClr val="0070C0"/>
                </a:solidFill>
              </a:rPr>
              <a:t>Title of the question</a:t>
            </a:r>
            <a:endParaRPr lang="en-GB" sz="3600">
              <a:solidFill>
                <a:srgbClr val="0070C0"/>
              </a:solidFill>
              <a:cs typeface="Arial"/>
            </a:endParaRPr>
          </a:p>
        </p:txBody>
      </p:sp>
      <p:sp>
        <p:nvSpPr>
          <p:cNvPr id="7" name="Content Placeholder 3">
            <a:extLst>
              <a:ext uri="{FF2B5EF4-FFF2-40B4-BE49-F238E27FC236}">
                <a16:creationId xmlns:a16="http://schemas.microsoft.com/office/drawing/2014/main" id="{589A9DE0-C844-A88B-37EB-468D7E8104BF}"/>
              </a:ext>
            </a:extLst>
          </p:cNvPr>
          <p:cNvSpPr>
            <a:spLocks noGrp="1"/>
          </p:cNvSpPr>
          <p:nvPr/>
        </p:nvSpPr>
        <p:spPr>
          <a:xfrm>
            <a:off x="292042" y="1779235"/>
            <a:ext cx="8615672" cy="3186113"/>
          </a:xfrm>
          <a:prstGeom prst="rect">
            <a:avLst/>
          </a:prstGeom>
        </p:spPr>
        <p:txBody>
          <a:bodyPr vert="horz" lIns="68580" tIns="34290" rIns="68580" bIns="3429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GB" sz="2400" dirty="0">
                <a:solidFill>
                  <a:srgbClr val="0070C0"/>
                </a:solidFill>
                <a:latin typeface="Arial"/>
                <a:ea typeface="Times New Roman" panose="02020603050405020304" pitchFamily="18" charset="0"/>
                <a:cs typeface="Arial"/>
              </a:rPr>
              <a:t>15 minute critical personal reflection presentation demonstrating: </a:t>
            </a:r>
          </a:p>
          <a:p>
            <a:pPr marL="0" indent="0">
              <a:buNone/>
              <a:defRPr/>
            </a:pPr>
            <a:endParaRPr lang="en-GB" sz="2400" dirty="0">
              <a:solidFill>
                <a:srgbClr val="0070C0"/>
              </a:solidFill>
              <a:latin typeface="Arial"/>
              <a:ea typeface="Times New Roman" panose="02020603050405020304" pitchFamily="18" charset="0"/>
              <a:cs typeface="Arial"/>
            </a:endParaRPr>
          </a:p>
          <a:p>
            <a:pPr lvl="1">
              <a:buFont typeface="+mj-lt"/>
              <a:buAutoNum type="arabicPeriod"/>
              <a:defRPr/>
            </a:pPr>
            <a:r>
              <a:rPr lang="en-GB" dirty="0">
                <a:solidFill>
                  <a:srgbClr val="0070C0"/>
                </a:solidFill>
                <a:latin typeface="Arial"/>
                <a:ea typeface="Times New Roman" panose="02020603050405020304" pitchFamily="18" charset="0"/>
                <a:cs typeface="Arial"/>
              </a:rPr>
              <a:t>Influences on your own positioning and perspective. </a:t>
            </a:r>
          </a:p>
          <a:p>
            <a:pPr lvl="1">
              <a:buFont typeface="+mj-lt"/>
              <a:buAutoNum type="arabicPeriod"/>
              <a:defRPr/>
            </a:pPr>
            <a:r>
              <a:rPr lang="en-GB" dirty="0">
                <a:solidFill>
                  <a:srgbClr val="0070C0"/>
                </a:solidFill>
                <a:latin typeface="Arial"/>
                <a:ea typeface="Times New Roman" panose="02020603050405020304" pitchFamily="18" charset="0"/>
                <a:cs typeface="Arial"/>
              </a:rPr>
              <a:t>Your journey to undertaking this programme. </a:t>
            </a:r>
          </a:p>
          <a:p>
            <a:pPr lvl="1">
              <a:buFont typeface="+mj-lt"/>
              <a:buAutoNum type="arabicPeriod"/>
              <a:defRPr/>
            </a:pPr>
            <a:r>
              <a:rPr lang="en-GB" dirty="0">
                <a:solidFill>
                  <a:srgbClr val="0070C0"/>
                </a:solidFill>
                <a:latin typeface="Arial"/>
                <a:ea typeface="Times New Roman" panose="02020603050405020304" pitchFamily="18" charset="0"/>
                <a:cs typeface="Arial"/>
              </a:rPr>
              <a:t>Identification of next steps </a:t>
            </a:r>
          </a:p>
          <a:p>
            <a:pPr marL="457200" lvl="1" indent="0">
              <a:buNone/>
              <a:defRPr/>
            </a:pPr>
            <a:endParaRPr lang="en-GB" dirty="0">
              <a:solidFill>
                <a:srgbClr val="0070C0"/>
              </a:solidFill>
              <a:latin typeface="Arial"/>
              <a:ea typeface="Times New Roman" panose="02020603050405020304" pitchFamily="18" charset="0"/>
              <a:cs typeface="Arial"/>
            </a:endParaRPr>
          </a:p>
          <a:p>
            <a:pPr marL="0" indent="0">
              <a:buNone/>
              <a:defRPr/>
            </a:pPr>
            <a:r>
              <a:rPr lang="en-GB" sz="2400" dirty="0">
                <a:solidFill>
                  <a:srgbClr val="0070C0"/>
                </a:solidFill>
                <a:latin typeface="Arial"/>
                <a:ea typeface="Times New Roman" panose="02020603050405020304" pitchFamily="18" charset="0"/>
                <a:cs typeface="Arial"/>
              </a:rPr>
              <a:t>You can support your presentation with a PowerPoint, academic poster or other format discussed and agreed with your lecturer. </a:t>
            </a:r>
            <a:endParaRPr lang="en-GB" altLang="en-US" sz="2400" dirty="0">
              <a:latin typeface="Times New Roman" pitchFamily="18" charset="0"/>
            </a:endParaRPr>
          </a:p>
        </p:txBody>
      </p:sp>
    </p:spTree>
    <p:extLst>
      <p:ext uri="{BB962C8B-B14F-4D97-AF65-F5344CB8AC3E}">
        <p14:creationId xmlns:p14="http://schemas.microsoft.com/office/powerpoint/2010/main" val="1587530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9F6DD926-C415-959D-ED93-DE56A807D14A}"/>
              </a:ext>
            </a:extLst>
          </p:cNvPr>
          <p:cNvSpPr>
            <a:spLocks noGrp="1"/>
          </p:cNvSpPr>
          <p:nvPr>
            <p:ph type="title"/>
          </p:nvPr>
        </p:nvSpPr>
        <p:spPr/>
        <p:txBody>
          <a:bodyPr vert="horz" lIns="68580" tIns="34290" rIns="68580" bIns="34290" rtlCol="0" anchor="ctr">
            <a:noAutofit/>
          </a:bodyPr>
          <a:lstStyle/>
          <a:p>
            <a:r>
              <a:rPr lang="en-GB" altLang="en-US" sz="3600" dirty="0"/>
              <a:t>Meini </a:t>
            </a:r>
            <a:r>
              <a:rPr lang="en-GB" altLang="en-US" sz="3600" dirty="0" err="1"/>
              <a:t>prawf</a:t>
            </a:r>
            <a:r>
              <a:rPr lang="en-GB" altLang="en-US" sz="3600" dirty="0"/>
              <a:t> 1</a:t>
            </a:r>
            <a:br>
              <a:rPr lang="en-GB" altLang="en-US" sz="3600" dirty="0"/>
            </a:br>
            <a:r>
              <a:rPr lang="en-GB" altLang="en-US" sz="3600" dirty="0">
                <a:solidFill>
                  <a:srgbClr val="0070C0"/>
                </a:solidFill>
              </a:rPr>
              <a:t>Criteria 1</a:t>
            </a:r>
          </a:p>
        </p:txBody>
      </p:sp>
      <p:sp>
        <p:nvSpPr>
          <p:cNvPr id="29699" name="Content Placeholder 2">
            <a:extLst>
              <a:ext uri="{FF2B5EF4-FFF2-40B4-BE49-F238E27FC236}">
                <a16:creationId xmlns:a16="http://schemas.microsoft.com/office/drawing/2014/main" id="{D3AC259C-301C-C869-EBE4-930B6A80D9DA}"/>
              </a:ext>
            </a:extLst>
          </p:cNvPr>
          <p:cNvSpPr>
            <a:spLocks noGrp="1"/>
          </p:cNvSpPr>
          <p:nvPr>
            <p:ph sz="half" idx="1"/>
          </p:nvPr>
        </p:nvSpPr>
        <p:spPr/>
        <p:txBody>
          <a:bodyPr vert="horz" lIns="68580" tIns="34290" rIns="68580" bIns="34290" rtlCol="0" anchor="t">
            <a:normAutofit/>
          </a:bodyPr>
          <a:lstStyle/>
          <a:p>
            <a:pPr>
              <a:spcAft>
                <a:spcPts val="450"/>
              </a:spcAft>
            </a:pPr>
            <a:r>
              <a:rPr lang="en-GB" altLang="en-US" dirty="0" err="1">
                <a:latin typeface="Arial"/>
                <a:cs typeface="Times New Roman"/>
              </a:rPr>
              <a:t>Tystiolaeth</a:t>
            </a:r>
            <a:r>
              <a:rPr lang="en-GB" altLang="en-US" dirty="0">
                <a:latin typeface="Arial"/>
                <a:cs typeface="Times New Roman"/>
              </a:rPr>
              <a:t> o </a:t>
            </a:r>
            <a:r>
              <a:rPr lang="en-GB" altLang="en-US" dirty="0" err="1">
                <a:latin typeface="Arial"/>
                <a:cs typeface="Times New Roman"/>
              </a:rPr>
              <a:t>ddarllen</a:t>
            </a:r>
            <a:r>
              <a:rPr lang="en-GB" altLang="en-US" dirty="0">
                <a:latin typeface="Arial"/>
                <a:cs typeface="Times New Roman"/>
              </a:rPr>
              <a:t> </a:t>
            </a:r>
            <a:r>
              <a:rPr lang="en-GB" altLang="en-US" dirty="0" err="1">
                <a:latin typeface="Arial"/>
                <a:cs typeface="Times New Roman"/>
              </a:rPr>
              <a:t>priodol</a:t>
            </a:r>
            <a:r>
              <a:rPr lang="en-GB" altLang="en-US" dirty="0">
                <a:latin typeface="Arial"/>
                <a:cs typeface="Times New Roman"/>
              </a:rPr>
              <a:t> ac </a:t>
            </a:r>
            <a:r>
              <a:rPr lang="en-GB" altLang="en-US" dirty="0" err="1">
                <a:latin typeface="Arial"/>
                <a:cs typeface="Times New Roman"/>
              </a:rPr>
              <a:t>eang</a:t>
            </a:r>
            <a:r>
              <a:rPr lang="en-GB" altLang="en-US" dirty="0">
                <a:latin typeface="Arial"/>
                <a:cs typeface="Times New Roman"/>
              </a:rPr>
              <a:t> </a:t>
            </a:r>
            <a:endParaRPr lang="en-GB" altLang="en-US" dirty="0">
              <a:latin typeface="Arial"/>
              <a:cs typeface="Times New Roman" panose="02020603050405020304" pitchFamily="18" charset="0"/>
            </a:endParaRPr>
          </a:p>
          <a:p>
            <a:r>
              <a:rPr lang="en-GB" altLang="en-US" dirty="0" err="1">
                <a:latin typeface="Arial"/>
                <a:cs typeface="Times New Roman"/>
              </a:rPr>
              <a:t>Cyfeirnodi</a:t>
            </a:r>
            <a:r>
              <a:rPr lang="en-GB" altLang="en-US" dirty="0">
                <a:latin typeface="Arial"/>
                <a:cs typeface="Times New Roman"/>
              </a:rPr>
              <a:t> </a:t>
            </a:r>
            <a:r>
              <a:rPr lang="en-GB" altLang="en-US" dirty="0" err="1">
                <a:latin typeface="Arial"/>
                <a:cs typeface="Times New Roman"/>
              </a:rPr>
              <a:t>cywir</a:t>
            </a:r>
            <a:r>
              <a:rPr lang="en-GB" altLang="en-US" dirty="0">
                <a:latin typeface="Arial"/>
                <a:cs typeface="Times New Roman"/>
              </a:rPr>
              <a:t> </a:t>
            </a:r>
            <a:r>
              <a:rPr lang="en-GB" altLang="en-US" dirty="0" err="1">
                <a:latin typeface="Arial"/>
                <a:cs typeface="Times New Roman"/>
              </a:rPr>
              <a:t>yn</a:t>
            </a:r>
            <a:r>
              <a:rPr lang="en-GB" altLang="en-US" dirty="0">
                <a:latin typeface="Arial"/>
                <a:cs typeface="Times New Roman"/>
              </a:rPr>
              <a:t> </a:t>
            </a:r>
            <a:r>
              <a:rPr lang="en-GB" altLang="en-US" dirty="0" err="1">
                <a:latin typeface="Arial"/>
                <a:cs typeface="Times New Roman"/>
              </a:rPr>
              <a:t>eich</a:t>
            </a:r>
            <a:r>
              <a:rPr lang="en-GB" altLang="en-US" dirty="0">
                <a:latin typeface="Arial"/>
                <a:cs typeface="Times New Roman"/>
              </a:rPr>
              <a:t> </a:t>
            </a:r>
            <a:r>
              <a:rPr lang="en-GB" altLang="en-US" dirty="0" err="1">
                <a:latin typeface="Arial"/>
                <a:cs typeface="Times New Roman"/>
              </a:rPr>
              <a:t>cyflwyniad</a:t>
            </a:r>
            <a:r>
              <a:rPr lang="en-GB" altLang="en-US" dirty="0">
                <a:latin typeface="Arial"/>
                <a:cs typeface="Times New Roman"/>
              </a:rPr>
              <a:t> ac </a:t>
            </a:r>
            <a:r>
              <a:rPr lang="en-GB" altLang="en-US" dirty="0" err="1">
                <a:latin typeface="Arial"/>
                <a:cs typeface="Times New Roman"/>
              </a:rPr>
              <a:t>ar</a:t>
            </a:r>
            <a:r>
              <a:rPr lang="en-GB" altLang="en-US" dirty="0">
                <a:latin typeface="Arial"/>
                <a:cs typeface="Times New Roman"/>
              </a:rPr>
              <a:t> </a:t>
            </a:r>
            <a:r>
              <a:rPr lang="en-GB" altLang="en-US" dirty="0" err="1">
                <a:latin typeface="Arial"/>
                <a:cs typeface="Times New Roman"/>
              </a:rPr>
              <a:t>eich</a:t>
            </a:r>
            <a:r>
              <a:rPr lang="en-GB" altLang="en-US" dirty="0">
                <a:latin typeface="Arial"/>
                <a:cs typeface="Times New Roman"/>
              </a:rPr>
              <a:t> </a:t>
            </a:r>
            <a:r>
              <a:rPr lang="en-GB" altLang="en-US" dirty="0" err="1">
                <a:latin typeface="Arial"/>
                <a:cs typeface="Times New Roman"/>
              </a:rPr>
              <a:t>rhestr</a:t>
            </a:r>
            <a:r>
              <a:rPr lang="en-GB" altLang="en-US" dirty="0">
                <a:latin typeface="Arial"/>
                <a:cs typeface="Times New Roman"/>
              </a:rPr>
              <a:t> </a:t>
            </a:r>
            <a:r>
              <a:rPr lang="en-GB" altLang="en-US" dirty="0" err="1">
                <a:latin typeface="Arial"/>
                <a:cs typeface="Times New Roman"/>
              </a:rPr>
              <a:t>gyfeirio</a:t>
            </a:r>
            <a:r>
              <a:rPr lang="en-GB" altLang="en-US" dirty="0">
                <a:latin typeface="Arial"/>
                <a:cs typeface="Times New Roman"/>
              </a:rPr>
              <a:t>.</a:t>
            </a:r>
          </a:p>
          <a:p>
            <a:r>
              <a:rPr lang="en-GB" altLang="en-US" b="1" dirty="0">
                <a:latin typeface="Arial"/>
                <a:cs typeface="Times New Roman"/>
              </a:rPr>
              <a:t>Marc 10</a:t>
            </a:r>
          </a:p>
        </p:txBody>
      </p:sp>
      <p:sp>
        <p:nvSpPr>
          <p:cNvPr id="29700" name="Content Placeholder 3">
            <a:extLst>
              <a:ext uri="{FF2B5EF4-FFF2-40B4-BE49-F238E27FC236}">
                <a16:creationId xmlns:a16="http://schemas.microsoft.com/office/drawing/2014/main" id="{24D432F1-7D90-EAB5-BDE2-3231349E8CF0}"/>
              </a:ext>
            </a:extLst>
          </p:cNvPr>
          <p:cNvSpPr>
            <a:spLocks noGrp="1"/>
          </p:cNvSpPr>
          <p:nvPr>
            <p:ph sz="half" idx="2"/>
          </p:nvPr>
        </p:nvSpPr>
        <p:spPr/>
        <p:txBody>
          <a:bodyPr vert="horz" lIns="68580" tIns="34290" rIns="68580" bIns="34290" rtlCol="0" anchor="t">
            <a:normAutofit/>
          </a:bodyPr>
          <a:lstStyle/>
          <a:p>
            <a:r>
              <a:rPr lang="en-GB" altLang="en-US" dirty="0">
                <a:solidFill>
                  <a:srgbClr val="0070C0"/>
                </a:solidFill>
              </a:rPr>
              <a:t>Evidence of wide and appropriate research </a:t>
            </a:r>
            <a:endParaRPr lang="en-GB" altLang="en-US" dirty="0">
              <a:solidFill>
                <a:srgbClr val="0070C0"/>
              </a:solidFill>
              <a:cs typeface="Arial"/>
            </a:endParaRPr>
          </a:p>
          <a:p>
            <a:r>
              <a:rPr lang="en-GB" altLang="en-US" dirty="0">
                <a:solidFill>
                  <a:srgbClr val="0070C0"/>
                </a:solidFill>
              </a:rPr>
              <a:t>Correct referencing within your portfolio and on your reference list.</a:t>
            </a:r>
            <a:endParaRPr lang="en-GB" altLang="en-US" dirty="0">
              <a:solidFill>
                <a:srgbClr val="0070C0"/>
              </a:solidFill>
              <a:cs typeface="Arial"/>
            </a:endParaRPr>
          </a:p>
          <a:p>
            <a:r>
              <a:rPr lang="en-GB" altLang="en-US" b="1" dirty="0">
                <a:solidFill>
                  <a:srgbClr val="0070C0"/>
                </a:solidFill>
              </a:rPr>
              <a:t>10 marks</a:t>
            </a:r>
            <a:endParaRPr lang="en-GB" altLang="en-US" b="1" dirty="0">
              <a:solidFill>
                <a:srgbClr val="0070C0"/>
              </a:solidFill>
              <a:cs typeface="Arial"/>
            </a:endParaRPr>
          </a:p>
          <a:p>
            <a:endParaRPr lang="en-GB" altLang="en-US" dirty="0"/>
          </a:p>
        </p:txBody>
      </p:sp>
    </p:spTree>
    <p:extLst>
      <p:ext uri="{BB962C8B-B14F-4D97-AF65-F5344CB8AC3E}">
        <p14:creationId xmlns:p14="http://schemas.microsoft.com/office/powerpoint/2010/main" val="1251039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E0046C1-3E29-54C0-8B33-80DA279A0DAB}"/>
              </a:ext>
            </a:extLst>
          </p:cNvPr>
          <p:cNvSpPr>
            <a:spLocks noGrp="1"/>
          </p:cNvSpPr>
          <p:nvPr>
            <p:ph type="title"/>
          </p:nvPr>
        </p:nvSpPr>
        <p:spPr/>
        <p:txBody>
          <a:bodyPr vert="horz" lIns="68580" tIns="34290" rIns="68580" bIns="34290" rtlCol="0" anchor="ctr">
            <a:noAutofit/>
          </a:bodyPr>
          <a:lstStyle/>
          <a:p>
            <a:r>
              <a:rPr lang="en-GB" altLang="en-US" sz="3600" dirty="0"/>
              <a:t>Meini </a:t>
            </a:r>
            <a:r>
              <a:rPr lang="en-GB" altLang="en-US" sz="3600" dirty="0" err="1"/>
              <a:t>prawf</a:t>
            </a:r>
            <a:r>
              <a:rPr lang="en-GB" altLang="en-US" sz="3600" dirty="0"/>
              <a:t> 2</a:t>
            </a:r>
            <a:br>
              <a:rPr lang="en-GB" altLang="en-US" sz="3600" dirty="0"/>
            </a:br>
            <a:r>
              <a:rPr lang="en-GB" altLang="en-US" sz="3600" dirty="0">
                <a:solidFill>
                  <a:srgbClr val="0070C0"/>
                </a:solidFill>
              </a:rPr>
              <a:t>Criteria 2</a:t>
            </a:r>
          </a:p>
        </p:txBody>
      </p:sp>
      <p:sp>
        <p:nvSpPr>
          <p:cNvPr id="3" name="Content Placeholder 2">
            <a:extLst>
              <a:ext uri="{FF2B5EF4-FFF2-40B4-BE49-F238E27FC236}">
                <a16:creationId xmlns:a16="http://schemas.microsoft.com/office/drawing/2014/main" id="{C2E5B012-09BC-59F6-0206-55679341A1A2}"/>
              </a:ext>
            </a:extLst>
          </p:cNvPr>
          <p:cNvSpPr>
            <a:spLocks noGrp="1"/>
          </p:cNvSpPr>
          <p:nvPr>
            <p:ph sz="half" idx="1"/>
          </p:nvPr>
        </p:nvSpPr>
        <p:spPr/>
        <p:txBody>
          <a:bodyPr vert="horz" lIns="68580" tIns="34290" rIns="68580" bIns="34290" rtlCol="0" anchor="t">
            <a:normAutofit fontScale="92500" lnSpcReduction="10000"/>
          </a:bodyPr>
          <a:lstStyle/>
          <a:p>
            <a:pPr marL="0" indent="0" fontAlgn="base">
              <a:buNone/>
            </a:pPr>
            <a:r>
              <a:rPr lang="en-GB" sz="1800" dirty="0" err="1">
                <a:solidFill>
                  <a:srgbClr val="000000"/>
                </a:solidFill>
              </a:rPr>
              <a:t>Dylanwadau</a:t>
            </a:r>
            <a:r>
              <a:rPr lang="en-GB" sz="1800" dirty="0">
                <a:solidFill>
                  <a:srgbClr val="000000"/>
                </a:solidFill>
              </a:rPr>
              <a:t> </a:t>
            </a:r>
            <a:r>
              <a:rPr lang="en-GB" sz="1800" dirty="0" err="1">
                <a:solidFill>
                  <a:srgbClr val="000000"/>
                </a:solidFill>
              </a:rPr>
              <a:t>ar</a:t>
            </a:r>
            <a:r>
              <a:rPr lang="en-GB" sz="1800" dirty="0">
                <a:solidFill>
                  <a:srgbClr val="000000"/>
                </a:solidFill>
              </a:rPr>
              <a:t> </a:t>
            </a:r>
            <a:r>
              <a:rPr lang="en-GB" sz="1800" dirty="0" err="1">
                <a:solidFill>
                  <a:srgbClr val="000000"/>
                </a:solidFill>
              </a:rPr>
              <a:t>eich</a:t>
            </a:r>
            <a:r>
              <a:rPr lang="en-GB" sz="1800" dirty="0">
                <a:solidFill>
                  <a:srgbClr val="000000"/>
                </a:solidFill>
              </a:rPr>
              <a:t> </a:t>
            </a:r>
            <a:r>
              <a:rPr lang="en-GB" sz="1800" dirty="0" err="1">
                <a:solidFill>
                  <a:srgbClr val="000000"/>
                </a:solidFill>
              </a:rPr>
              <a:t>safle</a:t>
            </a:r>
            <a:r>
              <a:rPr lang="en-GB" sz="1800" dirty="0">
                <a:solidFill>
                  <a:srgbClr val="000000"/>
                </a:solidFill>
              </a:rPr>
              <a:t> </a:t>
            </a:r>
            <a:r>
              <a:rPr lang="en-GB" sz="1800" dirty="0" err="1">
                <a:solidFill>
                  <a:srgbClr val="000000"/>
                </a:solidFill>
              </a:rPr>
              <a:t>a'ch</a:t>
            </a:r>
            <a:r>
              <a:rPr lang="en-GB" sz="1800" dirty="0">
                <a:solidFill>
                  <a:srgbClr val="000000"/>
                </a:solidFill>
              </a:rPr>
              <a:t> </a:t>
            </a:r>
            <a:r>
              <a:rPr lang="en-GB" sz="1800" dirty="0" err="1">
                <a:solidFill>
                  <a:srgbClr val="000000"/>
                </a:solidFill>
              </a:rPr>
              <a:t>persbectif</a:t>
            </a:r>
            <a:r>
              <a:rPr lang="en-GB" sz="1800" dirty="0">
                <a:solidFill>
                  <a:srgbClr val="000000"/>
                </a:solidFill>
              </a:rPr>
              <a:t> </a:t>
            </a:r>
            <a:r>
              <a:rPr lang="en-GB" sz="1800" dirty="0" err="1">
                <a:solidFill>
                  <a:srgbClr val="000000"/>
                </a:solidFill>
              </a:rPr>
              <a:t>eich</a:t>
            </a:r>
            <a:r>
              <a:rPr lang="en-GB" sz="1800" dirty="0">
                <a:solidFill>
                  <a:srgbClr val="000000"/>
                </a:solidFill>
              </a:rPr>
              <a:t> </a:t>
            </a:r>
            <a:r>
              <a:rPr lang="en-GB" sz="1800" dirty="0" err="1">
                <a:solidFill>
                  <a:srgbClr val="000000"/>
                </a:solidFill>
              </a:rPr>
              <a:t>hun</a:t>
            </a:r>
            <a:r>
              <a:rPr lang="en-GB" sz="1800" dirty="0">
                <a:solidFill>
                  <a:srgbClr val="000000"/>
                </a:solidFill>
              </a:rPr>
              <a:t> </a:t>
            </a:r>
            <a:r>
              <a:rPr lang="en-GB" sz="1800" dirty="0" err="1">
                <a:solidFill>
                  <a:srgbClr val="000000"/>
                </a:solidFill>
              </a:rPr>
              <a:t>gan</a:t>
            </a:r>
            <a:r>
              <a:rPr lang="en-GB" sz="1800" dirty="0">
                <a:solidFill>
                  <a:srgbClr val="000000"/>
                </a:solidFill>
              </a:rPr>
              <a:t> </a:t>
            </a:r>
            <a:r>
              <a:rPr lang="en-GB" sz="1800" dirty="0" err="1">
                <a:solidFill>
                  <a:srgbClr val="000000"/>
                </a:solidFill>
              </a:rPr>
              <a:t>gynnwys</a:t>
            </a:r>
            <a:r>
              <a:rPr lang="en-GB" sz="1800" dirty="0">
                <a:solidFill>
                  <a:srgbClr val="000000"/>
                </a:solidFill>
              </a:rPr>
              <a:t> </a:t>
            </a:r>
          </a:p>
          <a:p>
            <a:pPr marL="342900" lvl="1" indent="0" fontAlgn="base">
              <a:buNone/>
            </a:pPr>
            <a:r>
              <a:rPr lang="en-GB" b="0" i="0" dirty="0" err="1">
                <a:solidFill>
                  <a:srgbClr val="000000"/>
                </a:solidFill>
                <a:effectLst/>
              </a:rPr>
              <a:t>i</a:t>
            </a:r>
            <a:r>
              <a:rPr lang="en-GB" b="0" i="0" dirty="0">
                <a:solidFill>
                  <a:srgbClr val="000000"/>
                </a:solidFill>
                <a:effectLst/>
              </a:rPr>
              <a:t>. </a:t>
            </a:r>
            <a:r>
              <a:rPr lang="en-GB" b="0" i="0" dirty="0" err="1">
                <a:solidFill>
                  <a:srgbClr val="000000"/>
                </a:solidFill>
                <a:effectLst/>
              </a:rPr>
              <a:t>Profiadau</a:t>
            </a:r>
            <a:r>
              <a:rPr lang="en-GB" b="0" i="0" dirty="0">
                <a:solidFill>
                  <a:srgbClr val="000000"/>
                </a:solidFill>
                <a:effectLst/>
              </a:rPr>
              <a:t> </a:t>
            </a:r>
          </a:p>
          <a:p>
            <a:pPr marL="342900" lvl="1" indent="0" fontAlgn="base">
              <a:buNone/>
            </a:pPr>
            <a:r>
              <a:rPr lang="en-GB" b="0" i="0" dirty="0">
                <a:solidFill>
                  <a:srgbClr val="000000"/>
                </a:solidFill>
                <a:effectLst/>
              </a:rPr>
              <a:t>ii. </a:t>
            </a:r>
            <a:r>
              <a:rPr lang="en-GB" b="0" i="0" dirty="0" err="1">
                <a:solidFill>
                  <a:srgbClr val="000000"/>
                </a:solidFill>
                <a:effectLst/>
              </a:rPr>
              <a:t>Cyfleoedd</a:t>
            </a:r>
            <a:r>
              <a:rPr lang="en-GB" b="0" i="0" dirty="0">
                <a:solidFill>
                  <a:srgbClr val="000000"/>
                </a:solidFill>
                <a:effectLst/>
              </a:rPr>
              <a:t> </a:t>
            </a:r>
            <a:r>
              <a:rPr lang="en-GB" b="0" i="0" dirty="0" err="1">
                <a:solidFill>
                  <a:srgbClr val="000000"/>
                </a:solidFill>
                <a:effectLst/>
              </a:rPr>
              <a:t>dysgu</a:t>
            </a:r>
            <a:r>
              <a:rPr lang="en-GB" b="0" i="0" dirty="0">
                <a:solidFill>
                  <a:srgbClr val="000000"/>
                </a:solidFill>
                <a:effectLst/>
              </a:rPr>
              <a:t> </a:t>
            </a:r>
          </a:p>
          <a:p>
            <a:pPr marL="342900" lvl="1" indent="0" fontAlgn="base">
              <a:buNone/>
            </a:pPr>
            <a:r>
              <a:rPr lang="en-GB" b="0" i="0" dirty="0">
                <a:solidFill>
                  <a:srgbClr val="000000"/>
                </a:solidFill>
                <a:effectLst/>
              </a:rPr>
              <a:t>iii. </a:t>
            </a:r>
            <a:r>
              <a:rPr lang="en-GB" b="0" i="0" dirty="0" err="1">
                <a:solidFill>
                  <a:srgbClr val="000000"/>
                </a:solidFill>
                <a:effectLst/>
              </a:rPr>
              <a:t>Dylanwadau</a:t>
            </a:r>
            <a:r>
              <a:rPr lang="en-GB" b="0" i="0" dirty="0">
                <a:solidFill>
                  <a:srgbClr val="000000"/>
                </a:solidFill>
                <a:effectLst/>
              </a:rPr>
              <a:t> </a:t>
            </a:r>
            <a:r>
              <a:rPr lang="en-GB" b="0" i="0" dirty="0" err="1">
                <a:solidFill>
                  <a:srgbClr val="000000"/>
                </a:solidFill>
                <a:effectLst/>
              </a:rPr>
              <a:t>personol</a:t>
            </a:r>
            <a:r>
              <a:rPr lang="en-GB" b="0" i="0" dirty="0">
                <a:solidFill>
                  <a:srgbClr val="000000"/>
                </a:solidFill>
                <a:effectLst/>
              </a:rPr>
              <a:t> a </a:t>
            </a:r>
            <a:r>
              <a:rPr lang="en-GB" b="0" i="0" dirty="0" err="1">
                <a:solidFill>
                  <a:srgbClr val="000000"/>
                </a:solidFill>
                <a:effectLst/>
              </a:rPr>
              <a:t>phroffesiynol</a:t>
            </a:r>
            <a:r>
              <a:rPr lang="en-GB" b="0" i="0" dirty="0">
                <a:solidFill>
                  <a:srgbClr val="000000"/>
                </a:solidFill>
                <a:effectLst/>
              </a:rPr>
              <a:t> er </a:t>
            </a:r>
            <a:r>
              <a:rPr lang="en-GB" b="0" i="0" dirty="0" err="1">
                <a:solidFill>
                  <a:srgbClr val="000000"/>
                </a:solidFill>
                <a:effectLst/>
              </a:rPr>
              <a:t>enghraifft</a:t>
            </a:r>
            <a:r>
              <a:rPr lang="en-GB" b="0" i="0" dirty="0">
                <a:solidFill>
                  <a:srgbClr val="000000"/>
                </a:solidFill>
                <a:effectLst/>
              </a:rPr>
              <a:t> mentor/model </a:t>
            </a:r>
            <a:r>
              <a:rPr lang="en-GB" b="0" i="0" dirty="0" err="1">
                <a:solidFill>
                  <a:srgbClr val="000000"/>
                </a:solidFill>
                <a:effectLst/>
              </a:rPr>
              <a:t>rôl</a:t>
            </a:r>
            <a:r>
              <a:rPr lang="en-GB" b="0" i="0" dirty="0">
                <a:solidFill>
                  <a:srgbClr val="000000"/>
                </a:solidFill>
                <a:effectLst/>
              </a:rPr>
              <a:t>) </a:t>
            </a:r>
          </a:p>
          <a:p>
            <a:pPr marL="342900" lvl="1" indent="0" fontAlgn="base">
              <a:buNone/>
            </a:pPr>
            <a:r>
              <a:rPr lang="en-GB" b="0" i="0" dirty="0">
                <a:solidFill>
                  <a:srgbClr val="000000"/>
                </a:solidFill>
                <a:effectLst/>
              </a:rPr>
              <a:t>iv. </a:t>
            </a:r>
            <a:r>
              <a:rPr lang="en-GB" b="0" i="0" dirty="0" err="1">
                <a:solidFill>
                  <a:srgbClr val="000000"/>
                </a:solidFill>
                <a:effectLst/>
              </a:rPr>
              <a:t>Cysylltiadau</a:t>
            </a:r>
            <a:r>
              <a:rPr lang="en-GB" b="0" i="0" dirty="0">
                <a:solidFill>
                  <a:srgbClr val="000000"/>
                </a:solidFill>
                <a:effectLst/>
              </a:rPr>
              <a:t> â </a:t>
            </a:r>
            <a:r>
              <a:rPr lang="en-GB" b="0" i="0" dirty="0" err="1">
                <a:solidFill>
                  <a:srgbClr val="000000"/>
                </a:solidFill>
                <a:effectLst/>
              </a:rPr>
              <a:t>theori</a:t>
            </a:r>
            <a:r>
              <a:rPr lang="en-GB" b="0" i="0" dirty="0">
                <a:solidFill>
                  <a:srgbClr val="000000"/>
                </a:solidFill>
                <a:effectLst/>
              </a:rPr>
              <a:t> a </a:t>
            </a:r>
            <a:r>
              <a:rPr lang="en-GB" b="0" i="0" dirty="0" err="1">
                <a:solidFill>
                  <a:srgbClr val="000000"/>
                </a:solidFill>
                <a:effectLst/>
              </a:rPr>
              <a:t>pholisi</a:t>
            </a:r>
            <a:r>
              <a:rPr lang="en-GB" b="0" i="0" dirty="0">
                <a:solidFill>
                  <a:srgbClr val="000000"/>
                </a:solidFill>
                <a:effectLst/>
              </a:rPr>
              <a:t> </a:t>
            </a:r>
          </a:p>
          <a:p>
            <a:pPr marL="0" indent="0" fontAlgn="base">
              <a:buNone/>
            </a:pPr>
            <a:r>
              <a:rPr lang="en-GB" sz="1800" dirty="0" err="1">
                <a:solidFill>
                  <a:srgbClr val="000000"/>
                </a:solidFill>
              </a:rPr>
              <a:t>Dylid</a:t>
            </a:r>
            <a:r>
              <a:rPr lang="en-GB" sz="1800" dirty="0">
                <a:solidFill>
                  <a:srgbClr val="000000"/>
                </a:solidFill>
              </a:rPr>
              <a:t> </a:t>
            </a:r>
            <a:r>
              <a:rPr lang="en-GB" sz="1800" dirty="0" err="1">
                <a:solidFill>
                  <a:srgbClr val="000000"/>
                </a:solidFill>
              </a:rPr>
              <a:t>gwneud</a:t>
            </a:r>
            <a:r>
              <a:rPr lang="en-GB" sz="1800" dirty="0">
                <a:solidFill>
                  <a:srgbClr val="000000"/>
                </a:solidFill>
              </a:rPr>
              <a:t> </a:t>
            </a:r>
            <a:r>
              <a:rPr lang="en-GB" sz="1800" dirty="0" err="1">
                <a:solidFill>
                  <a:srgbClr val="000000"/>
                </a:solidFill>
              </a:rPr>
              <a:t>cysylltiadau</a:t>
            </a:r>
            <a:r>
              <a:rPr lang="en-GB" sz="1800" dirty="0">
                <a:solidFill>
                  <a:srgbClr val="000000"/>
                </a:solidFill>
              </a:rPr>
              <a:t> </a:t>
            </a:r>
            <a:r>
              <a:rPr lang="en-GB" sz="1800" dirty="0" err="1">
                <a:solidFill>
                  <a:srgbClr val="000000"/>
                </a:solidFill>
              </a:rPr>
              <a:t>priodol</a:t>
            </a:r>
            <a:r>
              <a:rPr lang="en-GB" sz="1800" dirty="0">
                <a:solidFill>
                  <a:srgbClr val="000000"/>
                </a:solidFill>
              </a:rPr>
              <a:t> â </a:t>
            </a:r>
            <a:r>
              <a:rPr lang="en-GB" sz="1800" dirty="0" err="1">
                <a:solidFill>
                  <a:srgbClr val="000000"/>
                </a:solidFill>
              </a:rPr>
              <a:t>theori</a:t>
            </a:r>
            <a:r>
              <a:rPr lang="en-GB" sz="1800" dirty="0">
                <a:solidFill>
                  <a:srgbClr val="000000"/>
                </a:solidFill>
              </a:rPr>
              <a:t>, </a:t>
            </a:r>
            <a:r>
              <a:rPr lang="en-GB" sz="1800" dirty="0" err="1">
                <a:solidFill>
                  <a:srgbClr val="000000"/>
                </a:solidFill>
              </a:rPr>
              <a:t>polisi</a:t>
            </a:r>
            <a:r>
              <a:rPr lang="en-GB" sz="1800" dirty="0">
                <a:solidFill>
                  <a:srgbClr val="000000"/>
                </a:solidFill>
              </a:rPr>
              <a:t> a </a:t>
            </a:r>
            <a:r>
              <a:rPr lang="en-GB" sz="1800" dirty="0" err="1">
                <a:solidFill>
                  <a:srgbClr val="000000"/>
                </a:solidFill>
              </a:rPr>
              <a:t>ffynonellau</a:t>
            </a:r>
            <a:r>
              <a:rPr lang="en-GB" sz="1800" dirty="0">
                <a:solidFill>
                  <a:srgbClr val="000000"/>
                </a:solidFill>
              </a:rPr>
              <a:t> </a:t>
            </a:r>
            <a:r>
              <a:rPr lang="en-GB" sz="1800" dirty="0" err="1">
                <a:solidFill>
                  <a:srgbClr val="000000"/>
                </a:solidFill>
              </a:rPr>
              <a:t>eraill</a:t>
            </a:r>
            <a:r>
              <a:rPr lang="en-GB" sz="1800" dirty="0">
                <a:solidFill>
                  <a:srgbClr val="000000"/>
                </a:solidFill>
              </a:rPr>
              <a:t> </a:t>
            </a:r>
            <a:r>
              <a:rPr lang="en-GB" sz="1800" dirty="0" err="1">
                <a:solidFill>
                  <a:srgbClr val="000000"/>
                </a:solidFill>
              </a:rPr>
              <a:t>perthnasol</a:t>
            </a:r>
            <a:r>
              <a:rPr lang="en-GB" sz="1800" dirty="0">
                <a:solidFill>
                  <a:srgbClr val="000000"/>
                </a:solidFill>
              </a:rPr>
              <a:t>. </a:t>
            </a:r>
          </a:p>
          <a:p>
            <a:pPr marL="0" indent="0">
              <a:buNone/>
              <a:defRPr/>
            </a:pPr>
            <a:r>
              <a:rPr lang="en-GB" altLang="en-US" sz="1800" b="1" dirty="0">
                <a:solidFill>
                  <a:srgbClr val="000000"/>
                </a:solidFill>
                <a:cs typeface="Arial"/>
              </a:rPr>
              <a:t>Marc 30</a:t>
            </a:r>
            <a:endParaRPr lang="en-GB" altLang="en-US" sz="1800" b="1" dirty="0">
              <a:cs typeface="Arial"/>
            </a:endParaRPr>
          </a:p>
          <a:p>
            <a:pPr>
              <a:defRPr/>
            </a:pPr>
            <a:endParaRPr lang="en-GB" dirty="0"/>
          </a:p>
        </p:txBody>
      </p:sp>
      <p:sp>
        <p:nvSpPr>
          <p:cNvPr id="4" name="Content Placeholder 3">
            <a:extLst>
              <a:ext uri="{FF2B5EF4-FFF2-40B4-BE49-F238E27FC236}">
                <a16:creationId xmlns:a16="http://schemas.microsoft.com/office/drawing/2014/main" id="{71F2F217-52C1-9C50-8221-C35C203E5E4B}"/>
              </a:ext>
            </a:extLst>
          </p:cNvPr>
          <p:cNvSpPr>
            <a:spLocks noGrp="1"/>
          </p:cNvSpPr>
          <p:nvPr>
            <p:ph sz="half" idx="2"/>
          </p:nvPr>
        </p:nvSpPr>
        <p:spPr/>
        <p:txBody>
          <a:bodyPr vert="horz" lIns="68580" tIns="34290" rIns="68580" bIns="34290" rtlCol="0" anchor="t">
            <a:noAutofit/>
          </a:bodyPr>
          <a:lstStyle/>
          <a:p>
            <a:pPr marL="0" indent="0">
              <a:buNone/>
              <a:defRPr/>
            </a:pPr>
            <a:r>
              <a:rPr lang="en-GB" sz="1800" dirty="0">
                <a:solidFill>
                  <a:srgbClr val="0070C0"/>
                </a:solidFill>
                <a:ea typeface="Times New Roman" panose="02020603050405020304" pitchFamily="18" charset="0"/>
                <a:cs typeface="Arial"/>
              </a:rPr>
              <a:t>Influences on your own positioning and perspective including. </a:t>
            </a:r>
          </a:p>
          <a:p>
            <a:pPr marL="342900" lvl="1" indent="0">
              <a:buNone/>
              <a:defRPr/>
            </a:pPr>
            <a:r>
              <a:rPr lang="en-GB" sz="1800" err="1">
                <a:solidFill>
                  <a:srgbClr val="0070C0"/>
                </a:solidFill>
                <a:ea typeface="Times New Roman" panose="02020603050405020304" pitchFamily="18" charset="0"/>
                <a:cs typeface="Arial"/>
              </a:rPr>
              <a:t>i</a:t>
            </a:r>
            <a:r>
              <a:rPr lang="en-GB" sz="1800" dirty="0">
                <a:solidFill>
                  <a:srgbClr val="0070C0"/>
                </a:solidFill>
                <a:ea typeface="Times New Roman" panose="02020603050405020304" pitchFamily="18" charset="0"/>
                <a:cs typeface="Arial"/>
              </a:rPr>
              <a:t>.	Experiences </a:t>
            </a:r>
          </a:p>
          <a:p>
            <a:pPr marL="342900" lvl="1" indent="0">
              <a:buNone/>
              <a:defRPr/>
            </a:pPr>
            <a:r>
              <a:rPr lang="en-GB" sz="1800" dirty="0">
                <a:solidFill>
                  <a:srgbClr val="0070C0"/>
                </a:solidFill>
                <a:ea typeface="Times New Roman" panose="02020603050405020304" pitchFamily="18" charset="0"/>
                <a:cs typeface="Arial"/>
              </a:rPr>
              <a:t>ii.	Learning opportunities </a:t>
            </a:r>
          </a:p>
          <a:p>
            <a:pPr marL="342900" lvl="1" indent="0">
              <a:buNone/>
              <a:defRPr/>
            </a:pPr>
            <a:r>
              <a:rPr lang="en-GB" sz="1800" dirty="0">
                <a:solidFill>
                  <a:srgbClr val="0070C0"/>
                </a:solidFill>
                <a:ea typeface="Times New Roman" panose="02020603050405020304" pitchFamily="18" charset="0"/>
                <a:cs typeface="Arial"/>
              </a:rPr>
              <a:t>iii.	Personal and professional influences for example mentor/role model) </a:t>
            </a:r>
          </a:p>
          <a:p>
            <a:pPr marL="342900" lvl="1" indent="0">
              <a:buNone/>
              <a:defRPr/>
            </a:pPr>
            <a:r>
              <a:rPr lang="en-GB" sz="1800" dirty="0">
                <a:solidFill>
                  <a:srgbClr val="0070C0"/>
                </a:solidFill>
                <a:ea typeface="Times New Roman" panose="02020603050405020304" pitchFamily="18" charset="0"/>
                <a:cs typeface="Arial"/>
              </a:rPr>
              <a:t>iv.	Links to theory and policy </a:t>
            </a:r>
          </a:p>
          <a:p>
            <a:pPr marL="0" indent="0">
              <a:buNone/>
              <a:defRPr/>
            </a:pPr>
            <a:r>
              <a:rPr lang="en-GB" sz="1800" dirty="0">
                <a:solidFill>
                  <a:srgbClr val="0070C0"/>
                </a:solidFill>
                <a:ea typeface="Times New Roman" panose="02020603050405020304" pitchFamily="18" charset="0"/>
                <a:cs typeface="Arial"/>
              </a:rPr>
              <a:t>Appropriate links should be made to relevant theory, policy and other sources. </a:t>
            </a:r>
            <a:endParaRPr lang="en-GB" sz="1800" b="1" dirty="0">
              <a:solidFill>
                <a:srgbClr val="0070C0"/>
              </a:solidFill>
              <a:cs typeface="Arial"/>
            </a:endParaRPr>
          </a:p>
          <a:p>
            <a:pPr marL="0" indent="0">
              <a:buNone/>
              <a:defRPr/>
            </a:pPr>
            <a:r>
              <a:rPr lang="en-GB" sz="1800" b="1" dirty="0">
                <a:solidFill>
                  <a:srgbClr val="0070C0"/>
                </a:solidFill>
              </a:rPr>
              <a:t>30 Marks</a:t>
            </a:r>
            <a:endParaRPr lang="en-GB" sz="1800" dirty="0">
              <a:solidFill>
                <a:srgbClr val="0070C0"/>
              </a:solidFill>
            </a:endParaRPr>
          </a:p>
        </p:txBody>
      </p:sp>
    </p:spTree>
    <p:extLst>
      <p:ext uri="{BB962C8B-B14F-4D97-AF65-F5344CB8AC3E}">
        <p14:creationId xmlns:p14="http://schemas.microsoft.com/office/powerpoint/2010/main" val="630306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8FD19DE3-5774-926A-4CC1-28BA26BCBBD4}"/>
              </a:ext>
            </a:extLst>
          </p:cNvPr>
          <p:cNvSpPr>
            <a:spLocks noGrp="1"/>
          </p:cNvSpPr>
          <p:nvPr>
            <p:ph type="title"/>
          </p:nvPr>
        </p:nvSpPr>
        <p:spPr/>
        <p:txBody>
          <a:bodyPr vert="horz" lIns="68580" tIns="34290" rIns="68580" bIns="34290" rtlCol="0" anchor="ctr">
            <a:noAutofit/>
          </a:bodyPr>
          <a:lstStyle/>
          <a:p>
            <a:r>
              <a:rPr lang="en-GB" altLang="en-US" sz="3600" dirty="0"/>
              <a:t>Meini </a:t>
            </a:r>
            <a:r>
              <a:rPr lang="en-GB" altLang="en-US" sz="3600" dirty="0" err="1"/>
              <a:t>prawf</a:t>
            </a:r>
            <a:r>
              <a:rPr lang="en-GB" altLang="en-US" sz="3600" dirty="0"/>
              <a:t> 3</a:t>
            </a:r>
            <a:br>
              <a:rPr lang="en-GB" altLang="en-US" sz="3600" dirty="0"/>
            </a:br>
            <a:r>
              <a:rPr lang="en-GB" altLang="en-US" sz="3600" dirty="0">
                <a:solidFill>
                  <a:srgbClr val="0070C0"/>
                </a:solidFill>
              </a:rPr>
              <a:t>Criteria 3</a:t>
            </a:r>
          </a:p>
        </p:txBody>
      </p:sp>
      <p:sp>
        <p:nvSpPr>
          <p:cNvPr id="3" name="Content Placeholder 2">
            <a:extLst>
              <a:ext uri="{FF2B5EF4-FFF2-40B4-BE49-F238E27FC236}">
                <a16:creationId xmlns:a16="http://schemas.microsoft.com/office/drawing/2014/main" id="{13685E57-F916-69EC-A9DC-F1477C5CB053}"/>
              </a:ext>
            </a:extLst>
          </p:cNvPr>
          <p:cNvSpPr>
            <a:spLocks noGrp="1"/>
          </p:cNvSpPr>
          <p:nvPr>
            <p:ph sz="half" idx="1"/>
          </p:nvPr>
        </p:nvSpPr>
        <p:spPr/>
        <p:txBody>
          <a:bodyPr vert="horz" lIns="68580" tIns="34290" rIns="68580" bIns="34290" rtlCol="0" anchor="t">
            <a:normAutofit lnSpcReduction="10000"/>
          </a:bodyPr>
          <a:lstStyle/>
          <a:p>
            <a:pPr marL="0" indent="0" fontAlgn="base">
              <a:buNone/>
            </a:pPr>
            <a:r>
              <a:rPr lang="en-GB" sz="1800" dirty="0" err="1">
                <a:solidFill>
                  <a:srgbClr val="000000"/>
                </a:solidFill>
                <a:latin typeface="Arial" panose="020B0604020202020204" pitchFamily="34" charset="0"/>
              </a:rPr>
              <a:t>Eich</a:t>
            </a:r>
            <a:r>
              <a:rPr lang="en-GB" sz="1800" dirty="0">
                <a:solidFill>
                  <a:srgbClr val="000000"/>
                </a:solidFill>
                <a:latin typeface="Arial" panose="020B0604020202020204" pitchFamily="34" charset="0"/>
              </a:rPr>
              <a:t> </a:t>
            </a:r>
            <a:r>
              <a:rPr lang="en-GB" sz="1800" dirty="0" err="1">
                <a:solidFill>
                  <a:srgbClr val="000000"/>
                </a:solidFill>
                <a:latin typeface="Arial" panose="020B0604020202020204" pitchFamily="34" charset="0"/>
              </a:rPr>
              <a:t>taith</a:t>
            </a:r>
            <a:r>
              <a:rPr lang="en-GB" sz="1800" dirty="0">
                <a:solidFill>
                  <a:srgbClr val="000000"/>
                </a:solidFill>
                <a:latin typeface="Arial" panose="020B0604020202020204" pitchFamily="34" charset="0"/>
              </a:rPr>
              <a:t> </a:t>
            </a:r>
            <a:r>
              <a:rPr lang="en-GB" sz="1800" dirty="0" err="1">
                <a:solidFill>
                  <a:srgbClr val="000000"/>
                </a:solidFill>
                <a:latin typeface="Arial" panose="020B0604020202020204" pitchFamily="34" charset="0"/>
              </a:rPr>
              <a:t>i</a:t>
            </a:r>
            <a:r>
              <a:rPr lang="en-GB" sz="1800" dirty="0">
                <a:solidFill>
                  <a:srgbClr val="000000"/>
                </a:solidFill>
                <a:latin typeface="Arial" panose="020B0604020202020204" pitchFamily="34" charset="0"/>
              </a:rPr>
              <a:t> </a:t>
            </a:r>
            <a:r>
              <a:rPr lang="en-GB" sz="1800" dirty="0" err="1">
                <a:solidFill>
                  <a:srgbClr val="000000"/>
                </a:solidFill>
                <a:latin typeface="Arial" panose="020B0604020202020204" pitchFamily="34" charset="0"/>
              </a:rPr>
              <a:t>ymgymryd</a:t>
            </a:r>
            <a:r>
              <a:rPr lang="en-GB" sz="1800" dirty="0">
                <a:solidFill>
                  <a:srgbClr val="000000"/>
                </a:solidFill>
                <a:latin typeface="Arial" panose="020B0604020202020204" pitchFamily="34" charset="0"/>
              </a:rPr>
              <a:t> </a:t>
            </a:r>
            <a:r>
              <a:rPr lang="en-GB" sz="1800" dirty="0" err="1">
                <a:solidFill>
                  <a:srgbClr val="000000"/>
                </a:solidFill>
                <a:latin typeface="Arial" panose="020B0604020202020204" pitchFamily="34" charset="0"/>
              </a:rPr>
              <a:t>â'r</a:t>
            </a:r>
            <a:r>
              <a:rPr lang="en-GB" sz="1800" dirty="0">
                <a:solidFill>
                  <a:srgbClr val="000000"/>
                </a:solidFill>
                <a:latin typeface="Arial" panose="020B0604020202020204" pitchFamily="34" charset="0"/>
              </a:rPr>
              <a:t> </a:t>
            </a:r>
            <a:r>
              <a:rPr lang="en-GB" sz="1800" dirty="0" err="1">
                <a:solidFill>
                  <a:srgbClr val="000000"/>
                </a:solidFill>
                <a:latin typeface="Arial" panose="020B0604020202020204" pitchFamily="34" charset="0"/>
              </a:rPr>
              <a:t>rhaglen</a:t>
            </a:r>
            <a:r>
              <a:rPr lang="en-GB" sz="1800" dirty="0">
                <a:solidFill>
                  <a:srgbClr val="000000"/>
                </a:solidFill>
                <a:latin typeface="Arial" panose="020B0604020202020204" pitchFamily="34" charset="0"/>
              </a:rPr>
              <a:t> hon </a:t>
            </a:r>
            <a:endParaRPr lang="en-GB" sz="1800" dirty="0">
              <a:solidFill>
                <a:srgbClr val="000000"/>
              </a:solidFill>
              <a:latin typeface="Segoe UI" panose="020B0502040204020203" pitchFamily="34" charset="0"/>
            </a:endParaRPr>
          </a:p>
          <a:p>
            <a:pPr marL="342900" lvl="1" indent="0" fontAlgn="base">
              <a:buNone/>
            </a:pPr>
            <a:r>
              <a:rPr lang="en-GB" b="0" i="0" dirty="0" err="1">
                <a:solidFill>
                  <a:srgbClr val="000000"/>
                </a:solidFill>
                <a:effectLst/>
                <a:latin typeface="Arial" panose="020B0604020202020204" pitchFamily="34" charset="0"/>
              </a:rPr>
              <a:t>i</a:t>
            </a:r>
            <a:r>
              <a:rPr lang="en-GB" b="0" i="0" dirty="0">
                <a:solidFill>
                  <a:srgbClr val="000000"/>
                </a:solidFill>
                <a:effectLst/>
                <a:latin typeface="Arial" panose="020B0604020202020204" pitchFamily="34" charset="0"/>
              </a:rPr>
              <a:t>. Beth </a:t>
            </a:r>
            <a:r>
              <a:rPr lang="en-GB" b="0" i="0" dirty="0" err="1">
                <a:solidFill>
                  <a:srgbClr val="000000"/>
                </a:solidFill>
                <a:effectLst/>
                <a:latin typeface="Arial" panose="020B0604020202020204" pitchFamily="34" charset="0"/>
              </a:rPr>
              <a:t>arweiniodd</a:t>
            </a:r>
            <a:r>
              <a:rPr lang="en-GB" b="0" i="0" dirty="0">
                <a:solidFill>
                  <a:srgbClr val="000000"/>
                </a:solidFill>
                <a:effectLst/>
                <a:latin typeface="Arial" panose="020B0604020202020204" pitchFamily="34" charset="0"/>
              </a:rPr>
              <a:t> chi </a:t>
            </a:r>
            <a:r>
              <a:rPr lang="en-GB" b="0" i="0" dirty="0" err="1">
                <a:solidFill>
                  <a:srgbClr val="000000"/>
                </a:solidFill>
                <a:effectLst/>
                <a:latin typeface="Arial" panose="020B0604020202020204" pitchFamily="34" charset="0"/>
              </a:rPr>
              <a:t>yma</a:t>
            </a:r>
            <a:r>
              <a:rPr lang="en-GB"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marL="342900" lvl="1" indent="0" fontAlgn="base">
              <a:buNone/>
            </a:pPr>
            <a:r>
              <a:rPr lang="en-GB" b="0" i="0" dirty="0">
                <a:solidFill>
                  <a:srgbClr val="000000"/>
                </a:solidFill>
                <a:effectLst/>
                <a:latin typeface="Arial" panose="020B0604020202020204" pitchFamily="34" charset="0"/>
              </a:rPr>
              <a:t>ii. Beth </a:t>
            </a:r>
            <a:r>
              <a:rPr lang="en-GB" b="0" i="0" dirty="0" err="1">
                <a:solidFill>
                  <a:srgbClr val="000000"/>
                </a:solidFill>
                <a:effectLst/>
                <a:latin typeface="Arial" panose="020B0604020202020204" pitchFamily="34" charset="0"/>
              </a:rPr>
              <a:t>ydych</a:t>
            </a:r>
            <a:r>
              <a:rPr lang="en-GB" b="0" i="0" dirty="0">
                <a:solidFill>
                  <a:srgbClr val="000000"/>
                </a:solidFill>
                <a:effectLst/>
                <a:latin typeface="Arial" panose="020B0604020202020204" pitchFamily="34" charset="0"/>
              </a:rPr>
              <a:t> </a:t>
            </a:r>
            <a:r>
              <a:rPr lang="en-GB" b="0" i="0" dirty="0" err="1">
                <a:solidFill>
                  <a:srgbClr val="000000"/>
                </a:solidFill>
                <a:effectLst/>
                <a:latin typeface="Arial" panose="020B0604020202020204" pitchFamily="34" charset="0"/>
              </a:rPr>
              <a:t>chi'n</a:t>
            </a:r>
            <a:r>
              <a:rPr lang="en-GB" b="0" i="0" dirty="0">
                <a:solidFill>
                  <a:srgbClr val="000000"/>
                </a:solidFill>
                <a:effectLst/>
                <a:latin typeface="Arial" panose="020B0604020202020204" pitchFamily="34" charset="0"/>
              </a:rPr>
              <a:t> </a:t>
            </a:r>
            <a:r>
              <a:rPr lang="en-GB" b="0" i="0" dirty="0" err="1">
                <a:solidFill>
                  <a:srgbClr val="000000"/>
                </a:solidFill>
                <a:effectLst/>
                <a:latin typeface="Arial" panose="020B0604020202020204" pitchFamily="34" charset="0"/>
              </a:rPr>
              <a:t>gobeithio</a:t>
            </a:r>
            <a:r>
              <a:rPr lang="en-GB" b="0" i="0" dirty="0">
                <a:solidFill>
                  <a:srgbClr val="000000"/>
                </a:solidFill>
                <a:effectLst/>
                <a:latin typeface="Arial" panose="020B0604020202020204" pitchFamily="34" charset="0"/>
              </a:rPr>
              <a:t> </a:t>
            </a:r>
            <a:r>
              <a:rPr lang="en-GB" b="0" i="0" dirty="0" err="1">
                <a:solidFill>
                  <a:srgbClr val="000000"/>
                </a:solidFill>
                <a:effectLst/>
                <a:latin typeface="Arial" panose="020B0604020202020204" pitchFamily="34" charset="0"/>
              </a:rPr>
              <a:t>ei</a:t>
            </a:r>
            <a:r>
              <a:rPr lang="en-GB" b="0" i="0" dirty="0">
                <a:solidFill>
                  <a:srgbClr val="000000"/>
                </a:solidFill>
                <a:effectLst/>
                <a:latin typeface="Arial" panose="020B0604020202020204" pitchFamily="34" charset="0"/>
              </a:rPr>
              <a:t> </a:t>
            </a:r>
            <a:r>
              <a:rPr lang="en-GB" b="0" i="0" dirty="0" err="1">
                <a:solidFill>
                  <a:srgbClr val="000000"/>
                </a:solidFill>
                <a:effectLst/>
                <a:latin typeface="Arial" panose="020B0604020202020204" pitchFamily="34" charset="0"/>
              </a:rPr>
              <a:t>gyflawni</a:t>
            </a:r>
            <a:r>
              <a:rPr lang="en-GB" b="0" i="0" dirty="0">
                <a:solidFill>
                  <a:srgbClr val="000000"/>
                </a:solidFill>
                <a:effectLst/>
                <a:latin typeface="Arial" panose="020B0604020202020204" pitchFamily="34" charset="0"/>
              </a:rPr>
              <a:t> a </a:t>
            </a:r>
            <a:r>
              <a:rPr lang="en-GB" b="0" i="0" dirty="0" err="1">
                <a:solidFill>
                  <a:srgbClr val="000000"/>
                </a:solidFill>
                <a:effectLst/>
                <a:latin typeface="Arial" panose="020B0604020202020204" pitchFamily="34" charset="0"/>
              </a:rPr>
              <a:t>pham</a:t>
            </a:r>
            <a:r>
              <a:rPr lang="en-GB"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marL="342900" lvl="1" indent="0" fontAlgn="base">
              <a:buNone/>
            </a:pPr>
            <a:r>
              <a:rPr lang="en-GB" b="0" i="0" dirty="0">
                <a:solidFill>
                  <a:srgbClr val="000000"/>
                </a:solidFill>
                <a:effectLst/>
                <a:latin typeface="Arial" panose="020B0604020202020204" pitchFamily="34" charset="0"/>
              </a:rPr>
              <a:t>iii. Ble </a:t>
            </a:r>
            <a:r>
              <a:rPr lang="en-GB" b="0" i="0" dirty="0" err="1">
                <a:solidFill>
                  <a:srgbClr val="000000"/>
                </a:solidFill>
                <a:effectLst/>
                <a:latin typeface="Arial" panose="020B0604020202020204" pitchFamily="34" charset="0"/>
              </a:rPr>
              <a:t>hoffech</a:t>
            </a:r>
            <a:r>
              <a:rPr lang="en-GB" b="0" i="0" dirty="0">
                <a:solidFill>
                  <a:srgbClr val="000000"/>
                </a:solidFill>
                <a:effectLst/>
                <a:latin typeface="Arial" panose="020B0604020202020204" pitchFamily="34" charset="0"/>
              </a:rPr>
              <a:t> chi </a:t>
            </a:r>
            <a:r>
              <a:rPr lang="en-GB" b="0" i="0" dirty="0" err="1">
                <a:solidFill>
                  <a:srgbClr val="000000"/>
                </a:solidFill>
                <a:effectLst/>
                <a:latin typeface="Arial" panose="020B0604020202020204" pitchFamily="34" charset="0"/>
              </a:rPr>
              <a:t>iddo</a:t>
            </a:r>
            <a:r>
              <a:rPr lang="en-GB" b="0" i="0" dirty="0">
                <a:solidFill>
                  <a:srgbClr val="000000"/>
                </a:solidFill>
                <a:effectLst/>
                <a:latin typeface="Arial" panose="020B0604020202020204" pitchFamily="34" charset="0"/>
              </a:rPr>
              <a:t> </a:t>
            </a:r>
            <a:r>
              <a:rPr lang="en-GB" b="0" i="0" dirty="0" err="1">
                <a:solidFill>
                  <a:srgbClr val="000000"/>
                </a:solidFill>
                <a:effectLst/>
                <a:latin typeface="Arial" panose="020B0604020202020204" pitchFamily="34" charset="0"/>
              </a:rPr>
              <a:t>fynd</a:t>
            </a:r>
            <a:r>
              <a:rPr lang="en-GB" b="0" i="0" dirty="0">
                <a:solidFill>
                  <a:srgbClr val="000000"/>
                </a:solidFill>
                <a:effectLst/>
                <a:latin typeface="Arial" panose="020B0604020202020204" pitchFamily="34" charset="0"/>
              </a:rPr>
              <a:t> â chi </a:t>
            </a:r>
            <a:endParaRPr lang="en-GB" b="0" i="0" dirty="0">
              <a:solidFill>
                <a:srgbClr val="000000"/>
              </a:solidFill>
              <a:effectLst/>
              <a:latin typeface="Segoe UI" panose="020B0502040204020203" pitchFamily="34" charset="0"/>
            </a:endParaRPr>
          </a:p>
          <a:p>
            <a:pPr marL="0" indent="0" fontAlgn="base">
              <a:buNone/>
            </a:pPr>
            <a:r>
              <a:rPr lang="en-GB" sz="1800" dirty="0" err="1">
                <a:solidFill>
                  <a:srgbClr val="000000"/>
                </a:solidFill>
                <a:latin typeface="Arial" panose="020B0604020202020204" pitchFamily="34" charset="0"/>
              </a:rPr>
              <a:t>Arddangosiad</a:t>
            </a:r>
            <a:r>
              <a:rPr lang="en-GB" sz="1800" dirty="0">
                <a:solidFill>
                  <a:srgbClr val="000000"/>
                </a:solidFill>
                <a:latin typeface="Arial" panose="020B0604020202020204" pitchFamily="34" charset="0"/>
              </a:rPr>
              <a:t> o </a:t>
            </a:r>
            <a:r>
              <a:rPr lang="en-GB" sz="1800" dirty="0" err="1">
                <a:solidFill>
                  <a:srgbClr val="000000"/>
                </a:solidFill>
                <a:latin typeface="Arial" panose="020B0604020202020204" pitchFamily="34" charset="0"/>
              </a:rPr>
              <a:t>fyfyrio</a:t>
            </a:r>
            <a:r>
              <a:rPr lang="en-GB" sz="1800" dirty="0">
                <a:solidFill>
                  <a:srgbClr val="000000"/>
                </a:solidFill>
                <a:latin typeface="Arial" panose="020B0604020202020204" pitchFamily="34" charset="0"/>
              </a:rPr>
              <a:t> </a:t>
            </a:r>
            <a:r>
              <a:rPr lang="en-GB" sz="1800" dirty="0" err="1">
                <a:solidFill>
                  <a:srgbClr val="000000"/>
                </a:solidFill>
                <a:latin typeface="Arial" panose="020B0604020202020204" pitchFamily="34" charset="0"/>
              </a:rPr>
              <a:t>beirniadol</a:t>
            </a:r>
            <a:r>
              <a:rPr lang="en-GB" sz="1800" dirty="0">
                <a:solidFill>
                  <a:srgbClr val="000000"/>
                </a:solidFill>
                <a:latin typeface="Arial" panose="020B0604020202020204" pitchFamily="34" charset="0"/>
              </a:rPr>
              <a:t> ac </a:t>
            </a:r>
            <a:r>
              <a:rPr lang="en-GB" sz="1800" dirty="0" err="1">
                <a:solidFill>
                  <a:srgbClr val="000000"/>
                </a:solidFill>
                <a:latin typeface="Arial" panose="020B0604020202020204" pitchFamily="34" charset="0"/>
              </a:rPr>
              <a:t>atblygedd</a:t>
            </a:r>
            <a:r>
              <a:rPr lang="en-GB" sz="1800" dirty="0">
                <a:solidFill>
                  <a:srgbClr val="000000"/>
                </a:solidFill>
                <a:latin typeface="Arial" panose="020B0604020202020204" pitchFamily="34" charset="0"/>
              </a:rPr>
              <a:t> </a:t>
            </a:r>
          </a:p>
          <a:p>
            <a:pPr marL="0" indent="0" fontAlgn="base">
              <a:buNone/>
            </a:pPr>
            <a:r>
              <a:rPr lang="en-GB" sz="1800" b="1" dirty="0">
                <a:solidFill>
                  <a:srgbClr val="000000"/>
                </a:solidFill>
                <a:latin typeface="Arial" panose="020B0604020202020204" pitchFamily="34" charset="0"/>
              </a:rPr>
              <a:t>20 Marc</a:t>
            </a:r>
            <a:endParaRPr lang="en-GB" sz="1800" b="1" dirty="0">
              <a:solidFill>
                <a:srgbClr val="000000"/>
              </a:solidFill>
              <a:latin typeface="Segoe UI" panose="020B0502040204020203" pitchFamily="34" charset="0"/>
            </a:endParaRPr>
          </a:p>
          <a:p>
            <a:pPr marL="0" indent="0">
              <a:buNone/>
              <a:defRPr/>
            </a:pPr>
            <a:endParaRPr lang="en-GB" dirty="0"/>
          </a:p>
        </p:txBody>
      </p:sp>
      <p:sp>
        <p:nvSpPr>
          <p:cNvPr id="4" name="Content Placeholder 3">
            <a:extLst>
              <a:ext uri="{FF2B5EF4-FFF2-40B4-BE49-F238E27FC236}">
                <a16:creationId xmlns:a16="http://schemas.microsoft.com/office/drawing/2014/main" id="{290DA8A8-3330-95F1-1503-FD6179D4C147}"/>
              </a:ext>
            </a:extLst>
          </p:cNvPr>
          <p:cNvSpPr>
            <a:spLocks noGrp="1"/>
          </p:cNvSpPr>
          <p:nvPr>
            <p:ph sz="half" idx="2"/>
          </p:nvPr>
        </p:nvSpPr>
        <p:spPr/>
        <p:txBody>
          <a:bodyPr vert="horz" lIns="68580" tIns="34290" rIns="68580" bIns="34290" rtlCol="0" anchor="t">
            <a:noAutofit/>
          </a:bodyPr>
          <a:lstStyle/>
          <a:p>
            <a:pPr marL="0" indent="0">
              <a:buNone/>
              <a:defRPr/>
            </a:pPr>
            <a:r>
              <a:rPr lang="en-GB" sz="2400" dirty="0">
                <a:solidFill>
                  <a:srgbClr val="0070C0"/>
                </a:solidFill>
                <a:latin typeface="Arial"/>
                <a:ea typeface="Times New Roman" panose="02020603050405020304" pitchFamily="18" charset="0"/>
                <a:cs typeface="Arial"/>
              </a:rPr>
              <a:t>Your journey to undertaking this programme. </a:t>
            </a:r>
          </a:p>
          <a:p>
            <a:pPr marL="342900" lvl="1" indent="0">
              <a:buNone/>
              <a:defRPr/>
            </a:pPr>
            <a:r>
              <a:rPr lang="en-GB" dirty="0" err="1">
                <a:solidFill>
                  <a:srgbClr val="0070C0"/>
                </a:solidFill>
                <a:latin typeface="Arial"/>
                <a:ea typeface="Times New Roman" panose="02020603050405020304" pitchFamily="18" charset="0"/>
                <a:cs typeface="Arial"/>
              </a:rPr>
              <a:t>i</a:t>
            </a:r>
            <a:r>
              <a:rPr lang="en-GB" dirty="0">
                <a:solidFill>
                  <a:srgbClr val="0070C0"/>
                </a:solidFill>
                <a:latin typeface="Arial"/>
                <a:ea typeface="Times New Roman" panose="02020603050405020304" pitchFamily="18" charset="0"/>
                <a:cs typeface="Arial"/>
              </a:rPr>
              <a:t>.	What led you here </a:t>
            </a:r>
          </a:p>
          <a:p>
            <a:pPr marL="342900" lvl="1" indent="0">
              <a:buNone/>
              <a:defRPr/>
            </a:pPr>
            <a:r>
              <a:rPr lang="en-GB" dirty="0">
                <a:solidFill>
                  <a:srgbClr val="0070C0"/>
                </a:solidFill>
                <a:latin typeface="Arial"/>
                <a:ea typeface="Times New Roman" panose="02020603050405020304" pitchFamily="18" charset="0"/>
                <a:cs typeface="Arial"/>
              </a:rPr>
              <a:t>ii.	What do you hope to achieve and why </a:t>
            </a:r>
          </a:p>
          <a:p>
            <a:pPr marL="342900" lvl="1" indent="0">
              <a:buNone/>
              <a:defRPr/>
            </a:pPr>
            <a:r>
              <a:rPr lang="en-GB" dirty="0">
                <a:solidFill>
                  <a:srgbClr val="0070C0"/>
                </a:solidFill>
                <a:latin typeface="Arial"/>
                <a:ea typeface="Times New Roman" panose="02020603050405020304" pitchFamily="18" charset="0"/>
                <a:cs typeface="Arial"/>
              </a:rPr>
              <a:t>iii.	Where would you like it to take you </a:t>
            </a:r>
          </a:p>
          <a:p>
            <a:pPr marL="0" indent="0">
              <a:buNone/>
              <a:defRPr/>
            </a:pPr>
            <a:r>
              <a:rPr lang="en-GB" sz="2400" dirty="0">
                <a:solidFill>
                  <a:srgbClr val="0070C0"/>
                </a:solidFill>
                <a:latin typeface="Arial"/>
                <a:ea typeface="Times New Roman" panose="02020603050405020304" pitchFamily="18" charset="0"/>
                <a:cs typeface="Arial"/>
              </a:rPr>
              <a:t>Demonstration of critical reflection and reflexivity </a:t>
            </a:r>
          </a:p>
          <a:p>
            <a:pPr marL="0" indent="0">
              <a:buNone/>
              <a:defRPr/>
            </a:pPr>
            <a:r>
              <a:rPr lang="en-GB" sz="2400" b="1" dirty="0">
                <a:solidFill>
                  <a:srgbClr val="0070C0"/>
                </a:solidFill>
                <a:latin typeface="Arial"/>
                <a:ea typeface="Times New Roman" panose="02020603050405020304" pitchFamily="18" charset="0"/>
                <a:cs typeface="Arial"/>
              </a:rPr>
              <a:t>20 marks </a:t>
            </a:r>
            <a:endParaRPr lang="en-GB" altLang="en-US" sz="1800" b="1" dirty="0">
              <a:solidFill>
                <a:srgbClr val="0070C0"/>
              </a:solidFill>
              <a:latin typeface="Arial"/>
              <a:cs typeface="Times New Roman"/>
            </a:endParaRPr>
          </a:p>
          <a:p>
            <a:pPr marL="0" indent="0">
              <a:buNone/>
              <a:defRPr/>
            </a:pPr>
            <a:endParaRPr lang="en-GB" altLang="en-US" sz="1800" b="1" dirty="0">
              <a:solidFill>
                <a:srgbClr val="0070C0"/>
              </a:solidFill>
              <a:latin typeface="Arial"/>
              <a:cs typeface="Times New Roman"/>
            </a:endParaRPr>
          </a:p>
          <a:p>
            <a:pPr>
              <a:defRPr/>
            </a:pPr>
            <a:endParaRPr lang="en-GB" sz="1650" dirty="0"/>
          </a:p>
        </p:txBody>
      </p:sp>
    </p:spTree>
    <p:extLst>
      <p:ext uri="{BB962C8B-B14F-4D97-AF65-F5344CB8AC3E}">
        <p14:creationId xmlns:p14="http://schemas.microsoft.com/office/powerpoint/2010/main" val="4157662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57DD5570-9726-4FB9-4027-BA64A2818CE8}"/>
              </a:ext>
            </a:extLst>
          </p:cNvPr>
          <p:cNvSpPr>
            <a:spLocks noGrp="1"/>
          </p:cNvSpPr>
          <p:nvPr>
            <p:ph type="title"/>
          </p:nvPr>
        </p:nvSpPr>
        <p:spPr/>
        <p:txBody>
          <a:bodyPr vert="horz" lIns="68580" tIns="34290" rIns="68580" bIns="34290" rtlCol="0" anchor="ctr">
            <a:noAutofit/>
          </a:bodyPr>
          <a:lstStyle/>
          <a:p>
            <a:r>
              <a:rPr lang="en-GB" altLang="en-US" sz="3600" dirty="0"/>
              <a:t>Meini </a:t>
            </a:r>
            <a:r>
              <a:rPr lang="en-GB" altLang="en-US" sz="3600" dirty="0" err="1"/>
              <a:t>prawf</a:t>
            </a:r>
            <a:r>
              <a:rPr lang="en-GB" altLang="en-US" sz="3600" dirty="0"/>
              <a:t> 4</a:t>
            </a:r>
            <a:br>
              <a:rPr lang="en-GB" altLang="en-US" sz="3600" dirty="0"/>
            </a:br>
            <a:r>
              <a:rPr lang="en-GB" altLang="en-US" sz="3600" dirty="0">
                <a:solidFill>
                  <a:srgbClr val="0070C0"/>
                </a:solidFill>
              </a:rPr>
              <a:t>Section 4</a:t>
            </a:r>
          </a:p>
        </p:txBody>
      </p:sp>
      <p:sp>
        <p:nvSpPr>
          <p:cNvPr id="3" name="Content Placeholder 2">
            <a:extLst>
              <a:ext uri="{FF2B5EF4-FFF2-40B4-BE49-F238E27FC236}">
                <a16:creationId xmlns:a16="http://schemas.microsoft.com/office/drawing/2014/main" id="{C9C12472-8196-9941-A9BA-9CA280F8DE97}"/>
              </a:ext>
            </a:extLst>
          </p:cNvPr>
          <p:cNvSpPr>
            <a:spLocks noGrp="1"/>
          </p:cNvSpPr>
          <p:nvPr>
            <p:ph sz="half" idx="1"/>
          </p:nvPr>
        </p:nvSpPr>
        <p:spPr/>
        <p:txBody>
          <a:bodyPr vert="horz" lIns="68580" tIns="34290" rIns="68580" bIns="34290" rtlCol="0" anchor="t">
            <a:noAutofit/>
          </a:bodyPr>
          <a:lstStyle/>
          <a:p>
            <a:pPr marL="0" indent="0" fontAlgn="base">
              <a:buNone/>
            </a:pPr>
            <a:r>
              <a:rPr lang="en-GB" sz="2400" b="0" i="0" err="1">
                <a:solidFill>
                  <a:srgbClr val="000000"/>
                </a:solidFill>
                <a:effectLst/>
              </a:rPr>
              <a:t>Nodi'r</a:t>
            </a:r>
            <a:r>
              <a:rPr lang="en-GB" sz="2400" b="0" i="0" dirty="0">
                <a:solidFill>
                  <a:srgbClr val="000000"/>
                </a:solidFill>
                <a:effectLst/>
              </a:rPr>
              <a:t> </a:t>
            </a:r>
            <a:r>
              <a:rPr lang="en-GB" sz="2400" b="0" i="0" err="1">
                <a:solidFill>
                  <a:srgbClr val="000000"/>
                </a:solidFill>
                <a:effectLst/>
              </a:rPr>
              <a:t>camau</a:t>
            </a:r>
            <a:r>
              <a:rPr lang="en-GB" sz="2400" b="0" i="0" dirty="0">
                <a:solidFill>
                  <a:srgbClr val="000000"/>
                </a:solidFill>
                <a:effectLst/>
              </a:rPr>
              <a:t> </a:t>
            </a:r>
            <a:r>
              <a:rPr lang="en-GB" sz="2400" b="0" i="0" err="1">
                <a:solidFill>
                  <a:srgbClr val="000000"/>
                </a:solidFill>
                <a:effectLst/>
              </a:rPr>
              <a:t>nesaf</a:t>
            </a:r>
            <a:r>
              <a:rPr lang="en-GB" sz="2400" b="0" i="0" dirty="0">
                <a:solidFill>
                  <a:srgbClr val="000000"/>
                </a:solidFill>
                <a:effectLst/>
              </a:rPr>
              <a:t> </a:t>
            </a:r>
            <a:endParaRPr lang="en-GB" sz="2400" b="0" i="0" dirty="0">
              <a:solidFill>
                <a:srgbClr val="000000"/>
              </a:solidFill>
              <a:effectLst/>
              <a:cs typeface="Calibri"/>
            </a:endParaRPr>
          </a:p>
          <a:p>
            <a:pPr marL="342900" lvl="1" indent="0" fontAlgn="base">
              <a:buNone/>
            </a:pPr>
            <a:r>
              <a:rPr lang="en-GB" dirty="0">
                <a:solidFill>
                  <a:srgbClr val="000000"/>
                </a:solidFill>
              </a:rPr>
              <a:t>ff. Beth </a:t>
            </a:r>
            <a:r>
              <a:rPr lang="en-GB" err="1">
                <a:solidFill>
                  <a:srgbClr val="000000"/>
                </a:solidFill>
              </a:rPr>
              <a:t>sydd</a:t>
            </a:r>
            <a:r>
              <a:rPr lang="en-GB" dirty="0">
                <a:solidFill>
                  <a:srgbClr val="000000"/>
                </a:solidFill>
              </a:rPr>
              <a:t> </a:t>
            </a:r>
            <a:r>
              <a:rPr lang="en-GB" err="1">
                <a:solidFill>
                  <a:srgbClr val="000000"/>
                </a:solidFill>
              </a:rPr>
              <a:t>ei</a:t>
            </a:r>
            <a:r>
              <a:rPr lang="en-GB" dirty="0">
                <a:solidFill>
                  <a:srgbClr val="000000"/>
                </a:solidFill>
              </a:rPr>
              <a:t> </a:t>
            </a:r>
            <a:r>
              <a:rPr lang="en-GB" err="1">
                <a:solidFill>
                  <a:srgbClr val="000000"/>
                </a:solidFill>
              </a:rPr>
              <a:t>angen</a:t>
            </a:r>
            <a:r>
              <a:rPr lang="en-GB" dirty="0">
                <a:solidFill>
                  <a:srgbClr val="000000"/>
                </a:solidFill>
              </a:rPr>
              <a:t> </a:t>
            </a:r>
            <a:r>
              <a:rPr lang="en-GB" err="1">
                <a:solidFill>
                  <a:srgbClr val="000000"/>
                </a:solidFill>
              </a:rPr>
              <a:t>arnoch</a:t>
            </a:r>
            <a:r>
              <a:rPr lang="en-GB" dirty="0">
                <a:solidFill>
                  <a:srgbClr val="000000"/>
                </a:solidFill>
              </a:rPr>
              <a:t> </a:t>
            </a:r>
            <a:r>
              <a:rPr lang="en-GB" err="1">
                <a:solidFill>
                  <a:srgbClr val="000000"/>
                </a:solidFill>
              </a:rPr>
              <a:t>i</a:t>
            </a:r>
            <a:r>
              <a:rPr lang="en-GB" dirty="0">
                <a:solidFill>
                  <a:srgbClr val="000000"/>
                </a:solidFill>
              </a:rPr>
              <a:t> </a:t>
            </a:r>
            <a:r>
              <a:rPr lang="en-GB" err="1">
                <a:solidFill>
                  <a:srgbClr val="000000"/>
                </a:solidFill>
              </a:rPr>
              <a:t>symud</a:t>
            </a:r>
            <a:r>
              <a:rPr lang="en-GB" dirty="0">
                <a:solidFill>
                  <a:srgbClr val="000000"/>
                </a:solidFill>
              </a:rPr>
              <a:t> </a:t>
            </a:r>
            <a:r>
              <a:rPr lang="en-GB" err="1">
                <a:solidFill>
                  <a:srgbClr val="000000"/>
                </a:solidFill>
              </a:rPr>
              <a:t>ymlaen</a:t>
            </a:r>
            <a:r>
              <a:rPr lang="en-GB" dirty="0">
                <a:solidFill>
                  <a:srgbClr val="000000"/>
                </a:solidFill>
              </a:rPr>
              <a:t> </a:t>
            </a:r>
            <a:r>
              <a:rPr lang="en-GB" err="1">
                <a:solidFill>
                  <a:srgbClr val="000000"/>
                </a:solidFill>
              </a:rPr>
              <a:t>yn</a:t>
            </a:r>
            <a:r>
              <a:rPr lang="en-GB" dirty="0">
                <a:solidFill>
                  <a:srgbClr val="000000"/>
                </a:solidFill>
              </a:rPr>
              <a:t> </a:t>
            </a:r>
            <a:r>
              <a:rPr lang="en-GB" err="1">
                <a:solidFill>
                  <a:srgbClr val="000000"/>
                </a:solidFill>
              </a:rPr>
              <a:t>eich</a:t>
            </a:r>
            <a:r>
              <a:rPr lang="en-GB" dirty="0">
                <a:solidFill>
                  <a:srgbClr val="000000"/>
                </a:solidFill>
              </a:rPr>
              <a:t> </a:t>
            </a:r>
            <a:r>
              <a:rPr lang="en-GB" err="1">
                <a:solidFill>
                  <a:srgbClr val="000000"/>
                </a:solidFill>
              </a:rPr>
              <a:t>gyrfa</a:t>
            </a:r>
            <a:r>
              <a:rPr lang="en-GB" dirty="0">
                <a:solidFill>
                  <a:srgbClr val="000000"/>
                </a:solidFill>
              </a:rPr>
              <a:t> (</a:t>
            </a:r>
            <a:r>
              <a:rPr lang="en-GB" err="1">
                <a:solidFill>
                  <a:srgbClr val="000000"/>
                </a:solidFill>
              </a:rPr>
              <a:t>gallwch</a:t>
            </a:r>
            <a:r>
              <a:rPr lang="en-GB" dirty="0">
                <a:solidFill>
                  <a:srgbClr val="000000"/>
                </a:solidFill>
              </a:rPr>
              <a:t> </a:t>
            </a:r>
            <a:r>
              <a:rPr lang="en-GB" err="1">
                <a:solidFill>
                  <a:srgbClr val="000000"/>
                </a:solidFill>
              </a:rPr>
              <a:t>gysylltu</a:t>
            </a:r>
            <a:r>
              <a:rPr lang="en-GB" dirty="0">
                <a:solidFill>
                  <a:srgbClr val="000000"/>
                </a:solidFill>
              </a:rPr>
              <a:t> â </a:t>
            </a:r>
            <a:r>
              <a:rPr lang="en-GB" err="1">
                <a:solidFill>
                  <a:srgbClr val="000000"/>
                </a:solidFill>
              </a:rPr>
              <a:t>chynllun</a:t>
            </a:r>
            <a:r>
              <a:rPr lang="en-GB" dirty="0">
                <a:solidFill>
                  <a:srgbClr val="000000"/>
                </a:solidFill>
              </a:rPr>
              <a:t> </a:t>
            </a:r>
            <a:r>
              <a:rPr lang="en-GB" err="1">
                <a:solidFill>
                  <a:srgbClr val="000000"/>
                </a:solidFill>
              </a:rPr>
              <a:t>dysgu</a:t>
            </a:r>
            <a:r>
              <a:rPr lang="en-GB" dirty="0">
                <a:solidFill>
                  <a:srgbClr val="000000"/>
                </a:solidFill>
              </a:rPr>
              <a:t> </a:t>
            </a:r>
            <a:r>
              <a:rPr lang="en-GB" err="1">
                <a:solidFill>
                  <a:srgbClr val="000000"/>
                </a:solidFill>
              </a:rPr>
              <a:t>personol</a:t>
            </a:r>
            <a:r>
              <a:rPr lang="en-GB" dirty="0">
                <a:solidFill>
                  <a:srgbClr val="000000"/>
                </a:solidFill>
              </a:rPr>
              <a:t> </a:t>
            </a:r>
            <a:r>
              <a:rPr lang="en-GB" err="1">
                <a:solidFill>
                  <a:srgbClr val="000000"/>
                </a:solidFill>
              </a:rPr>
              <a:t>yma</a:t>
            </a:r>
            <a:r>
              <a:rPr lang="en-GB" dirty="0">
                <a:solidFill>
                  <a:srgbClr val="000000"/>
                </a:solidFill>
              </a:rPr>
              <a:t>) </a:t>
            </a:r>
            <a:endParaRPr lang="en-GB" dirty="0">
              <a:solidFill>
                <a:srgbClr val="000000"/>
              </a:solidFill>
              <a:cs typeface="Calibri"/>
            </a:endParaRPr>
          </a:p>
          <a:p>
            <a:pPr marL="342900" lvl="1" indent="0" fontAlgn="base">
              <a:buNone/>
            </a:pPr>
            <a:r>
              <a:rPr lang="en-GB" b="1" dirty="0">
                <a:solidFill>
                  <a:srgbClr val="000000"/>
                </a:solidFill>
              </a:rPr>
              <a:t>20 Marc</a:t>
            </a:r>
            <a:endParaRPr lang="en-GB" b="1" dirty="0">
              <a:solidFill>
                <a:srgbClr val="000000"/>
              </a:solidFill>
              <a:cs typeface="Calibri"/>
            </a:endParaRPr>
          </a:p>
        </p:txBody>
      </p:sp>
      <p:sp>
        <p:nvSpPr>
          <p:cNvPr id="4" name="Content Placeholder 3">
            <a:extLst>
              <a:ext uri="{FF2B5EF4-FFF2-40B4-BE49-F238E27FC236}">
                <a16:creationId xmlns:a16="http://schemas.microsoft.com/office/drawing/2014/main" id="{9A48AD58-2503-F962-A3D1-4ADF845D1A6D}"/>
              </a:ext>
            </a:extLst>
          </p:cNvPr>
          <p:cNvSpPr>
            <a:spLocks noGrp="1"/>
          </p:cNvSpPr>
          <p:nvPr>
            <p:ph sz="half" idx="2"/>
          </p:nvPr>
        </p:nvSpPr>
        <p:spPr/>
        <p:txBody>
          <a:bodyPr vert="horz" lIns="68580" tIns="34290" rIns="68580" bIns="34290" rtlCol="0" anchor="t">
            <a:noAutofit/>
          </a:bodyPr>
          <a:lstStyle/>
          <a:p>
            <a:pPr algn="l" rtl="0" fontAlgn="base"/>
            <a:r>
              <a:rPr lang="en-GB" b="0" i="0" dirty="0">
                <a:solidFill>
                  <a:srgbClr val="0070C0"/>
                </a:solidFill>
                <a:effectLst/>
              </a:rPr>
              <a:t>Identification of next steps </a:t>
            </a:r>
          </a:p>
          <a:p>
            <a:pPr marL="342900" lvl="1" indent="0" fontAlgn="base">
              <a:buNone/>
            </a:pPr>
            <a:r>
              <a:rPr lang="en-GB" sz="2100" dirty="0" err="1">
                <a:solidFill>
                  <a:srgbClr val="0070C0"/>
                </a:solidFill>
              </a:rPr>
              <a:t>i</a:t>
            </a:r>
            <a:r>
              <a:rPr lang="en-GB" sz="2100" dirty="0">
                <a:solidFill>
                  <a:srgbClr val="0070C0"/>
                </a:solidFill>
              </a:rPr>
              <a:t>. What do you need to move forward in your career (can link to personal learning plan here) </a:t>
            </a:r>
          </a:p>
          <a:p>
            <a:pPr marL="0" indent="0">
              <a:buNone/>
              <a:defRPr/>
            </a:pPr>
            <a:r>
              <a:rPr lang="en-GB" altLang="en-US" b="1" dirty="0">
                <a:solidFill>
                  <a:srgbClr val="0070C0"/>
                </a:solidFill>
                <a:cs typeface="Times New Roman"/>
              </a:rPr>
              <a:t>20 marks </a:t>
            </a:r>
          </a:p>
        </p:txBody>
      </p:sp>
    </p:spTree>
    <p:extLst>
      <p:ext uri="{BB962C8B-B14F-4D97-AF65-F5344CB8AC3E}">
        <p14:creationId xmlns:p14="http://schemas.microsoft.com/office/powerpoint/2010/main" val="16248446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257F7C1B-8226-3A71-E451-EC1BE58C7002}"/>
              </a:ext>
            </a:extLst>
          </p:cNvPr>
          <p:cNvSpPr>
            <a:spLocks noGrp="1"/>
          </p:cNvSpPr>
          <p:nvPr>
            <p:ph type="title"/>
          </p:nvPr>
        </p:nvSpPr>
        <p:spPr/>
        <p:txBody>
          <a:bodyPr vert="horz" lIns="68580" tIns="34290" rIns="68580" bIns="34290" rtlCol="0" anchor="ctr">
            <a:noAutofit/>
          </a:bodyPr>
          <a:lstStyle/>
          <a:p>
            <a:r>
              <a:rPr lang="en-GB" altLang="en-US" sz="3600" dirty="0" err="1"/>
              <a:t>Sgiliau</a:t>
            </a:r>
            <a:r>
              <a:rPr lang="en-GB" altLang="en-US" sz="3600" dirty="0"/>
              <a:t> </a:t>
            </a:r>
            <a:r>
              <a:rPr lang="en-GB" altLang="en-US" sz="3600" dirty="0" err="1"/>
              <a:t>ar</a:t>
            </a:r>
            <a:r>
              <a:rPr lang="en-GB" altLang="en-US" sz="3600" dirty="0"/>
              <a:t> </a:t>
            </a:r>
            <a:r>
              <a:rPr lang="en-GB" altLang="en-US" sz="3600" dirty="0" err="1"/>
              <a:t>gyfer</a:t>
            </a:r>
            <a:r>
              <a:rPr lang="en-GB" altLang="en-US" sz="3600" dirty="0"/>
              <a:t> </a:t>
            </a:r>
            <a:r>
              <a:rPr lang="en-GB" altLang="en-US" sz="3600" dirty="0" err="1"/>
              <a:t>Arfer</a:t>
            </a:r>
            <a:r>
              <a:rPr lang="en-GB" altLang="en-US" sz="3600" dirty="0"/>
              <a:t> </a:t>
            </a:r>
            <a:r>
              <a:rPr lang="en-GB" altLang="en-US" sz="3600" dirty="0" err="1"/>
              <a:t>Proffesiynol</a:t>
            </a:r>
            <a:r>
              <a:rPr lang="en-GB" altLang="en-US" sz="3600" dirty="0"/>
              <a:t> </a:t>
            </a:r>
            <a:br>
              <a:rPr lang="en-GB" altLang="en-US" sz="3600" dirty="0"/>
            </a:br>
            <a:r>
              <a:rPr lang="en-GB" altLang="en-US" sz="3600" dirty="0">
                <a:solidFill>
                  <a:srgbClr val="0070C0"/>
                </a:solidFill>
              </a:rPr>
              <a:t>Skills for Professional Practice</a:t>
            </a:r>
          </a:p>
        </p:txBody>
      </p:sp>
      <p:sp>
        <p:nvSpPr>
          <p:cNvPr id="31747" name="Content Placeholder 2">
            <a:extLst>
              <a:ext uri="{FF2B5EF4-FFF2-40B4-BE49-F238E27FC236}">
                <a16:creationId xmlns:a16="http://schemas.microsoft.com/office/drawing/2014/main" id="{1167A378-EA7A-920C-43A2-9D341B5E4ED8}"/>
              </a:ext>
            </a:extLst>
          </p:cNvPr>
          <p:cNvSpPr>
            <a:spLocks noGrp="1"/>
          </p:cNvSpPr>
          <p:nvPr>
            <p:ph sz="half" idx="1"/>
          </p:nvPr>
        </p:nvSpPr>
        <p:spPr/>
        <p:txBody>
          <a:bodyPr>
            <a:normAutofit lnSpcReduction="10000"/>
          </a:bodyPr>
          <a:lstStyle/>
          <a:p>
            <a:pPr algn="l" rtl="0" fontAlgn="base"/>
            <a:r>
              <a:rPr lang="en-GB" dirty="0" err="1">
                <a:solidFill>
                  <a:srgbClr val="000000"/>
                </a:solidFill>
              </a:rPr>
              <a:t>M</a:t>
            </a:r>
            <a:r>
              <a:rPr lang="en-GB" b="0" i="0" dirty="0" err="1">
                <a:solidFill>
                  <a:srgbClr val="000000"/>
                </a:solidFill>
                <a:effectLst/>
              </a:rPr>
              <a:t>ynegiant</a:t>
            </a:r>
            <a:r>
              <a:rPr lang="en-GB" b="0" i="0" dirty="0">
                <a:solidFill>
                  <a:srgbClr val="000000"/>
                </a:solidFill>
                <a:effectLst/>
              </a:rPr>
              <a:t> </a:t>
            </a:r>
            <a:r>
              <a:rPr lang="en-GB" b="0" i="0" dirty="0" err="1">
                <a:solidFill>
                  <a:srgbClr val="000000"/>
                </a:solidFill>
                <a:effectLst/>
              </a:rPr>
              <a:t>clir</a:t>
            </a:r>
            <a:r>
              <a:rPr lang="en-GB" b="0" i="0" dirty="0">
                <a:solidFill>
                  <a:srgbClr val="000000"/>
                </a:solidFill>
                <a:effectLst/>
              </a:rPr>
              <a:t> o </a:t>
            </a:r>
            <a:r>
              <a:rPr lang="en-GB" b="0" i="0" dirty="0" err="1">
                <a:solidFill>
                  <a:srgbClr val="000000"/>
                </a:solidFill>
                <a:effectLst/>
              </a:rPr>
              <a:t>syniadau</a:t>
            </a:r>
            <a:r>
              <a:rPr lang="en-GB" b="0" i="0" dirty="0">
                <a:solidFill>
                  <a:srgbClr val="000000"/>
                </a:solidFill>
                <a:effectLst/>
              </a:rPr>
              <a:t>, </a:t>
            </a:r>
            <a:r>
              <a:rPr lang="en-GB" b="0" i="0" dirty="0" err="1">
                <a:solidFill>
                  <a:srgbClr val="000000"/>
                </a:solidFill>
                <a:effectLst/>
              </a:rPr>
              <a:t>sgiliau</a:t>
            </a:r>
            <a:r>
              <a:rPr lang="en-GB" b="0" i="0" dirty="0">
                <a:solidFill>
                  <a:srgbClr val="000000"/>
                </a:solidFill>
                <a:effectLst/>
              </a:rPr>
              <a:t> </a:t>
            </a:r>
            <a:r>
              <a:rPr lang="en-GB" b="0" i="0" dirty="0" err="1">
                <a:solidFill>
                  <a:srgbClr val="000000"/>
                </a:solidFill>
                <a:effectLst/>
              </a:rPr>
              <a:t>cyflwyno</a:t>
            </a:r>
            <a:r>
              <a:rPr lang="en-GB" b="0" i="0" dirty="0">
                <a:solidFill>
                  <a:srgbClr val="000000"/>
                </a:solidFill>
                <a:effectLst/>
              </a:rPr>
              <a:t> </a:t>
            </a:r>
          </a:p>
          <a:p>
            <a:pPr algn="l" rtl="0" fontAlgn="base"/>
            <a:endParaRPr lang="en-GB" b="0" i="0" dirty="0">
              <a:solidFill>
                <a:srgbClr val="000000"/>
              </a:solidFill>
              <a:effectLst/>
            </a:endParaRPr>
          </a:p>
          <a:p>
            <a:pPr algn="l" rtl="0" fontAlgn="base"/>
            <a:r>
              <a:rPr lang="en-GB" b="0" i="0" dirty="0" err="1">
                <a:solidFill>
                  <a:srgbClr val="000000"/>
                </a:solidFill>
                <a:effectLst/>
              </a:rPr>
              <a:t>Dogfennaeth</a:t>
            </a:r>
            <a:r>
              <a:rPr lang="en-GB" b="0" i="0" dirty="0">
                <a:solidFill>
                  <a:srgbClr val="000000"/>
                </a:solidFill>
                <a:effectLst/>
              </a:rPr>
              <a:t> </a:t>
            </a:r>
            <a:r>
              <a:rPr lang="en-GB" b="0" i="0" dirty="0" err="1">
                <a:solidFill>
                  <a:srgbClr val="000000"/>
                </a:solidFill>
                <a:effectLst/>
              </a:rPr>
              <a:t>ategol</a:t>
            </a:r>
            <a:r>
              <a:rPr lang="en-GB" b="0" i="0" dirty="0">
                <a:solidFill>
                  <a:srgbClr val="000000"/>
                </a:solidFill>
                <a:effectLst/>
              </a:rPr>
              <a:t> </a:t>
            </a:r>
            <a:r>
              <a:rPr lang="en-GB" b="0" i="0" dirty="0" err="1">
                <a:solidFill>
                  <a:srgbClr val="000000"/>
                </a:solidFill>
                <a:effectLst/>
              </a:rPr>
              <a:t>briodol</a:t>
            </a:r>
            <a:r>
              <a:rPr lang="en-GB" b="0" i="0" dirty="0">
                <a:solidFill>
                  <a:srgbClr val="000000"/>
                </a:solidFill>
                <a:effectLst/>
              </a:rPr>
              <a:t> (PowerPoint, poster </a:t>
            </a:r>
            <a:r>
              <a:rPr lang="en-GB" b="0" i="0" dirty="0" err="1">
                <a:solidFill>
                  <a:srgbClr val="000000"/>
                </a:solidFill>
                <a:effectLst/>
              </a:rPr>
              <a:t>academaidd</a:t>
            </a:r>
            <a:r>
              <a:rPr lang="en-GB" b="0" i="0" dirty="0">
                <a:solidFill>
                  <a:srgbClr val="000000"/>
                </a:solidFill>
                <a:effectLst/>
              </a:rPr>
              <a:t> ac </a:t>
            </a:r>
            <a:r>
              <a:rPr lang="en-GB" b="0" i="0" dirty="0" err="1">
                <a:solidFill>
                  <a:srgbClr val="000000"/>
                </a:solidFill>
                <a:effectLst/>
              </a:rPr>
              <a:t>ati</a:t>
            </a:r>
            <a:r>
              <a:rPr lang="en-GB" b="0" i="0" dirty="0">
                <a:solidFill>
                  <a:srgbClr val="000000"/>
                </a:solidFill>
                <a:effectLst/>
              </a:rPr>
              <a:t>) </a:t>
            </a:r>
          </a:p>
          <a:p>
            <a:pPr marL="0" indent="0">
              <a:buNone/>
            </a:pPr>
            <a:r>
              <a:rPr lang="en-GB" altLang="en-US" b="1" dirty="0"/>
              <a:t>Marc 20</a:t>
            </a:r>
          </a:p>
        </p:txBody>
      </p:sp>
      <p:sp>
        <p:nvSpPr>
          <p:cNvPr id="31748" name="Content Placeholder 3">
            <a:extLst>
              <a:ext uri="{FF2B5EF4-FFF2-40B4-BE49-F238E27FC236}">
                <a16:creationId xmlns:a16="http://schemas.microsoft.com/office/drawing/2014/main" id="{9BC02FA0-9A07-CC7C-6118-95D053E7C59A}"/>
              </a:ext>
            </a:extLst>
          </p:cNvPr>
          <p:cNvSpPr>
            <a:spLocks noGrp="1"/>
          </p:cNvSpPr>
          <p:nvPr>
            <p:ph sz="half" idx="2"/>
          </p:nvPr>
        </p:nvSpPr>
        <p:spPr/>
        <p:txBody>
          <a:bodyPr vert="horz" lIns="68580" tIns="34290" rIns="68580" bIns="34290" rtlCol="0" anchor="t">
            <a:normAutofit lnSpcReduction="10000"/>
          </a:bodyPr>
          <a:lstStyle/>
          <a:p>
            <a:r>
              <a:rPr lang="en-GB" altLang="en-US" dirty="0">
                <a:solidFill>
                  <a:srgbClr val="0070C0"/>
                </a:solidFill>
              </a:rPr>
              <a:t>Clear expression of ideas, presentation skills</a:t>
            </a:r>
          </a:p>
          <a:p>
            <a:r>
              <a:rPr lang="en-GB" altLang="en-US" dirty="0">
                <a:solidFill>
                  <a:srgbClr val="0070C0"/>
                </a:solidFill>
              </a:rPr>
              <a:t>Appropriate supporting documentation (PowerPoint, academic poster etc.)</a:t>
            </a:r>
          </a:p>
          <a:p>
            <a:r>
              <a:rPr lang="en-GB" altLang="en-US" b="1" dirty="0">
                <a:solidFill>
                  <a:srgbClr val="0070C0"/>
                </a:solidFill>
              </a:rPr>
              <a:t>20 Marks</a:t>
            </a:r>
            <a:endParaRPr lang="en-GB" altLang="en-US" b="1" dirty="0">
              <a:solidFill>
                <a:srgbClr val="0070C0"/>
              </a:solidFill>
              <a:cs typeface="Arial"/>
            </a:endParaRPr>
          </a:p>
        </p:txBody>
      </p:sp>
    </p:spTree>
    <p:extLst>
      <p:ext uri="{BB962C8B-B14F-4D97-AF65-F5344CB8AC3E}">
        <p14:creationId xmlns:p14="http://schemas.microsoft.com/office/powerpoint/2010/main" val="345937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6C8BB-59F5-72CE-26A3-7C8003F7539B}"/>
              </a:ext>
            </a:extLst>
          </p:cNvPr>
          <p:cNvSpPr>
            <a:spLocks noGrp="1"/>
          </p:cNvSpPr>
          <p:nvPr>
            <p:ph type="title"/>
          </p:nvPr>
        </p:nvSpPr>
        <p:spPr/>
        <p:txBody>
          <a:bodyPr>
            <a:normAutofit/>
          </a:bodyPr>
          <a:lstStyle/>
          <a:p>
            <a:pPr>
              <a:defRPr/>
            </a:pPr>
            <a:r>
              <a:rPr lang="en-GB" altLang="en-US" sz="3600" dirty="0" err="1"/>
              <a:t>Pethau</a:t>
            </a:r>
            <a:r>
              <a:rPr lang="en-GB" altLang="en-US" sz="3600" dirty="0"/>
              <a:t> </a:t>
            </a:r>
            <a:r>
              <a:rPr lang="en-GB" altLang="en-US" sz="3600" dirty="0" err="1"/>
              <a:t>i’w</a:t>
            </a:r>
            <a:r>
              <a:rPr lang="en-GB" altLang="en-US" sz="3600" dirty="0"/>
              <a:t> gofio</a:t>
            </a:r>
            <a:br>
              <a:rPr lang="en-GB" altLang="en-US" sz="3600" dirty="0"/>
            </a:br>
            <a:r>
              <a:rPr lang="en-GB" altLang="en-US" sz="3600" dirty="0">
                <a:solidFill>
                  <a:srgbClr val="0070C0"/>
                </a:solidFill>
              </a:rPr>
              <a:t>Matters to remember</a:t>
            </a:r>
            <a:r>
              <a:rPr lang="en-GB" altLang="en-US" dirty="0">
                <a:solidFill>
                  <a:schemeClr val="tx2">
                    <a:lumMod val="60000"/>
                    <a:lumOff val="40000"/>
                  </a:schemeClr>
                </a:solidFill>
              </a:rPr>
              <a:t> </a:t>
            </a:r>
            <a:endParaRPr lang="en-GB" dirty="0">
              <a:solidFill>
                <a:schemeClr val="tx2">
                  <a:lumMod val="60000"/>
                  <a:lumOff val="40000"/>
                </a:schemeClr>
              </a:solidFill>
            </a:endParaRPr>
          </a:p>
        </p:txBody>
      </p:sp>
      <p:sp>
        <p:nvSpPr>
          <p:cNvPr id="3" name="Content Placeholder 2">
            <a:extLst>
              <a:ext uri="{FF2B5EF4-FFF2-40B4-BE49-F238E27FC236}">
                <a16:creationId xmlns:a16="http://schemas.microsoft.com/office/drawing/2014/main" id="{9B1B6041-E57F-96F8-8C08-3D5E3D4B0BE3}"/>
              </a:ext>
            </a:extLst>
          </p:cNvPr>
          <p:cNvSpPr>
            <a:spLocks noGrp="1"/>
          </p:cNvSpPr>
          <p:nvPr>
            <p:ph sz="half" idx="1"/>
          </p:nvPr>
        </p:nvSpPr>
        <p:spPr/>
        <p:txBody>
          <a:bodyPr vert="horz" lIns="68580" tIns="34290" rIns="68580" bIns="34290" rtlCol="0" anchor="t">
            <a:normAutofit/>
          </a:bodyPr>
          <a:lstStyle/>
          <a:p>
            <a:pPr>
              <a:defRPr/>
            </a:pPr>
            <a:r>
              <a:rPr lang="en-GB" sz="2400" err="1">
                <a:latin typeface="Arial"/>
                <a:cs typeface="Arial"/>
              </a:rPr>
              <a:t>Cofiwch</a:t>
            </a:r>
            <a:r>
              <a:rPr lang="en-GB" sz="2400" dirty="0">
                <a:latin typeface="Arial"/>
                <a:cs typeface="Arial"/>
              </a:rPr>
              <a:t> </a:t>
            </a:r>
            <a:r>
              <a:rPr lang="en-GB" sz="2400" err="1">
                <a:latin typeface="Arial"/>
                <a:cs typeface="Arial"/>
              </a:rPr>
              <a:t>gyflwyno</a:t>
            </a:r>
            <a:r>
              <a:rPr lang="en-GB" sz="2400" dirty="0">
                <a:latin typeface="Arial"/>
                <a:cs typeface="Arial"/>
              </a:rPr>
              <a:t> </a:t>
            </a:r>
            <a:r>
              <a:rPr lang="en-GB" sz="2400" err="1">
                <a:latin typeface="Arial"/>
                <a:cs typeface="Arial"/>
              </a:rPr>
              <a:t>eich</a:t>
            </a:r>
            <a:r>
              <a:rPr lang="en-GB" sz="2400" dirty="0">
                <a:latin typeface="Arial"/>
                <a:cs typeface="Arial"/>
              </a:rPr>
              <a:t> </a:t>
            </a:r>
            <a:r>
              <a:rPr lang="en-GB" sz="2400" err="1">
                <a:latin typeface="Arial"/>
                <a:cs typeface="Arial"/>
              </a:rPr>
              <a:t>gwaith</a:t>
            </a:r>
            <a:r>
              <a:rPr lang="en-GB" sz="2400" dirty="0">
                <a:latin typeface="Arial"/>
                <a:cs typeface="Arial"/>
              </a:rPr>
              <a:t> </a:t>
            </a:r>
            <a:r>
              <a:rPr lang="en-GB" sz="2400" err="1">
                <a:latin typeface="Arial"/>
                <a:cs typeface="Arial"/>
              </a:rPr>
              <a:t>yn</a:t>
            </a:r>
            <a:r>
              <a:rPr lang="en-GB" sz="2400" dirty="0">
                <a:latin typeface="Arial"/>
                <a:cs typeface="Arial"/>
              </a:rPr>
              <a:t> </a:t>
            </a:r>
            <a:r>
              <a:rPr lang="en-GB" sz="2400" err="1">
                <a:latin typeface="Arial"/>
                <a:cs typeface="Arial"/>
              </a:rPr>
              <a:t>briodol</a:t>
            </a:r>
            <a:endParaRPr lang="en-GB" sz="2400">
              <a:latin typeface="Arial"/>
              <a:cs typeface="Arial"/>
            </a:endParaRPr>
          </a:p>
          <a:p>
            <a:pPr>
              <a:defRPr/>
            </a:pPr>
            <a:r>
              <a:rPr lang="en-GB" sz="2400" err="1">
                <a:latin typeface="Arial"/>
                <a:cs typeface="Arial"/>
              </a:rPr>
              <a:t>Llwythwch</a:t>
            </a:r>
            <a:r>
              <a:rPr lang="en-GB" sz="2400" dirty="0">
                <a:latin typeface="Arial"/>
                <a:cs typeface="Arial"/>
              </a:rPr>
              <a:t> </a:t>
            </a:r>
            <a:r>
              <a:rPr lang="en-GB" sz="2400" err="1">
                <a:latin typeface="Arial"/>
                <a:cs typeface="Arial"/>
              </a:rPr>
              <a:t>eich</a:t>
            </a:r>
            <a:r>
              <a:rPr lang="en-GB" sz="2400" dirty="0">
                <a:latin typeface="Arial"/>
                <a:cs typeface="Arial"/>
              </a:rPr>
              <a:t> </a:t>
            </a:r>
            <a:r>
              <a:rPr lang="en-GB" sz="2400" err="1">
                <a:latin typeface="Arial"/>
                <a:cs typeface="Arial"/>
              </a:rPr>
              <a:t>rhestr</a:t>
            </a:r>
            <a:r>
              <a:rPr lang="en-GB" sz="2400" dirty="0">
                <a:latin typeface="Arial"/>
                <a:cs typeface="Arial"/>
              </a:rPr>
              <a:t> </a:t>
            </a:r>
            <a:r>
              <a:rPr lang="en-GB" sz="2400" err="1">
                <a:latin typeface="Arial"/>
                <a:cs typeface="Arial"/>
              </a:rPr>
              <a:t>gyfeirio</a:t>
            </a:r>
            <a:r>
              <a:rPr lang="en-GB" sz="2400" dirty="0">
                <a:latin typeface="Arial"/>
                <a:cs typeface="Arial"/>
              </a:rPr>
              <a:t> a </a:t>
            </a:r>
            <a:r>
              <a:rPr lang="en-GB" sz="2400" err="1">
                <a:latin typeface="Arial"/>
                <a:cs typeface="Arial"/>
              </a:rPr>
              <a:t>dogfennaeth</a:t>
            </a:r>
            <a:r>
              <a:rPr lang="en-GB" sz="2400" dirty="0">
                <a:latin typeface="Arial"/>
                <a:cs typeface="Arial"/>
              </a:rPr>
              <a:t> </a:t>
            </a:r>
            <a:r>
              <a:rPr lang="en-GB" sz="2400" err="1">
                <a:latin typeface="Arial"/>
                <a:cs typeface="Arial"/>
              </a:rPr>
              <a:t>ategol</a:t>
            </a:r>
            <a:r>
              <a:rPr lang="en-GB" sz="2400" dirty="0">
                <a:latin typeface="Arial"/>
                <a:cs typeface="Arial"/>
              </a:rPr>
              <a:t> </a:t>
            </a:r>
            <a:r>
              <a:rPr lang="en-GB" sz="2400" err="1">
                <a:latin typeface="Arial"/>
                <a:cs typeface="Arial"/>
              </a:rPr>
              <a:t>i</a:t>
            </a:r>
            <a:r>
              <a:rPr lang="en-GB" sz="2400" dirty="0">
                <a:latin typeface="Arial"/>
                <a:cs typeface="Arial"/>
              </a:rPr>
              <a:t> Moodle </a:t>
            </a:r>
            <a:r>
              <a:rPr lang="en-GB" sz="2400" err="1">
                <a:latin typeface="Arial"/>
                <a:cs typeface="Arial"/>
              </a:rPr>
              <a:t>mewn</a:t>
            </a:r>
            <a:r>
              <a:rPr lang="en-GB" sz="2400" dirty="0">
                <a:latin typeface="Arial"/>
                <a:cs typeface="Arial"/>
              </a:rPr>
              <a:t> un </a:t>
            </a:r>
            <a:r>
              <a:rPr lang="en-GB" sz="2400" err="1">
                <a:latin typeface="Arial"/>
                <a:cs typeface="Arial"/>
              </a:rPr>
              <a:t>ddogfen</a:t>
            </a:r>
            <a:r>
              <a:rPr lang="en-GB" sz="2400" dirty="0">
                <a:latin typeface="Arial"/>
                <a:cs typeface="Arial"/>
              </a:rPr>
              <a:t>.</a:t>
            </a:r>
          </a:p>
          <a:p>
            <a:pPr>
              <a:defRPr/>
            </a:pPr>
            <a:r>
              <a:rPr lang="en-GB" sz="2400" err="1">
                <a:latin typeface="Arial"/>
                <a:cs typeface="Arial"/>
              </a:rPr>
              <a:t>Manylion</a:t>
            </a:r>
            <a:r>
              <a:rPr lang="en-GB" sz="2400" dirty="0">
                <a:latin typeface="Arial"/>
                <a:cs typeface="Arial"/>
              </a:rPr>
              <a:t> </a:t>
            </a:r>
            <a:r>
              <a:rPr lang="en-GB" sz="2400" err="1">
                <a:latin typeface="Arial"/>
                <a:cs typeface="Arial"/>
              </a:rPr>
              <a:t>cyflwyno</a:t>
            </a:r>
            <a:endParaRPr lang="en-GB" sz="2400">
              <a:latin typeface="Arial"/>
              <a:cs typeface="Arial"/>
            </a:endParaRPr>
          </a:p>
        </p:txBody>
      </p:sp>
      <p:sp>
        <p:nvSpPr>
          <p:cNvPr id="33796" name="Content Placeholder 3">
            <a:extLst>
              <a:ext uri="{FF2B5EF4-FFF2-40B4-BE49-F238E27FC236}">
                <a16:creationId xmlns:a16="http://schemas.microsoft.com/office/drawing/2014/main" id="{3D80F429-1363-47F2-BCCF-73A6647155DC}"/>
              </a:ext>
            </a:extLst>
          </p:cNvPr>
          <p:cNvSpPr>
            <a:spLocks noGrp="1"/>
          </p:cNvSpPr>
          <p:nvPr>
            <p:ph sz="half" idx="2"/>
          </p:nvPr>
        </p:nvSpPr>
        <p:spPr/>
        <p:txBody>
          <a:bodyPr vert="horz" lIns="68580" tIns="34290" rIns="68580" bIns="34290" rtlCol="0" anchor="t">
            <a:normAutofit/>
          </a:bodyPr>
          <a:lstStyle/>
          <a:p>
            <a:r>
              <a:rPr lang="en-GB" altLang="en-US" sz="2400" dirty="0">
                <a:solidFill>
                  <a:srgbClr val="0070C0"/>
                </a:solidFill>
                <a:latin typeface="Arial"/>
                <a:cs typeface="Arial"/>
              </a:rPr>
              <a:t>Remember to present your work appropriately</a:t>
            </a:r>
          </a:p>
          <a:p>
            <a:r>
              <a:rPr lang="en-GB" altLang="en-US" sz="2400" dirty="0">
                <a:solidFill>
                  <a:srgbClr val="0070C0"/>
                </a:solidFill>
                <a:latin typeface="Arial"/>
                <a:cs typeface="Arial"/>
              </a:rPr>
              <a:t>Upload your reference list and supporting documentation onto Moodle in one document. </a:t>
            </a:r>
          </a:p>
          <a:p>
            <a:r>
              <a:rPr lang="en-GB" altLang="en-US" sz="2400" dirty="0">
                <a:solidFill>
                  <a:srgbClr val="0070C0"/>
                </a:solidFill>
                <a:latin typeface="Arial"/>
                <a:cs typeface="Arial"/>
              </a:rPr>
              <a:t>Submission details</a:t>
            </a:r>
          </a:p>
          <a:p>
            <a:endParaRPr lang="en-GB" altLang="en-US" dirty="0"/>
          </a:p>
        </p:txBody>
      </p:sp>
    </p:spTree>
    <p:extLst>
      <p:ext uri="{BB962C8B-B14F-4D97-AF65-F5344CB8AC3E}">
        <p14:creationId xmlns:p14="http://schemas.microsoft.com/office/powerpoint/2010/main" val="33924160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E254-67BD-A69B-F215-8604BFC890C5}"/>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C0E9410F-2016-0158-CAE3-49FED985398B}"/>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85F1A8B1-5FFE-F356-6105-BBCCC02F1770}"/>
              </a:ext>
            </a:extLst>
          </p:cNvPr>
          <p:cNvSpPr>
            <a:spLocks noGrp="1"/>
          </p:cNvSpPr>
          <p:nvPr>
            <p:ph sz="half" idx="2"/>
          </p:nvPr>
        </p:nvSpPr>
        <p:spPr/>
        <p:txBody>
          <a:bodyPr/>
          <a:lstStyle/>
          <a:p>
            <a:endParaRPr lang="en-GB"/>
          </a:p>
        </p:txBody>
      </p:sp>
      <p:pic>
        <p:nvPicPr>
          <p:cNvPr id="7" name="Picture 6">
            <a:extLst>
              <a:ext uri="{FF2B5EF4-FFF2-40B4-BE49-F238E27FC236}">
                <a16:creationId xmlns:a16="http://schemas.microsoft.com/office/drawing/2014/main" id="{D9E07D68-7E99-B3CA-6AFC-D310827B58FE}"/>
              </a:ext>
            </a:extLst>
          </p:cNvPr>
          <p:cNvPicPr>
            <a:picLocks noChangeAspect="1"/>
          </p:cNvPicPr>
          <p:nvPr/>
        </p:nvPicPr>
        <p:blipFill>
          <a:blip r:embed="rId3"/>
          <a:stretch>
            <a:fillRect/>
          </a:stretch>
        </p:blipFill>
        <p:spPr>
          <a:xfrm>
            <a:off x="1" y="1001549"/>
            <a:ext cx="8976632" cy="4880819"/>
          </a:xfrm>
          <a:prstGeom prst="rect">
            <a:avLst/>
          </a:prstGeom>
        </p:spPr>
      </p:pic>
    </p:spTree>
    <p:extLst>
      <p:ext uri="{BB962C8B-B14F-4D97-AF65-F5344CB8AC3E}">
        <p14:creationId xmlns:p14="http://schemas.microsoft.com/office/powerpoint/2010/main" val="196069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defRPr/>
            </a:pPr>
            <a:r>
              <a:rPr lang="en-GB" sz="3600" dirty="0" err="1">
                <a:latin typeface="Arial"/>
                <a:cs typeface="Arial"/>
              </a:rPr>
              <a:t>Materion</a:t>
            </a:r>
            <a:r>
              <a:rPr lang="en-GB" sz="3600" dirty="0">
                <a:latin typeface="Arial"/>
                <a:cs typeface="Arial"/>
              </a:rPr>
              <a:t> </a:t>
            </a:r>
            <a:r>
              <a:rPr lang="en-GB" sz="3600" dirty="0" err="1">
                <a:latin typeface="Arial"/>
                <a:cs typeface="Arial"/>
              </a:rPr>
              <a:t>TGCh</a:t>
            </a:r>
            <a:r>
              <a:rPr lang="en-GB" sz="3600" dirty="0">
                <a:latin typeface="Arial"/>
                <a:cs typeface="Arial"/>
              </a:rPr>
              <a:t>?</a:t>
            </a:r>
            <a:br>
              <a:rPr lang="en-GB" sz="3600" dirty="0">
                <a:latin typeface="Arial"/>
              </a:rPr>
            </a:br>
            <a:r>
              <a:rPr lang="en-GB" sz="3600" dirty="0">
                <a:solidFill>
                  <a:srgbClr val="0070C0"/>
                </a:solidFill>
                <a:latin typeface="Arial"/>
                <a:cs typeface="Arial"/>
              </a:rPr>
              <a:t>ICT issues?</a:t>
            </a:r>
          </a:p>
        </p:txBody>
      </p:sp>
      <p:sp>
        <p:nvSpPr>
          <p:cNvPr id="3" name="Content Placeholder 4"/>
          <p:cNvSpPr>
            <a:spLocks noGrp="1"/>
          </p:cNvSpPr>
          <p:nvPr>
            <p:ph sz="half" idx="1"/>
          </p:nvPr>
        </p:nvSpPr>
        <p:spPr/>
        <p:txBody>
          <a:bodyPr vert="horz" lIns="68580" tIns="34290" rIns="68580" bIns="34290" rtlCol="0" anchor="t">
            <a:normAutofit/>
          </a:bodyPr>
          <a:lstStyle/>
          <a:p>
            <a:pPr marL="0" indent="0">
              <a:buNone/>
              <a:defRPr/>
            </a:pPr>
            <a:r>
              <a:rPr lang="cy-GB" dirty="0">
                <a:latin typeface="Arial"/>
                <a:cs typeface="Arial"/>
              </a:rPr>
              <a:t>Desg Gymorth TG</a:t>
            </a:r>
          </a:p>
          <a:p>
            <a:pPr>
              <a:defRPr/>
            </a:pPr>
            <a:r>
              <a:rPr lang="cy-GB" sz="1500" dirty="0">
                <a:latin typeface="Arial"/>
                <a:cs typeface="Arial"/>
                <a:hlinkClick r:id="rId3"/>
              </a:rPr>
              <a:t>ITServiceDesk@uwtsd.ac.uk</a:t>
            </a:r>
            <a:r>
              <a:rPr lang="cy-GB" sz="1500" dirty="0">
                <a:latin typeface="Arial"/>
                <a:cs typeface="Arial"/>
              </a:rPr>
              <a:t> </a:t>
            </a:r>
          </a:p>
          <a:p>
            <a:pPr>
              <a:defRPr/>
            </a:pPr>
            <a:r>
              <a:rPr lang="cy-GB" dirty="0">
                <a:latin typeface="Arial"/>
                <a:cs typeface="Arial"/>
              </a:rPr>
              <a:t>0300 500 5055</a:t>
            </a:r>
          </a:p>
          <a:p>
            <a:pPr marL="0" indent="0">
              <a:buNone/>
              <a:defRPr/>
            </a:pPr>
            <a:endParaRPr lang="cy-GB" dirty="0">
              <a:latin typeface="Arial"/>
              <a:cs typeface="Arial"/>
            </a:endParaRPr>
          </a:p>
          <a:p>
            <a:pPr marL="0" indent="0">
              <a:buNone/>
              <a:defRPr/>
            </a:pPr>
            <a:r>
              <a:rPr lang="cy-GB" dirty="0">
                <a:latin typeface="Arial"/>
                <a:cs typeface="Arial"/>
              </a:rPr>
              <a:t>Moodle</a:t>
            </a:r>
          </a:p>
          <a:p>
            <a:pPr>
              <a:defRPr/>
            </a:pPr>
            <a:r>
              <a:rPr lang="cy-GB" dirty="0">
                <a:latin typeface="Arial"/>
                <a:cs typeface="Arial"/>
                <a:hlinkClick r:id="rId4"/>
              </a:rPr>
              <a:t>moodle@uwtsd.ac.uk</a:t>
            </a:r>
            <a:r>
              <a:rPr lang="cy-GB" dirty="0">
                <a:latin typeface="Arial"/>
                <a:cs typeface="Arial"/>
              </a:rPr>
              <a:t> </a:t>
            </a:r>
          </a:p>
          <a:p>
            <a:pPr marL="0" indent="0">
              <a:buNone/>
              <a:defRPr/>
            </a:pPr>
            <a:endParaRPr lang="cy-GB" sz="1800" dirty="0">
              <a:latin typeface="Lucida Sans" panose="020B0602030504020204" pitchFamily="34" charset="0"/>
            </a:endParaRPr>
          </a:p>
        </p:txBody>
      </p:sp>
      <p:sp>
        <p:nvSpPr>
          <p:cNvPr id="4" name="Content Placeholder 5"/>
          <p:cNvSpPr>
            <a:spLocks noGrp="1"/>
          </p:cNvSpPr>
          <p:nvPr>
            <p:ph sz="half" idx="2"/>
          </p:nvPr>
        </p:nvSpPr>
        <p:spPr/>
        <p:txBody>
          <a:bodyPr vert="horz" lIns="68580" tIns="34290" rIns="68580" bIns="34290" rtlCol="0" anchor="t">
            <a:normAutofit/>
          </a:bodyPr>
          <a:lstStyle/>
          <a:p>
            <a:pPr marL="0" indent="0">
              <a:buNone/>
              <a:defRPr/>
            </a:pPr>
            <a:r>
              <a:rPr lang="en-GB" b="1" dirty="0">
                <a:solidFill>
                  <a:srgbClr val="0070C0"/>
                </a:solidFill>
                <a:latin typeface="Arial"/>
                <a:cs typeface="Arial"/>
              </a:rPr>
              <a:t>IT Service Desk</a:t>
            </a:r>
          </a:p>
          <a:p>
            <a:pPr>
              <a:defRPr/>
            </a:pPr>
            <a:r>
              <a:rPr lang="en-US" sz="1800" dirty="0">
                <a:solidFill>
                  <a:srgbClr val="0070C0"/>
                </a:solidFill>
                <a:hlinkClick r:id="rId3">
                  <a:extLst>
                    <a:ext uri="{A12FA001-AC4F-418D-AE19-62706E023703}">
                      <ahyp:hlinkClr xmlns:ahyp="http://schemas.microsoft.com/office/drawing/2018/hyperlinkcolor" val="tx"/>
                    </a:ext>
                  </a:extLst>
                </a:hlinkClick>
              </a:rPr>
              <a:t>ITServiceDesk@uwtsd.ac.uk</a:t>
            </a:r>
            <a:endParaRPr lang="en-US" sz="1800" dirty="0">
              <a:solidFill>
                <a:srgbClr val="0070C0"/>
              </a:solidFill>
              <a:cs typeface="Arial"/>
            </a:endParaRPr>
          </a:p>
          <a:p>
            <a:pPr>
              <a:defRPr/>
            </a:pPr>
            <a:r>
              <a:rPr lang="en-US" dirty="0">
                <a:solidFill>
                  <a:srgbClr val="0070C0"/>
                </a:solidFill>
              </a:rPr>
              <a:t>0300 500 5055</a:t>
            </a:r>
            <a:endParaRPr lang="en-US" dirty="0">
              <a:solidFill>
                <a:srgbClr val="0070C0"/>
              </a:solidFill>
              <a:cs typeface="Arial"/>
            </a:endParaRPr>
          </a:p>
          <a:p>
            <a:pPr marL="0" indent="0">
              <a:buNone/>
              <a:defRPr/>
            </a:pPr>
            <a:endParaRPr lang="en-GB" dirty="0">
              <a:solidFill>
                <a:srgbClr val="0070C0"/>
              </a:solidFill>
              <a:latin typeface="Arial"/>
              <a:cs typeface="Arial"/>
            </a:endParaRPr>
          </a:p>
          <a:p>
            <a:pPr marL="0" indent="0">
              <a:buNone/>
              <a:defRPr/>
            </a:pPr>
            <a:r>
              <a:rPr lang="en-GB" b="1" dirty="0">
                <a:solidFill>
                  <a:srgbClr val="0070C0"/>
                </a:solidFill>
                <a:latin typeface="Arial"/>
                <a:cs typeface="Arial"/>
              </a:rPr>
              <a:t>Moodle</a:t>
            </a:r>
          </a:p>
          <a:p>
            <a:pPr>
              <a:defRPr/>
            </a:pPr>
            <a:r>
              <a:rPr lang="en-GB" dirty="0">
                <a:solidFill>
                  <a:srgbClr val="0070C0"/>
                </a:solidFill>
                <a:latin typeface="Arial"/>
                <a:cs typeface="Arial"/>
                <a:hlinkClick r:id="rId4">
                  <a:extLst>
                    <a:ext uri="{A12FA001-AC4F-418D-AE19-62706E023703}">
                      <ahyp:hlinkClr xmlns:ahyp="http://schemas.microsoft.com/office/drawing/2018/hyperlinkcolor" val="tx"/>
                    </a:ext>
                  </a:extLst>
                </a:hlinkClick>
              </a:rPr>
              <a:t>moodle@uwtsd.ac.u</a:t>
            </a:r>
            <a:r>
              <a:rPr lang="en-GB" dirty="0">
                <a:solidFill>
                  <a:srgbClr val="0070C0"/>
                </a:solidFill>
                <a:latin typeface="Lucida Sans"/>
                <a:hlinkClick r:id="rId4">
                  <a:extLst>
                    <a:ext uri="{A12FA001-AC4F-418D-AE19-62706E023703}">
                      <ahyp:hlinkClr xmlns:ahyp="http://schemas.microsoft.com/office/drawing/2018/hyperlinkcolor" val="tx"/>
                    </a:ext>
                  </a:extLst>
                </a:hlinkClick>
              </a:rPr>
              <a:t>k</a:t>
            </a:r>
            <a:r>
              <a:rPr lang="en-GB" dirty="0">
                <a:solidFill>
                  <a:srgbClr val="0070C0"/>
                </a:solidFill>
                <a:latin typeface="Lucida Sans"/>
              </a:rPr>
              <a:t> </a:t>
            </a:r>
            <a:endParaRPr lang="en-US" dirty="0">
              <a:solidFill>
                <a:srgbClr val="0070C0"/>
              </a:solidFill>
              <a:latin typeface="Lucida Sans" panose="020B0602030504020204" pitchFamily="34" charset="0"/>
            </a:endParaRPr>
          </a:p>
        </p:txBody>
      </p:sp>
    </p:spTree>
    <p:extLst>
      <p:ext uri="{BB962C8B-B14F-4D97-AF65-F5344CB8AC3E}">
        <p14:creationId xmlns:p14="http://schemas.microsoft.com/office/powerpoint/2010/main" val="103829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68580" tIns="34290" rIns="68580" bIns="34290" rtlCol="0" anchor="ctr">
            <a:noAutofit/>
          </a:bodyPr>
          <a:lstStyle/>
          <a:p>
            <a:pPr algn="ctr"/>
            <a:r>
              <a:rPr lang="cy-GB" sz="3600" dirty="0">
                <a:latin typeface="Arial"/>
                <a:cs typeface="Arial"/>
              </a:rPr>
              <a:t>Cymorth o’r tîm</a:t>
            </a:r>
            <a:br>
              <a:rPr lang="cy-GB" sz="3600" dirty="0">
                <a:latin typeface="Arial"/>
              </a:rPr>
            </a:br>
            <a:r>
              <a:rPr lang="en-GB" sz="3600" dirty="0">
                <a:solidFill>
                  <a:srgbClr val="0070C0"/>
                </a:solidFill>
                <a:latin typeface="Arial"/>
                <a:cs typeface="Arial"/>
              </a:rPr>
              <a:t>Support from the team</a:t>
            </a:r>
          </a:p>
        </p:txBody>
      </p:sp>
      <p:sp>
        <p:nvSpPr>
          <p:cNvPr id="3" name="Content Placeholder 2"/>
          <p:cNvSpPr>
            <a:spLocks noGrp="1"/>
          </p:cNvSpPr>
          <p:nvPr>
            <p:ph sz="half" idx="1"/>
          </p:nvPr>
        </p:nvSpPr>
        <p:spPr/>
        <p:txBody>
          <a:bodyPr vert="horz" lIns="68580" tIns="34290" rIns="68580" bIns="34290" rtlCol="0" anchor="t">
            <a:normAutofit/>
          </a:bodyPr>
          <a:lstStyle/>
          <a:p>
            <a:r>
              <a:rPr lang="cy-GB" sz="2400" dirty="0">
                <a:latin typeface="Arial"/>
                <a:cs typeface="Arial"/>
              </a:rPr>
              <a:t>Ailddarllenwch y protocol Asesu (Moodle)</a:t>
            </a:r>
          </a:p>
          <a:p>
            <a:r>
              <a:rPr lang="cy-GB" sz="2400" dirty="0">
                <a:latin typeface="Arial"/>
                <a:cs typeface="Arial"/>
              </a:rPr>
              <a:t>Paratowch ar gyfer tiwtorialau</a:t>
            </a:r>
          </a:p>
          <a:p>
            <a:r>
              <a:rPr lang="cy-GB" sz="2400" dirty="0">
                <a:latin typeface="Arial"/>
                <a:cs typeface="Arial"/>
              </a:rPr>
              <a:t>Ymatebion i e-byst o fewn 48 awr (fel arfer oriau gweithio, Dydd Llun – Dydd Gwener)</a:t>
            </a:r>
          </a:p>
        </p:txBody>
      </p:sp>
      <p:sp>
        <p:nvSpPr>
          <p:cNvPr id="4" name="Content Placeholder 3"/>
          <p:cNvSpPr>
            <a:spLocks noGrp="1"/>
          </p:cNvSpPr>
          <p:nvPr>
            <p:ph sz="half" idx="2"/>
          </p:nvPr>
        </p:nvSpPr>
        <p:spPr/>
        <p:txBody>
          <a:bodyPr vert="horz" lIns="68580" tIns="34290" rIns="68580" bIns="34290" rtlCol="0" anchor="t">
            <a:normAutofit/>
          </a:bodyPr>
          <a:lstStyle/>
          <a:p>
            <a:r>
              <a:rPr lang="en-GB" sz="2400" dirty="0">
                <a:solidFill>
                  <a:srgbClr val="0070C0"/>
                </a:solidFill>
                <a:latin typeface="Arial"/>
                <a:cs typeface="Arial"/>
              </a:rPr>
              <a:t>Reread the Assessment protocol (Moodle)</a:t>
            </a:r>
          </a:p>
          <a:p>
            <a:r>
              <a:rPr lang="en-GB" sz="2400" dirty="0">
                <a:solidFill>
                  <a:srgbClr val="0070C0"/>
                </a:solidFill>
                <a:latin typeface="Arial"/>
                <a:cs typeface="Arial"/>
              </a:rPr>
              <a:t>Prepare for tutorials</a:t>
            </a:r>
          </a:p>
          <a:p>
            <a:r>
              <a:rPr lang="en-GB" sz="2400" dirty="0">
                <a:solidFill>
                  <a:srgbClr val="0070C0"/>
                </a:solidFill>
                <a:latin typeface="Arial"/>
                <a:cs typeface="Arial"/>
              </a:rPr>
              <a:t>Responses to emails within 48 hours (usually office hours, Monday – Friday)</a:t>
            </a:r>
          </a:p>
          <a:p>
            <a:endParaRPr lang="en-GB" dirty="0"/>
          </a:p>
        </p:txBody>
      </p:sp>
    </p:spTree>
    <p:extLst>
      <p:ext uri="{BB962C8B-B14F-4D97-AF65-F5344CB8AC3E}">
        <p14:creationId xmlns:p14="http://schemas.microsoft.com/office/powerpoint/2010/main" val="40959609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68580" tIns="34290" rIns="68580" bIns="34290" rtlCol="0" anchor="ctr">
            <a:noAutofit/>
          </a:bodyPr>
          <a:lstStyle/>
          <a:p>
            <a:pPr algn="ctr"/>
            <a:r>
              <a:rPr lang="cy-GB" sz="3600" dirty="0">
                <a:latin typeface="Arial"/>
                <a:cs typeface="Arial"/>
              </a:rPr>
              <a:t>Cyflwyniadau Hwyr</a:t>
            </a:r>
            <a:br>
              <a:rPr lang="cy-GB" sz="3600" dirty="0">
                <a:latin typeface="Arial"/>
              </a:rPr>
            </a:br>
            <a:r>
              <a:rPr lang="en-GB" sz="3600" dirty="0">
                <a:solidFill>
                  <a:srgbClr val="002060"/>
                </a:solidFill>
                <a:latin typeface="Arial"/>
                <a:cs typeface="Arial"/>
              </a:rPr>
              <a:t> </a:t>
            </a:r>
            <a:r>
              <a:rPr lang="en-GB" sz="3600" dirty="0">
                <a:solidFill>
                  <a:srgbClr val="0070C0"/>
                </a:solidFill>
                <a:latin typeface="Arial"/>
                <a:cs typeface="Arial"/>
              </a:rPr>
              <a:t>Late Submissions</a:t>
            </a:r>
          </a:p>
        </p:txBody>
      </p:sp>
      <p:sp>
        <p:nvSpPr>
          <p:cNvPr id="3" name="Content Placeholder 2"/>
          <p:cNvSpPr>
            <a:spLocks noGrp="1"/>
          </p:cNvSpPr>
          <p:nvPr>
            <p:ph sz="half" idx="1"/>
          </p:nvPr>
        </p:nvSpPr>
        <p:spPr/>
        <p:txBody>
          <a:bodyPr vert="horz" lIns="68580" tIns="34290" rIns="68580" bIns="34290" rtlCol="0" anchor="t">
            <a:normAutofit/>
          </a:bodyPr>
          <a:lstStyle/>
          <a:p>
            <a:r>
              <a:rPr lang="en-GB" dirty="0" err="1">
                <a:latin typeface="Arial"/>
                <a:cs typeface="Arial"/>
              </a:rPr>
              <a:t>Cyflwyno</a:t>
            </a:r>
            <a:r>
              <a:rPr lang="en-GB" dirty="0">
                <a:latin typeface="Arial"/>
                <a:cs typeface="Arial"/>
              </a:rPr>
              <a:t> o </a:t>
            </a:r>
            <a:r>
              <a:rPr lang="en-GB" dirty="0" err="1">
                <a:latin typeface="Arial"/>
                <a:cs typeface="Arial"/>
              </a:rPr>
              <a:t>fewn</a:t>
            </a:r>
            <a:r>
              <a:rPr lang="en-GB" dirty="0">
                <a:latin typeface="Arial"/>
                <a:cs typeface="Arial"/>
              </a:rPr>
              <a:t> 7 </a:t>
            </a:r>
            <a:r>
              <a:rPr lang="en-GB" dirty="0" err="1">
                <a:latin typeface="Arial"/>
                <a:cs typeface="Arial"/>
              </a:rPr>
              <a:t>diwrnod</a:t>
            </a:r>
            <a:r>
              <a:rPr lang="en-GB" dirty="0">
                <a:latin typeface="Arial"/>
                <a:cs typeface="Arial"/>
              </a:rPr>
              <a:t> </a:t>
            </a:r>
            <a:r>
              <a:rPr lang="en-GB" dirty="0" err="1">
                <a:latin typeface="Arial"/>
                <a:cs typeface="Arial"/>
              </a:rPr>
              <a:t>gwaith</a:t>
            </a:r>
            <a:r>
              <a:rPr lang="en-GB" dirty="0">
                <a:latin typeface="Arial"/>
                <a:cs typeface="Arial"/>
              </a:rPr>
              <a:t> – dim EC – </a:t>
            </a:r>
            <a:r>
              <a:rPr lang="en-GB" dirty="0" err="1">
                <a:latin typeface="Arial"/>
                <a:cs typeface="Arial"/>
              </a:rPr>
              <a:t>wedi'i</a:t>
            </a:r>
            <a:r>
              <a:rPr lang="en-GB" dirty="0">
                <a:latin typeface="Arial"/>
                <a:cs typeface="Arial"/>
              </a:rPr>
              <a:t> </a:t>
            </a:r>
            <a:r>
              <a:rPr lang="en-GB" dirty="0" err="1">
                <a:latin typeface="Arial"/>
                <a:cs typeface="Arial"/>
              </a:rPr>
              <a:t>gapio</a:t>
            </a:r>
            <a:r>
              <a:rPr lang="en-GB" dirty="0">
                <a:latin typeface="Arial"/>
                <a:cs typeface="Arial"/>
              </a:rPr>
              <a:t> </a:t>
            </a:r>
            <a:r>
              <a:rPr lang="en-GB" dirty="0" err="1">
                <a:latin typeface="Arial"/>
                <a:cs typeface="Arial"/>
              </a:rPr>
              <a:t>ar</a:t>
            </a:r>
            <a:r>
              <a:rPr lang="en-GB" dirty="0">
                <a:latin typeface="Arial"/>
                <a:cs typeface="Arial"/>
              </a:rPr>
              <a:t> 50%</a:t>
            </a:r>
          </a:p>
          <a:p>
            <a:endParaRPr lang="en-GB" dirty="0">
              <a:latin typeface="Arial"/>
              <a:cs typeface="Arial"/>
            </a:endParaRPr>
          </a:p>
          <a:p>
            <a:r>
              <a:rPr lang="en-GB" dirty="0" err="1">
                <a:latin typeface="Arial"/>
                <a:cs typeface="Arial"/>
              </a:rPr>
              <a:t>Cyflwyno</a:t>
            </a:r>
            <a:r>
              <a:rPr lang="en-GB" dirty="0">
                <a:latin typeface="Arial"/>
                <a:cs typeface="Arial"/>
              </a:rPr>
              <a:t> </a:t>
            </a:r>
            <a:r>
              <a:rPr lang="en-GB" dirty="0" err="1">
                <a:latin typeface="Arial"/>
                <a:cs typeface="Arial"/>
              </a:rPr>
              <a:t>ar</a:t>
            </a:r>
            <a:r>
              <a:rPr lang="en-GB" dirty="0">
                <a:latin typeface="Arial"/>
                <a:cs typeface="Arial"/>
              </a:rPr>
              <a:t> </a:t>
            </a:r>
            <a:r>
              <a:rPr lang="en-GB" dirty="0" err="1">
                <a:latin typeface="Arial"/>
                <a:cs typeface="Arial"/>
              </a:rPr>
              <a:t>ôl</a:t>
            </a:r>
            <a:r>
              <a:rPr lang="en-GB" dirty="0">
                <a:latin typeface="Arial"/>
                <a:cs typeface="Arial"/>
              </a:rPr>
              <a:t> 7 </a:t>
            </a:r>
            <a:r>
              <a:rPr lang="en-GB" dirty="0" err="1">
                <a:latin typeface="Arial"/>
                <a:cs typeface="Arial"/>
              </a:rPr>
              <a:t>diwrnod</a:t>
            </a:r>
            <a:r>
              <a:rPr lang="en-GB" dirty="0">
                <a:latin typeface="Arial"/>
                <a:cs typeface="Arial"/>
              </a:rPr>
              <a:t> </a:t>
            </a:r>
            <a:r>
              <a:rPr lang="en-GB" dirty="0" err="1">
                <a:latin typeface="Arial"/>
                <a:cs typeface="Arial"/>
              </a:rPr>
              <a:t>gwaith</a:t>
            </a:r>
            <a:r>
              <a:rPr lang="en-GB" dirty="0">
                <a:latin typeface="Arial"/>
                <a:cs typeface="Arial"/>
              </a:rPr>
              <a:t> – dim EC – </a:t>
            </a:r>
            <a:r>
              <a:rPr lang="en-GB" dirty="0" err="1">
                <a:latin typeface="Arial"/>
                <a:cs typeface="Arial"/>
              </a:rPr>
              <a:t>ni</a:t>
            </a:r>
            <a:r>
              <a:rPr lang="en-GB" dirty="0">
                <a:latin typeface="Arial"/>
                <a:cs typeface="Arial"/>
              </a:rPr>
              <a:t> </a:t>
            </a:r>
            <a:r>
              <a:rPr lang="en-GB" dirty="0" err="1">
                <a:latin typeface="Arial"/>
                <a:cs typeface="Arial"/>
              </a:rPr>
              <a:t>chaniateir</a:t>
            </a:r>
            <a:r>
              <a:rPr lang="en-GB" dirty="0">
                <a:latin typeface="Arial"/>
                <a:cs typeface="Arial"/>
              </a:rPr>
              <a:t> </a:t>
            </a:r>
            <a:r>
              <a:rPr lang="en-GB" dirty="0" err="1">
                <a:latin typeface="Arial"/>
                <a:cs typeface="Arial"/>
              </a:rPr>
              <a:t>i</a:t>
            </a:r>
            <a:r>
              <a:rPr lang="en-GB" dirty="0">
                <a:latin typeface="Arial"/>
                <a:cs typeface="Arial"/>
              </a:rPr>
              <a:t> staff </a:t>
            </a:r>
            <a:r>
              <a:rPr lang="en-GB" dirty="0" err="1">
                <a:latin typeface="Arial"/>
                <a:cs typeface="Arial"/>
              </a:rPr>
              <a:t>eich</a:t>
            </a:r>
            <a:r>
              <a:rPr lang="en-GB" dirty="0">
                <a:latin typeface="Arial"/>
                <a:cs typeface="Arial"/>
              </a:rPr>
              <a:t> </a:t>
            </a:r>
            <a:r>
              <a:rPr lang="en-GB" dirty="0" err="1">
                <a:latin typeface="Arial"/>
                <a:cs typeface="Arial"/>
              </a:rPr>
              <a:t>asesu</a:t>
            </a:r>
            <a:endParaRPr lang="en-GB" dirty="0">
              <a:latin typeface="Arial"/>
              <a:cs typeface="Arial"/>
            </a:endParaRPr>
          </a:p>
        </p:txBody>
      </p:sp>
      <p:sp>
        <p:nvSpPr>
          <p:cNvPr id="4" name="Content Placeholder 3"/>
          <p:cNvSpPr>
            <a:spLocks noGrp="1"/>
          </p:cNvSpPr>
          <p:nvPr>
            <p:ph sz="half" idx="2"/>
          </p:nvPr>
        </p:nvSpPr>
        <p:spPr/>
        <p:txBody>
          <a:bodyPr vert="horz" lIns="68580" tIns="34290" rIns="68580" bIns="34290" rtlCol="0" anchor="t">
            <a:normAutofit/>
          </a:bodyPr>
          <a:lstStyle/>
          <a:p>
            <a:r>
              <a:rPr lang="en-GB" dirty="0">
                <a:solidFill>
                  <a:srgbClr val="0070C0"/>
                </a:solidFill>
                <a:latin typeface="Arial"/>
                <a:cs typeface="Arial"/>
              </a:rPr>
              <a:t>Present within 7 working days – no EC – capped at 50%</a:t>
            </a:r>
          </a:p>
          <a:p>
            <a:endParaRPr lang="en-GB" dirty="0">
              <a:solidFill>
                <a:srgbClr val="0070C0"/>
              </a:solidFill>
              <a:latin typeface="Arial"/>
              <a:cs typeface="Arial"/>
            </a:endParaRPr>
          </a:p>
          <a:p>
            <a:r>
              <a:rPr lang="en-GB" dirty="0">
                <a:solidFill>
                  <a:srgbClr val="0070C0"/>
                </a:solidFill>
                <a:latin typeface="Arial"/>
                <a:cs typeface="Arial"/>
              </a:rPr>
              <a:t>Present after 7 working days – no EC – staff not permitted to assess</a:t>
            </a:r>
          </a:p>
          <a:p>
            <a:pPr marL="0" indent="0">
              <a:buNone/>
            </a:pP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9142260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68580" tIns="34290" rIns="68580" bIns="34290" rtlCol="0" anchor="ctr">
            <a:noAutofit/>
          </a:bodyPr>
          <a:lstStyle/>
          <a:p>
            <a:pPr algn="ctr"/>
            <a:r>
              <a:rPr lang="cy-GB" sz="3600" dirty="0">
                <a:latin typeface="Arial"/>
                <a:cs typeface="Arial"/>
              </a:rPr>
              <a:t>Ystyriaethau olaf...</a:t>
            </a:r>
            <a:br>
              <a:rPr lang="cy-GB" sz="3600" dirty="0">
                <a:latin typeface="Arial"/>
              </a:rPr>
            </a:br>
            <a:r>
              <a:rPr lang="en-GB" sz="3600" dirty="0">
                <a:solidFill>
                  <a:srgbClr val="0070C0"/>
                </a:solidFill>
                <a:latin typeface="Arial"/>
                <a:cs typeface="Arial"/>
              </a:rPr>
              <a:t>Final considerations…</a:t>
            </a:r>
          </a:p>
        </p:txBody>
      </p:sp>
      <p:sp>
        <p:nvSpPr>
          <p:cNvPr id="3" name="Content Placeholder 2"/>
          <p:cNvSpPr>
            <a:spLocks noGrp="1"/>
          </p:cNvSpPr>
          <p:nvPr>
            <p:ph sz="half" idx="1"/>
          </p:nvPr>
        </p:nvSpPr>
        <p:spPr/>
        <p:txBody>
          <a:bodyPr vert="horz" lIns="68580" tIns="34290" rIns="68580" bIns="34290" rtlCol="0" anchor="t">
            <a:noAutofit/>
          </a:bodyPr>
          <a:lstStyle/>
          <a:p>
            <a:r>
              <a:rPr lang="en-GB" sz="1800" dirty="0" err="1">
                <a:latin typeface="Arial"/>
                <a:cs typeface="Arial"/>
              </a:rPr>
              <a:t>Manylion</a:t>
            </a:r>
            <a:r>
              <a:rPr lang="en-GB" sz="1800" dirty="0">
                <a:latin typeface="Arial"/>
                <a:cs typeface="Arial"/>
              </a:rPr>
              <a:t> </a:t>
            </a:r>
            <a:r>
              <a:rPr lang="en-GB" sz="1800" dirty="0" err="1">
                <a:latin typeface="Arial"/>
                <a:cs typeface="Arial"/>
              </a:rPr>
              <a:t>cyflwyno</a:t>
            </a:r>
            <a:r>
              <a:rPr lang="en-GB" sz="1800" dirty="0">
                <a:latin typeface="Arial"/>
                <a:cs typeface="Arial"/>
              </a:rPr>
              <a:t> – </a:t>
            </a:r>
            <a:r>
              <a:rPr lang="en-GB" sz="1800" dirty="0" err="1">
                <a:latin typeface="Arial"/>
                <a:cs typeface="Arial"/>
              </a:rPr>
              <a:t>llawlyfr</a:t>
            </a:r>
            <a:r>
              <a:rPr lang="en-GB" sz="1800" dirty="0">
                <a:latin typeface="Arial"/>
                <a:cs typeface="Arial"/>
              </a:rPr>
              <a:t> </a:t>
            </a:r>
            <a:r>
              <a:rPr lang="en-GB" sz="1800" dirty="0" err="1">
                <a:latin typeface="Arial"/>
                <a:cs typeface="Arial"/>
              </a:rPr>
              <a:t>modwl</a:t>
            </a:r>
            <a:r>
              <a:rPr lang="en-GB" sz="1800" dirty="0">
                <a:latin typeface="Arial"/>
                <a:cs typeface="Arial"/>
              </a:rPr>
              <a:t>/Moodle/Teams</a:t>
            </a:r>
          </a:p>
          <a:p>
            <a:r>
              <a:rPr lang="en-GB" sz="1800" dirty="0" err="1">
                <a:latin typeface="Arial"/>
                <a:cs typeface="Arial"/>
              </a:rPr>
              <a:t>Ymchwiliwch</a:t>
            </a:r>
            <a:r>
              <a:rPr lang="en-GB" sz="1800" dirty="0">
                <a:latin typeface="Arial"/>
                <a:cs typeface="Arial"/>
              </a:rPr>
              <a:t> o </a:t>
            </a:r>
            <a:r>
              <a:rPr lang="en-GB" sz="1800" dirty="0" err="1">
                <a:latin typeface="Arial"/>
                <a:cs typeface="Arial"/>
              </a:rPr>
              <a:t>ffynonellau</a:t>
            </a:r>
            <a:r>
              <a:rPr lang="en-GB" sz="1800" dirty="0">
                <a:latin typeface="Arial"/>
                <a:cs typeface="Arial"/>
              </a:rPr>
              <a:t> </a:t>
            </a:r>
            <a:r>
              <a:rPr lang="en-GB" sz="1800" dirty="0" err="1">
                <a:latin typeface="Arial"/>
                <a:cs typeface="Arial"/>
              </a:rPr>
              <a:t>academaidd</a:t>
            </a:r>
            <a:r>
              <a:rPr lang="en-GB" sz="1800" dirty="0">
                <a:latin typeface="Arial"/>
                <a:cs typeface="Arial"/>
              </a:rPr>
              <a:t>; </a:t>
            </a:r>
            <a:r>
              <a:rPr lang="en-GB" sz="1800" dirty="0" err="1">
                <a:latin typeface="Arial"/>
                <a:cs typeface="Arial"/>
              </a:rPr>
              <a:t>llai</a:t>
            </a:r>
            <a:r>
              <a:rPr lang="en-GB" sz="1800" dirty="0">
                <a:latin typeface="Arial"/>
                <a:cs typeface="Arial"/>
              </a:rPr>
              <a:t>/dim </a:t>
            </a:r>
            <a:r>
              <a:rPr lang="en-GB" sz="1800" dirty="0" err="1">
                <a:latin typeface="Arial"/>
                <a:cs typeface="Arial"/>
              </a:rPr>
              <a:t>gwefannau</a:t>
            </a:r>
            <a:endParaRPr lang="en-GB" sz="1800" dirty="0">
              <a:latin typeface="Arial"/>
              <a:cs typeface="Arial"/>
            </a:endParaRPr>
          </a:p>
          <a:p>
            <a:r>
              <a:rPr lang="en-GB" sz="1800" dirty="0" err="1">
                <a:latin typeface="Arial"/>
                <a:cs typeface="Arial"/>
              </a:rPr>
              <a:t>Anelwch</a:t>
            </a:r>
            <a:r>
              <a:rPr lang="en-GB" sz="1800" dirty="0">
                <a:latin typeface="Arial"/>
                <a:cs typeface="Arial"/>
              </a:rPr>
              <a:t> am y 10% </a:t>
            </a:r>
            <a:r>
              <a:rPr lang="en-GB" sz="1800" dirty="0" err="1">
                <a:latin typeface="Arial"/>
                <a:cs typeface="Arial"/>
              </a:rPr>
              <a:t>dros</a:t>
            </a:r>
            <a:r>
              <a:rPr lang="en-GB" sz="1800" dirty="0">
                <a:latin typeface="Arial"/>
                <a:cs typeface="Arial"/>
              </a:rPr>
              <a:t> y </a:t>
            </a:r>
            <a:r>
              <a:rPr lang="en-GB" sz="1800" dirty="0" err="1">
                <a:latin typeface="Arial"/>
                <a:cs typeface="Arial"/>
              </a:rPr>
              <a:t>nifer</a:t>
            </a:r>
            <a:r>
              <a:rPr lang="en-GB" sz="1800" dirty="0">
                <a:latin typeface="Arial"/>
                <a:cs typeface="Arial"/>
              </a:rPr>
              <a:t> o </a:t>
            </a:r>
            <a:r>
              <a:rPr lang="en-GB" sz="1800" dirty="0" err="1">
                <a:latin typeface="Arial"/>
                <a:cs typeface="Arial"/>
              </a:rPr>
              <a:t>eiriau</a:t>
            </a:r>
            <a:r>
              <a:rPr lang="en-GB" sz="1800" dirty="0">
                <a:latin typeface="Arial"/>
                <a:cs typeface="Arial"/>
              </a:rPr>
              <a:t>/</a:t>
            </a:r>
            <a:r>
              <a:rPr lang="en-GB" sz="1800" dirty="0" err="1">
                <a:latin typeface="Arial"/>
                <a:cs typeface="Arial"/>
              </a:rPr>
              <a:t>amser</a:t>
            </a:r>
            <a:endParaRPr lang="en-GB" sz="1800" dirty="0">
              <a:latin typeface="Arial"/>
              <a:cs typeface="Arial"/>
            </a:endParaRPr>
          </a:p>
          <a:p>
            <a:r>
              <a:rPr lang="en-GB" sz="1800" dirty="0" err="1">
                <a:latin typeface="Arial"/>
                <a:cs typeface="Arial"/>
              </a:rPr>
              <a:t>Gwiriwch</a:t>
            </a:r>
            <a:r>
              <a:rPr lang="en-GB" sz="1800" dirty="0">
                <a:latin typeface="Arial"/>
                <a:cs typeface="Arial"/>
              </a:rPr>
              <a:t> y </a:t>
            </a:r>
            <a:r>
              <a:rPr lang="en-GB" sz="1800" dirty="0" err="1">
                <a:latin typeface="Arial"/>
                <a:cs typeface="Arial"/>
              </a:rPr>
              <a:t>tebygrwydd</a:t>
            </a:r>
            <a:r>
              <a:rPr lang="en-GB" sz="1800" dirty="0">
                <a:latin typeface="Arial"/>
                <a:cs typeface="Arial"/>
              </a:rPr>
              <a:t> </a:t>
            </a:r>
            <a:r>
              <a:rPr lang="en-GB" sz="1800" dirty="0" err="1">
                <a:latin typeface="Arial"/>
                <a:cs typeface="Arial"/>
              </a:rPr>
              <a:t>ar</a:t>
            </a:r>
            <a:r>
              <a:rPr lang="en-GB" sz="1800" dirty="0">
                <a:latin typeface="Arial"/>
                <a:cs typeface="Arial"/>
              </a:rPr>
              <a:t> Turnitin</a:t>
            </a:r>
          </a:p>
          <a:p>
            <a:r>
              <a:rPr lang="en-GB" sz="1800" dirty="0">
                <a:latin typeface="Arial"/>
                <a:cs typeface="Arial"/>
              </a:rPr>
              <a:t>Oes </a:t>
            </a:r>
            <a:r>
              <a:rPr lang="en-GB" sz="1800" dirty="0" err="1">
                <a:latin typeface="Arial"/>
                <a:cs typeface="Arial"/>
              </a:rPr>
              <a:t>yna</a:t>
            </a:r>
            <a:r>
              <a:rPr lang="en-GB" sz="1800" dirty="0">
                <a:latin typeface="Arial"/>
                <a:cs typeface="Arial"/>
              </a:rPr>
              <a:t> </a:t>
            </a:r>
            <a:r>
              <a:rPr lang="en-GB" sz="1800" dirty="0" err="1">
                <a:latin typeface="Arial"/>
                <a:cs typeface="Arial"/>
              </a:rPr>
              <a:t>dadansoddi</a:t>
            </a:r>
            <a:r>
              <a:rPr lang="en-GB" sz="1800" dirty="0">
                <a:latin typeface="Arial"/>
                <a:cs typeface="Arial"/>
              </a:rPr>
              <a:t>/</a:t>
            </a:r>
            <a:r>
              <a:rPr lang="en-GB" sz="1800" dirty="0" err="1">
                <a:latin typeface="Arial"/>
                <a:cs typeface="Arial"/>
              </a:rPr>
              <a:t>gwerthuso</a:t>
            </a:r>
            <a:r>
              <a:rPr lang="en-GB" sz="1800" dirty="0">
                <a:latin typeface="Arial"/>
                <a:cs typeface="Arial"/>
              </a:rPr>
              <a:t> </a:t>
            </a:r>
            <a:r>
              <a:rPr lang="en-GB" sz="1800" dirty="0" err="1">
                <a:latin typeface="Arial"/>
                <a:cs typeface="Arial"/>
              </a:rPr>
              <a:t>beirniadol</a:t>
            </a:r>
            <a:r>
              <a:rPr lang="en-GB" sz="1800" dirty="0">
                <a:latin typeface="Arial"/>
                <a:cs typeface="Arial"/>
              </a:rPr>
              <a:t> a </a:t>
            </a:r>
            <a:r>
              <a:rPr lang="en-GB" sz="1800" dirty="0" err="1">
                <a:latin typeface="Arial"/>
                <a:cs typeface="Arial"/>
              </a:rPr>
              <a:t>chysylltiadau</a:t>
            </a:r>
            <a:r>
              <a:rPr lang="en-GB" sz="1800" dirty="0">
                <a:latin typeface="Arial"/>
                <a:cs typeface="Arial"/>
              </a:rPr>
              <a:t> </a:t>
            </a:r>
            <a:r>
              <a:rPr lang="en-GB" sz="1800" dirty="0" err="1">
                <a:latin typeface="Arial"/>
                <a:cs typeface="Arial"/>
              </a:rPr>
              <a:t>gyda</a:t>
            </a:r>
            <a:r>
              <a:rPr lang="en-GB" sz="1800" dirty="0">
                <a:latin typeface="Arial"/>
                <a:cs typeface="Arial"/>
              </a:rPr>
              <a:t> </a:t>
            </a:r>
            <a:r>
              <a:rPr lang="en-GB" sz="1800" dirty="0" err="1">
                <a:latin typeface="Arial"/>
                <a:cs typeface="Arial"/>
              </a:rPr>
              <a:t>damcaniaethau</a:t>
            </a:r>
            <a:r>
              <a:rPr lang="en-GB" sz="1800" dirty="0">
                <a:latin typeface="Arial"/>
                <a:cs typeface="Arial"/>
              </a:rPr>
              <a:t> </a:t>
            </a:r>
            <a:r>
              <a:rPr lang="en-GB" sz="1800" dirty="0" err="1">
                <a:latin typeface="Arial"/>
                <a:cs typeface="Arial"/>
              </a:rPr>
              <a:t>yn</a:t>
            </a:r>
            <a:r>
              <a:rPr lang="en-GB" sz="1800" dirty="0">
                <a:latin typeface="Arial"/>
                <a:cs typeface="Arial"/>
              </a:rPr>
              <a:t> </a:t>
            </a:r>
            <a:r>
              <a:rPr lang="en-GB" sz="1800" dirty="0" err="1">
                <a:latin typeface="Arial"/>
                <a:cs typeface="Arial"/>
              </a:rPr>
              <a:t>eich</a:t>
            </a:r>
            <a:r>
              <a:rPr lang="en-GB" sz="1800" dirty="0">
                <a:latin typeface="Arial"/>
                <a:cs typeface="Arial"/>
              </a:rPr>
              <a:t> </a:t>
            </a:r>
            <a:r>
              <a:rPr lang="en-GB" sz="1800" dirty="0" err="1">
                <a:latin typeface="Arial"/>
                <a:cs typeface="Arial"/>
              </a:rPr>
              <a:t>gwaith</a:t>
            </a:r>
            <a:r>
              <a:rPr lang="en-GB" sz="1800" dirty="0">
                <a:latin typeface="Arial"/>
                <a:cs typeface="Arial"/>
              </a:rPr>
              <a:t>?</a:t>
            </a:r>
          </a:p>
          <a:p>
            <a:r>
              <a:rPr lang="en-GB" sz="1800" dirty="0" err="1">
                <a:latin typeface="Arial"/>
                <a:cs typeface="Arial"/>
              </a:rPr>
              <a:t>Amodau</a:t>
            </a:r>
            <a:r>
              <a:rPr lang="en-GB" sz="1800" dirty="0">
                <a:latin typeface="Arial"/>
                <a:cs typeface="Arial"/>
              </a:rPr>
              <a:t> </a:t>
            </a:r>
            <a:r>
              <a:rPr lang="en-GB" sz="1800" dirty="0" err="1">
                <a:latin typeface="Arial"/>
                <a:cs typeface="Arial"/>
              </a:rPr>
              <a:t>esgusodol</a:t>
            </a:r>
            <a:endParaRPr lang="en-GB" sz="1800" dirty="0">
              <a:latin typeface="Arial"/>
              <a:cs typeface="Arial"/>
            </a:endParaRPr>
          </a:p>
          <a:p>
            <a:pPr marL="0" indent="0">
              <a:buNone/>
            </a:pPr>
            <a:endParaRPr lang="en-GB" b="1" dirty="0">
              <a:latin typeface="Lucida Sans" panose="020B0602030504020204" pitchFamily="34" charset="0"/>
            </a:endParaRPr>
          </a:p>
        </p:txBody>
      </p:sp>
      <p:sp>
        <p:nvSpPr>
          <p:cNvPr id="4" name="Content Placeholder 3"/>
          <p:cNvSpPr>
            <a:spLocks noGrp="1"/>
          </p:cNvSpPr>
          <p:nvPr>
            <p:ph sz="half" idx="2"/>
          </p:nvPr>
        </p:nvSpPr>
        <p:spPr/>
        <p:txBody>
          <a:bodyPr vert="horz" lIns="68580" tIns="34290" rIns="68580" bIns="34290" rtlCol="0" anchor="t">
            <a:noAutofit/>
          </a:bodyPr>
          <a:lstStyle/>
          <a:p>
            <a:r>
              <a:rPr lang="en-GB" sz="1800" dirty="0">
                <a:solidFill>
                  <a:srgbClr val="0070C0"/>
                </a:solidFill>
                <a:latin typeface="Arial"/>
                <a:cs typeface="Arial"/>
              </a:rPr>
              <a:t>Submission details – module handbook/Moodle/Teams</a:t>
            </a:r>
          </a:p>
          <a:p>
            <a:r>
              <a:rPr lang="en-GB" sz="1800" dirty="0">
                <a:solidFill>
                  <a:srgbClr val="0070C0"/>
                </a:solidFill>
                <a:latin typeface="Arial"/>
                <a:cs typeface="Arial"/>
              </a:rPr>
              <a:t>Research from academic sources; less/no websites</a:t>
            </a:r>
          </a:p>
          <a:p>
            <a:r>
              <a:rPr lang="en-GB" sz="1800" dirty="0">
                <a:solidFill>
                  <a:srgbClr val="0070C0"/>
                </a:solidFill>
                <a:latin typeface="Arial"/>
                <a:cs typeface="Arial"/>
              </a:rPr>
              <a:t>Aim for the 10% over the word count/timing</a:t>
            </a:r>
          </a:p>
          <a:p>
            <a:r>
              <a:rPr lang="en-GB" sz="1800" dirty="0">
                <a:solidFill>
                  <a:srgbClr val="0070C0"/>
                </a:solidFill>
                <a:latin typeface="Arial"/>
                <a:cs typeface="Arial"/>
              </a:rPr>
              <a:t>Check your similarity on Turnitin</a:t>
            </a:r>
          </a:p>
          <a:p>
            <a:r>
              <a:rPr lang="en-GB" sz="1800" dirty="0">
                <a:solidFill>
                  <a:srgbClr val="0070C0"/>
                </a:solidFill>
                <a:latin typeface="Arial"/>
                <a:cs typeface="Arial"/>
              </a:rPr>
              <a:t>Have you critically analysed/evaluated and made links with theory?</a:t>
            </a:r>
          </a:p>
          <a:p>
            <a:r>
              <a:rPr lang="en-GB" sz="1800" dirty="0">
                <a:solidFill>
                  <a:srgbClr val="0070C0"/>
                </a:solidFill>
                <a:latin typeface="Arial"/>
                <a:cs typeface="Arial"/>
              </a:rPr>
              <a:t>Extenuating circumstances</a:t>
            </a:r>
          </a:p>
          <a:p>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8465690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68580" tIns="34290" rIns="68580" bIns="34290" rtlCol="0" anchor="ctr">
            <a:noAutofit/>
          </a:bodyPr>
          <a:lstStyle/>
          <a:p>
            <a:pPr algn="ctr"/>
            <a:r>
              <a:rPr lang="cy-GB" sz="3600" dirty="0">
                <a:latin typeface="Arial"/>
                <a:cs typeface="Arial"/>
              </a:rPr>
              <a:t>Problem/Cwestiwn?</a:t>
            </a:r>
            <a:br>
              <a:rPr lang="cy-GB" sz="3600" dirty="0">
                <a:latin typeface="Arial"/>
              </a:rPr>
            </a:br>
            <a:r>
              <a:rPr lang="en-GB" sz="3600" dirty="0">
                <a:solidFill>
                  <a:srgbClr val="002060"/>
                </a:solidFill>
                <a:latin typeface="Arial"/>
                <a:cs typeface="Arial"/>
              </a:rPr>
              <a:t> </a:t>
            </a:r>
            <a:r>
              <a:rPr lang="en-GB" sz="3600" dirty="0">
                <a:solidFill>
                  <a:srgbClr val="0070C0"/>
                </a:solidFill>
                <a:latin typeface="Arial"/>
                <a:cs typeface="Arial"/>
              </a:rPr>
              <a:t>Problem/Question?</a:t>
            </a:r>
          </a:p>
        </p:txBody>
      </p:sp>
      <p:sp>
        <p:nvSpPr>
          <p:cNvPr id="7" name="Content Placeholder 6"/>
          <p:cNvSpPr>
            <a:spLocks noGrp="1"/>
          </p:cNvSpPr>
          <p:nvPr>
            <p:ph sz="half" idx="1"/>
          </p:nvPr>
        </p:nvSpPr>
        <p:spPr>
          <a:xfrm>
            <a:off x="628650" y="1825625"/>
            <a:ext cx="7993101" cy="3809862"/>
          </a:xfrm>
        </p:spPr>
        <p:txBody>
          <a:bodyPr vert="horz" lIns="68580" tIns="34290" rIns="68580" bIns="34290" rtlCol="0" anchor="t">
            <a:normAutofit/>
          </a:bodyPr>
          <a:lstStyle/>
          <a:p>
            <a:pPr marL="0" indent="0">
              <a:buNone/>
            </a:pPr>
            <a:r>
              <a:rPr lang="en-GB" dirty="0">
                <a:latin typeface="Arial"/>
                <a:cs typeface="Arial"/>
              </a:rPr>
              <a:t>Natalie MacDonald</a:t>
            </a:r>
            <a:endParaRPr lang="en-GB">
              <a:latin typeface="Arial"/>
              <a:cs typeface="Arial"/>
            </a:endParaRPr>
          </a:p>
          <a:p>
            <a:pPr marL="0" indent="0">
              <a:buNone/>
            </a:pPr>
            <a:endParaRPr lang="en-GB" dirty="0">
              <a:latin typeface="Arial"/>
              <a:cs typeface="Arial"/>
            </a:endParaRPr>
          </a:p>
          <a:p>
            <a:pPr marL="0" indent="0">
              <a:buNone/>
            </a:pPr>
            <a:r>
              <a:rPr lang="en-GB" dirty="0">
                <a:latin typeface="Arial"/>
                <a:cs typeface="Arial"/>
                <a:hlinkClick r:id="rId3"/>
              </a:rPr>
              <a:t>Natalie.macdonald@uwtsd.ac.uk</a:t>
            </a:r>
            <a:r>
              <a:rPr lang="en-GB" dirty="0">
                <a:latin typeface="Arial"/>
                <a:cs typeface="Arial"/>
              </a:rPr>
              <a:t> </a:t>
            </a:r>
            <a:r>
              <a:rPr lang="en-GB" dirty="0">
                <a:latin typeface="Lucida Sans"/>
              </a:rPr>
              <a:t> </a:t>
            </a:r>
            <a:endParaRPr lang="en-GB" dirty="0"/>
          </a:p>
        </p:txBody>
      </p:sp>
    </p:spTree>
    <p:extLst>
      <p:ext uri="{BB962C8B-B14F-4D97-AF65-F5344CB8AC3E}">
        <p14:creationId xmlns:p14="http://schemas.microsoft.com/office/powerpoint/2010/main" val="369376457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D862BDF3570DE48A9CDDA6A02DFE1E3" ma:contentTypeVersion="6" ma:contentTypeDescription="Create a new document." ma:contentTypeScope="" ma:versionID="b24e489b4326b549a4beacb37143a9ea">
  <xsd:schema xmlns:xsd="http://www.w3.org/2001/XMLSchema" xmlns:xs="http://www.w3.org/2001/XMLSchema" xmlns:p="http://schemas.microsoft.com/office/2006/metadata/properties" xmlns:ns2="e8c94661-3631-4cb0-a485-b0264ff49df2" xmlns:ns3="bc5a8875-9481-4335-8833-11691f7858c0" targetNamespace="http://schemas.microsoft.com/office/2006/metadata/properties" ma:root="true" ma:fieldsID="b3c7219c647c31bc48ad749c65b8b887" ns2:_="" ns3:_="">
    <xsd:import namespace="e8c94661-3631-4cb0-a485-b0264ff49df2"/>
    <xsd:import namespace="bc5a8875-9481-4335-8833-11691f7858c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c94661-3631-4cb0-a485-b0264ff49df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c5a8875-9481-4335-8833-11691f7858c0"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E86326B-075C-4130-991C-1283A131CE24}">
  <ds:schemaRefs>
    <ds:schemaRef ds:uri="http://schemas.microsoft.com/sharepoint/v3/contenttype/forms"/>
  </ds:schemaRefs>
</ds:datastoreItem>
</file>

<file path=customXml/itemProps2.xml><?xml version="1.0" encoding="utf-8"?>
<ds:datastoreItem xmlns:ds="http://schemas.openxmlformats.org/officeDocument/2006/customXml" ds:itemID="{9E5F7C05-5FF7-4F22-92EE-6DB9A6920C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c94661-3631-4cb0-a485-b0264ff49df2"/>
    <ds:schemaRef ds:uri="bc5a8875-9481-4335-8833-11691f7858c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B8B82C1-C95D-4FA7-9A94-863E3B0DAD86}">
  <ds:schemaRefs>
    <ds:schemaRef ds:uri="http://schemas.microsoft.com/office/2006/metadata/properties"/>
    <ds:schemaRef ds:uri="http://schemas.microsoft.com/office/infopath/2007/PartnerControls"/>
    <ds:schemaRef ds:uri="http://www.w3.org/XML/1998/namespace"/>
    <ds:schemaRef ds:uri="http://purl.org/dc/dcmitype/"/>
    <ds:schemaRef ds:uri="http://schemas.openxmlformats.org/package/2006/metadata/core-properties"/>
    <ds:schemaRef ds:uri="http://schemas.microsoft.com/office/2006/documentManagement/types"/>
    <ds:schemaRef ds:uri="http://purl.org/dc/terms/"/>
    <ds:schemaRef ds:uri="http://purl.org/dc/elements/1.1/"/>
    <ds:schemaRef ds:uri="bc5a8875-9481-4335-8833-11691f7858c0"/>
    <ds:schemaRef ds:uri="e8c94661-3631-4cb0-a485-b0264ff49df2"/>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2953</Words>
  <Application>Microsoft Office PowerPoint</Application>
  <PresentationFormat>On-screen Show (4:3)</PresentationFormat>
  <Paragraphs>279</Paragraphs>
  <Slides>19</Slides>
  <Notes>18</Notes>
  <HiddenSlides>0</HiddenSlides>
  <MMClips>0</MMClips>
  <ScaleCrop>false</ScaleCrop>
  <HeadingPairs>
    <vt:vector size="6" baseType="variant">
      <vt:variant>
        <vt:lpstr>Fonts Used</vt:lpstr>
      </vt:variant>
      <vt:variant>
        <vt:i4>10</vt:i4>
      </vt:variant>
      <vt:variant>
        <vt:lpstr>Theme</vt:lpstr>
      </vt:variant>
      <vt:variant>
        <vt:i4>19</vt:i4>
      </vt:variant>
      <vt:variant>
        <vt:lpstr>Slide Titles</vt:lpstr>
      </vt:variant>
      <vt:variant>
        <vt:i4>19</vt:i4>
      </vt:variant>
    </vt:vector>
  </HeadingPairs>
  <TitlesOfParts>
    <vt:vector size="48" baseType="lpstr">
      <vt:lpstr>Myriad Pro</vt:lpstr>
      <vt:lpstr>Symbol,Sans-Serif</vt:lpstr>
      <vt:lpstr>Arial</vt:lpstr>
      <vt:lpstr>Calibri</vt:lpstr>
      <vt:lpstr>Calibri Light</vt:lpstr>
      <vt:lpstr>Lucida Sans</vt:lpstr>
      <vt:lpstr>Segoe UI</vt:lpstr>
      <vt:lpstr>Symbol</vt:lpstr>
      <vt:lpstr>Times</vt:lpstr>
      <vt:lpstr>Times New Roman</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ECCP7001C Myfyrdodau Beirniadol o Arfer Academaidd a Phroffesiynol  Aseiniad 2   ECCP7001 Critical Reflections of Academic and Professional Practice Assessment 2      </vt:lpstr>
      <vt:lpstr>Meini Asesu             Assessment Criteria</vt:lpstr>
      <vt:lpstr>Assessment Criteria</vt:lpstr>
      <vt:lpstr> Asesiad 2 Assessment  2</vt:lpstr>
      <vt:lpstr>Teitl y cwestiwn Title of the question</vt:lpstr>
      <vt:lpstr>PowerPoint Presentation</vt:lpstr>
      <vt:lpstr>Meini prawf 1 Criteria 1</vt:lpstr>
      <vt:lpstr>Meini prawf 2 Criteria 2</vt:lpstr>
      <vt:lpstr>Meini prawf 3 Criteria 3</vt:lpstr>
      <vt:lpstr>Meini prawf 4 Section 4</vt:lpstr>
      <vt:lpstr>Sgiliau ar gyfer Arfer Proffesiynol  Skills for Professional Practice</vt:lpstr>
      <vt:lpstr>Pethau i’w gofio Matters to remember </vt:lpstr>
      <vt:lpstr>PowerPoint Presentation</vt:lpstr>
      <vt:lpstr>Materion TGCh? ICT issues?</vt:lpstr>
      <vt:lpstr>Cymorth o’r tîm Support from the team</vt:lpstr>
      <vt:lpstr>Cyflwyniadau Hwyr  Late Submissions</vt:lpstr>
      <vt:lpstr>Ystyriaethau olaf... Final considerations…</vt:lpstr>
      <vt:lpstr>Problem/Cwestiwn?  Problem/Question?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Natalie MacDonald</cp:lastModifiedBy>
  <cp:revision>40</cp:revision>
  <dcterms:created xsi:type="dcterms:W3CDTF">2021-03-10T12:10:47Z</dcterms:created>
  <dcterms:modified xsi:type="dcterms:W3CDTF">2023-09-08T14:09:52Z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0x0101002D862BDF3570DE48A9CDDA6A02DFE1E3</vt:lpwstr>
  </property>
</Properties>
</file>