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slideLayouts/slideLayout13.xml" ContentType="application/vnd.openxmlformats-officedocument.presentationml.slideLayout+xml"/>
  <Override PartName="/ppt/theme/theme5.xml" ContentType="application/vnd.openxmlformats-officedocument.theme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theme/theme7.xml" ContentType="application/vnd.openxmlformats-officedocument.theme+xml"/>
  <Override PartName="/ppt/slideLayouts/slideLayout16.xml" ContentType="application/vnd.openxmlformats-officedocument.presentationml.slideLayout+xml"/>
  <Override PartName="/ppt/theme/theme8.xml" ContentType="application/vnd.openxmlformats-officedocument.theme+xml"/>
  <Override PartName="/ppt/slideLayouts/slideLayout17.xml" ContentType="application/vnd.openxmlformats-officedocument.presentationml.slideLayout+xml"/>
  <Override PartName="/ppt/theme/theme9.xml" ContentType="application/vnd.openxmlformats-officedocument.theme+xml"/>
  <Override PartName="/ppt/slideLayouts/slideLayout18.xml" ContentType="application/vnd.openxmlformats-officedocument.presentationml.slideLayout+xml"/>
  <Override PartName="/ppt/theme/theme10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1.xml" ContentType="application/vnd.openxmlformats-officedocument.theme+xml"/>
  <Override PartName="/ppt/slideLayouts/slideLayout22.xml" ContentType="application/vnd.openxmlformats-officedocument.presentationml.slideLayout+xml"/>
  <Override PartName="/ppt/theme/theme12.xml" ContentType="application/vnd.openxmlformats-officedocument.theme+xml"/>
  <Override PartName="/ppt/slideLayouts/slideLayout23.xml" ContentType="application/vnd.openxmlformats-officedocument.presentationml.slideLayout+xml"/>
  <Override PartName="/ppt/theme/theme13.xml" ContentType="application/vnd.openxmlformats-officedocument.theme+xml"/>
  <Override PartName="/ppt/slideLayouts/slideLayout24.xml" ContentType="application/vnd.openxmlformats-officedocument.presentationml.slideLayout+xml"/>
  <Override PartName="/ppt/theme/theme14.xml" ContentType="application/vnd.openxmlformats-officedocument.theme+xml"/>
  <Override PartName="/ppt/slideLayouts/slideLayout25.xml" ContentType="application/vnd.openxmlformats-officedocument.presentationml.slideLayout+xml"/>
  <Override PartName="/ppt/theme/theme15.xml" ContentType="application/vnd.openxmlformats-officedocument.theme+xml"/>
  <Override PartName="/ppt/slideLayouts/slideLayout26.xml" ContentType="application/vnd.openxmlformats-officedocument.presentationml.slideLayout+xml"/>
  <Override PartName="/ppt/theme/theme16.xml" ContentType="application/vnd.openxmlformats-officedocument.theme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9.xml" ContentType="application/vnd.openxmlformats-officedocument.theme+xml"/>
  <Override PartName="/ppt/slideLayouts/slideLayout37.xml" ContentType="application/vnd.openxmlformats-officedocument.presentationml.slideLayout+xml"/>
  <Override PartName="/ppt/theme/theme20.xml" ContentType="application/vnd.openxmlformats-officedocument.theme+xml"/>
  <Override PartName="/ppt/slideLayouts/slideLayout38.xml" ContentType="application/vnd.openxmlformats-officedocument.presentationml.slideLayout+xml"/>
  <Override PartName="/ppt/theme/theme21.xml" ContentType="application/vnd.openxmlformats-officedocument.theme+xml"/>
  <Override PartName="/ppt/slideLayouts/slideLayout39.xml" ContentType="application/vnd.openxmlformats-officedocument.presentationml.slideLayout+xml"/>
  <Override PartName="/ppt/theme/theme22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3.xml" ContentType="application/vnd.openxmlformats-officedocument.theme+xml"/>
  <Override PartName="/ppt/slideLayouts/slideLayout42.xml" ContentType="application/vnd.openxmlformats-officedocument.presentationml.slideLayout+xml"/>
  <Override PartName="/ppt/theme/theme2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2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6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27.xml" ContentType="application/vnd.openxmlformats-officedocument.theme+xml"/>
  <Override PartName="/ppt/theme/theme2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77" r:id="rId2"/>
    <p:sldMasterId id="2147483683" r:id="rId3"/>
    <p:sldMasterId id="2147483686" r:id="rId4"/>
    <p:sldMasterId id="2147483688" r:id="rId5"/>
    <p:sldMasterId id="2147483690" r:id="rId6"/>
    <p:sldMasterId id="2147483692" r:id="rId7"/>
    <p:sldMasterId id="2147483694" r:id="rId8"/>
    <p:sldMasterId id="2147483696" r:id="rId9"/>
    <p:sldMasterId id="2147483698" r:id="rId10"/>
    <p:sldMasterId id="2147483700" r:id="rId11"/>
    <p:sldMasterId id="2147483702" r:id="rId12"/>
    <p:sldMasterId id="2147483704" r:id="rId13"/>
    <p:sldMasterId id="2147483706" r:id="rId14"/>
    <p:sldMasterId id="2147483708" r:id="rId15"/>
    <p:sldMasterId id="2147483710" r:id="rId16"/>
    <p:sldMasterId id="2147483712" r:id="rId17"/>
    <p:sldMasterId id="2147483714" r:id="rId18"/>
    <p:sldMasterId id="2147483716" r:id="rId19"/>
    <p:sldMasterId id="2147483725" r:id="rId20"/>
    <p:sldMasterId id="2147483727" r:id="rId21"/>
    <p:sldMasterId id="2147483729" r:id="rId22"/>
    <p:sldMasterId id="2147483731" r:id="rId23"/>
    <p:sldMasterId id="2147483734" r:id="rId24"/>
    <p:sldMasterId id="2147483736" r:id="rId25"/>
    <p:sldMasterId id="2147483743" r:id="rId26"/>
    <p:sldMasterId id="2147483756" r:id="rId27"/>
  </p:sldMasterIdLst>
  <p:notesMasterIdLst>
    <p:notesMasterId r:id="rId52"/>
  </p:notesMasterIdLst>
  <p:sldIdLst>
    <p:sldId id="351" r:id="rId28"/>
    <p:sldId id="352" r:id="rId29"/>
    <p:sldId id="267" r:id="rId30"/>
    <p:sldId id="257" r:id="rId31"/>
    <p:sldId id="258" r:id="rId32"/>
    <p:sldId id="259" r:id="rId33"/>
    <p:sldId id="260" r:id="rId34"/>
    <p:sldId id="261" r:id="rId35"/>
    <p:sldId id="262" r:id="rId36"/>
    <p:sldId id="263" r:id="rId37"/>
    <p:sldId id="264" r:id="rId38"/>
    <p:sldId id="265" r:id="rId39"/>
    <p:sldId id="268" r:id="rId40"/>
    <p:sldId id="269" r:id="rId41"/>
    <p:sldId id="271" r:id="rId42"/>
    <p:sldId id="276" r:id="rId43"/>
    <p:sldId id="277" r:id="rId44"/>
    <p:sldId id="270" r:id="rId45"/>
    <p:sldId id="272" r:id="rId46"/>
    <p:sldId id="273" r:id="rId47"/>
    <p:sldId id="274" r:id="rId48"/>
    <p:sldId id="275" r:id="rId49"/>
    <p:sldId id="278" r:id="rId50"/>
    <p:sldId id="30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77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12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7.xml"/><Relationship Id="rId42" Type="http://schemas.openxmlformats.org/officeDocument/2006/relationships/slide" Target="slides/slide15.xml"/><Relationship Id="rId47" Type="http://schemas.openxmlformats.org/officeDocument/2006/relationships/slide" Target="slides/slide20.xml"/><Relationship Id="rId50" Type="http://schemas.openxmlformats.org/officeDocument/2006/relationships/slide" Target="slides/slide23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2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" Target="slides/slide5.xml"/><Relationship Id="rId37" Type="http://schemas.openxmlformats.org/officeDocument/2006/relationships/slide" Target="slides/slide10.xml"/><Relationship Id="rId40" Type="http://schemas.openxmlformats.org/officeDocument/2006/relationships/slide" Target="slides/slide13.xml"/><Relationship Id="rId45" Type="http://schemas.openxmlformats.org/officeDocument/2006/relationships/slide" Target="slides/slide18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4.xml"/><Relationship Id="rId44" Type="http://schemas.openxmlformats.org/officeDocument/2006/relationships/slide" Target="slides/slide17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" Target="slides/slide3.xml"/><Relationship Id="rId35" Type="http://schemas.openxmlformats.org/officeDocument/2006/relationships/slide" Target="slides/slide8.xml"/><Relationship Id="rId43" Type="http://schemas.openxmlformats.org/officeDocument/2006/relationships/slide" Target="slides/slide16.xml"/><Relationship Id="rId48" Type="http://schemas.openxmlformats.org/officeDocument/2006/relationships/slide" Target="slides/slide21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4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" Target="slides/slide6.xml"/><Relationship Id="rId38" Type="http://schemas.openxmlformats.org/officeDocument/2006/relationships/slide" Target="slides/slide11.xml"/><Relationship Id="rId46" Type="http://schemas.openxmlformats.org/officeDocument/2006/relationships/slide" Target="slides/slide19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4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" Target="slides/slide1.xml"/><Relationship Id="rId36" Type="http://schemas.openxmlformats.org/officeDocument/2006/relationships/slide" Target="slides/slide9.xml"/><Relationship Id="rId49" Type="http://schemas.openxmlformats.org/officeDocument/2006/relationships/slide" Target="slides/slide2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F712F-C133-4293-A126-A503DA9814CF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43EA50-3D08-4717-AC22-510B319E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9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19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153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106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64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118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073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41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49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092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1541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2352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8569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6685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4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346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1404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5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95409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5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4173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4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926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4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44498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365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2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460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9099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2575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365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2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08803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60" y="142093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60" y="2881430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964214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60" y="142093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60" y="2881430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28721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50" y="365129"/>
            <a:ext cx="79562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50" y="1825625"/>
            <a:ext cx="7956223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43208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50" y="365129"/>
            <a:ext cx="79562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50" y="1825625"/>
            <a:ext cx="7956223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830759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7" y="365129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7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40097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7" y="365129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7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924341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8673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7535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6383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7632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3551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9704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6858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2888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91264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07789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3240917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75586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57767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5365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7711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399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7877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7652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96196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1515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8220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7364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6745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9822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9166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12734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30986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54739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82108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701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71545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2478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7244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53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1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5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6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7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3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39.xml"/></Relationships>
</file>

<file path=ppt/slideMasters/_rels/slideMaster23.xml.rels><?xml version="1.0" encoding="UTF-8" standalone="yes"?>
<Relationships xmlns="http://schemas.openxmlformats.org/package/2006/relationships"><Relationship Id="rId3" Type="http://schemas.openxmlformats.org/officeDocument/2006/relationships/theme" Target="../theme/theme23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42.xml"/></Relationships>
</file>

<file path=ppt/slideMasters/_rels/slideMaster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5" Type="http://schemas.openxmlformats.org/officeDocument/2006/relationships/image" Target="../media/image3.jpeg"/><Relationship Id="rId4" Type="http://schemas.openxmlformats.org/officeDocument/2006/relationships/theme" Target="../theme/theme25.xml"/></Relationships>
</file>

<file path=ppt/slideMasters/_rels/slideMaster2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theme" Target="../theme/theme26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image" Target="../media/image1.png"/></Relationships>
</file>

<file path=ppt/slideMasters/_rels/slideMaster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0.xml"/><Relationship Id="rId7" Type="http://schemas.openxmlformats.org/officeDocument/2006/relationships/image" Target="../media/image3.jpeg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theme" Target="../theme/theme27.xml"/><Relationship Id="rId5" Type="http://schemas.openxmlformats.org/officeDocument/2006/relationships/slideLayout" Target="../slideLayouts/slideLayout62.xml"/><Relationship Id="rId4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287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48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891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hf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938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25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7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5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1762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5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73617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3233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5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3889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None/>
        <a:defRPr sz="1575" kern="1200">
          <a:solidFill>
            <a:schemeClr val="bg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365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7808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41" r:id="rId2"/>
    <p:sldLayoutId id="2147483742" r:id="rId3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3" y="365129"/>
            <a:ext cx="11557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3" y="1825625"/>
            <a:ext cx="1155726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32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7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7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6092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60" y="142093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60" y="2881430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00656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50" y="365129"/>
            <a:ext cx="79562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50" y="1825625"/>
            <a:ext cx="7956223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5451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50" y="365129"/>
            <a:ext cx="795622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50" y="1825625"/>
            <a:ext cx="7956223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6100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7" y="365129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7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773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7" y="365129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7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7977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877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56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2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943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884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</p:sldLayoutIdLst>
  <p:hf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78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3437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39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53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3</a:t>
            </a:r>
            <a:r>
              <a:rPr lang="en-GB" sz="44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68939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>
            <a:normAutofit/>
          </a:bodyPr>
          <a:lstStyle/>
          <a:p>
            <a:pPr algn="l"/>
            <a: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Gathering and analysing data to help generate potential solutions to a problem</a:t>
            </a:r>
          </a:p>
          <a:p>
            <a:pPr>
              <a:lnSpc>
                <a:spcPct val="200000"/>
              </a:lnSpc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Models and tools that aid idea generation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A3B5D-B0C0-4E8E-BDE0-27E95C9EB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358416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1125"/>
            <a:ext cx="3785616" cy="1143000"/>
          </a:xfrm>
        </p:spPr>
        <p:txBody>
          <a:bodyPr/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  <a:br>
              <a:rPr lang="en-GB" sz="3600" b="1" dirty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(Proctor, T. 2005)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A817F9-5358-4BB4-B009-A88F513FCC3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1ECFF8-1B54-4192-8C87-984DCFE1C3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6705" y="744432"/>
            <a:ext cx="7526204" cy="480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11976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58222" y="365129"/>
            <a:ext cx="11481847" cy="80327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Rules</a:t>
            </a:r>
            <a:endParaRPr lang="en-AU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92385" y="1254417"/>
            <a:ext cx="10146242" cy="43702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2800" dirty="0">
                <a:latin typeface="Arial" charset="0"/>
                <a:cs typeface="Arial" charset="0"/>
              </a:rPr>
              <a:t>Evaluate later</a:t>
            </a:r>
          </a:p>
          <a:p>
            <a:pPr marL="0" indent="0"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sz="2800" dirty="0">
                <a:latin typeface="Arial" charset="0"/>
                <a:cs typeface="Arial" charset="0"/>
              </a:rPr>
              <a:t>       Go for quantity</a:t>
            </a:r>
          </a:p>
          <a:p>
            <a:pPr marL="457200" lvl="1" indent="0">
              <a:buNone/>
            </a:pPr>
            <a:r>
              <a:rPr lang="en-US" altLang="en-US" sz="2800" b="1" dirty="0">
                <a:latin typeface="Arial" charset="0"/>
                <a:cs typeface="Arial" charset="0"/>
              </a:rPr>
              <a:t>          Flexibility</a:t>
            </a:r>
          </a:p>
          <a:p>
            <a:pPr marL="457200" lvl="1" indent="0">
              <a:buNone/>
            </a:pPr>
            <a:r>
              <a:rPr lang="en-US" altLang="en-US" sz="2800" b="1" dirty="0">
                <a:latin typeface="Arial" charset="0"/>
                <a:cs typeface="Arial" charset="0"/>
              </a:rPr>
              <a:t>          Fluency</a:t>
            </a:r>
          </a:p>
          <a:p>
            <a:pPr marL="457200" lvl="1" indent="0">
              <a:buNone/>
            </a:pPr>
            <a:endParaRPr lang="en-US" altLang="en-US" sz="2800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sz="2800" dirty="0">
                <a:latin typeface="Arial" charset="0"/>
                <a:cs typeface="Arial" charset="0"/>
              </a:rPr>
              <a:t>                  Encourage wild ideas</a:t>
            </a:r>
          </a:p>
          <a:p>
            <a:pPr marL="0" indent="0"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sz="2800" dirty="0">
                <a:latin typeface="Arial" charset="0"/>
                <a:cs typeface="Arial" charset="0"/>
              </a:rPr>
              <a:t>                            Build on other ideas</a:t>
            </a:r>
          </a:p>
          <a:p>
            <a:pPr marL="457200" lvl="1" indent="0">
              <a:buNone/>
            </a:pPr>
            <a:r>
              <a:rPr lang="en-US" altLang="en-US" sz="2800" b="1" dirty="0">
                <a:latin typeface="Arial" charset="0"/>
                <a:cs typeface="Arial" charset="0"/>
              </a:rPr>
              <a:t>                                   Elaboration</a:t>
            </a:r>
            <a:endParaRPr lang="en-AU" altLang="en-US" sz="2800" b="1" dirty="0">
              <a:latin typeface="Arial" charset="0"/>
              <a:cs typeface="Arial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BBF7D-6BBC-46DD-A4BB-5ED687950E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7152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37067" y="214313"/>
            <a:ext cx="7199313" cy="38576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84525" y="1329337"/>
            <a:ext cx="11870408" cy="4084037"/>
          </a:xfrm>
        </p:spPr>
        <p:txBody>
          <a:bodyPr>
            <a:normAutofit fontScale="85000" lnSpcReduction="20000"/>
          </a:bodyPr>
          <a:lstStyle/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sz="3500" dirty="0">
                <a:latin typeface="Arial" charset="0"/>
                <a:cs typeface="Arial" charset="0"/>
              </a:rPr>
              <a:t>Set the problem / issue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35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Determine and specify the problem which needs a solution.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35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Every participant must  know the problem.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35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35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3500" dirty="0">
                <a:latin typeface="Arial" charset="0"/>
                <a:cs typeface="Arial" charset="0"/>
              </a:rPr>
              <a:t>	Timed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0D75B1-446F-437A-B3B7-072A28E2F9B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8964" y="3342556"/>
            <a:ext cx="2555161" cy="2186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64186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333" y="274638"/>
            <a:ext cx="10041467" cy="77787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214077"/>
            <a:ext cx="11853334" cy="4479792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  <a:defRPr/>
            </a:pPr>
            <a:r>
              <a:rPr lang="en-GB" altLang="en-US" sz="5100" b="1" dirty="0">
                <a:latin typeface="Arial" charset="0"/>
                <a:cs typeface="Arial" charset="0"/>
              </a:rPr>
              <a:t>Revisit list</a:t>
            </a:r>
          </a:p>
          <a:p>
            <a:pPr marL="0" indent="0">
              <a:buNone/>
              <a:defRPr/>
            </a:pPr>
            <a:endParaRPr lang="en-GB" altLang="en-US" sz="4100" b="1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5100" dirty="0">
                <a:latin typeface="Arial" charset="0"/>
                <a:cs typeface="Arial" charset="0"/>
              </a:rPr>
              <a:t>Mark each item as:</a:t>
            </a:r>
          </a:p>
          <a:p>
            <a:pPr marL="0" indent="0">
              <a:buNone/>
              <a:defRPr/>
            </a:pPr>
            <a:endParaRPr lang="en-GB" altLang="en-US" sz="51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5100" dirty="0">
                <a:latin typeface="Arial" charset="0"/>
                <a:cs typeface="Arial" charset="0"/>
              </a:rPr>
              <a:t>	</a:t>
            </a:r>
            <a:r>
              <a:rPr lang="en-GB" altLang="en-US" sz="5100" b="1" dirty="0">
                <a:latin typeface="Arial" charset="0"/>
                <a:cs typeface="Arial" charset="0"/>
              </a:rPr>
              <a:t>Yes</a:t>
            </a:r>
            <a:r>
              <a:rPr lang="en-GB" altLang="en-US" sz="5100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>
              <a:buNone/>
              <a:defRPr/>
            </a:pPr>
            <a:endParaRPr lang="en-GB" altLang="en-US" sz="51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5100" dirty="0">
                <a:latin typeface="Arial" charset="0"/>
                <a:cs typeface="Arial" charset="0"/>
              </a:rPr>
              <a:t>	</a:t>
            </a:r>
            <a:r>
              <a:rPr lang="en-GB" altLang="en-US" sz="5100" b="1" dirty="0">
                <a:latin typeface="Arial" charset="0"/>
                <a:cs typeface="Arial" charset="0"/>
              </a:rPr>
              <a:t>No</a:t>
            </a:r>
            <a:r>
              <a:rPr lang="en-GB" altLang="en-US" sz="5100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>
              <a:buNone/>
              <a:defRPr/>
            </a:pPr>
            <a:endParaRPr lang="en-GB" altLang="en-US" sz="51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5100" dirty="0">
                <a:latin typeface="Arial" charset="0"/>
                <a:cs typeface="Arial" charset="0"/>
              </a:rPr>
              <a:t>	</a:t>
            </a:r>
            <a:r>
              <a:rPr lang="en-GB" altLang="en-US" sz="5100" b="1" dirty="0">
                <a:latin typeface="Arial" charset="0"/>
                <a:cs typeface="Arial" charset="0"/>
              </a:rPr>
              <a:t>W</a:t>
            </a:r>
            <a:r>
              <a:rPr lang="en-GB" altLang="en-US" sz="5100" dirty="0">
                <a:latin typeface="Arial" charset="0"/>
                <a:cs typeface="Arial" charset="0"/>
              </a:rPr>
              <a:t> – Weird but might be worth looking at further</a:t>
            </a:r>
          </a:p>
          <a:p>
            <a:pPr marL="0" indent="0"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</a:p>
          <a:p>
            <a:pPr marL="0" indent="0"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0660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BB5FAC-C177-4158-A351-0790F22A2CE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537" y="65216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934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333" y="831055"/>
            <a:ext cx="10041467" cy="59213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</a:t>
            </a:r>
            <a:br>
              <a:rPr lang="en-US" altLang="en-US" sz="3600" dirty="0">
                <a:latin typeface="Arial" charset="0"/>
                <a:cs typeface="Arial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916111"/>
            <a:ext cx="12022667" cy="3929064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sz="3200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sz="3200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sz="3200" dirty="0">
                <a:latin typeface="Arial" charset="0"/>
                <a:cs typeface="Arial" charset="0"/>
              </a:rPr>
              <a:t>Pick the preferred option (s)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r>
              <a:rPr lang="en-US" altLang="en-US" sz="800" dirty="0">
                <a:latin typeface="Arial" charset="0"/>
                <a:cs typeface="Arial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4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DB847E-075B-43E8-A12F-17A0B1A303F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018" y="106299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3405" y="3581988"/>
            <a:ext cx="2390024" cy="204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447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5663" y="600076"/>
            <a:ext cx="11768666" cy="1487910"/>
          </a:xfrm>
        </p:spPr>
        <p:txBody>
          <a:bodyPr vert="horz" lIns="0" tIns="0" rIns="0" bIns="0" rtlCol="0" anchor="ctr">
            <a:normAutofit/>
          </a:bodyPr>
          <a:lstStyle/>
          <a:p>
            <a:pPr defTabSz="457200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How to dispose of unsold stock of 50,000 old fashioned umbrellas?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328025" y="6381751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8FEED5-F264-4C7F-9AD9-E66C50AA861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2" descr="http://www.antiques.com/vendor_item_images/ori__1909906313_1085888_VINTAGE_COLLECTION_OF_ANTIQUE_UMBRELLAS-PERFECT_FOR_COLLECTOR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831" y="2087985"/>
            <a:ext cx="3611901" cy="3611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25983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F7DF0A-039C-4D74-8D35-E6A91204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67" y="274638"/>
            <a:ext cx="11192933" cy="737416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Some responses from students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2EA285-6574-448C-9ED4-9FB99966851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89467" y="1298353"/>
            <a:ext cx="11362266" cy="4327525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Publicity carriers for firms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Give away on rainy day 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material to make hats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upside down as irrigation devices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Sell to UK</a:t>
            </a:r>
          </a:p>
          <a:p>
            <a:pPr marL="0" lvl="0" indent="0" defTabSz="457200">
              <a:buClr>
                <a:prstClr val="black"/>
              </a:buClr>
              <a:buSzPct val="46000"/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  <a:latin typeface="Arial" charset="0"/>
                <a:cs typeface="Arial" charset="0"/>
              </a:rPr>
              <a:t>Use upside down as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Arial" charset="0"/>
            </a:endParaRP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Make giant sculpture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struts as bicycle spokes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D06AF7-4F11-49AA-AB91-D541B4DFC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7025" y="299397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4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0629" y="260350"/>
            <a:ext cx="10262734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Wildest Idea</a:t>
            </a:r>
            <a:endParaRPr lang="en-AU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03199" y="1600201"/>
            <a:ext cx="11870267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sz="3200" dirty="0">
                <a:latin typeface="Arial" charset="0"/>
                <a:cs typeface="Arial" charset="0"/>
              </a:rPr>
              <a:t>Wild ideas may not be productive in themselves, but they can spur others on  to think of more practical ideas.</a:t>
            </a:r>
          </a:p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AU" altLang="en-US" dirty="0">
              <a:latin typeface="Arial" charset="0"/>
              <a:cs typeface="Arial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7F0927-966A-468D-A80D-F30F48205E4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6686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69333" y="423343"/>
            <a:ext cx="8594725" cy="609600"/>
          </a:xfrm>
        </p:spPr>
        <p:txBody>
          <a:bodyPr vert="horz" lIns="0" tIns="0" rIns="0" bIns="0" rtlCol="0" anchor="ctr">
            <a:normAutofit/>
          </a:bodyPr>
          <a:lstStyle/>
          <a:p>
            <a:pPr algn="l" defTabSz="457200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Reverse Method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521440"/>
            <a:ext cx="11853334" cy="5441360"/>
          </a:xfrm>
        </p:spPr>
        <p:txBody>
          <a:bodyPr vert="horz" lIns="0" tIns="0" rIns="0" bIns="0" rtlCol="0">
            <a:normAutofit/>
          </a:bodyPr>
          <a:lstStyle/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3200" dirty="0">
                <a:latin typeface="Arial" charset="0"/>
                <a:cs typeface="Arial" charset="0"/>
              </a:rPr>
              <a:t>When ideas start to dry up in conventional Brainstorming, change the direction of the ideas.</a:t>
            </a: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endParaRPr lang="en-GB" altLang="en-US" sz="3200" dirty="0">
              <a:latin typeface="Arial" charset="0"/>
              <a:cs typeface="Arial" charset="0"/>
            </a:endParaRP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3200" dirty="0">
                <a:latin typeface="Arial" charset="0"/>
                <a:cs typeface="Arial" charset="0"/>
              </a:rPr>
              <a:t>If the problem was “How do we improve quality”, that could be reversed into “How can we decrease our quality”</a:t>
            </a: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endParaRPr lang="en-GB" altLang="en-US" sz="3200" dirty="0">
              <a:latin typeface="Arial" charset="0"/>
              <a:cs typeface="Arial" charset="0"/>
            </a:endParaRP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3200" dirty="0">
                <a:latin typeface="Arial" charset="0"/>
                <a:cs typeface="Arial" charset="0"/>
              </a:rPr>
              <a:t>Ideas generated will help with the original problem.</a:t>
            </a:r>
            <a:endParaRPr lang="en-US" altLang="en-US" sz="3200" dirty="0">
              <a:latin typeface="Arial" charset="0"/>
              <a:cs typeface="Arial" charset="0"/>
            </a:endParaRP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65F108-E376-4D67-B279-642303325AA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34632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226A4-A175-44DB-AA29-52E7F050A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128" y="238062"/>
            <a:ext cx="4108704" cy="1005522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Mind Map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9EF6AF-FB8C-4B6A-8B78-396D587640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6" t="4146" r="3581" b="5733"/>
          <a:stretch/>
        </p:blipFill>
        <p:spPr>
          <a:xfrm>
            <a:off x="2986020" y="55588"/>
            <a:ext cx="9135953" cy="566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386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365130"/>
            <a:ext cx="11481847" cy="975638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Mind Map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5D43F-D77E-44CF-B9DC-96B1C53BD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1340768"/>
            <a:ext cx="11686032" cy="4176465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Is a good way to record all the ideas 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provides ‘visibility’ 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shows the links and relationships between ideas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Its adaptable – ideas can be added later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shows the factors that need addressing:</a:t>
            </a:r>
          </a:p>
          <a:p>
            <a:pPr lvl="1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Environmental, financial, legal, social…etc.</a:t>
            </a:r>
          </a:p>
          <a:p>
            <a:pPr marL="457200" lvl="1" indent="0">
              <a:buNone/>
            </a:pP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455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274638"/>
            <a:ext cx="2854569" cy="993228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Flowchart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08" y="1337022"/>
            <a:ext cx="11490192" cy="4180211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Also called: process flowchart, process flow diagram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flowchart is a picture of the separate steps of a process in sequential order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Elements that may be included are: sequence of actions, materials or services entering or leaving the process (inputs and outputs), decisions that must be made, people who become involved, time involved at each step and/or process measurements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245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6408F-3FF7-4738-BC7E-B509133DE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40" y="274637"/>
            <a:ext cx="3649916" cy="1696205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 simple example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72F85-D8EB-4AAD-8613-AAF7E797A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1712" y="274637"/>
            <a:ext cx="7918882" cy="54307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63AB223-9F35-4681-9C14-AF1F3A85D6CF}"/>
              </a:ext>
            </a:extLst>
          </p:cNvPr>
          <p:cNvSpPr/>
          <p:nvPr/>
        </p:nvSpPr>
        <p:spPr>
          <a:xfrm>
            <a:off x="131406" y="5144156"/>
            <a:ext cx="17831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Lucidchart.com.</a:t>
            </a:r>
          </a:p>
        </p:txBody>
      </p:sp>
    </p:spTree>
    <p:extLst>
      <p:ext uri="{BB962C8B-B14F-4D97-AF65-F5344CB8AC3E}">
        <p14:creationId xmlns:p14="http://schemas.microsoft.com/office/powerpoint/2010/main" val="122870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DC6FA8D-BFCE-436E-B57A-F7C154014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92" y="274637"/>
            <a:ext cx="3288768" cy="1962536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Another  simple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C27EB3-C216-4416-9C8A-A118D8B16C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0492" y="190114"/>
            <a:ext cx="7802037" cy="52419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587BE0E-9C5A-4330-9860-DD936E51C701}"/>
              </a:ext>
            </a:extLst>
          </p:cNvPr>
          <p:cNvSpPr/>
          <p:nvPr/>
        </p:nvSpPr>
        <p:spPr>
          <a:xfrm>
            <a:off x="270650" y="5147232"/>
            <a:ext cx="2021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ThereIFixedIt.com.</a:t>
            </a:r>
          </a:p>
        </p:txBody>
      </p:sp>
    </p:spTree>
    <p:extLst>
      <p:ext uri="{BB962C8B-B14F-4D97-AF65-F5344CB8AC3E}">
        <p14:creationId xmlns:p14="http://schemas.microsoft.com/office/powerpoint/2010/main" val="3232632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2604887" cy="1143000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Flowchart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BDD9A6-A2A7-4C8E-8DEF-18F0468A8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868"/>
          <a:stretch/>
        </p:blipFill>
        <p:spPr>
          <a:xfrm>
            <a:off x="2250832" y="175847"/>
            <a:ext cx="6831623" cy="55226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9CE46D-D55D-4169-B2D7-4E8F09C8A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1117" y="1107399"/>
            <a:ext cx="2919514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236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274638"/>
            <a:ext cx="2854569" cy="1143000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Flowchart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739" y="1417638"/>
            <a:ext cx="11746522" cy="4253400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is a graphical representation of the steps in a process used to 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better understand it and 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reveal opportunities for improvement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This is a generic tool that can be adapted for a wide variety of purposes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manufacturing process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 administrative or service process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project plan</a:t>
            </a:r>
          </a:p>
          <a:p>
            <a:pPr lvl="1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843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131885"/>
            <a:ext cx="10042811" cy="1178169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When to use flowcharts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739" y="1513754"/>
            <a:ext cx="11359661" cy="415728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develop understanding of how a process is done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study a process for improvement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communicate to others how a process is done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better communication is needed between people involved with the same process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document a process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planning a project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3040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131885"/>
            <a:ext cx="10042811" cy="1178169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How to construct a flowcharts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75" y="1237130"/>
            <a:ext cx="11948673" cy="443390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Define the process to be diagrammed. Give it a title.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and decide on the boundaries of your process: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 or when does the process start?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 or when does it end?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and decide on the level of detail to be included in the diagram.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Brainstorm the activities that take place. Write each on a card or sticky note.    Sequence is not important at this point, although thinking in sequence may help people remember all the steps.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Arrange the activities in proper sequence.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all activities are included and everyone agrees that the sequence is correct, draw arrows to show the flow of the process.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Review the flowchart with others involved in the process (workers, supervisors, suppliers, customers) to see if they agree that the process is drawn accurately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5142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EEF71-5419-4436-B8EC-D01D3F239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20C745-CD5E-4B0B-83DB-DCCAB44E30FD}"/>
              </a:ext>
            </a:extLst>
          </p:cNvPr>
          <p:cNvSpPr/>
          <p:nvPr/>
        </p:nvSpPr>
        <p:spPr>
          <a:xfrm>
            <a:off x="145504" y="2023789"/>
            <a:ext cx="1130104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Nancy R. </a:t>
            </a:r>
            <a:r>
              <a:rPr lang="en-GB" sz="1400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Tague,N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R., (2004)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Quality Toolbox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400" baseline="30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edition, ASQ Quality Press, pages 255–257</a:t>
            </a:r>
          </a:p>
          <a:p>
            <a:endParaRPr lang="en-GB" sz="1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Proctor,T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(2005)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Essentials of Marketing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,4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edition, Financial Times/ Prentice Hall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Osborn, A.F., (1963)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Applied imagination: Principles and procedures of creative problem solving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(3rdEdition). Charles Scribner’s Sons</a:t>
            </a:r>
          </a:p>
          <a:p>
            <a:endParaRPr lang="en-GB" sz="1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Lucidchart.com (no year) Flowchart Examples and Templates, Online; available at https://www.lucidchart.com/pages/templates/flowchart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Incidental Economist ( no year) A fix-it flowchart, Online; available at https://theincidentaleconomist.com/wordpress/a-fix-it-flowchart/</a:t>
            </a:r>
          </a:p>
        </p:txBody>
      </p:sp>
    </p:spTree>
    <p:extLst>
      <p:ext uri="{BB962C8B-B14F-4D97-AF65-F5344CB8AC3E}">
        <p14:creationId xmlns:p14="http://schemas.microsoft.com/office/powerpoint/2010/main" val="23549125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46E7-EBD2-4B6F-B18C-06B41D21E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C3234-E71E-473B-9ADB-AEF9FBEB1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39517"/>
            <a:ext cx="10972800" cy="3377715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one of these tools to capture potential solutions to your problem.</a:t>
            </a:r>
          </a:p>
        </p:txBody>
      </p:sp>
    </p:spTree>
    <p:extLst>
      <p:ext uri="{BB962C8B-B14F-4D97-AF65-F5344CB8AC3E}">
        <p14:creationId xmlns:p14="http://schemas.microsoft.com/office/powerpoint/2010/main" val="15807452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22B4-281F-4A8A-9854-7839C837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4204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C468-54D0-45B6-A8B7-B7D4E371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99143"/>
            <a:ext cx="10972800" cy="3418089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Please take a few minutes to review the session and complete your learning log</a:t>
            </a:r>
          </a:p>
        </p:txBody>
      </p:sp>
    </p:spTree>
    <p:extLst>
      <p:ext uri="{BB962C8B-B14F-4D97-AF65-F5344CB8AC3E}">
        <p14:creationId xmlns:p14="http://schemas.microsoft.com/office/powerpoint/2010/main" val="3893222538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6A8FE98-FF6C-475E-94CA-3BA9A63EDF5B}"/>
    </a:ext>
  </a:extLst>
</a:theme>
</file>

<file path=ppt/theme/theme4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62F7B1-3927-4412-B171-25F0FF9275F7}"/>
    </a:ext>
  </a:extLst>
</a:theme>
</file>

<file path=ppt/theme/theme5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CBC8F18B-41A6-4910-AB76-8675AB6E98C7}"/>
    </a:ext>
  </a:extLst>
</a:theme>
</file>

<file path=ppt/theme/theme6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828311-B975-4355-BFCD-B05A6FB29FA0}"/>
    </a:ext>
  </a:extLst>
</a:theme>
</file>

<file path=ppt/theme/theme7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794EB92-8D0D-43AA-AAAD-249488228168}"/>
    </a:ext>
  </a:extLst>
</a:theme>
</file>

<file path=ppt/theme/theme8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9871499-27EA-4CEF-A02B-FFA2E2B501E8}"/>
    </a:ext>
  </a:extLst>
</a:theme>
</file>

<file path=ppt/theme/theme9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B9D28B7-04D4-4AF1-9C9D-DD645BC31060}"/>
    </a:ext>
  </a:extLst>
</a:theme>
</file>

<file path=ppt/theme/theme10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7DA7D5-1B0A-42A3-A57E-E01793A83371}"/>
    </a:ext>
  </a:extLst>
</a:theme>
</file>

<file path=ppt/theme/theme11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85A30FF-9BC5-4C46-B975-F5B812B4F479}"/>
    </a:ext>
  </a:extLst>
</a:theme>
</file>

<file path=ppt/theme/theme1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DA8328B-53F9-4D67-8EE1-84C7CEB163A3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7563635-AE95-4FA6-9D39-1AB4B21BCA6A}"/>
    </a:ext>
  </a:extLst>
</a:theme>
</file>

<file path=ppt/theme/theme14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2682DBB-B926-4909-8108-4B7AF58A5022}"/>
    </a:ext>
  </a:extLst>
</a:theme>
</file>

<file path=ppt/theme/theme1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C0F4A4C-FEC9-46BC-88ED-BEBBA97D8E67}"/>
    </a:ext>
  </a:extLst>
</a:theme>
</file>

<file path=ppt/theme/theme16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FD38BA4-4303-4C66-B01C-18BED6A430D3}"/>
    </a:ext>
  </a:extLst>
</a:theme>
</file>

<file path=ppt/theme/theme17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BE50AA2-7213-4FA0-8548-A20D28C5D7DC}"/>
    </a:ext>
  </a:extLst>
</a:theme>
</file>

<file path=ppt/theme/theme18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841DF2-491F-432F-8337-838DFE1CDB6B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5331DA1-BBB3-495E-A628-A7C5407EC64E}"/>
    </a:ext>
  </a:extLst>
</a:theme>
</file>

<file path=ppt/theme/theme20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C611292-EA29-4344-9304-36567BB53317}"/>
    </a:ext>
  </a:extLst>
</a:theme>
</file>

<file path=ppt/theme/theme21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353E8B69-C6D9-4514-AD35-6C5F87F5419E}"/>
    </a:ext>
  </a:extLst>
</a:theme>
</file>

<file path=ppt/theme/theme22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142B873-0B81-4976-9267-3EC02A72AB76}"/>
    </a:ext>
  </a:extLst>
</a:theme>
</file>

<file path=ppt/theme/theme23.xml><?xml version="1.0" encoding="utf-8"?>
<a:theme xmlns:a="http://schemas.openxmlformats.org/drawingml/2006/main" name="1_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42AC045E-0E28-43E1-886F-D7F0D5202CC3}"/>
    </a:ext>
  </a:extLst>
</a:theme>
</file>

<file path=ppt/theme/theme2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FC3E67EB-E655-43EF-AF71-6FB3D831B4F7}"/>
    </a:ext>
  </a:extLst>
</a:theme>
</file>

<file path=ppt/theme/theme25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F5700D4-ADA3-4DE5-B001-E5FF2DF5D9FB}"/>
    </a:ext>
  </a:extLst>
</a:theme>
</file>

<file path=ppt/theme/theme26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7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2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ALAMO Theme 22-23</Template>
  <TotalTime>128</TotalTime>
  <Words>866</Words>
  <Application>Microsoft Office PowerPoint</Application>
  <PresentationFormat>Widescreen</PresentationFormat>
  <Paragraphs>138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27</vt:i4>
      </vt:variant>
      <vt:variant>
        <vt:lpstr>Slide Titles</vt:lpstr>
      </vt:variant>
      <vt:variant>
        <vt:i4>24</vt:i4>
      </vt:variant>
    </vt:vector>
  </HeadingPairs>
  <TitlesOfParts>
    <vt:vector size="57" baseType="lpstr">
      <vt:lpstr>Myriad Pro</vt:lpstr>
      <vt:lpstr>Arial</vt:lpstr>
      <vt:lpstr>Arial Rounded MT Bold</vt:lpstr>
      <vt:lpstr>Calibri</vt:lpstr>
      <vt:lpstr>Calibri Light</vt:lpstr>
      <vt:lpstr>Wingdings</vt:lpstr>
      <vt:lpstr>Title Slide 1</vt:lpstr>
      <vt:lpstr>ALAMO22</vt:lpstr>
      <vt:lpstr>UWTSD22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1_UWTSD22</vt:lpstr>
      <vt:lpstr>1_Title Slide 1</vt:lpstr>
      <vt:lpstr>Custom Design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Today’s Session</vt:lpstr>
      <vt:lpstr>Brainstorming (Proctor, T. 2005)</vt:lpstr>
      <vt:lpstr>Brainstorming Rules</vt:lpstr>
      <vt:lpstr>Brainstorm Process – Stage 1</vt:lpstr>
      <vt:lpstr>Brainstorm – Stage 2</vt:lpstr>
      <vt:lpstr>Brainstorm – Stage 3 </vt:lpstr>
      <vt:lpstr>How to dispose of unsold stock of 50,000 old fashioned umbrellas?</vt:lpstr>
      <vt:lpstr>Some responses from students</vt:lpstr>
      <vt:lpstr>Brainstorming - Wildest Idea</vt:lpstr>
      <vt:lpstr>  Brainstorming – Reverse Method</vt:lpstr>
      <vt:lpstr>Mind Map</vt:lpstr>
      <vt:lpstr>Mind Map</vt:lpstr>
      <vt:lpstr>Flowchart</vt:lpstr>
      <vt:lpstr>A simple example</vt:lpstr>
      <vt:lpstr>Another  simple example</vt:lpstr>
      <vt:lpstr>Flowchart</vt:lpstr>
      <vt:lpstr>Flowchart</vt:lpstr>
      <vt:lpstr>When to use flowcharts</vt:lpstr>
      <vt:lpstr>How to construct a flowcharts </vt:lpstr>
      <vt:lpstr>References </vt:lpstr>
      <vt:lpstr>Further research</vt:lpstr>
      <vt:lpstr>Reflect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Schriek</dc:creator>
  <cp:lastModifiedBy>Michaela Schriek</cp:lastModifiedBy>
  <cp:revision>16</cp:revision>
  <dcterms:created xsi:type="dcterms:W3CDTF">2017-12-20T14:11:49Z</dcterms:created>
  <dcterms:modified xsi:type="dcterms:W3CDTF">2022-09-20T09:52:45Z</dcterms:modified>
</cp:coreProperties>
</file>