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1"/>
  </p:notesMasterIdLst>
  <p:handoutMasterIdLst>
    <p:handoutMasterId r:id="rId22"/>
  </p:handoutMasterIdLst>
  <p:sldIdLst>
    <p:sldId id="281" r:id="rId5"/>
    <p:sldId id="259" r:id="rId6"/>
    <p:sldId id="312" r:id="rId7"/>
    <p:sldId id="311" r:id="rId8"/>
    <p:sldId id="295" r:id="rId9"/>
    <p:sldId id="320" r:id="rId10"/>
    <p:sldId id="294" r:id="rId11"/>
    <p:sldId id="309" r:id="rId12"/>
    <p:sldId id="315" r:id="rId13"/>
    <p:sldId id="316" r:id="rId14"/>
    <p:sldId id="296" r:id="rId15"/>
    <p:sldId id="308" r:id="rId16"/>
    <p:sldId id="318" r:id="rId17"/>
    <p:sldId id="300" r:id="rId18"/>
    <p:sldId id="301" r:id="rId19"/>
    <p:sldId id="313"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3897" autoAdjust="0"/>
  </p:normalViewPr>
  <p:slideViewPr>
    <p:cSldViewPr snapToGrid="0">
      <p:cViewPr varScale="1">
        <p:scale>
          <a:sx n="109" d="100"/>
          <a:sy n="109" d="100"/>
        </p:scale>
        <p:origin x="558" y="318"/>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85FCEA-CCB6-4CFB-8DD9-C904034F0EC2}"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uk-UA"/>
        </a:p>
      </dgm:t>
    </dgm:pt>
    <dgm:pt modelId="{1891CBB0-77A6-42A7-B26C-63DEFD80828A}">
      <dgm:prSet phldrT="[Текст]" custT="1"/>
      <dgm:spPr/>
      <dgm:t>
        <a:bodyPr/>
        <a:lstStyle/>
        <a:p>
          <a:r>
            <a:rPr lang="en-GB" sz="1800" b="1" i="1" kern="1200" cap="all" dirty="0">
              <a:solidFill>
                <a:prstClr val="black"/>
              </a:solidFill>
              <a:latin typeface="Univers Condensed Light"/>
              <a:ea typeface="+mj-ea"/>
              <a:cs typeface="+mj-cs"/>
            </a:rPr>
            <a:t>Respect for hierarchy. </a:t>
          </a:r>
          <a:r>
            <a:rPr lang="en-GB" sz="1800" b="0" i="1" kern="1200" cap="all" dirty="0">
              <a:solidFill>
                <a:prstClr val="black"/>
              </a:solidFill>
              <a:latin typeface="Univers Condensed Light"/>
              <a:ea typeface="+mj-ea"/>
              <a:cs typeface="+mj-cs"/>
            </a:rPr>
            <a:t>Decisions only made by top leaders. Junior staff cannot say yes or no.</a:t>
          </a:r>
          <a:endParaRPr lang="uk-UA" sz="1800" b="0" i="1" kern="1200" cap="all" dirty="0">
            <a:solidFill>
              <a:prstClr val="black"/>
            </a:solidFill>
            <a:latin typeface="Univers Condensed Light"/>
            <a:ea typeface="+mj-ea"/>
            <a:cs typeface="+mj-cs"/>
          </a:endParaRPr>
        </a:p>
      </dgm:t>
    </dgm:pt>
    <dgm:pt modelId="{CEFAFD6E-EDBE-4B67-819F-33CBE5702C15}" type="parTrans" cxnId="{D0ECAF81-E02C-4888-BDFE-3BE7B7DFCD3A}">
      <dgm:prSet/>
      <dgm:spPr/>
      <dgm:t>
        <a:bodyPr/>
        <a:lstStyle/>
        <a:p>
          <a:endParaRPr lang="uk-UA"/>
        </a:p>
      </dgm:t>
    </dgm:pt>
    <dgm:pt modelId="{266F049C-7E8C-47C8-9A77-7B77597EE2F6}" type="sibTrans" cxnId="{D0ECAF81-E02C-4888-BDFE-3BE7B7DFCD3A}">
      <dgm:prSet/>
      <dgm:spPr/>
      <dgm:t>
        <a:bodyPr/>
        <a:lstStyle/>
        <a:p>
          <a:endParaRPr lang="uk-UA"/>
        </a:p>
      </dgm:t>
    </dgm:pt>
    <dgm:pt modelId="{3530BFD1-7F6E-4087-A1E9-A975904C9808}">
      <dgm:prSet phldrT="[Текст]"/>
      <dgm:spPr/>
      <dgm:t>
        <a:bodyPr/>
        <a:lstStyle/>
        <a:p>
          <a:r>
            <a:rPr lang="en-US" dirty="0"/>
            <a:t> </a:t>
          </a:r>
          <a:endParaRPr lang="uk-UA" dirty="0"/>
        </a:p>
      </dgm:t>
    </dgm:pt>
    <dgm:pt modelId="{D4E3B22E-8512-4F3F-B7FB-AC99213B2531}" type="parTrans" cxnId="{0D92228D-3A24-459E-83C5-91A25EC16DE2}">
      <dgm:prSet/>
      <dgm:spPr/>
      <dgm:t>
        <a:bodyPr/>
        <a:lstStyle/>
        <a:p>
          <a:endParaRPr lang="uk-UA"/>
        </a:p>
      </dgm:t>
    </dgm:pt>
    <dgm:pt modelId="{95E635A2-2382-480E-9600-2E52060D3AA3}" type="sibTrans" cxnId="{0D92228D-3A24-459E-83C5-91A25EC16DE2}">
      <dgm:prSet/>
      <dgm:spPr/>
      <dgm:t>
        <a:bodyPr/>
        <a:lstStyle/>
        <a:p>
          <a:endParaRPr lang="uk-UA"/>
        </a:p>
      </dgm:t>
    </dgm:pt>
    <dgm:pt modelId="{C4DE50A1-4EE0-428E-9FB4-63454C4E6B8E}">
      <dgm:prSet phldrT="[Текст]" custT="1"/>
      <dgm:spPr/>
      <dgm:t>
        <a:bodyPr/>
        <a:lstStyle/>
        <a:p>
          <a:r>
            <a:rPr lang="en-GB" sz="1800" b="1" i="1" kern="1200" cap="all" dirty="0">
              <a:solidFill>
                <a:prstClr val="black"/>
              </a:solidFill>
              <a:latin typeface="Univers Condensed Light"/>
              <a:ea typeface="+mn-ea"/>
              <a:cs typeface="+mn-cs"/>
            </a:rPr>
            <a:t>Group decision making</a:t>
          </a:r>
          <a:r>
            <a:rPr lang="en-GB" sz="1800" b="0" i="1" kern="1200" cap="all" dirty="0">
              <a:solidFill>
                <a:prstClr val="black"/>
              </a:solidFill>
              <a:latin typeface="Univers Condensed Light"/>
              <a:ea typeface="+mn-ea"/>
              <a:cs typeface="+mn-cs"/>
            </a:rPr>
            <a:t>. Many people must agree, so decisions are slow.</a:t>
          </a:r>
          <a:endParaRPr lang="uk-UA" sz="1800" b="0" i="1" kern="1200" cap="all" dirty="0">
            <a:solidFill>
              <a:prstClr val="black"/>
            </a:solidFill>
            <a:latin typeface="Univers Condensed Light"/>
            <a:ea typeface="+mn-ea"/>
            <a:cs typeface="+mn-cs"/>
          </a:endParaRPr>
        </a:p>
      </dgm:t>
    </dgm:pt>
    <dgm:pt modelId="{2F49BF6E-7E6E-4704-8A63-E79FE4CBBDDC}" type="parTrans" cxnId="{9C071E7B-395C-43C5-983E-B82319C6A08B}">
      <dgm:prSet/>
      <dgm:spPr/>
      <dgm:t>
        <a:bodyPr/>
        <a:lstStyle/>
        <a:p>
          <a:endParaRPr lang="uk-UA"/>
        </a:p>
      </dgm:t>
    </dgm:pt>
    <dgm:pt modelId="{3B3D58C4-A88A-4581-823C-7E377076FB9C}" type="sibTrans" cxnId="{9C071E7B-395C-43C5-983E-B82319C6A08B}">
      <dgm:prSet/>
      <dgm:spPr/>
      <dgm:t>
        <a:bodyPr/>
        <a:lstStyle/>
        <a:p>
          <a:endParaRPr lang="uk-UA"/>
        </a:p>
      </dgm:t>
    </dgm:pt>
    <dgm:pt modelId="{2FE4C97D-79AF-42DE-B908-A732F0A7FB7D}">
      <dgm:prSet phldrT="[Текст]"/>
      <dgm:spPr/>
      <dgm:t>
        <a:bodyPr/>
        <a:lstStyle/>
        <a:p>
          <a:r>
            <a:rPr lang="en-US" dirty="0"/>
            <a:t> </a:t>
          </a:r>
          <a:endParaRPr lang="uk-UA" dirty="0"/>
        </a:p>
      </dgm:t>
    </dgm:pt>
    <dgm:pt modelId="{C85179E8-4B61-4F48-8DCD-2DFA490D8AB7}" type="parTrans" cxnId="{4F1506D2-AD72-4934-878B-30B2CF2F3268}">
      <dgm:prSet/>
      <dgm:spPr/>
      <dgm:t>
        <a:bodyPr/>
        <a:lstStyle/>
        <a:p>
          <a:endParaRPr lang="uk-UA"/>
        </a:p>
      </dgm:t>
    </dgm:pt>
    <dgm:pt modelId="{A8EAA122-7DAF-4D4B-8304-EB72B8EEDF1C}" type="sibTrans" cxnId="{4F1506D2-AD72-4934-878B-30B2CF2F3268}">
      <dgm:prSet/>
      <dgm:spPr/>
      <dgm:t>
        <a:bodyPr/>
        <a:lstStyle/>
        <a:p>
          <a:endParaRPr lang="uk-UA"/>
        </a:p>
      </dgm:t>
    </dgm:pt>
    <dgm:pt modelId="{3FDEA1A4-E25B-40DD-BE5A-93936889DC32}">
      <dgm:prSet phldrT="[Текст]" custT="1"/>
      <dgm:spPr/>
      <dgm:t>
        <a:bodyPr/>
        <a:lstStyle/>
        <a:p>
          <a:r>
            <a:rPr lang="en-GB" sz="1800" b="1" i="1" kern="1200" cap="all" dirty="0">
              <a:solidFill>
                <a:prstClr val="black"/>
              </a:solidFill>
              <a:latin typeface="Univers Condensed Light"/>
              <a:ea typeface="+mn-ea"/>
              <a:cs typeface="+mn-cs"/>
            </a:rPr>
            <a:t>Indirect communication. </a:t>
          </a:r>
          <a:r>
            <a:rPr lang="en-GB" sz="1800" b="0" i="1" kern="1200" cap="all" dirty="0">
              <a:solidFill>
                <a:prstClr val="black"/>
              </a:solidFill>
              <a:latin typeface="Univers Condensed Light"/>
              <a:ea typeface="+mn-ea"/>
              <a:cs typeface="+mn-cs"/>
            </a:rPr>
            <a:t>Chinese teams avoid saying “no” directly to show respect.</a:t>
          </a:r>
          <a:endParaRPr lang="uk-UA" sz="1800" b="0" i="1" kern="1200" cap="all" dirty="0">
            <a:solidFill>
              <a:prstClr val="black"/>
            </a:solidFill>
            <a:latin typeface="Univers Condensed Light"/>
            <a:ea typeface="+mn-ea"/>
            <a:cs typeface="+mn-cs"/>
          </a:endParaRPr>
        </a:p>
      </dgm:t>
    </dgm:pt>
    <dgm:pt modelId="{987898E2-63FF-41B3-8F2A-8659A8AFB1C4}" type="parTrans" cxnId="{31064272-C0A6-43FA-A2F4-5B1B7695A8D7}">
      <dgm:prSet/>
      <dgm:spPr/>
      <dgm:t>
        <a:bodyPr/>
        <a:lstStyle/>
        <a:p>
          <a:endParaRPr lang="uk-UA"/>
        </a:p>
      </dgm:t>
    </dgm:pt>
    <dgm:pt modelId="{B9F39E98-0E76-4BBB-8A1B-DFF48A827C24}" type="sibTrans" cxnId="{31064272-C0A6-43FA-A2F4-5B1B7695A8D7}">
      <dgm:prSet/>
      <dgm:spPr/>
      <dgm:t>
        <a:bodyPr/>
        <a:lstStyle/>
        <a:p>
          <a:endParaRPr lang="uk-UA"/>
        </a:p>
      </dgm:t>
    </dgm:pt>
    <dgm:pt modelId="{47ACD9CD-9D57-4067-9939-55A14DB822F0}">
      <dgm:prSet phldrT="[Текст]"/>
      <dgm:spPr/>
      <dgm:t>
        <a:bodyPr/>
        <a:lstStyle/>
        <a:p>
          <a:r>
            <a:rPr lang="en-US" dirty="0"/>
            <a:t> </a:t>
          </a:r>
          <a:endParaRPr lang="uk-UA" dirty="0"/>
        </a:p>
      </dgm:t>
    </dgm:pt>
    <dgm:pt modelId="{F75E39C9-CC8C-42CA-8984-DC0B9B4C2888}" type="sibTrans" cxnId="{EF56011D-DF89-423C-88A2-2DFF546CDE7D}">
      <dgm:prSet/>
      <dgm:spPr/>
      <dgm:t>
        <a:bodyPr/>
        <a:lstStyle/>
        <a:p>
          <a:endParaRPr lang="uk-UA"/>
        </a:p>
      </dgm:t>
    </dgm:pt>
    <dgm:pt modelId="{82E24057-65D0-4587-B7A0-B24BB3CA7CCD}" type="parTrans" cxnId="{EF56011D-DF89-423C-88A2-2DFF546CDE7D}">
      <dgm:prSet/>
      <dgm:spPr/>
      <dgm:t>
        <a:bodyPr/>
        <a:lstStyle/>
        <a:p>
          <a:endParaRPr lang="uk-UA"/>
        </a:p>
      </dgm:t>
    </dgm:pt>
    <dgm:pt modelId="{4274FE33-8341-41C5-BACA-E8017F6AAF5C}" type="pres">
      <dgm:prSet presAssocID="{2985FCEA-CCB6-4CFB-8DD9-C904034F0EC2}" presName="Name0" presStyleCnt="0">
        <dgm:presLayoutVars>
          <dgm:chMax/>
          <dgm:chPref/>
          <dgm:dir/>
        </dgm:presLayoutVars>
      </dgm:prSet>
      <dgm:spPr/>
    </dgm:pt>
    <dgm:pt modelId="{137D4011-B9D6-4662-85E3-E4EB8A8DB6A6}" type="pres">
      <dgm:prSet presAssocID="{47ACD9CD-9D57-4067-9939-55A14DB822F0}" presName="parenttextcomposite" presStyleCnt="0"/>
      <dgm:spPr/>
    </dgm:pt>
    <dgm:pt modelId="{1E315CE5-0245-46AE-A5F0-7AEE14D4BD50}" type="pres">
      <dgm:prSet presAssocID="{47ACD9CD-9D57-4067-9939-55A14DB822F0}" presName="parenttext" presStyleLbl="revTx" presStyleIdx="0" presStyleCnt="3" custScaleX="80120" custLinFactX="-13176" custLinFactY="200000" custLinFactNeighborX="-100000" custLinFactNeighborY="264145">
        <dgm:presLayoutVars>
          <dgm:chMax/>
          <dgm:chPref val="2"/>
          <dgm:bulletEnabled val="1"/>
        </dgm:presLayoutVars>
      </dgm:prSet>
      <dgm:spPr/>
    </dgm:pt>
    <dgm:pt modelId="{02C77222-C3CF-4BA0-9FA2-79B38AD64822}" type="pres">
      <dgm:prSet presAssocID="{47ACD9CD-9D57-4067-9939-55A14DB822F0}" presName="composite" presStyleCnt="0"/>
      <dgm:spPr/>
    </dgm:pt>
    <dgm:pt modelId="{58A776C6-881B-4A59-B846-9478FFB4D83F}" type="pres">
      <dgm:prSet presAssocID="{47ACD9CD-9D57-4067-9939-55A14DB822F0}" presName="chevron1" presStyleLbl="alignNode1" presStyleIdx="0" presStyleCnt="21"/>
      <dgm:spPr/>
    </dgm:pt>
    <dgm:pt modelId="{7C909555-EC1A-49DB-8627-95A2F84A7B44}" type="pres">
      <dgm:prSet presAssocID="{47ACD9CD-9D57-4067-9939-55A14DB822F0}" presName="chevron2" presStyleLbl="alignNode1" presStyleIdx="1" presStyleCnt="21"/>
      <dgm:spPr/>
    </dgm:pt>
    <dgm:pt modelId="{9E2DD776-FAF3-4476-AB75-9F3F93FE9999}" type="pres">
      <dgm:prSet presAssocID="{47ACD9CD-9D57-4067-9939-55A14DB822F0}" presName="chevron3" presStyleLbl="alignNode1" presStyleIdx="2" presStyleCnt="21"/>
      <dgm:spPr/>
    </dgm:pt>
    <dgm:pt modelId="{7FB8C7B6-87B0-4CA6-8568-4712EB4BA0DA}" type="pres">
      <dgm:prSet presAssocID="{47ACD9CD-9D57-4067-9939-55A14DB822F0}" presName="chevron4" presStyleLbl="alignNode1" presStyleIdx="3" presStyleCnt="21"/>
      <dgm:spPr/>
    </dgm:pt>
    <dgm:pt modelId="{F8ECE331-087D-4D1B-9148-AA61B56F22E4}" type="pres">
      <dgm:prSet presAssocID="{47ACD9CD-9D57-4067-9939-55A14DB822F0}" presName="chevron5" presStyleLbl="alignNode1" presStyleIdx="4" presStyleCnt="21"/>
      <dgm:spPr/>
    </dgm:pt>
    <dgm:pt modelId="{B437336F-4BC8-49AC-B391-D3CC189FAA58}" type="pres">
      <dgm:prSet presAssocID="{47ACD9CD-9D57-4067-9939-55A14DB822F0}" presName="chevron6" presStyleLbl="alignNode1" presStyleIdx="5" presStyleCnt="21"/>
      <dgm:spPr/>
    </dgm:pt>
    <dgm:pt modelId="{8FF0CD6C-5798-4489-AF6D-3015E5E7D852}" type="pres">
      <dgm:prSet presAssocID="{47ACD9CD-9D57-4067-9939-55A14DB822F0}" presName="chevron7" presStyleLbl="alignNode1" presStyleIdx="6" presStyleCnt="21"/>
      <dgm:spPr/>
    </dgm:pt>
    <dgm:pt modelId="{49ED3CB0-7A43-42C9-AED2-A194889276CD}" type="pres">
      <dgm:prSet presAssocID="{47ACD9CD-9D57-4067-9939-55A14DB822F0}" presName="childtext" presStyleLbl="solidFgAcc1" presStyleIdx="0" presStyleCnt="3">
        <dgm:presLayoutVars>
          <dgm:chMax/>
          <dgm:chPref val="0"/>
          <dgm:bulletEnabled val="1"/>
        </dgm:presLayoutVars>
      </dgm:prSet>
      <dgm:spPr/>
    </dgm:pt>
    <dgm:pt modelId="{49F9A5BB-18FC-4318-AA66-D8B4E3C880AB}" type="pres">
      <dgm:prSet presAssocID="{F75E39C9-CC8C-42CA-8984-DC0B9B4C2888}" presName="sibTrans" presStyleCnt="0"/>
      <dgm:spPr/>
    </dgm:pt>
    <dgm:pt modelId="{918AA2EC-5907-494C-A415-C078D6CC8F88}" type="pres">
      <dgm:prSet presAssocID="{3530BFD1-7F6E-4087-A1E9-A975904C9808}" presName="parenttextcomposite" presStyleCnt="0"/>
      <dgm:spPr/>
    </dgm:pt>
    <dgm:pt modelId="{0E32E9E4-85AD-4556-87FC-128317DFFD30}" type="pres">
      <dgm:prSet presAssocID="{3530BFD1-7F6E-4087-A1E9-A975904C9808}" presName="parenttext" presStyleLbl="revTx" presStyleIdx="1" presStyleCnt="3">
        <dgm:presLayoutVars>
          <dgm:chMax/>
          <dgm:chPref val="2"/>
          <dgm:bulletEnabled val="1"/>
        </dgm:presLayoutVars>
      </dgm:prSet>
      <dgm:spPr/>
    </dgm:pt>
    <dgm:pt modelId="{A21238F1-8011-4057-A80C-E3654DA5C662}" type="pres">
      <dgm:prSet presAssocID="{3530BFD1-7F6E-4087-A1E9-A975904C9808}" presName="composite" presStyleCnt="0"/>
      <dgm:spPr/>
    </dgm:pt>
    <dgm:pt modelId="{77FF63CF-4A00-421E-A50E-B17299906D01}" type="pres">
      <dgm:prSet presAssocID="{3530BFD1-7F6E-4087-A1E9-A975904C9808}" presName="chevron1" presStyleLbl="alignNode1" presStyleIdx="7" presStyleCnt="21" custLinFactNeighborX="845" custLinFactNeighborY="-21503"/>
      <dgm:spPr/>
    </dgm:pt>
    <dgm:pt modelId="{0F720763-7211-4A53-818D-155B2B75373C}" type="pres">
      <dgm:prSet presAssocID="{3530BFD1-7F6E-4087-A1E9-A975904C9808}" presName="chevron2" presStyleLbl="alignNode1" presStyleIdx="8" presStyleCnt="21" custLinFactNeighborX="845" custLinFactNeighborY="-21503"/>
      <dgm:spPr/>
    </dgm:pt>
    <dgm:pt modelId="{53D33DC7-2EEB-4823-8AC1-BBBBB7B5964F}" type="pres">
      <dgm:prSet presAssocID="{3530BFD1-7F6E-4087-A1E9-A975904C9808}" presName="chevron3" presStyleLbl="alignNode1" presStyleIdx="9" presStyleCnt="21" custLinFactNeighborX="845" custLinFactNeighborY="-21503"/>
      <dgm:spPr/>
    </dgm:pt>
    <dgm:pt modelId="{6F772575-A5F6-452D-A153-A5B37094DEF9}" type="pres">
      <dgm:prSet presAssocID="{3530BFD1-7F6E-4087-A1E9-A975904C9808}" presName="chevron4" presStyleLbl="alignNode1" presStyleIdx="10" presStyleCnt="21" custLinFactNeighborX="845" custLinFactNeighborY="-21503"/>
      <dgm:spPr/>
    </dgm:pt>
    <dgm:pt modelId="{D825E8C5-AE5E-4B2D-A658-6A9360ED599F}" type="pres">
      <dgm:prSet presAssocID="{3530BFD1-7F6E-4087-A1E9-A975904C9808}" presName="chevron5" presStyleLbl="alignNode1" presStyleIdx="11" presStyleCnt="21" custLinFactNeighborX="845" custLinFactNeighborY="-21503"/>
      <dgm:spPr/>
    </dgm:pt>
    <dgm:pt modelId="{19A03594-A896-4F68-880C-A0D032982B01}" type="pres">
      <dgm:prSet presAssocID="{3530BFD1-7F6E-4087-A1E9-A975904C9808}" presName="chevron6" presStyleLbl="alignNode1" presStyleIdx="12" presStyleCnt="21" custLinFactNeighborX="845" custLinFactNeighborY="-21503"/>
      <dgm:spPr/>
    </dgm:pt>
    <dgm:pt modelId="{F1E7AD5D-41B9-4467-8C76-E35A38871FB6}" type="pres">
      <dgm:prSet presAssocID="{3530BFD1-7F6E-4087-A1E9-A975904C9808}" presName="chevron7" presStyleLbl="alignNode1" presStyleIdx="13" presStyleCnt="21" custLinFactNeighborX="845" custLinFactNeighborY="-21503"/>
      <dgm:spPr/>
    </dgm:pt>
    <dgm:pt modelId="{7FCFFAB8-0798-49E0-9699-F74DDB262292}" type="pres">
      <dgm:prSet presAssocID="{3530BFD1-7F6E-4087-A1E9-A975904C9808}" presName="childtext" presStyleLbl="solidFgAcc1" presStyleIdx="1" presStyleCnt="3" custLinFactNeighborX="-140" custLinFactNeighborY="-28226">
        <dgm:presLayoutVars>
          <dgm:chMax/>
          <dgm:chPref val="0"/>
          <dgm:bulletEnabled val="1"/>
        </dgm:presLayoutVars>
      </dgm:prSet>
      <dgm:spPr/>
    </dgm:pt>
    <dgm:pt modelId="{F50DE1AA-FD26-4578-B580-9E73444950B5}" type="pres">
      <dgm:prSet presAssocID="{95E635A2-2382-480E-9600-2E52060D3AA3}" presName="sibTrans" presStyleCnt="0"/>
      <dgm:spPr/>
    </dgm:pt>
    <dgm:pt modelId="{1DEF26F6-FE75-41DA-8D38-0E5AD58B288F}" type="pres">
      <dgm:prSet presAssocID="{2FE4C97D-79AF-42DE-B908-A732F0A7FB7D}" presName="parenttextcomposite" presStyleCnt="0"/>
      <dgm:spPr/>
    </dgm:pt>
    <dgm:pt modelId="{7C926890-9101-41E5-B813-FE123291877B}" type="pres">
      <dgm:prSet presAssocID="{2FE4C97D-79AF-42DE-B908-A732F0A7FB7D}" presName="parenttext" presStyleLbl="revTx" presStyleIdx="2" presStyleCnt="3">
        <dgm:presLayoutVars>
          <dgm:chMax/>
          <dgm:chPref val="2"/>
          <dgm:bulletEnabled val="1"/>
        </dgm:presLayoutVars>
      </dgm:prSet>
      <dgm:spPr/>
    </dgm:pt>
    <dgm:pt modelId="{B7B5293B-B512-4DE1-8444-1A43E6AE15E8}" type="pres">
      <dgm:prSet presAssocID="{2FE4C97D-79AF-42DE-B908-A732F0A7FB7D}" presName="composite" presStyleCnt="0"/>
      <dgm:spPr/>
    </dgm:pt>
    <dgm:pt modelId="{0A2F9F59-E288-4013-9B68-7261E5E3FB22}" type="pres">
      <dgm:prSet presAssocID="{2FE4C97D-79AF-42DE-B908-A732F0A7FB7D}" presName="chevron1" presStyleLbl="alignNode1" presStyleIdx="14" presStyleCnt="21" custLinFactNeighborX="2808" custLinFactNeighborY="-46263"/>
      <dgm:spPr/>
    </dgm:pt>
    <dgm:pt modelId="{20A0D347-1653-492D-8AAC-3949238B1F31}" type="pres">
      <dgm:prSet presAssocID="{2FE4C97D-79AF-42DE-B908-A732F0A7FB7D}" presName="chevron2" presStyleLbl="alignNode1" presStyleIdx="15" presStyleCnt="21" custLinFactNeighborX="2808" custLinFactNeighborY="-46263"/>
      <dgm:spPr/>
    </dgm:pt>
    <dgm:pt modelId="{85659BBE-CCB5-4D90-AFFC-88EB005E1BB0}" type="pres">
      <dgm:prSet presAssocID="{2FE4C97D-79AF-42DE-B908-A732F0A7FB7D}" presName="chevron3" presStyleLbl="alignNode1" presStyleIdx="16" presStyleCnt="21" custLinFactNeighborX="9414" custLinFactNeighborY="-46268"/>
      <dgm:spPr/>
    </dgm:pt>
    <dgm:pt modelId="{11C3A992-9997-4B99-860B-E04E378C09EE}" type="pres">
      <dgm:prSet presAssocID="{2FE4C97D-79AF-42DE-B908-A732F0A7FB7D}" presName="chevron4" presStyleLbl="alignNode1" presStyleIdx="17" presStyleCnt="21" custLinFactNeighborX="2808" custLinFactNeighborY="-46263"/>
      <dgm:spPr/>
    </dgm:pt>
    <dgm:pt modelId="{B9328009-E875-4D71-83FD-666AEB8DC487}" type="pres">
      <dgm:prSet presAssocID="{2FE4C97D-79AF-42DE-B908-A732F0A7FB7D}" presName="chevron5" presStyleLbl="alignNode1" presStyleIdx="18" presStyleCnt="21" custLinFactNeighborX="2808" custLinFactNeighborY="-46263"/>
      <dgm:spPr/>
    </dgm:pt>
    <dgm:pt modelId="{19A3A580-749C-41A2-90E5-EF1067787775}" type="pres">
      <dgm:prSet presAssocID="{2FE4C97D-79AF-42DE-B908-A732F0A7FB7D}" presName="chevron6" presStyleLbl="alignNode1" presStyleIdx="19" presStyleCnt="21" custLinFactNeighborX="2808" custLinFactNeighborY="-46263"/>
      <dgm:spPr/>
    </dgm:pt>
    <dgm:pt modelId="{FE2188C3-57CB-4C3D-8A94-1127E28F3769}" type="pres">
      <dgm:prSet presAssocID="{2FE4C97D-79AF-42DE-B908-A732F0A7FB7D}" presName="chevron7" presStyleLbl="alignNode1" presStyleIdx="20" presStyleCnt="21" custLinFactNeighborX="2808" custLinFactNeighborY="-46263"/>
      <dgm:spPr/>
    </dgm:pt>
    <dgm:pt modelId="{EDC8FAB3-79FA-4ED5-991F-F18CF78F14C9}" type="pres">
      <dgm:prSet presAssocID="{2FE4C97D-79AF-42DE-B908-A732F0A7FB7D}" presName="childtext" presStyleLbl="solidFgAcc1" presStyleIdx="2" presStyleCnt="3" custLinFactNeighborX="-355" custLinFactNeighborY="-56838">
        <dgm:presLayoutVars>
          <dgm:chMax/>
          <dgm:chPref val="0"/>
          <dgm:bulletEnabled val="1"/>
        </dgm:presLayoutVars>
      </dgm:prSet>
      <dgm:spPr/>
    </dgm:pt>
  </dgm:ptLst>
  <dgm:cxnLst>
    <dgm:cxn modelId="{6494C816-6A79-43D4-ACAB-28F52C227A91}" type="presOf" srcId="{3FDEA1A4-E25B-40DD-BE5A-93936889DC32}" destId="{EDC8FAB3-79FA-4ED5-991F-F18CF78F14C9}" srcOrd="0" destOrd="0" presId="urn:microsoft.com/office/officeart/2008/layout/VerticalAccentList"/>
    <dgm:cxn modelId="{EF56011D-DF89-423C-88A2-2DFF546CDE7D}" srcId="{2985FCEA-CCB6-4CFB-8DD9-C904034F0EC2}" destId="{47ACD9CD-9D57-4067-9939-55A14DB822F0}" srcOrd="0" destOrd="0" parTransId="{82E24057-65D0-4587-B7A0-B24BB3CA7CCD}" sibTransId="{F75E39C9-CC8C-42CA-8984-DC0B9B4C2888}"/>
    <dgm:cxn modelId="{B4C68865-58AA-4275-B801-8356E366647A}" type="presOf" srcId="{2985FCEA-CCB6-4CFB-8DD9-C904034F0EC2}" destId="{4274FE33-8341-41C5-BACA-E8017F6AAF5C}" srcOrd="0" destOrd="0" presId="urn:microsoft.com/office/officeart/2008/layout/VerticalAccentList"/>
    <dgm:cxn modelId="{6D6D3F4E-D4F2-4F6B-9DA4-B03CB0D5B1E9}" type="presOf" srcId="{2FE4C97D-79AF-42DE-B908-A732F0A7FB7D}" destId="{7C926890-9101-41E5-B813-FE123291877B}" srcOrd="0" destOrd="0" presId="urn:microsoft.com/office/officeart/2008/layout/VerticalAccentList"/>
    <dgm:cxn modelId="{31064272-C0A6-43FA-A2F4-5B1B7695A8D7}" srcId="{2FE4C97D-79AF-42DE-B908-A732F0A7FB7D}" destId="{3FDEA1A4-E25B-40DD-BE5A-93936889DC32}" srcOrd="0" destOrd="0" parTransId="{987898E2-63FF-41B3-8F2A-8659A8AFB1C4}" sibTransId="{B9F39E98-0E76-4BBB-8A1B-DFF48A827C24}"/>
    <dgm:cxn modelId="{9C071E7B-395C-43C5-983E-B82319C6A08B}" srcId="{3530BFD1-7F6E-4087-A1E9-A975904C9808}" destId="{C4DE50A1-4EE0-428E-9FB4-63454C4E6B8E}" srcOrd="0" destOrd="0" parTransId="{2F49BF6E-7E6E-4704-8A63-E79FE4CBBDDC}" sibTransId="{3B3D58C4-A88A-4581-823C-7E377076FB9C}"/>
    <dgm:cxn modelId="{D0ECAF81-E02C-4888-BDFE-3BE7B7DFCD3A}" srcId="{47ACD9CD-9D57-4067-9939-55A14DB822F0}" destId="{1891CBB0-77A6-42A7-B26C-63DEFD80828A}" srcOrd="0" destOrd="0" parTransId="{CEFAFD6E-EDBE-4B67-819F-33CBE5702C15}" sibTransId="{266F049C-7E8C-47C8-9A77-7B77597EE2F6}"/>
    <dgm:cxn modelId="{0D92228D-3A24-459E-83C5-91A25EC16DE2}" srcId="{2985FCEA-CCB6-4CFB-8DD9-C904034F0EC2}" destId="{3530BFD1-7F6E-4087-A1E9-A975904C9808}" srcOrd="1" destOrd="0" parTransId="{D4E3B22E-8512-4F3F-B7FB-AC99213B2531}" sibTransId="{95E635A2-2382-480E-9600-2E52060D3AA3}"/>
    <dgm:cxn modelId="{7CBB29BA-F2D8-4DAE-9986-B274F31E6745}" type="presOf" srcId="{1891CBB0-77A6-42A7-B26C-63DEFD80828A}" destId="{49ED3CB0-7A43-42C9-AED2-A194889276CD}" srcOrd="0" destOrd="0" presId="urn:microsoft.com/office/officeart/2008/layout/VerticalAccentList"/>
    <dgm:cxn modelId="{9CB999C0-1653-4C5F-AFC2-0A772D483517}" type="presOf" srcId="{47ACD9CD-9D57-4067-9939-55A14DB822F0}" destId="{1E315CE5-0245-46AE-A5F0-7AEE14D4BD50}" srcOrd="0" destOrd="0" presId="urn:microsoft.com/office/officeart/2008/layout/VerticalAccentList"/>
    <dgm:cxn modelId="{DEF994CD-EF76-4A4B-B2AE-B39D76469D57}" type="presOf" srcId="{3530BFD1-7F6E-4087-A1E9-A975904C9808}" destId="{0E32E9E4-85AD-4556-87FC-128317DFFD30}" srcOrd="0" destOrd="0" presId="urn:microsoft.com/office/officeart/2008/layout/VerticalAccentList"/>
    <dgm:cxn modelId="{4F1506D2-AD72-4934-878B-30B2CF2F3268}" srcId="{2985FCEA-CCB6-4CFB-8DD9-C904034F0EC2}" destId="{2FE4C97D-79AF-42DE-B908-A732F0A7FB7D}" srcOrd="2" destOrd="0" parTransId="{C85179E8-4B61-4F48-8DCD-2DFA490D8AB7}" sibTransId="{A8EAA122-7DAF-4D4B-8304-EB72B8EEDF1C}"/>
    <dgm:cxn modelId="{F47AA7F9-D4FF-43CD-8A46-23DB2DB57C3B}" type="presOf" srcId="{C4DE50A1-4EE0-428E-9FB4-63454C4E6B8E}" destId="{7FCFFAB8-0798-49E0-9699-F74DDB262292}" srcOrd="0" destOrd="0" presId="urn:microsoft.com/office/officeart/2008/layout/VerticalAccentList"/>
    <dgm:cxn modelId="{36B60F74-99AD-4AF8-BE1C-B9F8133C40F5}" type="presParOf" srcId="{4274FE33-8341-41C5-BACA-E8017F6AAF5C}" destId="{137D4011-B9D6-4662-85E3-E4EB8A8DB6A6}" srcOrd="0" destOrd="0" presId="urn:microsoft.com/office/officeart/2008/layout/VerticalAccentList"/>
    <dgm:cxn modelId="{923565F5-3C83-4109-BA31-E1ED086425FB}" type="presParOf" srcId="{137D4011-B9D6-4662-85E3-E4EB8A8DB6A6}" destId="{1E315CE5-0245-46AE-A5F0-7AEE14D4BD50}" srcOrd="0" destOrd="0" presId="urn:microsoft.com/office/officeart/2008/layout/VerticalAccentList"/>
    <dgm:cxn modelId="{D82EAAD6-DA49-4A4E-9B77-988DB16EF147}" type="presParOf" srcId="{4274FE33-8341-41C5-BACA-E8017F6AAF5C}" destId="{02C77222-C3CF-4BA0-9FA2-79B38AD64822}" srcOrd="1" destOrd="0" presId="urn:microsoft.com/office/officeart/2008/layout/VerticalAccentList"/>
    <dgm:cxn modelId="{FFEAAFE3-8C3D-4FBD-80D6-F318D24C7175}" type="presParOf" srcId="{02C77222-C3CF-4BA0-9FA2-79B38AD64822}" destId="{58A776C6-881B-4A59-B846-9478FFB4D83F}" srcOrd="0" destOrd="0" presId="urn:microsoft.com/office/officeart/2008/layout/VerticalAccentList"/>
    <dgm:cxn modelId="{16FDA29A-D1C4-4E58-A8C6-E97DABD70DB8}" type="presParOf" srcId="{02C77222-C3CF-4BA0-9FA2-79B38AD64822}" destId="{7C909555-EC1A-49DB-8627-95A2F84A7B44}" srcOrd="1" destOrd="0" presId="urn:microsoft.com/office/officeart/2008/layout/VerticalAccentList"/>
    <dgm:cxn modelId="{D8786887-B5E7-40A2-9E66-82480EE00096}" type="presParOf" srcId="{02C77222-C3CF-4BA0-9FA2-79B38AD64822}" destId="{9E2DD776-FAF3-4476-AB75-9F3F93FE9999}" srcOrd="2" destOrd="0" presId="urn:microsoft.com/office/officeart/2008/layout/VerticalAccentList"/>
    <dgm:cxn modelId="{2C39EA5C-79CA-43B1-9682-F993BFA62939}" type="presParOf" srcId="{02C77222-C3CF-4BA0-9FA2-79B38AD64822}" destId="{7FB8C7B6-87B0-4CA6-8568-4712EB4BA0DA}" srcOrd="3" destOrd="0" presId="urn:microsoft.com/office/officeart/2008/layout/VerticalAccentList"/>
    <dgm:cxn modelId="{BEEA11E8-11F0-4170-857E-B4BA4CE4B2AB}" type="presParOf" srcId="{02C77222-C3CF-4BA0-9FA2-79B38AD64822}" destId="{F8ECE331-087D-4D1B-9148-AA61B56F22E4}" srcOrd="4" destOrd="0" presId="urn:microsoft.com/office/officeart/2008/layout/VerticalAccentList"/>
    <dgm:cxn modelId="{DEA65847-9B14-49A1-BC20-A4FF901F2343}" type="presParOf" srcId="{02C77222-C3CF-4BA0-9FA2-79B38AD64822}" destId="{B437336F-4BC8-49AC-B391-D3CC189FAA58}" srcOrd="5" destOrd="0" presId="urn:microsoft.com/office/officeart/2008/layout/VerticalAccentList"/>
    <dgm:cxn modelId="{15126DD5-84ED-4CCA-8E0E-6AF1EDCD80B5}" type="presParOf" srcId="{02C77222-C3CF-4BA0-9FA2-79B38AD64822}" destId="{8FF0CD6C-5798-4489-AF6D-3015E5E7D852}" srcOrd="6" destOrd="0" presId="urn:microsoft.com/office/officeart/2008/layout/VerticalAccentList"/>
    <dgm:cxn modelId="{C8FD2567-79FD-465A-89B2-512616FA534B}" type="presParOf" srcId="{02C77222-C3CF-4BA0-9FA2-79B38AD64822}" destId="{49ED3CB0-7A43-42C9-AED2-A194889276CD}" srcOrd="7" destOrd="0" presId="urn:microsoft.com/office/officeart/2008/layout/VerticalAccentList"/>
    <dgm:cxn modelId="{7169C1A7-EA7D-49AE-9A4B-EC2E196E36C2}" type="presParOf" srcId="{4274FE33-8341-41C5-BACA-E8017F6AAF5C}" destId="{49F9A5BB-18FC-4318-AA66-D8B4E3C880AB}" srcOrd="2" destOrd="0" presId="urn:microsoft.com/office/officeart/2008/layout/VerticalAccentList"/>
    <dgm:cxn modelId="{FC12F856-670F-4FD8-BFD5-129A1285753D}" type="presParOf" srcId="{4274FE33-8341-41C5-BACA-E8017F6AAF5C}" destId="{918AA2EC-5907-494C-A415-C078D6CC8F88}" srcOrd="3" destOrd="0" presId="urn:microsoft.com/office/officeart/2008/layout/VerticalAccentList"/>
    <dgm:cxn modelId="{093728C3-29FA-455F-9792-C8DA9E8B7C35}" type="presParOf" srcId="{918AA2EC-5907-494C-A415-C078D6CC8F88}" destId="{0E32E9E4-85AD-4556-87FC-128317DFFD30}" srcOrd="0" destOrd="0" presId="urn:microsoft.com/office/officeart/2008/layout/VerticalAccentList"/>
    <dgm:cxn modelId="{B25FAA63-3B72-4EF3-A50E-0274AE666361}" type="presParOf" srcId="{4274FE33-8341-41C5-BACA-E8017F6AAF5C}" destId="{A21238F1-8011-4057-A80C-E3654DA5C662}" srcOrd="4" destOrd="0" presId="urn:microsoft.com/office/officeart/2008/layout/VerticalAccentList"/>
    <dgm:cxn modelId="{59AAC144-B771-43DB-85F6-D01AC7DBA701}" type="presParOf" srcId="{A21238F1-8011-4057-A80C-E3654DA5C662}" destId="{77FF63CF-4A00-421E-A50E-B17299906D01}" srcOrd="0" destOrd="0" presId="urn:microsoft.com/office/officeart/2008/layout/VerticalAccentList"/>
    <dgm:cxn modelId="{FA7C8364-448F-4599-96F9-0B4DA1C52A07}" type="presParOf" srcId="{A21238F1-8011-4057-A80C-E3654DA5C662}" destId="{0F720763-7211-4A53-818D-155B2B75373C}" srcOrd="1" destOrd="0" presId="urn:microsoft.com/office/officeart/2008/layout/VerticalAccentList"/>
    <dgm:cxn modelId="{F68427AF-8CAE-4254-841E-564F6C322390}" type="presParOf" srcId="{A21238F1-8011-4057-A80C-E3654DA5C662}" destId="{53D33DC7-2EEB-4823-8AC1-BBBBB7B5964F}" srcOrd="2" destOrd="0" presId="urn:microsoft.com/office/officeart/2008/layout/VerticalAccentList"/>
    <dgm:cxn modelId="{4558A4A1-E427-4A8E-AD99-841B0B0D6CCF}" type="presParOf" srcId="{A21238F1-8011-4057-A80C-E3654DA5C662}" destId="{6F772575-A5F6-452D-A153-A5B37094DEF9}" srcOrd="3" destOrd="0" presId="urn:microsoft.com/office/officeart/2008/layout/VerticalAccentList"/>
    <dgm:cxn modelId="{24439945-F11B-47AE-A382-D1000087F958}" type="presParOf" srcId="{A21238F1-8011-4057-A80C-E3654DA5C662}" destId="{D825E8C5-AE5E-4B2D-A658-6A9360ED599F}" srcOrd="4" destOrd="0" presId="urn:microsoft.com/office/officeart/2008/layout/VerticalAccentList"/>
    <dgm:cxn modelId="{890FFE24-1AB3-4A06-B995-58F3BB71B62F}" type="presParOf" srcId="{A21238F1-8011-4057-A80C-E3654DA5C662}" destId="{19A03594-A896-4F68-880C-A0D032982B01}" srcOrd="5" destOrd="0" presId="urn:microsoft.com/office/officeart/2008/layout/VerticalAccentList"/>
    <dgm:cxn modelId="{09995D40-1D55-4300-81A9-3878759F0429}" type="presParOf" srcId="{A21238F1-8011-4057-A80C-E3654DA5C662}" destId="{F1E7AD5D-41B9-4467-8C76-E35A38871FB6}" srcOrd="6" destOrd="0" presId="urn:microsoft.com/office/officeart/2008/layout/VerticalAccentList"/>
    <dgm:cxn modelId="{0E446752-66ED-4A1A-A4E5-A11E87517B96}" type="presParOf" srcId="{A21238F1-8011-4057-A80C-E3654DA5C662}" destId="{7FCFFAB8-0798-49E0-9699-F74DDB262292}" srcOrd="7" destOrd="0" presId="urn:microsoft.com/office/officeart/2008/layout/VerticalAccentList"/>
    <dgm:cxn modelId="{B503CF8E-0FFC-4F55-9FE5-BE2480A994D1}" type="presParOf" srcId="{4274FE33-8341-41C5-BACA-E8017F6AAF5C}" destId="{F50DE1AA-FD26-4578-B580-9E73444950B5}" srcOrd="5" destOrd="0" presId="urn:microsoft.com/office/officeart/2008/layout/VerticalAccentList"/>
    <dgm:cxn modelId="{7F34FCEB-9345-45AF-B2D9-3C49CADF6ABA}" type="presParOf" srcId="{4274FE33-8341-41C5-BACA-E8017F6AAF5C}" destId="{1DEF26F6-FE75-41DA-8D38-0E5AD58B288F}" srcOrd="6" destOrd="0" presId="urn:microsoft.com/office/officeart/2008/layout/VerticalAccentList"/>
    <dgm:cxn modelId="{A0397FF5-FB25-4F73-943D-1A2E549D7301}" type="presParOf" srcId="{1DEF26F6-FE75-41DA-8D38-0E5AD58B288F}" destId="{7C926890-9101-41E5-B813-FE123291877B}" srcOrd="0" destOrd="0" presId="urn:microsoft.com/office/officeart/2008/layout/VerticalAccentList"/>
    <dgm:cxn modelId="{32690737-F69D-4DA1-BF74-E812B2031323}" type="presParOf" srcId="{4274FE33-8341-41C5-BACA-E8017F6AAF5C}" destId="{B7B5293B-B512-4DE1-8444-1A43E6AE15E8}" srcOrd="7" destOrd="0" presId="urn:microsoft.com/office/officeart/2008/layout/VerticalAccentList"/>
    <dgm:cxn modelId="{1F205698-9670-418F-BE96-58CB0554C18F}" type="presParOf" srcId="{B7B5293B-B512-4DE1-8444-1A43E6AE15E8}" destId="{0A2F9F59-E288-4013-9B68-7261E5E3FB22}" srcOrd="0" destOrd="0" presId="urn:microsoft.com/office/officeart/2008/layout/VerticalAccentList"/>
    <dgm:cxn modelId="{1B603C44-8F9B-4159-860B-E7991AF183C8}" type="presParOf" srcId="{B7B5293B-B512-4DE1-8444-1A43E6AE15E8}" destId="{20A0D347-1653-492D-8AAC-3949238B1F31}" srcOrd="1" destOrd="0" presId="urn:microsoft.com/office/officeart/2008/layout/VerticalAccentList"/>
    <dgm:cxn modelId="{2F660206-D922-4247-97A5-DCD834A410A7}" type="presParOf" srcId="{B7B5293B-B512-4DE1-8444-1A43E6AE15E8}" destId="{85659BBE-CCB5-4D90-AFFC-88EB005E1BB0}" srcOrd="2" destOrd="0" presId="urn:microsoft.com/office/officeart/2008/layout/VerticalAccentList"/>
    <dgm:cxn modelId="{83975B2C-1ADC-4DA1-B92F-B0C394818598}" type="presParOf" srcId="{B7B5293B-B512-4DE1-8444-1A43E6AE15E8}" destId="{11C3A992-9997-4B99-860B-E04E378C09EE}" srcOrd="3" destOrd="0" presId="urn:microsoft.com/office/officeart/2008/layout/VerticalAccentList"/>
    <dgm:cxn modelId="{93F8F835-8DF8-4BF3-BEC0-CBFD6F7E878D}" type="presParOf" srcId="{B7B5293B-B512-4DE1-8444-1A43E6AE15E8}" destId="{B9328009-E875-4D71-83FD-666AEB8DC487}" srcOrd="4" destOrd="0" presId="urn:microsoft.com/office/officeart/2008/layout/VerticalAccentList"/>
    <dgm:cxn modelId="{50AA98AA-9FB5-4D31-A281-38B75AB3AFDE}" type="presParOf" srcId="{B7B5293B-B512-4DE1-8444-1A43E6AE15E8}" destId="{19A3A580-749C-41A2-90E5-EF1067787775}" srcOrd="5" destOrd="0" presId="urn:microsoft.com/office/officeart/2008/layout/VerticalAccentList"/>
    <dgm:cxn modelId="{F7FBA10C-0298-4229-8EB2-88431311BDCE}" type="presParOf" srcId="{B7B5293B-B512-4DE1-8444-1A43E6AE15E8}" destId="{FE2188C3-57CB-4C3D-8A94-1127E28F3769}" srcOrd="6" destOrd="0" presId="urn:microsoft.com/office/officeart/2008/layout/VerticalAccentList"/>
    <dgm:cxn modelId="{9642A514-FE69-4B4A-8124-CFBB6B560847}" type="presParOf" srcId="{B7B5293B-B512-4DE1-8444-1A43E6AE15E8}" destId="{EDC8FAB3-79FA-4ED5-991F-F18CF78F14C9}" srcOrd="7" destOrd="0" presId="urn:microsoft.com/office/officeart/2008/layout/Vertical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9B8FDD-8A05-4BAD-8D64-65F425D2B935}" type="doc">
      <dgm:prSet loTypeId="urn:microsoft.com/office/officeart/2005/8/layout/default" loCatId="list" qsTypeId="urn:microsoft.com/office/officeart/2005/8/quickstyle/simple1" qsCatId="simple" csTypeId="urn:microsoft.com/office/officeart/2005/8/colors/accent4_3" csCatId="accent4" phldr="1"/>
      <dgm:spPr/>
      <dgm:t>
        <a:bodyPr/>
        <a:lstStyle/>
        <a:p>
          <a:endParaRPr lang="en-GB"/>
        </a:p>
      </dgm:t>
    </dgm:pt>
    <dgm:pt modelId="{75B33579-551E-4DA9-A2C1-E0738F2A56BC}">
      <dgm:prSet phldrT="[Text]" custT="1"/>
      <dgm:spPr/>
      <dgm:t>
        <a:bodyPr/>
        <a:lstStyle/>
        <a:p>
          <a:r>
            <a:rPr lang="en-GB" sz="1800" b="1" i="1" u="sng" kern="1200" cap="all" dirty="0">
              <a:latin typeface="+mn-lt"/>
              <a:ea typeface="+mn-ea"/>
              <a:cs typeface="+mn-cs"/>
            </a:rPr>
            <a:t>Relationship-Building</a:t>
          </a:r>
        </a:p>
        <a:p>
          <a:r>
            <a:rPr lang="en-GB" sz="1800" i="1" kern="1200" cap="all" dirty="0">
              <a:latin typeface="+mn-lt"/>
              <a:ea typeface="+mn-ea"/>
              <a:cs typeface="+mn-cs"/>
            </a:rPr>
            <a:t>Before substantive talks, executives participated in three </a:t>
          </a:r>
          <a:r>
            <a:rPr lang="en-GB" sz="1800" b="0" i="1" kern="1200" cap="all" dirty="0">
              <a:latin typeface="+mn-lt"/>
              <a:ea typeface="+mn-ea"/>
              <a:cs typeface="+mn-cs"/>
            </a:rPr>
            <a:t>months</a:t>
          </a:r>
          <a:r>
            <a:rPr lang="en-GB" sz="1800" i="1" kern="1200" cap="all" dirty="0">
              <a:latin typeface="+mn-lt"/>
              <a:ea typeface="+mn-ea"/>
              <a:cs typeface="+mn-cs"/>
            </a:rPr>
            <a:t> of cultural exchanges, including factory tours, family dinners, and handwriting </a:t>
          </a:r>
          <a:r>
            <a:rPr lang="en-GB" sz="1800" i="1" kern="1200" cap="all" dirty="0" err="1">
              <a:latin typeface="+mn-lt"/>
              <a:ea typeface="+mn-ea"/>
              <a:cs typeface="+mn-cs"/>
            </a:rPr>
            <a:t>leTTERS</a:t>
          </a:r>
          <a:r>
            <a:rPr lang="en-GB" sz="1800" i="1" kern="1200" cap="all" dirty="0">
              <a:latin typeface="+mn-lt"/>
              <a:ea typeface="+mn-ea"/>
              <a:cs typeface="+mn-cs"/>
            </a:rPr>
            <a:t> to build trust. Both teams spent time together.</a:t>
          </a:r>
        </a:p>
      </dgm:t>
    </dgm:pt>
    <dgm:pt modelId="{535E2270-B08F-4351-8437-8476C955A424}" type="parTrans" cxnId="{EFE20928-5928-4A16-8DE1-BD0A98D2B814}">
      <dgm:prSet/>
      <dgm:spPr/>
      <dgm:t>
        <a:bodyPr/>
        <a:lstStyle/>
        <a:p>
          <a:endParaRPr lang="en-GB"/>
        </a:p>
      </dgm:t>
    </dgm:pt>
    <dgm:pt modelId="{87E52D6E-97EF-4659-8D24-0F16DE782522}" type="sibTrans" cxnId="{EFE20928-5928-4A16-8DE1-BD0A98D2B814}">
      <dgm:prSet/>
      <dgm:spPr/>
      <dgm:t>
        <a:bodyPr/>
        <a:lstStyle/>
        <a:p>
          <a:endParaRPr lang="en-GB"/>
        </a:p>
      </dgm:t>
    </dgm:pt>
    <dgm:pt modelId="{51E3362C-0D53-4150-B71D-AFDE15702F41}">
      <dgm:prSet phldrT="[Text]" custT="1"/>
      <dgm:spPr/>
      <dgm:t>
        <a:bodyPr/>
        <a:lstStyle/>
        <a:p>
          <a:pPr marL="0" lvl="0" indent="0" algn="ctr" defTabSz="800100">
            <a:lnSpc>
              <a:spcPct val="90000"/>
            </a:lnSpc>
            <a:spcBef>
              <a:spcPct val="0"/>
            </a:spcBef>
            <a:spcAft>
              <a:spcPct val="35000"/>
            </a:spcAft>
            <a:buNone/>
          </a:pPr>
          <a:r>
            <a:rPr lang="en-GB" sz="1800" b="1" i="1" u="sng" kern="1200" cap="all">
              <a:latin typeface="Univers Condensed Light"/>
              <a:ea typeface="+mn-ea"/>
              <a:cs typeface="+mn-cs"/>
            </a:rPr>
            <a:t>Hybrid Contracting</a:t>
          </a:r>
        </a:p>
        <a:p>
          <a:pPr marL="0" lvl="0" algn="ctr" defTabSz="800100">
            <a:lnSpc>
              <a:spcPct val="90000"/>
            </a:lnSpc>
            <a:spcBef>
              <a:spcPct val="0"/>
            </a:spcBef>
            <a:spcAft>
              <a:spcPct val="35000"/>
            </a:spcAft>
            <a:buNone/>
          </a:pPr>
          <a:r>
            <a:rPr lang="en-GB" sz="1800" b="0" i="1" kern="1200" cap="all">
              <a:latin typeface="Univers Condensed Light"/>
              <a:ea typeface="+mn-ea"/>
              <a:cs typeface="+mn-cs"/>
            </a:rPr>
            <a:t>They created a mixed contract, the final agreement blended UK precision (technical specification annex) with Chinese flexibility review mechanisms allowing adjustments. </a:t>
          </a:r>
          <a:endParaRPr lang="en-GB" sz="1800" b="0" i="1" kern="1200" cap="all" dirty="0">
            <a:latin typeface="Univers Condensed Light"/>
            <a:ea typeface="+mn-ea"/>
            <a:cs typeface="+mn-cs"/>
          </a:endParaRPr>
        </a:p>
      </dgm:t>
    </dgm:pt>
    <dgm:pt modelId="{14F76A18-63A2-4523-8DDB-C472EDBAA8EF}" type="parTrans" cxnId="{E2E7873B-11BE-4F0A-8634-DA4A6FAA0D4E}">
      <dgm:prSet/>
      <dgm:spPr/>
      <dgm:t>
        <a:bodyPr/>
        <a:lstStyle/>
        <a:p>
          <a:endParaRPr lang="en-GB"/>
        </a:p>
      </dgm:t>
    </dgm:pt>
    <dgm:pt modelId="{2F00755B-116B-4D99-B22E-803FCFA80C6E}" type="sibTrans" cxnId="{E2E7873B-11BE-4F0A-8634-DA4A6FAA0D4E}">
      <dgm:prSet/>
      <dgm:spPr/>
      <dgm:t>
        <a:bodyPr/>
        <a:lstStyle/>
        <a:p>
          <a:endParaRPr lang="en-GB"/>
        </a:p>
      </dgm:t>
    </dgm:pt>
    <dgm:pt modelId="{58E7F594-6252-4A28-9303-E60056AE7CE1}">
      <dgm:prSet phldrT="[Text]" custT="1"/>
      <dgm:spPr/>
      <dgm:t>
        <a:bodyPr/>
        <a:lstStyle/>
        <a:p>
          <a:r>
            <a:rPr lang="en-GB" sz="1800" b="1" i="1" u="sng" kern="1200" cap="all">
              <a:latin typeface="Univers Condensed Light"/>
              <a:ea typeface="+mn-ea"/>
              <a:cs typeface="+mn-cs"/>
            </a:rPr>
            <a:t>Cultural Mediation</a:t>
          </a:r>
        </a:p>
        <a:p>
          <a:r>
            <a:rPr lang="en-GB" sz="1800" i="1" kern="1200" cap="all">
              <a:latin typeface="Univers Condensed Light"/>
              <a:ea typeface="+mn-ea"/>
              <a:cs typeface="+mn-cs"/>
            </a:rPr>
            <a:t>BP and Sinopec used professional interpreters and cultural experts to explain the deeper meaning of certain phrase</a:t>
          </a:r>
          <a:endParaRPr lang="en-GB" sz="1800" i="1" kern="1200" cap="all" dirty="0">
            <a:latin typeface="Univers Condensed Light"/>
            <a:ea typeface="+mn-ea"/>
            <a:cs typeface="+mn-cs"/>
          </a:endParaRPr>
        </a:p>
      </dgm:t>
    </dgm:pt>
    <dgm:pt modelId="{9DF5A152-7F0B-4E54-9A79-09047F4E1552}" type="parTrans" cxnId="{054AC357-DED6-4AE8-B1FB-1E9F677E365F}">
      <dgm:prSet/>
      <dgm:spPr/>
      <dgm:t>
        <a:bodyPr/>
        <a:lstStyle/>
        <a:p>
          <a:endParaRPr lang="en-GB"/>
        </a:p>
      </dgm:t>
    </dgm:pt>
    <dgm:pt modelId="{649C8698-E762-4099-874C-EC43FAEA444B}" type="sibTrans" cxnId="{054AC357-DED6-4AE8-B1FB-1E9F677E365F}">
      <dgm:prSet/>
      <dgm:spPr/>
      <dgm:t>
        <a:bodyPr/>
        <a:lstStyle/>
        <a:p>
          <a:endParaRPr lang="en-GB"/>
        </a:p>
      </dgm:t>
    </dgm:pt>
    <dgm:pt modelId="{D91D8CE5-0DB0-4C78-A384-5B52E89002B2}">
      <dgm:prSet phldrT="[Text]" custT="1"/>
      <dgm:spPr/>
      <dgm:t>
        <a:bodyPr/>
        <a:lstStyle/>
        <a:p>
          <a:pPr marL="0" lvl="0" indent="0" algn="ctr" defTabSz="800100">
            <a:lnSpc>
              <a:spcPct val="90000"/>
            </a:lnSpc>
            <a:spcBef>
              <a:spcPct val="0"/>
            </a:spcBef>
            <a:spcAft>
              <a:spcPct val="35000"/>
            </a:spcAft>
            <a:buNone/>
          </a:pPr>
          <a:r>
            <a:rPr lang="en-GB" sz="1800" b="1" i="1" u="sng" kern="1200" cap="all">
              <a:latin typeface="Univers Condensed Light"/>
              <a:ea typeface="+mn-ea"/>
              <a:cs typeface="+mn-cs"/>
            </a:rPr>
            <a:t>Decision Protocols</a:t>
          </a:r>
        </a:p>
        <a:p>
          <a:pPr marL="0" lvl="0" algn="ctr" defTabSz="800100">
            <a:lnSpc>
              <a:spcPct val="90000"/>
            </a:lnSpc>
            <a:spcBef>
              <a:spcPct val="0"/>
            </a:spcBef>
            <a:spcAft>
              <a:spcPct val="35000"/>
            </a:spcAft>
            <a:buNone/>
          </a:pPr>
          <a:r>
            <a:rPr lang="en-GB" sz="1800" i="1" kern="1200" cap="all">
              <a:latin typeface="Univers Condensed Light"/>
              <a:ea typeface="+mn-ea"/>
              <a:cs typeface="+mn-cs"/>
            </a:rPr>
            <a:t>Made a new system to match fast UK and slow Chinese decision-making.</a:t>
          </a:r>
          <a:endParaRPr lang="en-GB" sz="1800" i="1" kern="1200" cap="all" dirty="0">
            <a:latin typeface="Univers Condensed Light"/>
            <a:ea typeface="+mn-ea"/>
            <a:cs typeface="+mn-cs"/>
          </a:endParaRPr>
        </a:p>
      </dgm:t>
    </dgm:pt>
    <dgm:pt modelId="{3A54F667-E8B3-4741-A517-D9F60DE95C5F}" type="parTrans" cxnId="{48F910DE-425B-4181-ABBC-5CE5D144FDBF}">
      <dgm:prSet/>
      <dgm:spPr/>
      <dgm:t>
        <a:bodyPr/>
        <a:lstStyle/>
        <a:p>
          <a:endParaRPr lang="en-GB"/>
        </a:p>
      </dgm:t>
    </dgm:pt>
    <dgm:pt modelId="{67BB3B1A-6FC1-4759-9E48-917B1316BDE5}" type="sibTrans" cxnId="{48F910DE-425B-4181-ABBC-5CE5D144FDBF}">
      <dgm:prSet/>
      <dgm:spPr/>
      <dgm:t>
        <a:bodyPr/>
        <a:lstStyle/>
        <a:p>
          <a:endParaRPr lang="en-GB"/>
        </a:p>
      </dgm:t>
    </dgm:pt>
    <dgm:pt modelId="{A4FD9904-F120-47BB-A003-FC42246C30CE}" type="pres">
      <dgm:prSet presAssocID="{679B8FDD-8A05-4BAD-8D64-65F425D2B935}" presName="diagram" presStyleCnt="0">
        <dgm:presLayoutVars>
          <dgm:dir/>
          <dgm:resizeHandles val="exact"/>
        </dgm:presLayoutVars>
      </dgm:prSet>
      <dgm:spPr/>
    </dgm:pt>
    <dgm:pt modelId="{9631B638-59D5-443B-B6F0-5F4FEF484190}" type="pres">
      <dgm:prSet presAssocID="{75B33579-551E-4DA9-A2C1-E0738F2A56BC}" presName="node" presStyleLbl="node1" presStyleIdx="0" presStyleCnt="4">
        <dgm:presLayoutVars>
          <dgm:bulletEnabled val="1"/>
        </dgm:presLayoutVars>
      </dgm:prSet>
      <dgm:spPr/>
    </dgm:pt>
    <dgm:pt modelId="{8F6F8D23-FF32-45FF-A442-CC592EC5A23B}" type="pres">
      <dgm:prSet presAssocID="{87E52D6E-97EF-4659-8D24-0F16DE782522}" presName="sibTrans" presStyleCnt="0"/>
      <dgm:spPr/>
    </dgm:pt>
    <dgm:pt modelId="{02B96F0A-4367-4C59-AD97-269F8162A576}" type="pres">
      <dgm:prSet presAssocID="{51E3362C-0D53-4150-B71D-AFDE15702F41}" presName="node" presStyleLbl="node1" presStyleIdx="1" presStyleCnt="4">
        <dgm:presLayoutVars>
          <dgm:bulletEnabled val="1"/>
        </dgm:presLayoutVars>
      </dgm:prSet>
      <dgm:spPr/>
    </dgm:pt>
    <dgm:pt modelId="{4C1B2EF3-9A41-4878-AA0A-BE88667081DD}" type="pres">
      <dgm:prSet presAssocID="{2F00755B-116B-4D99-B22E-803FCFA80C6E}" presName="sibTrans" presStyleCnt="0"/>
      <dgm:spPr/>
    </dgm:pt>
    <dgm:pt modelId="{7DA5347D-5500-492E-8F1B-819B80EDF6A5}" type="pres">
      <dgm:prSet presAssocID="{58E7F594-6252-4A28-9303-E60056AE7CE1}" presName="node" presStyleLbl="node1" presStyleIdx="2" presStyleCnt="4">
        <dgm:presLayoutVars>
          <dgm:bulletEnabled val="1"/>
        </dgm:presLayoutVars>
      </dgm:prSet>
      <dgm:spPr/>
    </dgm:pt>
    <dgm:pt modelId="{EAF5E4F2-36B0-484F-85EA-942131901D89}" type="pres">
      <dgm:prSet presAssocID="{649C8698-E762-4099-874C-EC43FAEA444B}" presName="sibTrans" presStyleCnt="0"/>
      <dgm:spPr/>
    </dgm:pt>
    <dgm:pt modelId="{D6A69C8D-3534-4041-AD45-2AAABF8EA642}" type="pres">
      <dgm:prSet presAssocID="{D91D8CE5-0DB0-4C78-A384-5B52E89002B2}" presName="node" presStyleLbl="node1" presStyleIdx="3" presStyleCnt="4">
        <dgm:presLayoutVars>
          <dgm:bulletEnabled val="1"/>
        </dgm:presLayoutVars>
      </dgm:prSet>
      <dgm:spPr/>
    </dgm:pt>
  </dgm:ptLst>
  <dgm:cxnLst>
    <dgm:cxn modelId="{B377E70D-4227-4D5B-B4A9-C67F182E4A6B}" type="presOf" srcId="{58E7F594-6252-4A28-9303-E60056AE7CE1}" destId="{7DA5347D-5500-492E-8F1B-819B80EDF6A5}" srcOrd="0" destOrd="0" presId="urn:microsoft.com/office/officeart/2005/8/layout/default"/>
    <dgm:cxn modelId="{EFE20928-5928-4A16-8DE1-BD0A98D2B814}" srcId="{679B8FDD-8A05-4BAD-8D64-65F425D2B935}" destId="{75B33579-551E-4DA9-A2C1-E0738F2A56BC}" srcOrd="0" destOrd="0" parTransId="{535E2270-B08F-4351-8437-8476C955A424}" sibTransId="{87E52D6E-97EF-4659-8D24-0F16DE782522}"/>
    <dgm:cxn modelId="{E2E7873B-11BE-4F0A-8634-DA4A6FAA0D4E}" srcId="{679B8FDD-8A05-4BAD-8D64-65F425D2B935}" destId="{51E3362C-0D53-4150-B71D-AFDE15702F41}" srcOrd="1" destOrd="0" parTransId="{14F76A18-63A2-4523-8DDB-C472EDBAA8EF}" sibTransId="{2F00755B-116B-4D99-B22E-803FCFA80C6E}"/>
    <dgm:cxn modelId="{1C153354-3DAD-451F-AF90-1915A357EB2E}" type="presOf" srcId="{51E3362C-0D53-4150-B71D-AFDE15702F41}" destId="{02B96F0A-4367-4C59-AD97-269F8162A576}" srcOrd="0" destOrd="0" presId="urn:microsoft.com/office/officeart/2005/8/layout/default"/>
    <dgm:cxn modelId="{054AC357-DED6-4AE8-B1FB-1E9F677E365F}" srcId="{679B8FDD-8A05-4BAD-8D64-65F425D2B935}" destId="{58E7F594-6252-4A28-9303-E60056AE7CE1}" srcOrd="2" destOrd="0" parTransId="{9DF5A152-7F0B-4E54-9A79-09047F4E1552}" sibTransId="{649C8698-E762-4099-874C-EC43FAEA444B}"/>
    <dgm:cxn modelId="{26FF2F59-C848-4184-A650-C97A7119CC38}" type="presOf" srcId="{D91D8CE5-0DB0-4C78-A384-5B52E89002B2}" destId="{D6A69C8D-3534-4041-AD45-2AAABF8EA642}" srcOrd="0" destOrd="0" presId="urn:microsoft.com/office/officeart/2005/8/layout/default"/>
    <dgm:cxn modelId="{1290F291-28E1-4FD4-8D3A-D62E2F6A6317}" type="presOf" srcId="{679B8FDD-8A05-4BAD-8D64-65F425D2B935}" destId="{A4FD9904-F120-47BB-A003-FC42246C30CE}" srcOrd="0" destOrd="0" presId="urn:microsoft.com/office/officeart/2005/8/layout/default"/>
    <dgm:cxn modelId="{48F910DE-425B-4181-ABBC-5CE5D144FDBF}" srcId="{679B8FDD-8A05-4BAD-8D64-65F425D2B935}" destId="{D91D8CE5-0DB0-4C78-A384-5B52E89002B2}" srcOrd="3" destOrd="0" parTransId="{3A54F667-E8B3-4741-A517-D9F60DE95C5F}" sibTransId="{67BB3B1A-6FC1-4759-9E48-917B1316BDE5}"/>
    <dgm:cxn modelId="{CC12AAFE-6182-468C-808D-B9E9C398B3EE}" type="presOf" srcId="{75B33579-551E-4DA9-A2C1-E0738F2A56BC}" destId="{9631B638-59D5-443B-B6F0-5F4FEF484190}" srcOrd="0" destOrd="0" presId="urn:microsoft.com/office/officeart/2005/8/layout/default"/>
    <dgm:cxn modelId="{D9717D1E-46F4-47F2-A75A-C60615F4298B}" type="presParOf" srcId="{A4FD9904-F120-47BB-A003-FC42246C30CE}" destId="{9631B638-59D5-443B-B6F0-5F4FEF484190}" srcOrd="0" destOrd="0" presId="urn:microsoft.com/office/officeart/2005/8/layout/default"/>
    <dgm:cxn modelId="{B1020DEE-3A2C-4744-BF06-408DBAB4AA8F}" type="presParOf" srcId="{A4FD9904-F120-47BB-A003-FC42246C30CE}" destId="{8F6F8D23-FF32-45FF-A442-CC592EC5A23B}" srcOrd="1" destOrd="0" presId="urn:microsoft.com/office/officeart/2005/8/layout/default"/>
    <dgm:cxn modelId="{F741FD2A-6511-4BAC-A15E-177BD0D7AC23}" type="presParOf" srcId="{A4FD9904-F120-47BB-A003-FC42246C30CE}" destId="{02B96F0A-4367-4C59-AD97-269F8162A576}" srcOrd="2" destOrd="0" presId="urn:microsoft.com/office/officeart/2005/8/layout/default"/>
    <dgm:cxn modelId="{B52B3DC0-523E-441D-87CF-611F3E6ADE7B}" type="presParOf" srcId="{A4FD9904-F120-47BB-A003-FC42246C30CE}" destId="{4C1B2EF3-9A41-4878-AA0A-BE88667081DD}" srcOrd="3" destOrd="0" presId="urn:microsoft.com/office/officeart/2005/8/layout/default"/>
    <dgm:cxn modelId="{006A258D-62C3-4F79-9107-A25D3476115E}" type="presParOf" srcId="{A4FD9904-F120-47BB-A003-FC42246C30CE}" destId="{7DA5347D-5500-492E-8F1B-819B80EDF6A5}" srcOrd="4" destOrd="0" presId="urn:microsoft.com/office/officeart/2005/8/layout/default"/>
    <dgm:cxn modelId="{FCB82AAF-CE5E-4B6D-8CCE-F20FC77CBEE7}" type="presParOf" srcId="{A4FD9904-F120-47BB-A003-FC42246C30CE}" destId="{EAF5E4F2-36B0-484F-85EA-942131901D89}" srcOrd="5" destOrd="0" presId="urn:microsoft.com/office/officeart/2005/8/layout/default"/>
    <dgm:cxn modelId="{9119E578-F459-4091-8089-B188F73191CD}" type="presParOf" srcId="{A4FD9904-F120-47BB-A003-FC42246C30CE}" destId="{D6A69C8D-3534-4041-AD45-2AAABF8EA64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15CE5-0245-46AE-A5F0-7AEE14D4BD50}">
      <dsp:nvSpPr>
        <dsp:cNvPr id="0" name=""/>
        <dsp:cNvSpPr/>
      </dsp:nvSpPr>
      <dsp:spPr>
        <a:xfrm>
          <a:off x="0" y="2174868"/>
          <a:ext cx="4129557" cy="468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US" sz="2100" kern="1200" dirty="0"/>
            <a:t> </a:t>
          </a:r>
          <a:endParaRPr lang="uk-UA" sz="2100" kern="1200" dirty="0"/>
        </a:p>
      </dsp:txBody>
      <dsp:txXfrm>
        <a:off x="0" y="2174868"/>
        <a:ext cx="4129557" cy="468565"/>
      </dsp:txXfrm>
    </dsp:sp>
    <dsp:sp modelId="{58A776C6-881B-4A59-B846-9478FFB4D83F}">
      <dsp:nvSpPr>
        <dsp:cNvPr id="0" name=""/>
        <dsp:cNvSpPr/>
      </dsp:nvSpPr>
      <dsp:spPr>
        <a:xfrm>
          <a:off x="2175736"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09555-EC1A-49DB-8627-95A2F84A7B44}">
      <dsp:nvSpPr>
        <dsp:cNvPr id="0" name=""/>
        <dsp:cNvSpPr/>
      </dsp:nvSpPr>
      <dsp:spPr>
        <a:xfrm>
          <a:off x="2900190"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DD776-FAF3-4476-AB75-9F3F93FE9999}">
      <dsp:nvSpPr>
        <dsp:cNvPr id="0" name=""/>
        <dsp:cNvSpPr/>
      </dsp:nvSpPr>
      <dsp:spPr>
        <a:xfrm>
          <a:off x="3625216"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B8C7B6-87B0-4CA6-8568-4712EB4BA0DA}">
      <dsp:nvSpPr>
        <dsp:cNvPr id="0" name=""/>
        <dsp:cNvSpPr/>
      </dsp:nvSpPr>
      <dsp:spPr>
        <a:xfrm>
          <a:off x="4349670"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ECE331-087D-4D1B-9148-AA61B56F22E4}">
      <dsp:nvSpPr>
        <dsp:cNvPr id="0" name=""/>
        <dsp:cNvSpPr/>
      </dsp:nvSpPr>
      <dsp:spPr>
        <a:xfrm>
          <a:off x="5074696"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37336F-4BC8-49AC-B391-D3CC189FAA58}">
      <dsp:nvSpPr>
        <dsp:cNvPr id="0" name=""/>
        <dsp:cNvSpPr/>
      </dsp:nvSpPr>
      <dsp:spPr>
        <a:xfrm>
          <a:off x="5799150"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F0CD6C-5798-4489-AF6D-3015E5E7D852}">
      <dsp:nvSpPr>
        <dsp:cNvPr id="0" name=""/>
        <dsp:cNvSpPr/>
      </dsp:nvSpPr>
      <dsp:spPr>
        <a:xfrm>
          <a:off x="6524176" y="468612"/>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D3CB0-7A43-42C9-AED2-A194889276CD}">
      <dsp:nvSpPr>
        <dsp:cNvPr id="0" name=""/>
        <dsp:cNvSpPr/>
      </dsp:nvSpPr>
      <dsp:spPr>
        <a:xfrm>
          <a:off x="2175736" y="564061"/>
          <a:ext cx="5221220" cy="76358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i="1" kern="1200" cap="all" dirty="0">
              <a:solidFill>
                <a:prstClr val="black"/>
              </a:solidFill>
              <a:latin typeface="Univers Condensed Light"/>
              <a:ea typeface="+mj-ea"/>
              <a:cs typeface="+mj-cs"/>
            </a:rPr>
            <a:t>Respect for hierarchy. </a:t>
          </a:r>
          <a:r>
            <a:rPr lang="en-GB" sz="1800" b="0" i="1" kern="1200" cap="all" dirty="0">
              <a:solidFill>
                <a:prstClr val="black"/>
              </a:solidFill>
              <a:latin typeface="Univers Condensed Light"/>
              <a:ea typeface="+mj-ea"/>
              <a:cs typeface="+mj-cs"/>
            </a:rPr>
            <a:t>Decisions only made by top leaders. Junior staff cannot say yes or no.</a:t>
          </a:r>
          <a:endParaRPr lang="uk-UA" sz="1800" b="0" i="1" kern="1200" cap="all" dirty="0">
            <a:solidFill>
              <a:prstClr val="black"/>
            </a:solidFill>
            <a:latin typeface="Univers Condensed Light"/>
            <a:ea typeface="+mj-ea"/>
            <a:cs typeface="+mj-cs"/>
          </a:endParaRPr>
        </a:p>
      </dsp:txBody>
      <dsp:txXfrm>
        <a:off x="2175736" y="564061"/>
        <a:ext cx="5221220" cy="763587"/>
      </dsp:txXfrm>
    </dsp:sp>
    <dsp:sp modelId="{0E32E9E4-85AD-4556-87FC-128317DFFD30}">
      <dsp:nvSpPr>
        <dsp:cNvPr id="0" name=""/>
        <dsp:cNvSpPr/>
      </dsp:nvSpPr>
      <dsp:spPr>
        <a:xfrm>
          <a:off x="2175736" y="1473628"/>
          <a:ext cx="5154215" cy="468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US" sz="2100" kern="1200" dirty="0"/>
            <a:t> </a:t>
          </a:r>
          <a:endParaRPr lang="uk-UA" sz="2100" kern="1200" dirty="0"/>
        </a:p>
      </dsp:txBody>
      <dsp:txXfrm>
        <a:off x="2175736" y="1473628"/>
        <a:ext cx="5154215" cy="468565"/>
      </dsp:txXfrm>
    </dsp:sp>
    <dsp:sp modelId="{77FF63CF-4A00-421E-A50E-B17299906D01}">
      <dsp:nvSpPr>
        <dsp:cNvPr id="0" name=""/>
        <dsp:cNvSpPr/>
      </dsp:nvSpPr>
      <dsp:spPr>
        <a:xfrm>
          <a:off x="2185928"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20763-7211-4A53-818D-155B2B75373C}">
      <dsp:nvSpPr>
        <dsp:cNvPr id="0" name=""/>
        <dsp:cNvSpPr/>
      </dsp:nvSpPr>
      <dsp:spPr>
        <a:xfrm>
          <a:off x="2910381"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33DC7-2EEB-4823-8AC1-BBBBB7B5964F}">
      <dsp:nvSpPr>
        <dsp:cNvPr id="0" name=""/>
        <dsp:cNvSpPr/>
      </dsp:nvSpPr>
      <dsp:spPr>
        <a:xfrm>
          <a:off x="3635408"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72575-A5F6-452D-A153-A5B37094DEF9}">
      <dsp:nvSpPr>
        <dsp:cNvPr id="0" name=""/>
        <dsp:cNvSpPr/>
      </dsp:nvSpPr>
      <dsp:spPr>
        <a:xfrm>
          <a:off x="4359861"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25E8C5-AE5E-4B2D-A658-6A9360ED599F}">
      <dsp:nvSpPr>
        <dsp:cNvPr id="0" name=""/>
        <dsp:cNvSpPr/>
      </dsp:nvSpPr>
      <dsp:spPr>
        <a:xfrm>
          <a:off x="5084888"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03594-A896-4F68-880C-A0D032982B01}">
      <dsp:nvSpPr>
        <dsp:cNvPr id="0" name=""/>
        <dsp:cNvSpPr/>
      </dsp:nvSpPr>
      <dsp:spPr>
        <a:xfrm>
          <a:off x="5809341"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E7AD5D-41B9-4467-8C76-E35A38871FB6}">
      <dsp:nvSpPr>
        <dsp:cNvPr id="0" name=""/>
        <dsp:cNvSpPr/>
      </dsp:nvSpPr>
      <dsp:spPr>
        <a:xfrm>
          <a:off x="6534368" y="173695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FFAB8-0798-49E0-9699-F74DDB262292}">
      <dsp:nvSpPr>
        <dsp:cNvPr id="0" name=""/>
        <dsp:cNvSpPr/>
      </dsp:nvSpPr>
      <dsp:spPr>
        <a:xfrm>
          <a:off x="2168427" y="1822112"/>
          <a:ext cx="5221220" cy="76358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i="1" kern="1200" cap="all" dirty="0">
              <a:solidFill>
                <a:prstClr val="black"/>
              </a:solidFill>
              <a:latin typeface="Univers Condensed Light"/>
              <a:ea typeface="+mn-ea"/>
              <a:cs typeface="+mn-cs"/>
            </a:rPr>
            <a:t>Group decision making</a:t>
          </a:r>
          <a:r>
            <a:rPr lang="en-GB" sz="1800" b="0" i="1" kern="1200" cap="all" dirty="0">
              <a:solidFill>
                <a:prstClr val="black"/>
              </a:solidFill>
              <a:latin typeface="Univers Condensed Light"/>
              <a:ea typeface="+mn-ea"/>
              <a:cs typeface="+mn-cs"/>
            </a:rPr>
            <a:t>. Many people must agree, so decisions are slow.</a:t>
          </a:r>
          <a:endParaRPr lang="uk-UA" sz="1800" b="0" i="1" kern="1200" cap="all" dirty="0">
            <a:solidFill>
              <a:prstClr val="black"/>
            </a:solidFill>
            <a:latin typeface="Univers Condensed Light"/>
            <a:ea typeface="+mn-ea"/>
            <a:cs typeface="+mn-cs"/>
          </a:endParaRPr>
        </a:p>
      </dsp:txBody>
      <dsp:txXfrm>
        <a:off x="2168427" y="1822112"/>
        <a:ext cx="5221220" cy="763587"/>
      </dsp:txXfrm>
    </dsp:sp>
    <dsp:sp modelId="{7C926890-9101-41E5-B813-FE123291877B}">
      <dsp:nvSpPr>
        <dsp:cNvPr id="0" name=""/>
        <dsp:cNvSpPr/>
      </dsp:nvSpPr>
      <dsp:spPr>
        <a:xfrm>
          <a:off x="2175736" y="2947209"/>
          <a:ext cx="5154215" cy="468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US" sz="2100" kern="1200" dirty="0"/>
            <a:t> </a:t>
          </a:r>
          <a:endParaRPr lang="uk-UA" sz="2100" kern="1200" dirty="0"/>
        </a:p>
      </dsp:txBody>
      <dsp:txXfrm>
        <a:off x="2175736" y="2947209"/>
        <a:ext cx="5154215" cy="468565"/>
      </dsp:txXfrm>
    </dsp:sp>
    <dsp:sp modelId="{0A2F9F59-E288-4013-9B68-7261E5E3FB22}">
      <dsp:nvSpPr>
        <dsp:cNvPr id="0" name=""/>
        <dsp:cNvSpPr/>
      </dsp:nvSpPr>
      <dsp:spPr>
        <a:xfrm>
          <a:off x="2209603" y="297420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A0D347-1653-492D-8AAC-3949238B1F31}">
      <dsp:nvSpPr>
        <dsp:cNvPr id="0" name=""/>
        <dsp:cNvSpPr/>
      </dsp:nvSpPr>
      <dsp:spPr>
        <a:xfrm>
          <a:off x="2934057" y="297420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59BBE-CCB5-4D90-AFFC-88EB005E1BB0}">
      <dsp:nvSpPr>
        <dsp:cNvPr id="0" name=""/>
        <dsp:cNvSpPr/>
      </dsp:nvSpPr>
      <dsp:spPr>
        <a:xfrm>
          <a:off x="3738757" y="2974154"/>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3A992-9997-4B99-860B-E04E378C09EE}">
      <dsp:nvSpPr>
        <dsp:cNvPr id="0" name=""/>
        <dsp:cNvSpPr/>
      </dsp:nvSpPr>
      <dsp:spPr>
        <a:xfrm>
          <a:off x="4383537" y="297420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28009-E875-4D71-83FD-666AEB8DC487}">
      <dsp:nvSpPr>
        <dsp:cNvPr id="0" name=""/>
        <dsp:cNvSpPr/>
      </dsp:nvSpPr>
      <dsp:spPr>
        <a:xfrm>
          <a:off x="5108563" y="297420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3A580-749C-41A2-90E5-EF1067787775}">
      <dsp:nvSpPr>
        <dsp:cNvPr id="0" name=""/>
        <dsp:cNvSpPr/>
      </dsp:nvSpPr>
      <dsp:spPr>
        <a:xfrm>
          <a:off x="5833017" y="297420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188C3-57CB-4C3D-8A94-1127E28F3769}">
      <dsp:nvSpPr>
        <dsp:cNvPr id="0" name=""/>
        <dsp:cNvSpPr/>
      </dsp:nvSpPr>
      <dsp:spPr>
        <a:xfrm>
          <a:off x="6558043" y="2974201"/>
          <a:ext cx="1206086" cy="954484"/>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8FAB3-79FA-4ED5-991F-F18CF78F14C9}">
      <dsp:nvSpPr>
        <dsp:cNvPr id="0" name=""/>
        <dsp:cNvSpPr/>
      </dsp:nvSpPr>
      <dsp:spPr>
        <a:xfrm>
          <a:off x="2157201" y="3077215"/>
          <a:ext cx="5221220" cy="76358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i="1" kern="1200" cap="all" dirty="0">
              <a:solidFill>
                <a:prstClr val="black"/>
              </a:solidFill>
              <a:latin typeface="Univers Condensed Light"/>
              <a:ea typeface="+mn-ea"/>
              <a:cs typeface="+mn-cs"/>
            </a:rPr>
            <a:t>Indirect communication. </a:t>
          </a:r>
          <a:r>
            <a:rPr lang="en-GB" sz="1800" b="0" i="1" kern="1200" cap="all" dirty="0">
              <a:solidFill>
                <a:prstClr val="black"/>
              </a:solidFill>
              <a:latin typeface="Univers Condensed Light"/>
              <a:ea typeface="+mn-ea"/>
              <a:cs typeface="+mn-cs"/>
            </a:rPr>
            <a:t>Chinese teams avoid saying “no” directly to show respect.</a:t>
          </a:r>
          <a:endParaRPr lang="uk-UA" sz="1800" b="0" i="1" kern="1200" cap="all" dirty="0">
            <a:solidFill>
              <a:prstClr val="black"/>
            </a:solidFill>
            <a:latin typeface="Univers Condensed Light"/>
            <a:ea typeface="+mn-ea"/>
            <a:cs typeface="+mn-cs"/>
          </a:endParaRPr>
        </a:p>
      </dsp:txBody>
      <dsp:txXfrm>
        <a:off x="2157201" y="3077215"/>
        <a:ext cx="5221220" cy="763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1B638-59D5-443B-B6F0-5F4FEF484190}">
      <dsp:nvSpPr>
        <dsp:cNvPr id="0" name=""/>
        <dsp:cNvSpPr/>
      </dsp:nvSpPr>
      <dsp:spPr>
        <a:xfrm>
          <a:off x="992" y="194138"/>
          <a:ext cx="3869531" cy="2321718"/>
        </a:xfrm>
        <a:prstGeom prst="rect">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u="sng" kern="1200" cap="all" dirty="0">
              <a:latin typeface="+mn-lt"/>
              <a:ea typeface="+mn-ea"/>
              <a:cs typeface="+mn-cs"/>
            </a:rPr>
            <a:t>Relationship-Building</a:t>
          </a:r>
        </a:p>
        <a:p>
          <a:pPr marL="0" lvl="0" indent="0" algn="ctr" defTabSz="800100">
            <a:lnSpc>
              <a:spcPct val="90000"/>
            </a:lnSpc>
            <a:spcBef>
              <a:spcPct val="0"/>
            </a:spcBef>
            <a:spcAft>
              <a:spcPct val="35000"/>
            </a:spcAft>
            <a:buNone/>
          </a:pPr>
          <a:r>
            <a:rPr lang="en-GB" sz="1800" i="1" kern="1200" cap="all" dirty="0">
              <a:latin typeface="+mn-lt"/>
              <a:ea typeface="+mn-ea"/>
              <a:cs typeface="+mn-cs"/>
            </a:rPr>
            <a:t>Before substantive talks, executives participated in three </a:t>
          </a:r>
          <a:r>
            <a:rPr lang="en-GB" sz="1800" b="0" i="1" kern="1200" cap="all" dirty="0">
              <a:latin typeface="+mn-lt"/>
              <a:ea typeface="+mn-ea"/>
              <a:cs typeface="+mn-cs"/>
            </a:rPr>
            <a:t>months</a:t>
          </a:r>
          <a:r>
            <a:rPr lang="en-GB" sz="1800" i="1" kern="1200" cap="all" dirty="0">
              <a:latin typeface="+mn-lt"/>
              <a:ea typeface="+mn-ea"/>
              <a:cs typeface="+mn-cs"/>
            </a:rPr>
            <a:t> of cultural exchanges, including factory tours, family dinners, and handwriting </a:t>
          </a:r>
          <a:r>
            <a:rPr lang="en-GB" sz="1800" i="1" kern="1200" cap="all" dirty="0" err="1">
              <a:latin typeface="+mn-lt"/>
              <a:ea typeface="+mn-ea"/>
              <a:cs typeface="+mn-cs"/>
            </a:rPr>
            <a:t>leTTERS</a:t>
          </a:r>
          <a:r>
            <a:rPr lang="en-GB" sz="1800" i="1" kern="1200" cap="all" dirty="0">
              <a:latin typeface="+mn-lt"/>
              <a:ea typeface="+mn-ea"/>
              <a:cs typeface="+mn-cs"/>
            </a:rPr>
            <a:t> to build trust. Both teams spent time together.</a:t>
          </a:r>
        </a:p>
      </dsp:txBody>
      <dsp:txXfrm>
        <a:off x="992" y="194138"/>
        <a:ext cx="3869531" cy="2321718"/>
      </dsp:txXfrm>
    </dsp:sp>
    <dsp:sp modelId="{02B96F0A-4367-4C59-AD97-269F8162A576}">
      <dsp:nvSpPr>
        <dsp:cNvPr id="0" name=""/>
        <dsp:cNvSpPr/>
      </dsp:nvSpPr>
      <dsp:spPr>
        <a:xfrm>
          <a:off x="4257476" y="194138"/>
          <a:ext cx="3869531" cy="2321718"/>
        </a:xfrm>
        <a:prstGeom prst="rect">
          <a:avLst/>
        </a:prstGeom>
        <a:solidFill>
          <a:schemeClr val="accent4">
            <a:shade val="80000"/>
            <a:hueOff val="210292"/>
            <a:satOff val="-22073"/>
            <a:lumOff val="133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u="sng" kern="1200" cap="all">
              <a:latin typeface="Univers Condensed Light"/>
              <a:ea typeface="+mn-ea"/>
              <a:cs typeface="+mn-cs"/>
            </a:rPr>
            <a:t>Hybrid Contracting</a:t>
          </a:r>
        </a:p>
        <a:p>
          <a:pPr marL="0" lvl="0" algn="ctr" defTabSz="800100">
            <a:lnSpc>
              <a:spcPct val="90000"/>
            </a:lnSpc>
            <a:spcBef>
              <a:spcPct val="0"/>
            </a:spcBef>
            <a:spcAft>
              <a:spcPct val="35000"/>
            </a:spcAft>
            <a:buNone/>
          </a:pPr>
          <a:r>
            <a:rPr lang="en-GB" sz="1800" b="0" i="1" kern="1200" cap="all">
              <a:latin typeface="Univers Condensed Light"/>
              <a:ea typeface="+mn-ea"/>
              <a:cs typeface="+mn-cs"/>
            </a:rPr>
            <a:t>They created a mixed contract, the final agreement blended UK precision (technical specification annex) with Chinese flexibility review mechanisms allowing adjustments. </a:t>
          </a:r>
          <a:endParaRPr lang="en-GB" sz="1800" b="0" i="1" kern="1200" cap="all" dirty="0">
            <a:latin typeface="Univers Condensed Light"/>
            <a:ea typeface="+mn-ea"/>
            <a:cs typeface="+mn-cs"/>
          </a:endParaRPr>
        </a:p>
      </dsp:txBody>
      <dsp:txXfrm>
        <a:off x="4257476" y="194138"/>
        <a:ext cx="3869531" cy="2321718"/>
      </dsp:txXfrm>
    </dsp:sp>
    <dsp:sp modelId="{7DA5347D-5500-492E-8F1B-819B80EDF6A5}">
      <dsp:nvSpPr>
        <dsp:cNvPr id="0" name=""/>
        <dsp:cNvSpPr/>
      </dsp:nvSpPr>
      <dsp:spPr>
        <a:xfrm>
          <a:off x="992" y="2902810"/>
          <a:ext cx="3869531" cy="2321718"/>
        </a:xfrm>
        <a:prstGeom prst="rect">
          <a:avLst/>
        </a:prstGeom>
        <a:solidFill>
          <a:schemeClr val="accent4">
            <a:shade val="80000"/>
            <a:hueOff val="420585"/>
            <a:satOff val="-44145"/>
            <a:lumOff val="266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u="sng" kern="1200" cap="all">
              <a:latin typeface="Univers Condensed Light"/>
              <a:ea typeface="+mn-ea"/>
              <a:cs typeface="+mn-cs"/>
            </a:rPr>
            <a:t>Cultural Mediation</a:t>
          </a:r>
        </a:p>
        <a:p>
          <a:pPr marL="0" lvl="0" indent="0" algn="ctr" defTabSz="800100">
            <a:lnSpc>
              <a:spcPct val="90000"/>
            </a:lnSpc>
            <a:spcBef>
              <a:spcPct val="0"/>
            </a:spcBef>
            <a:spcAft>
              <a:spcPct val="35000"/>
            </a:spcAft>
            <a:buNone/>
          </a:pPr>
          <a:r>
            <a:rPr lang="en-GB" sz="1800" i="1" kern="1200" cap="all">
              <a:latin typeface="Univers Condensed Light"/>
              <a:ea typeface="+mn-ea"/>
              <a:cs typeface="+mn-cs"/>
            </a:rPr>
            <a:t>BP and Sinopec used professional interpreters and cultural experts to explain the deeper meaning of certain phrase</a:t>
          </a:r>
          <a:endParaRPr lang="en-GB" sz="1800" i="1" kern="1200" cap="all" dirty="0">
            <a:latin typeface="Univers Condensed Light"/>
            <a:ea typeface="+mn-ea"/>
            <a:cs typeface="+mn-cs"/>
          </a:endParaRPr>
        </a:p>
      </dsp:txBody>
      <dsp:txXfrm>
        <a:off x="992" y="2902810"/>
        <a:ext cx="3869531" cy="2321718"/>
      </dsp:txXfrm>
    </dsp:sp>
    <dsp:sp modelId="{D6A69C8D-3534-4041-AD45-2AAABF8EA642}">
      <dsp:nvSpPr>
        <dsp:cNvPr id="0" name=""/>
        <dsp:cNvSpPr/>
      </dsp:nvSpPr>
      <dsp:spPr>
        <a:xfrm>
          <a:off x="4257476" y="2902810"/>
          <a:ext cx="3869531" cy="2321718"/>
        </a:xfrm>
        <a:prstGeom prst="rect">
          <a:avLst/>
        </a:prstGeom>
        <a:solidFill>
          <a:schemeClr val="accent4">
            <a:shade val="80000"/>
            <a:hueOff val="630877"/>
            <a:satOff val="-66218"/>
            <a:lumOff val="399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u="sng" kern="1200" cap="all">
              <a:latin typeface="Univers Condensed Light"/>
              <a:ea typeface="+mn-ea"/>
              <a:cs typeface="+mn-cs"/>
            </a:rPr>
            <a:t>Decision Protocols</a:t>
          </a:r>
        </a:p>
        <a:p>
          <a:pPr marL="0" lvl="0" algn="ctr" defTabSz="800100">
            <a:lnSpc>
              <a:spcPct val="90000"/>
            </a:lnSpc>
            <a:spcBef>
              <a:spcPct val="0"/>
            </a:spcBef>
            <a:spcAft>
              <a:spcPct val="35000"/>
            </a:spcAft>
            <a:buNone/>
          </a:pPr>
          <a:r>
            <a:rPr lang="en-GB" sz="1800" i="1" kern="1200" cap="all">
              <a:latin typeface="Univers Condensed Light"/>
              <a:ea typeface="+mn-ea"/>
              <a:cs typeface="+mn-cs"/>
            </a:rPr>
            <a:t>Made a new system to match fast UK and slow Chinese decision-making.</a:t>
          </a:r>
          <a:endParaRPr lang="en-GB" sz="1800" i="1" kern="1200" cap="all" dirty="0">
            <a:latin typeface="Univers Condensed Light"/>
            <a:ea typeface="+mn-ea"/>
            <a:cs typeface="+mn-cs"/>
          </a:endParaRPr>
        </a:p>
      </dsp:txBody>
      <dsp:txXfrm>
        <a:off x="4257476" y="2902810"/>
        <a:ext cx="3869531" cy="2321718"/>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01/08/2025</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01/08/2025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uk-UA" dirty="0"/>
          </a:p>
        </p:txBody>
      </p:sp>
      <p:sp>
        <p:nvSpPr>
          <p:cNvPr id="4" name="Дата 3"/>
          <p:cNvSpPr>
            <a:spLocks noGrp="1"/>
          </p:cNvSpPr>
          <p:nvPr>
            <p:ph type="dt" idx="1"/>
          </p:nvPr>
        </p:nvSpPr>
        <p:spPr/>
        <p:txBody>
          <a:bodyPr/>
          <a:lstStyle/>
          <a:p>
            <a:pPr rtl="0"/>
            <a:fld id="{848F8AC0-B329-4373-BBD0-89392C5748D6}" type="datetime1">
              <a:rPr lang="en-GB" smtClean="0"/>
              <a:t>01/08/2025</a:t>
            </a:fld>
            <a:endParaRPr lang="en-GB" dirty="0"/>
          </a:p>
        </p:txBody>
      </p:sp>
      <p:sp>
        <p:nvSpPr>
          <p:cNvPr id="5" name="Номер слайда 4"/>
          <p:cNvSpPr>
            <a:spLocks noGrp="1"/>
          </p:cNvSpPr>
          <p:nvPr>
            <p:ph type="sldNum" sz="quarter" idx="5"/>
          </p:nvPr>
        </p:nvSpPr>
        <p:spPr/>
        <p:txBody>
          <a:bodyPr/>
          <a:lstStyle/>
          <a:p>
            <a:pPr rtl="0"/>
            <a:fld id="{F61EF503-E31C-4FCE-86D9-0C61A5CBE283}" type="slidenum">
              <a:rPr lang="en-GB" smtClean="0"/>
              <a:t>6</a:t>
            </a:fld>
            <a:endParaRPr lang="en-GB" dirty="0"/>
          </a:p>
        </p:txBody>
      </p:sp>
    </p:spTree>
    <p:extLst>
      <p:ext uri="{BB962C8B-B14F-4D97-AF65-F5344CB8AC3E}">
        <p14:creationId xmlns:p14="http://schemas.microsoft.com/office/powerpoint/2010/main" val="437586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E6D29-9390-D83A-6A8F-55044DB503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4E841B-07AC-718C-086D-6309F14A0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41BD84-2C75-2E02-C579-E9E6DE5A7AA2}"/>
              </a:ext>
            </a:extLst>
          </p:cNvPr>
          <p:cNvSpPr>
            <a:spLocks noGrp="1"/>
          </p:cNvSpPr>
          <p:nvPr>
            <p:ph type="body" idx="1"/>
          </p:nvPr>
        </p:nvSpPr>
        <p:spPr/>
        <p:txBody>
          <a:bodyPr/>
          <a:lstStyle/>
          <a:p>
            <a:endParaRPr lang="en-GB" dirty="0"/>
          </a:p>
        </p:txBody>
      </p:sp>
      <p:sp>
        <p:nvSpPr>
          <p:cNvPr id="4" name="Date Placeholder 3">
            <a:extLst>
              <a:ext uri="{FF2B5EF4-FFF2-40B4-BE49-F238E27FC236}">
                <a16:creationId xmlns:a16="http://schemas.microsoft.com/office/drawing/2014/main" id="{D166FE44-183E-F2DA-AAA3-F8754C2B4AA8}"/>
              </a:ext>
            </a:extLst>
          </p:cNvPr>
          <p:cNvSpPr>
            <a:spLocks noGrp="1"/>
          </p:cNvSpPr>
          <p:nvPr>
            <p:ph type="dt" idx="1"/>
          </p:nvPr>
        </p:nvSpPr>
        <p:spPr/>
        <p:txBody>
          <a:bodyPr/>
          <a:lstStyle/>
          <a:p>
            <a:pPr rtl="0"/>
            <a:fld id="{848F8AC0-B329-4373-BBD0-89392C5748D6}" type="datetime1">
              <a:rPr lang="en-GB" smtClean="0"/>
              <a:t>01/08/2025</a:t>
            </a:fld>
            <a:endParaRPr lang="en-GB" dirty="0"/>
          </a:p>
        </p:txBody>
      </p:sp>
      <p:sp>
        <p:nvSpPr>
          <p:cNvPr id="5" name="Slide Number Placeholder 4">
            <a:extLst>
              <a:ext uri="{FF2B5EF4-FFF2-40B4-BE49-F238E27FC236}">
                <a16:creationId xmlns:a16="http://schemas.microsoft.com/office/drawing/2014/main" id="{856810BC-58FF-5C7A-AAA7-B4757C27F3CE}"/>
              </a:ext>
            </a:extLst>
          </p:cNvPr>
          <p:cNvSpPr>
            <a:spLocks noGrp="1"/>
          </p:cNvSpPr>
          <p:nvPr>
            <p:ph type="sldNum" sz="quarter" idx="5"/>
          </p:nvPr>
        </p:nvSpPr>
        <p:spPr/>
        <p:txBody>
          <a:bodyPr/>
          <a:lstStyle/>
          <a:p>
            <a:pPr rtl="0"/>
            <a:fld id="{F61EF503-E31C-4FCE-86D9-0C61A5CBE283}" type="slidenum">
              <a:rPr lang="en-GB" smtClean="0"/>
              <a:t>9</a:t>
            </a:fld>
            <a:endParaRPr lang="en-GB" dirty="0"/>
          </a:p>
        </p:txBody>
      </p:sp>
    </p:spTree>
    <p:extLst>
      <p:ext uri="{BB962C8B-B14F-4D97-AF65-F5344CB8AC3E}">
        <p14:creationId xmlns:p14="http://schemas.microsoft.com/office/powerpoint/2010/main" val="3671370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6A8DD-6C1C-2E60-E597-A8D1FE867B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C56D23-985E-6908-CC63-13FEF9448C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C3ABCF-E480-22F2-5585-EA4ECFF9BD68}"/>
              </a:ext>
            </a:extLst>
          </p:cNvPr>
          <p:cNvSpPr>
            <a:spLocks noGrp="1"/>
          </p:cNvSpPr>
          <p:nvPr>
            <p:ph type="body" idx="1"/>
          </p:nvPr>
        </p:nvSpPr>
        <p:spPr/>
        <p:txBody>
          <a:bodyPr/>
          <a:lstStyle/>
          <a:p>
            <a:endParaRPr lang="en-GB" dirty="0"/>
          </a:p>
        </p:txBody>
      </p:sp>
      <p:sp>
        <p:nvSpPr>
          <p:cNvPr id="4" name="Date Placeholder 3">
            <a:extLst>
              <a:ext uri="{FF2B5EF4-FFF2-40B4-BE49-F238E27FC236}">
                <a16:creationId xmlns:a16="http://schemas.microsoft.com/office/drawing/2014/main" id="{376F9531-4B22-AAC4-8356-04AB91A25D4B}"/>
              </a:ext>
            </a:extLst>
          </p:cNvPr>
          <p:cNvSpPr>
            <a:spLocks noGrp="1"/>
          </p:cNvSpPr>
          <p:nvPr>
            <p:ph type="dt" idx="1"/>
          </p:nvPr>
        </p:nvSpPr>
        <p:spPr/>
        <p:txBody>
          <a:bodyPr/>
          <a:lstStyle/>
          <a:p>
            <a:pPr rtl="0"/>
            <a:fld id="{848F8AC0-B329-4373-BBD0-89392C5748D6}" type="datetime1">
              <a:rPr lang="en-GB" smtClean="0"/>
              <a:t>01/08/2025</a:t>
            </a:fld>
            <a:endParaRPr lang="en-GB" dirty="0"/>
          </a:p>
        </p:txBody>
      </p:sp>
      <p:sp>
        <p:nvSpPr>
          <p:cNvPr id="5" name="Slide Number Placeholder 4">
            <a:extLst>
              <a:ext uri="{FF2B5EF4-FFF2-40B4-BE49-F238E27FC236}">
                <a16:creationId xmlns:a16="http://schemas.microsoft.com/office/drawing/2014/main" id="{350CA95D-31B0-9506-ADF1-0F6C4C25FC6F}"/>
              </a:ext>
            </a:extLst>
          </p:cNvPr>
          <p:cNvSpPr>
            <a:spLocks noGrp="1"/>
          </p:cNvSpPr>
          <p:nvPr>
            <p:ph type="sldNum" sz="quarter" idx="5"/>
          </p:nvPr>
        </p:nvSpPr>
        <p:spPr/>
        <p:txBody>
          <a:bodyPr/>
          <a:lstStyle/>
          <a:p>
            <a:pPr rtl="0"/>
            <a:fld id="{F61EF503-E31C-4FCE-86D9-0C61A5CBE283}" type="slidenum">
              <a:rPr lang="en-GB" smtClean="0"/>
              <a:t>10</a:t>
            </a:fld>
            <a:endParaRPr lang="en-GB" dirty="0"/>
          </a:p>
        </p:txBody>
      </p:sp>
    </p:spTree>
    <p:extLst>
      <p:ext uri="{BB962C8B-B14F-4D97-AF65-F5344CB8AC3E}">
        <p14:creationId xmlns:p14="http://schemas.microsoft.com/office/powerpoint/2010/main" val="820411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uk-UA" dirty="0"/>
          </a:p>
        </p:txBody>
      </p:sp>
      <p:sp>
        <p:nvSpPr>
          <p:cNvPr id="4" name="Дата 3"/>
          <p:cNvSpPr>
            <a:spLocks noGrp="1"/>
          </p:cNvSpPr>
          <p:nvPr>
            <p:ph type="dt" idx="1"/>
          </p:nvPr>
        </p:nvSpPr>
        <p:spPr/>
        <p:txBody>
          <a:bodyPr/>
          <a:lstStyle/>
          <a:p>
            <a:pPr rtl="0"/>
            <a:fld id="{848F8AC0-B329-4373-BBD0-89392C5748D6}" type="datetime1">
              <a:rPr lang="en-GB" smtClean="0"/>
              <a:t>01/08/2025</a:t>
            </a:fld>
            <a:endParaRPr lang="en-GB" dirty="0"/>
          </a:p>
        </p:txBody>
      </p:sp>
      <p:sp>
        <p:nvSpPr>
          <p:cNvPr id="5" name="Номер слайда 4"/>
          <p:cNvSpPr>
            <a:spLocks noGrp="1"/>
          </p:cNvSpPr>
          <p:nvPr>
            <p:ph type="sldNum" sz="quarter" idx="5"/>
          </p:nvPr>
        </p:nvSpPr>
        <p:spPr/>
        <p:txBody>
          <a:bodyPr/>
          <a:lstStyle/>
          <a:p>
            <a:pPr rtl="0"/>
            <a:fld id="{F61EF503-E31C-4FCE-86D9-0C61A5CBE283}" type="slidenum">
              <a:rPr lang="en-GB" smtClean="0"/>
              <a:t>11</a:t>
            </a:fld>
            <a:endParaRPr lang="en-GB" dirty="0"/>
          </a:p>
        </p:txBody>
      </p:sp>
    </p:spTree>
    <p:extLst>
      <p:ext uri="{BB962C8B-B14F-4D97-AF65-F5344CB8AC3E}">
        <p14:creationId xmlns:p14="http://schemas.microsoft.com/office/powerpoint/2010/main" val="408747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01/08/2025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12</a:t>
            </a:fld>
            <a:endParaRPr lang="en-GB" dirty="0"/>
          </a:p>
        </p:txBody>
      </p:sp>
    </p:spTree>
    <p:extLst>
      <p:ext uri="{BB962C8B-B14F-4D97-AF65-F5344CB8AC3E}">
        <p14:creationId xmlns:p14="http://schemas.microsoft.com/office/powerpoint/2010/main" val="4084695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webp"/><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webp"/><Relationship Id="rId5" Type="http://schemas.openxmlformats.org/officeDocument/2006/relationships/image" Target="../media/image6.png"/><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webp"/><Relationship Id="rId5" Type="http://schemas.openxmlformats.org/officeDocument/2006/relationships/image" Target="../media/image6.png"/><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5.jpg"/><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2.xml"/><Relationship Id="rId5" Type="http://schemas.openxmlformats.org/officeDocument/2006/relationships/image" Target="../media/image19.jpe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8" Type="http://schemas.openxmlformats.org/officeDocument/2006/relationships/hyperlink" Target="https://research-ebsco-com.ezproxy.uwtsd.ac.uk/linkprocessor/plink?id=90c441ed-e1d0-3aa5-a8af-9911fd5ee98d" TargetMode="External"/><Relationship Id="rId13" Type="http://schemas.openxmlformats.org/officeDocument/2006/relationships/image" Target="../media/image2.jpeg"/><Relationship Id="rId3" Type="http://schemas.openxmlformats.org/officeDocument/2006/relationships/hyperlink" Target="https://www.bp.com/en/global/corporate.html" TargetMode="External"/><Relationship Id="rId7" Type="http://schemas.openxmlformats.org/officeDocument/2006/relationships/hyperlink" Target="https://librarysearch.uwtsd.ac.uk/permalink/44WHELF_UWTSD/11c0l68/alma99100126056402421" TargetMode="External"/><Relationship Id="rId12" Type="http://schemas.openxmlformats.org/officeDocument/2006/relationships/image" Target="../media/image1.jpeg"/><Relationship Id="rId2" Type="http://schemas.openxmlformats.org/officeDocument/2006/relationships/hyperlink" Target="https://ezproxy.uwtsd.ac.uk/login?url=https://www.vlebooks.com/vleweb/product/openreader?id=TrinityStD&amp;isbn=9780273736462&amp;uid=%5Eu" TargetMode="External"/><Relationship Id="rId1" Type="http://schemas.openxmlformats.org/officeDocument/2006/relationships/slideLayout" Target="../slideLayouts/slideLayout2.xml"/><Relationship Id="rId6" Type="http://schemas.openxmlformats.org/officeDocument/2006/relationships/hyperlink" Target="https://ezproxy.uwtsd.ac.uk/login?url=https://www.vlebooks.com/vleweb/product/openreader?id=TrinityStD&amp;isbn=9781292153544&amp;uid=%5Eu" TargetMode="External"/><Relationship Id="rId11" Type="http://schemas.openxmlformats.org/officeDocument/2006/relationships/hyperlink" Target="https://books.google.com/books/about/Riding_the_Waves_of_Culture.html?hl=ro&amp;id=9boLEAAAQBAJ" TargetMode="External"/><Relationship Id="rId5" Type="http://schemas.openxmlformats.org/officeDocument/2006/relationships/hyperlink" Target="https://www.theculturefactor.com/country-comparison-tool?countries=china%2Cunited+kingdom" TargetMode="External"/><Relationship Id="rId10" Type="http://schemas.openxmlformats.org/officeDocument/2006/relationships/hyperlink" Target="https://www1.hkexnews.hk/listedco/listconews/sehk/2025/0323/2025032300029.pdf" TargetMode="External"/><Relationship Id="rId4" Type="http://schemas.openxmlformats.org/officeDocument/2006/relationships/hyperlink" Target="https://www-vlebooks-com.ezproxy.uwtsd.ac.uk/Product/Index/51813?page=0&amp;startBookmarkId=-1" TargetMode="External"/><Relationship Id="rId9" Type="http://schemas.openxmlformats.org/officeDocument/2006/relationships/hyperlink" Target="https://doi-org.ezproxy.uwtsd.ac.uk/10.4018/978-1-5225-532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lstStyle/>
          <a:p>
            <a:pPr rtl="0"/>
            <a:r>
              <a:rPr lang="en-GB" dirty="0"/>
              <a:t>	</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9531096" y="3429000"/>
            <a:ext cx="2660904" cy="3474720"/>
          </a:xfrm>
        </p:spPr>
      </p:pic>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a:t>
            </a:fld>
            <a:endParaRPr lang="en-GB" dirty="0"/>
          </a:p>
        </p:txBody>
      </p:sp>
      <p:pic>
        <p:nvPicPr>
          <p:cNvPr id="4" name="Picture 1">
            <a:extLst>
              <a:ext uri="{FF2B5EF4-FFF2-40B4-BE49-F238E27FC236}">
                <a16:creationId xmlns:a16="http://schemas.microsoft.com/office/drawing/2014/main" id="{84A694C1-066C-BFA0-B0BE-B8495C9550C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536374" cy="1968137"/>
          </a:xfrm>
          <a:prstGeom prst="rect">
            <a:avLst/>
          </a:prstGeom>
          <a:noFill/>
          <a:ln>
            <a:noFill/>
          </a:ln>
        </p:spPr>
      </p:pic>
      <p:sp>
        <p:nvSpPr>
          <p:cNvPr id="6" name="TextBox 5">
            <a:extLst>
              <a:ext uri="{FF2B5EF4-FFF2-40B4-BE49-F238E27FC236}">
                <a16:creationId xmlns:a16="http://schemas.microsoft.com/office/drawing/2014/main" id="{CD12B9FF-D4CB-FB3E-142C-BE240EB406AB}"/>
              </a:ext>
            </a:extLst>
          </p:cNvPr>
          <p:cNvSpPr txBox="1"/>
          <p:nvPr/>
        </p:nvSpPr>
        <p:spPr>
          <a:xfrm>
            <a:off x="6358021" y="576818"/>
            <a:ext cx="6122126" cy="707886"/>
          </a:xfrm>
          <a:prstGeom prst="rect">
            <a:avLst/>
          </a:prstGeom>
          <a:noFill/>
        </p:spPr>
        <p:txBody>
          <a:bodyPr wrap="square">
            <a:spAutoFit/>
          </a:bodyPr>
          <a:lstStyle/>
          <a:p>
            <a:pPr marL="45720" indent="0">
              <a:lnSpc>
                <a:spcPct val="100000"/>
              </a:lnSpc>
              <a:buNone/>
            </a:pPr>
            <a:r>
              <a:rPr lang="en-GB" sz="2000" i="1" cap="all" dirty="0"/>
              <a:t>Module: International Business Communications</a:t>
            </a:r>
          </a:p>
          <a:p>
            <a:pPr marL="45720" indent="0">
              <a:lnSpc>
                <a:spcPct val="100000"/>
              </a:lnSpc>
              <a:buNone/>
            </a:pPr>
            <a:r>
              <a:rPr lang="en-GB" sz="2000" i="1" cap="all" dirty="0"/>
              <a:t>Module code: LCBB6001</a:t>
            </a:r>
            <a:endParaRPr lang="uk-UA" sz="2000" i="1" cap="all" dirty="0"/>
          </a:p>
        </p:txBody>
      </p:sp>
      <p:sp>
        <p:nvSpPr>
          <p:cNvPr id="8" name="Content Placeholder 7">
            <a:extLst>
              <a:ext uri="{FF2B5EF4-FFF2-40B4-BE49-F238E27FC236}">
                <a16:creationId xmlns:a16="http://schemas.microsoft.com/office/drawing/2014/main" id="{5BC61121-6BA3-0378-6393-5F48E1DA8FA4}"/>
              </a:ext>
            </a:extLst>
          </p:cNvPr>
          <p:cNvSpPr txBox="1">
            <a:spLocks noGrp="1"/>
          </p:cNvSpPr>
          <p:nvPr>
            <p:ph idx="1"/>
          </p:nvPr>
        </p:nvSpPr>
        <p:spPr>
          <a:xfrm>
            <a:off x="3787937" y="3041005"/>
            <a:ext cx="4345303" cy="954107"/>
          </a:xfrm>
          <a:prstGeom prst="rect">
            <a:avLst/>
          </a:prstGeom>
          <a:noFill/>
        </p:spPr>
        <p:txBody>
          <a:bodyPr wrap="square">
            <a:spAutoFit/>
          </a:bodyPr>
          <a:lstStyle/>
          <a:p>
            <a:pPr algn="ctr"/>
            <a:r>
              <a:rPr lang="en-US" sz="2800" i="1" cap="all" dirty="0">
                <a:solidFill>
                  <a:schemeClr val="tx1"/>
                </a:solidFill>
              </a:rPr>
              <a:t>Component 2: Practical: </a:t>
            </a:r>
            <a:r>
              <a:rPr lang="en-GB" sz="2800" i="1" cap="all" dirty="0">
                <a:solidFill>
                  <a:schemeClr val="tx1"/>
                </a:solidFill>
              </a:rPr>
              <a:t>Individual</a:t>
            </a:r>
            <a:r>
              <a:rPr lang="en-US" sz="2800" i="1" cap="all" dirty="0">
                <a:solidFill>
                  <a:schemeClr val="tx1"/>
                </a:solidFill>
              </a:rPr>
              <a:t> Presentation</a:t>
            </a:r>
            <a:endParaRPr lang="uk-UA" sz="2800" i="1" cap="all" dirty="0">
              <a:solidFill>
                <a:schemeClr val="tx1"/>
              </a:solidFill>
            </a:endParaRPr>
          </a:p>
        </p:txBody>
      </p:sp>
      <p:sp>
        <p:nvSpPr>
          <p:cNvPr id="11" name="TextBox 10">
            <a:extLst>
              <a:ext uri="{FF2B5EF4-FFF2-40B4-BE49-F238E27FC236}">
                <a16:creationId xmlns:a16="http://schemas.microsoft.com/office/drawing/2014/main" id="{B95C4C26-4B86-E1CD-8534-45D829AEE226}"/>
              </a:ext>
            </a:extLst>
          </p:cNvPr>
          <p:cNvSpPr txBox="1"/>
          <p:nvPr/>
        </p:nvSpPr>
        <p:spPr>
          <a:xfrm>
            <a:off x="5299169" y="5381111"/>
            <a:ext cx="6774195" cy="1200329"/>
          </a:xfrm>
          <a:prstGeom prst="rect">
            <a:avLst/>
          </a:prstGeom>
          <a:noFill/>
        </p:spPr>
        <p:txBody>
          <a:bodyPr wrap="square">
            <a:spAutoFit/>
          </a:bodyPr>
          <a:lstStyle/>
          <a:p>
            <a:pPr marL="45720" indent="0">
              <a:lnSpc>
                <a:spcPct val="100000"/>
              </a:lnSpc>
              <a:buNone/>
            </a:pPr>
            <a:r>
              <a:rPr lang="en-GB" i="1" cap="all" dirty="0"/>
              <a:t>Module Leader: Dr </a:t>
            </a:r>
            <a:r>
              <a:rPr lang="en-GB" i="1" cap="all" dirty="0" err="1"/>
              <a:t>Rexon</a:t>
            </a:r>
            <a:r>
              <a:rPr lang="en-GB" i="1" cap="all" dirty="0"/>
              <a:t> </a:t>
            </a:r>
            <a:r>
              <a:rPr lang="en-GB" i="1" cap="all" dirty="0" err="1"/>
              <a:t>Nting</a:t>
            </a:r>
            <a:endParaRPr lang="en-GB" i="1" cap="all" dirty="0"/>
          </a:p>
          <a:p>
            <a:pPr marL="45720" indent="0">
              <a:lnSpc>
                <a:spcPct val="100000"/>
              </a:lnSpc>
              <a:buNone/>
            </a:pPr>
            <a:r>
              <a:rPr lang="en-GB" i="1" cap="all" dirty="0"/>
              <a:t>Lecturer: Mr. Afzal Munna</a:t>
            </a:r>
            <a:endParaRPr lang="uk-UA" i="1" cap="all" dirty="0"/>
          </a:p>
          <a:p>
            <a:pPr marL="45720" indent="0">
              <a:lnSpc>
                <a:spcPct val="100000"/>
              </a:lnSpc>
              <a:buNone/>
            </a:pPr>
            <a:r>
              <a:rPr lang="en-GB" i="1" cap="all" dirty="0"/>
              <a:t>Student Name: Oleksandra </a:t>
            </a:r>
            <a:r>
              <a:rPr lang="en-GB" i="1" cap="all" dirty="0" err="1"/>
              <a:t>Chebotareva</a:t>
            </a:r>
            <a:endParaRPr lang="en-GB" i="1" cap="all" dirty="0"/>
          </a:p>
          <a:p>
            <a:pPr marL="45720" indent="0">
              <a:lnSpc>
                <a:spcPct val="100000"/>
              </a:lnSpc>
              <a:buNone/>
            </a:pPr>
            <a:r>
              <a:rPr lang="en-GB" i="1" cap="all" dirty="0"/>
              <a:t>Student ID: 2247384</a:t>
            </a:r>
            <a:endParaRPr lang="uk-UA" i="1" cap="all" dirty="0"/>
          </a:p>
        </p:txBody>
      </p:sp>
      <p:sp>
        <p:nvSpPr>
          <p:cNvPr id="13" name="TextBox 12">
            <a:extLst>
              <a:ext uri="{FF2B5EF4-FFF2-40B4-BE49-F238E27FC236}">
                <a16:creationId xmlns:a16="http://schemas.microsoft.com/office/drawing/2014/main" id="{ECF9D988-EA9A-C29B-F3DE-C43AEF3A1B84}"/>
              </a:ext>
            </a:extLst>
          </p:cNvPr>
          <p:cNvSpPr txBox="1"/>
          <p:nvPr/>
        </p:nvSpPr>
        <p:spPr>
          <a:xfrm>
            <a:off x="6451978" y="176708"/>
            <a:ext cx="6818050" cy="400110"/>
          </a:xfrm>
          <a:prstGeom prst="rect">
            <a:avLst/>
          </a:prstGeom>
          <a:noFill/>
        </p:spPr>
        <p:txBody>
          <a:bodyPr wrap="square">
            <a:spAutoFit/>
          </a:bodyPr>
          <a:lstStyle/>
          <a:p>
            <a:r>
              <a:rPr lang="en-GB" sz="2000" i="1" cap="all" dirty="0"/>
              <a:t>Programme: BA (Hons) Business Management</a:t>
            </a:r>
          </a:p>
        </p:txBody>
      </p:sp>
    </p:spTree>
    <p:extLst>
      <p:ext uri="{BB962C8B-B14F-4D97-AF65-F5344CB8AC3E}">
        <p14:creationId xmlns:p14="http://schemas.microsoft.com/office/powerpoint/2010/main" val="2976291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5827170" y="0"/>
            <a:ext cx="6364830"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123621" y="1217419"/>
            <a:ext cx="6964398" cy="2308134"/>
          </a:xfrm>
        </p:spPr>
        <p:txBody>
          <a:bodyPr rtlCol="0">
            <a:noAutofit/>
          </a:bodyPr>
          <a:lstStyle/>
          <a:p>
            <a:pPr>
              <a:lnSpc>
                <a:spcPct val="200000"/>
              </a:lnSpc>
            </a:pPr>
            <a:r>
              <a:rPr lang="en-GB" sz="1600" dirty="0">
                <a:solidFill>
                  <a:schemeClr val="tx1"/>
                </a:solidFill>
                <a:latin typeface="+mn-lt"/>
                <a:ea typeface="+mn-ea"/>
                <a:cs typeface="+mn-cs"/>
              </a:rPr>
              <a:t>slide 3: overview OF THE PRESENTATION</a:t>
            </a:r>
            <a:br>
              <a:rPr lang="en-GB" sz="1600" dirty="0">
                <a:solidFill>
                  <a:schemeClr val="tx1"/>
                </a:solidFill>
                <a:latin typeface="+mn-lt"/>
                <a:ea typeface="+mn-ea"/>
                <a:cs typeface="+mn-cs"/>
              </a:rPr>
            </a:br>
            <a:r>
              <a:rPr lang="en-GB" sz="1600" dirty="0">
                <a:solidFill>
                  <a:schemeClr val="tx1"/>
                </a:solidFill>
                <a:latin typeface="+mn-lt"/>
                <a:ea typeface="+mn-ea"/>
                <a:cs typeface="+mn-cs"/>
              </a:rPr>
              <a:t>slide 4: INTRODUCTION</a:t>
            </a:r>
            <a:br>
              <a:rPr lang="en-GB" sz="1600" dirty="0">
                <a:solidFill>
                  <a:schemeClr val="tx1"/>
                </a:solidFill>
                <a:latin typeface="+mn-lt"/>
                <a:ea typeface="+mn-ea"/>
                <a:cs typeface="+mn-cs"/>
              </a:rPr>
            </a:br>
            <a:r>
              <a:rPr lang="en-GB" sz="1600" dirty="0">
                <a:solidFill>
                  <a:schemeClr val="tx1"/>
                </a:solidFill>
                <a:latin typeface="+mn-lt"/>
                <a:ea typeface="+mn-ea"/>
                <a:cs typeface="+mn-cs"/>
              </a:rPr>
              <a:t>slide 5: DEFINITION OF CULTURE</a:t>
            </a:r>
            <a:br>
              <a:rPr lang="en-GB" sz="1600" dirty="0">
                <a:solidFill>
                  <a:schemeClr val="tx1"/>
                </a:solidFill>
                <a:latin typeface="+mn-lt"/>
                <a:ea typeface="+mn-ea"/>
                <a:cs typeface="+mn-cs"/>
              </a:rPr>
            </a:br>
            <a:r>
              <a:rPr lang="en-GB" sz="1600" dirty="0">
                <a:solidFill>
                  <a:schemeClr val="tx1"/>
                </a:solidFill>
                <a:latin typeface="+mn-lt"/>
                <a:ea typeface="+mn-ea"/>
                <a:cs typeface="+mn-cs"/>
              </a:rPr>
              <a:t>slide 6: various elements OF Culture</a:t>
            </a:r>
            <a:br>
              <a:rPr lang="en-GB" sz="1600" dirty="0">
                <a:solidFill>
                  <a:schemeClr val="tx1"/>
                </a:solidFill>
                <a:latin typeface="+mn-lt"/>
                <a:ea typeface="+mn-ea"/>
                <a:cs typeface="+mn-cs"/>
              </a:rPr>
            </a:br>
            <a:r>
              <a:rPr lang="en-GB" sz="1600" dirty="0">
                <a:solidFill>
                  <a:schemeClr val="tx1"/>
                </a:solidFill>
                <a:latin typeface="+mn-lt"/>
                <a:ea typeface="+mn-ea"/>
                <a:cs typeface="+mn-cs"/>
              </a:rPr>
              <a:t>slide 7, 8, 9, 10: Theoretical Foundations of Cross-Cultural Negotiations </a:t>
            </a:r>
            <a:br>
              <a:rPr lang="uk-UA" dirty="0"/>
            </a:br>
            <a:r>
              <a:rPr lang="en-GB" sz="1600" dirty="0">
                <a:solidFill>
                  <a:schemeClr val="tx1"/>
                </a:solidFill>
                <a:latin typeface="+mn-lt"/>
                <a:ea typeface="+mn-ea"/>
                <a:cs typeface="+mn-cs"/>
              </a:rPr>
              <a:t>slide 11: Key Negotiation Challenges and cultural elements </a:t>
            </a:r>
            <a:br>
              <a:rPr lang="en-GB" sz="1600" dirty="0">
                <a:solidFill>
                  <a:schemeClr val="tx1"/>
                </a:solidFill>
                <a:latin typeface="+mn-lt"/>
                <a:ea typeface="+mn-ea"/>
                <a:cs typeface="+mn-cs"/>
              </a:rPr>
            </a:br>
            <a:r>
              <a:rPr lang="en-GB" sz="1600" dirty="0">
                <a:solidFill>
                  <a:schemeClr val="tx1"/>
                </a:solidFill>
                <a:latin typeface="+mn-lt"/>
                <a:ea typeface="+mn-ea"/>
                <a:cs typeface="+mn-cs"/>
              </a:rPr>
              <a:t>slide 12: </a:t>
            </a:r>
            <a:r>
              <a:rPr lang="en-US" sz="1600" dirty="0">
                <a:solidFill>
                  <a:schemeClr val="tx1"/>
                </a:solidFill>
                <a:latin typeface="+mn-lt"/>
                <a:ea typeface="+mn-ea"/>
                <a:cs typeface="+mn-cs"/>
              </a:rPr>
              <a:t>DIFFERENCES IN POINTS OF INTEREST</a:t>
            </a:r>
            <a:br>
              <a:rPr lang="en-GB" sz="1600" dirty="0">
                <a:solidFill>
                  <a:schemeClr val="tx1"/>
                </a:solidFill>
                <a:latin typeface="+mn-lt"/>
                <a:ea typeface="+mn-ea"/>
                <a:cs typeface="+mn-cs"/>
              </a:rPr>
            </a:br>
            <a:r>
              <a:rPr lang="en-GB" sz="1600" dirty="0">
                <a:solidFill>
                  <a:schemeClr val="tx1"/>
                </a:solidFill>
                <a:latin typeface="+mn-lt"/>
                <a:ea typeface="+mn-ea"/>
                <a:cs typeface="+mn-cs"/>
              </a:rPr>
              <a:t>slide 13: Negotiation Strategies for a successful deal</a:t>
            </a:r>
            <a:br>
              <a:rPr lang="en-GB" sz="1600" dirty="0">
                <a:solidFill>
                  <a:schemeClr val="tx1"/>
                </a:solidFill>
                <a:latin typeface="+mn-lt"/>
                <a:ea typeface="+mn-ea"/>
                <a:cs typeface="+mn-cs"/>
              </a:rPr>
            </a:br>
            <a:r>
              <a:rPr lang="en-GB" sz="1600" dirty="0">
                <a:solidFill>
                  <a:schemeClr val="tx1"/>
                </a:solidFill>
                <a:latin typeface="+mn-lt"/>
                <a:ea typeface="+mn-ea"/>
                <a:cs typeface="+mn-cs"/>
              </a:rPr>
              <a:t>slide 14: thank you! Any questions?</a:t>
            </a:r>
            <a:br>
              <a:rPr lang="en-GB" sz="1600" dirty="0">
                <a:solidFill>
                  <a:schemeClr val="tx1"/>
                </a:solidFill>
                <a:latin typeface="+mn-lt"/>
                <a:ea typeface="+mn-ea"/>
                <a:cs typeface="+mn-cs"/>
              </a:rPr>
            </a:br>
            <a:r>
              <a:rPr lang="en-GB" sz="1600" dirty="0">
                <a:solidFill>
                  <a:schemeClr val="tx1"/>
                </a:solidFill>
                <a:latin typeface="+mn-lt"/>
                <a:ea typeface="+mn-ea"/>
                <a:cs typeface="+mn-cs"/>
              </a:rPr>
              <a:t>slide 14: Reference list</a:t>
            </a:r>
            <a:br>
              <a:rPr lang="en-GB" sz="1600" dirty="0">
                <a:solidFill>
                  <a:schemeClr val="tx1"/>
                </a:solidFill>
                <a:latin typeface="+mn-lt"/>
                <a:ea typeface="+mn-ea"/>
                <a:cs typeface="+mn-cs"/>
              </a:rPr>
            </a:br>
            <a:br>
              <a:rPr lang="en-GB" sz="1600" dirty="0"/>
            </a:br>
            <a:br>
              <a:rPr lang="en-GB" sz="1600" dirty="0"/>
            </a:br>
            <a:endParaRPr lang="en-GB" sz="1600" dirty="0"/>
          </a:p>
        </p:txBody>
      </p:sp>
      <p:sp>
        <p:nvSpPr>
          <p:cNvPr id="8" name="TextBox 7">
            <a:extLst>
              <a:ext uri="{FF2B5EF4-FFF2-40B4-BE49-F238E27FC236}">
                <a16:creationId xmlns:a16="http://schemas.microsoft.com/office/drawing/2014/main" id="{5491EE2F-7388-1F28-F02B-89491981A15B}"/>
              </a:ext>
            </a:extLst>
          </p:cNvPr>
          <p:cNvSpPr txBox="1"/>
          <p:nvPr/>
        </p:nvSpPr>
        <p:spPr>
          <a:xfrm>
            <a:off x="380135" y="479107"/>
            <a:ext cx="6125592" cy="954107"/>
          </a:xfrm>
          <a:prstGeom prst="rect">
            <a:avLst/>
          </a:prstGeom>
          <a:noFill/>
        </p:spPr>
        <p:txBody>
          <a:bodyPr wrap="square">
            <a:spAutoFit/>
          </a:bodyPr>
          <a:lstStyle/>
          <a:p>
            <a:r>
              <a:rPr lang="en-GB" sz="2800" i="1" cap="all" dirty="0"/>
              <a:t>Outline of the presentation:</a:t>
            </a:r>
            <a:br>
              <a:rPr lang="en-GB" sz="2800" i="1" cap="all" dirty="0"/>
            </a:br>
            <a:endParaRPr lang="en-GB" sz="2800" i="1" cap="all" dirty="0"/>
          </a:p>
        </p:txBody>
      </p:sp>
      <p:sp>
        <p:nvSpPr>
          <p:cNvPr id="3" name="Slide Number Placeholder 7">
            <a:extLst>
              <a:ext uri="{FF2B5EF4-FFF2-40B4-BE49-F238E27FC236}">
                <a16:creationId xmlns:a16="http://schemas.microsoft.com/office/drawing/2014/main" id="{76DCE352-D1BE-6023-1E50-F2B01F840155}"/>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2</a:t>
            </a:fld>
            <a:endParaRPr lang="en-GB"/>
          </a:p>
        </p:txBody>
      </p:sp>
    </p:spTree>
    <p:extLst>
      <p:ext uri="{BB962C8B-B14F-4D97-AF65-F5344CB8AC3E}">
        <p14:creationId xmlns:p14="http://schemas.microsoft.com/office/powerpoint/2010/main" val="170963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9C461-142F-C8C3-0E5A-D450ACF5B6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AD46E1-77D2-A88A-21E8-A5352A4E6D03}"/>
              </a:ext>
            </a:extLst>
          </p:cNvPr>
          <p:cNvSpPr>
            <a:spLocks noGrp="1"/>
          </p:cNvSpPr>
          <p:nvPr>
            <p:ph type="title"/>
          </p:nvPr>
        </p:nvSpPr>
        <p:spPr>
          <a:xfrm>
            <a:off x="482488" y="842203"/>
            <a:ext cx="11028751" cy="1584973"/>
          </a:xfrm>
        </p:spPr>
        <p:txBody>
          <a:bodyPr rtlCol="0" anchor="ctr">
            <a:normAutofit fontScale="90000"/>
          </a:bodyPr>
          <a:lstStyle/>
          <a:p>
            <a:pPr algn="ctr"/>
            <a:r>
              <a:rPr lang="en-GB" sz="2800" dirty="0">
                <a:solidFill>
                  <a:schemeClr val="tx1"/>
                </a:solidFill>
                <a:latin typeface="+mn-lt"/>
                <a:ea typeface="+mn-ea"/>
                <a:cs typeface="+mn-cs"/>
              </a:rPr>
              <a:t>Cross Cultural Negotiations: </a:t>
            </a:r>
            <a:r>
              <a:rPr lang="en-GB" sz="2800" b="1" dirty="0">
                <a:solidFill>
                  <a:schemeClr val="tx1"/>
                </a:solidFill>
                <a:latin typeface="+mn-lt"/>
                <a:ea typeface="+mn-ea"/>
                <a:cs typeface="+mn-cs"/>
              </a:rPr>
              <a:t>UK-China </a:t>
            </a:r>
            <a:r>
              <a:rPr lang="en-GB" sz="2800" dirty="0">
                <a:solidFill>
                  <a:schemeClr val="tx1"/>
                </a:solidFill>
                <a:latin typeface="+mn-lt"/>
                <a:ea typeface="+mn-ea"/>
                <a:cs typeface="+mn-cs"/>
              </a:rPr>
              <a:t>Business Collaboration</a:t>
            </a:r>
            <a:br>
              <a:rPr lang="en-GB" sz="1400" dirty="0"/>
            </a:br>
            <a:br>
              <a:rPr lang="en-GB" sz="2800" dirty="0">
                <a:solidFill>
                  <a:schemeClr val="tx1"/>
                </a:solidFill>
                <a:latin typeface="+mn-lt"/>
                <a:ea typeface="+mn-ea"/>
                <a:cs typeface="+mn-cs"/>
              </a:rPr>
            </a:br>
            <a:r>
              <a:rPr lang="en-GB" sz="2800" dirty="0">
                <a:solidFill>
                  <a:schemeClr val="tx1"/>
                </a:solidFill>
                <a:latin typeface="+mn-lt"/>
                <a:ea typeface="+mn-ea"/>
                <a:cs typeface="+mn-cs"/>
              </a:rPr>
              <a:t>British Petroleum </a:t>
            </a:r>
            <a:r>
              <a:rPr lang="en-GB" sz="2800" b="1" dirty="0">
                <a:solidFill>
                  <a:schemeClr val="tx1"/>
                </a:solidFill>
                <a:latin typeface="+mn-lt"/>
                <a:ea typeface="+mn-ea"/>
                <a:cs typeface="+mn-cs"/>
              </a:rPr>
              <a:t>(BP) </a:t>
            </a:r>
            <a:r>
              <a:rPr lang="en-GB" sz="2800" dirty="0">
                <a:solidFill>
                  <a:schemeClr val="tx1"/>
                </a:solidFill>
                <a:latin typeface="+mn-lt"/>
                <a:ea typeface="+mn-ea"/>
                <a:cs typeface="+mn-cs"/>
              </a:rPr>
              <a:t>and China Petroleum and Chemical Corporation </a:t>
            </a:r>
            <a:r>
              <a:rPr lang="en-GB" sz="2800" b="1" dirty="0">
                <a:solidFill>
                  <a:schemeClr val="tx1"/>
                </a:solidFill>
                <a:latin typeface="+mn-lt"/>
                <a:ea typeface="+mn-ea"/>
                <a:cs typeface="+mn-cs"/>
              </a:rPr>
              <a:t>(Sinopec)</a:t>
            </a:r>
            <a:br>
              <a:rPr lang="en-GB" sz="2800" b="1" dirty="0">
                <a:solidFill>
                  <a:schemeClr val="tx1"/>
                </a:solidFill>
                <a:latin typeface="+mn-lt"/>
                <a:ea typeface="+mn-ea"/>
                <a:cs typeface="+mn-cs"/>
              </a:rPr>
            </a:br>
            <a:br>
              <a:rPr lang="en-GB" sz="2800" dirty="0">
                <a:solidFill>
                  <a:schemeClr val="tx1"/>
                </a:solidFill>
              </a:rPr>
            </a:br>
            <a:endParaRPr lang="en-GB" sz="2800" b="1" dirty="0">
              <a:solidFill>
                <a:schemeClr val="tx1"/>
              </a:solidFill>
              <a:latin typeface="+mn-lt"/>
              <a:ea typeface="+mn-ea"/>
              <a:cs typeface="+mn-cs"/>
            </a:endParaRPr>
          </a:p>
        </p:txBody>
      </p:sp>
      <p:pic>
        <p:nvPicPr>
          <p:cNvPr id="7" name="Picture 6" descr="A green and yellow flower with a white center&#10;&#10;AI-generated content may be incorrect.">
            <a:extLst>
              <a:ext uri="{FF2B5EF4-FFF2-40B4-BE49-F238E27FC236}">
                <a16:creationId xmlns:a16="http://schemas.microsoft.com/office/drawing/2014/main" id="{A54C6C48-3D77-1BE3-FD30-FC20DBCCA7EB}"/>
              </a:ext>
            </a:extLst>
          </p:cNvPr>
          <p:cNvPicPr>
            <a:picLocks noChangeAspect="1"/>
          </p:cNvPicPr>
          <p:nvPr/>
        </p:nvPicPr>
        <p:blipFill>
          <a:blip r:embed="rId2"/>
          <a:srcRect r="37" b="11868"/>
          <a:stretch>
            <a:fillRect/>
          </a:stretch>
        </p:blipFill>
        <p:spPr>
          <a:xfrm>
            <a:off x="4495800" y="2588531"/>
            <a:ext cx="3200400" cy="3684588"/>
          </a:xfrm>
          <a:prstGeom prst="rect">
            <a:avLst/>
          </a:prstGeom>
          <a:noFill/>
        </p:spPr>
      </p:pic>
      <p:pic>
        <p:nvPicPr>
          <p:cNvPr id="30" name="Picture Placeholder 29" descr="A red circle with black background&#10;&#10;AI-generated content may be incorrect.">
            <a:extLst>
              <a:ext uri="{FF2B5EF4-FFF2-40B4-BE49-F238E27FC236}">
                <a16:creationId xmlns:a16="http://schemas.microsoft.com/office/drawing/2014/main" id="{F0F949DE-BB5C-D439-4AB1-E2EAB2ABD5AE}"/>
              </a:ext>
            </a:extLst>
          </p:cNvPr>
          <p:cNvPicPr>
            <a:picLocks noGrp="1" noChangeAspect="1"/>
          </p:cNvPicPr>
          <p:nvPr>
            <p:ph sz="quarter" idx="14"/>
          </p:nvPr>
        </p:nvPicPr>
        <p:blipFill>
          <a:blip r:embed="rId3"/>
          <a:srcRect l="7235" r="3445" b="-5"/>
          <a:stretch>
            <a:fillRect/>
          </a:stretch>
        </p:blipFill>
        <p:spPr>
          <a:xfrm>
            <a:off x="8151812" y="2558237"/>
            <a:ext cx="3200400" cy="3684588"/>
          </a:xfrm>
          <a:noFill/>
        </p:spPr>
      </p:pic>
      <p:sp>
        <p:nvSpPr>
          <p:cNvPr id="18" name="Slide Number Placeholder 7">
            <a:extLst>
              <a:ext uri="{FF2B5EF4-FFF2-40B4-BE49-F238E27FC236}">
                <a16:creationId xmlns:a16="http://schemas.microsoft.com/office/drawing/2014/main" id="{CFAAA2B9-8720-BBED-979F-C81C38B41D4A}"/>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3</a:t>
            </a:fld>
            <a:endParaRPr lang="en-GB"/>
          </a:p>
        </p:txBody>
      </p:sp>
      <p:sp>
        <p:nvSpPr>
          <p:cNvPr id="4" name="Объект 3">
            <a:extLst>
              <a:ext uri="{FF2B5EF4-FFF2-40B4-BE49-F238E27FC236}">
                <a16:creationId xmlns:a16="http://schemas.microsoft.com/office/drawing/2014/main" id="{CDBE9035-2FAB-E6EA-AC0A-1BEEFF900408}"/>
              </a:ext>
            </a:extLst>
          </p:cNvPr>
          <p:cNvSpPr>
            <a:spLocks noGrp="1"/>
          </p:cNvSpPr>
          <p:nvPr>
            <p:ph sz="half" idx="2"/>
          </p:nvPr>
        </p:nvSpPr>
        <p:spPr>
          <a:xfrm>
            <a:off x="680761" y="2427176"/>
            <a:ext cx="3769907" cy="4018628"/>
          </a:xfrm>
        </p:spPr>
        <p:txBody>
          <a:bodyPr>
            <a:normAutofit/>
          </a:bodyPr>
          <a:lstStyle/>
          <a:p>
            <a:pPr marL="0" indent="0">
              <a:lnSpc>
                <a:spcPct val="150000"/>
              </a:lnSpc>
              <a:buNone/>
            </a:pPr>
            <a:r>
              <a:rPr lang="en-GB" b="1" i="1" dirty="0">
                <a:solidFill>
                  <a:schemeClr val="tx1"/>
                </a:solidFill>
              </a:rPr>
              <a:t>The project combines BP's offshore wind expertise with Sinopec's manufacturing capabilities to develop renewable energy infrastructure in the South China Sea, with the potential capacity to power 1.2 million homes annually. </a:t>
            </a:r>
          </a:p>
          <a:p>
            <a:pPr marL="0" indent="0" algn="ctr">
              <a:lnSpc>
                <a:spcPct val="150000"/>
              </a:lnSpc>
              <a:buNone/>
            </a:pPr>
            <a:r>
              <a:rPr lang="en-US" sz="1600" dirty="0"/>
              <a:t>(Sinopec </a:t>
            </a:r>
            <a:r>
              <a:rPr lang="en-US" sz="1600" dirty="0" err="1"/>
              <a:t>Kantons</a:t>
            </a:r>
            <a:r>
              <a:rPr lang="en-US" sz="1600" dirty="0"/>
              <a:t> Holdings Limited, 2025).</a:t>
            </a:r>
            <a:endParaRPr lang="uk-UA" sz="1600" b="1" i="1" dirty="0"/>
          </a:p>
        </p:txBody>
      </p:sp>
    </p:spTree>
    <p:extLst>
      <p:ext uri="{BB962C8B-B14F-4D97-AF65-F5344CB8AC3E}">
        <p14:creationId xmlns:p14="http://schemas.microsoft.com/office/powerpoint/2010/main" val="3405166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B7365-3BEA-E92E-EA43-6E02EE3B0D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153E24-4D23-9A78-E20D-D152F0A9F56D}"/>
              </a:ext>
            </a:extLst>
          </p:cNvPr>
          <p:cNvSpPr>
            <a:spLocks noGrp="1"/>
          </p:cNvSpPr>
          <p:nvPr>
            <p:ph type="title"/>
          </p:nvPr>
        </p:nvSpPr>
        <p:spPr>
          <a:xfrm>
            <a:off x="499323" y="0"/>
            <a:ext cx="8850611" cy="5439747"/>
          </a:xfrm>
        </p:spPr>
        <p:txBody>
          <a:bodyPr rtlCol="0">
            <a:noAutofit/>
          </a:bodyPr>
          <a:lstStyle/>
          <a:p>
            <a:pPr algn="ctr">
              <a:lnSpc>
                <a:spcPct val="170000"/>
              </a:lnSpc>
            </a:pPr>
            <a:r>
              <a:rPr lang="en-GB" sz="2500" dirty="0">
                <a:solidFill>
                  <a:schemeClr val="tx1"/>
                </a:solidFill>
                <a:latin typeface="+mn-lt"/>
                <a:ea typeface="+mn-ea"/>
                <a:cs typeface="+mn-cs"/>
              </a:rPr>
              <a:t>	 </a:t>
            </a:r>
            <a:br>
              <a:rPr lang="en-GB" sz="2400" dirty="0"/>
            </a:br>
            <a:r>
              <a:rPr lang="en-GB" sz="2500" dirty="0">
                <a:solidFill>
                  <a:schemeClr val="tx1"/>
                </a:solidFill>
                <a:latin typeface="+mn-lt"/>
                <a:ea typeface="+mn-ea"/>
                <a:cs typeface="+mn-cs"/>
              </a:rPr>
              <a:t>The £2.3 billion offshore partnership between British Petroleum (BP) and China Petroleum and Chemical Corporation (Sinopec) represents a turning point achievement in UK-China energy cooperation. </a:t>
            </a:r>
            <a:br>
              <a:rPr lang="en-GB" sz="2500" dirty="0">
                <a:solidFill>
                  <a:schemeClr val="tx1"/>
                </a:solidFill>
                <a:latin typeface="+mn-lt"/>
                <a:ea typeface="+mn-ea"/>
                <a:cs typeface="+mn-cs"/>
              </a:rPr>
            </a:br>
            <a:r>
              <a:rPr lang="en-GB" sz="2500" dirty="0">
                <a:solidFill>
                  <a:schemeClr val="tx1"/>
                </a:solidFill>
                <a:latin typeface="+mn-lt"/>
                <a:ea typeface="+mn-ea"/>
                <a:cs typeface="+mn-cs"/>
              </a:rPr>
              <a:t>This collaboration, finalized in 2025 after 18 months of negotiations, demonstrates how </a:t>
            </a:r>
            <a:r>
              <a:rPr lang="en-GB" sz="2500" b="1" dirty="0">
                <a:solidFill>
                  <a:schemeClr val="tx1"/>
                </a:solidFill>
                <a:latin typeface="+mn-lt"/>
                <a:ea typeface="+mn-ea"/>
                <a:cs typeface="+mn-cs"/>
              </a:rPr>
              <a:t>cultural intelligence</a:t>
            </a:r>
            <a:r>
              <a:rPr lang="en-GB" sz="2500" dirty="0">
                <a:solidFill>
                  <a:schemeClr val="tx1"/>
                </a:solidFill>
                <a:latin typeface="+mn-lt"/>
                <a:ea typeface="+mn-ea"/>
                <a:cs typeface="+mn-cs"/>
              </a:rPr>
              <a:t> can create value in complex international cooperations.</a:t>
            </a:r>
            <a:br>
              <a:rPr lang="en-GB" sz="2500" dirty="0">
                <a:solidFill>
                  <a:schemeClr val="tx1"/>
                </a:solidFill>
                <a:latin typeface="+mn-lt"/>
                <a:ea typeface="+mn-ea"/>
                <a:cs typeface="+mn-cs"/>
              </a:rPr>
            </a:br>
            <a:r>
              <a:rPr lang="en-GB" sz="2500" dirty="0">
                <a:solidFill>
                  <a:schemeClr val="tx1"/>
                </a:solidFill>
                <a:latin typeface="+mn-lt"/>
                <a:ea typeface="+mn-ea"/>
                <a:cs typeface="+mn-cs"/>
              </a:rPr>
              <a:t>Rationale selected for proven relevance in energy sector negotiations. </a:t>
            </a:r>
            <a:r>
              <a:rPr lang="en-US" sz="2000" dirty="0">
                <a:solidFill>
                  <a:schemeClr val="tx1"/>
                </a:solidFill>
                <a:latin typeface="+mn-lt"/>
                <a:ea typeface="+mn-ea"/>
                <a:cs typeface="+mn-cs"/>
              </a:rPr>
              <a:t>(BP, 2025)</a:t>
            </a:r>
            <a:br>
              <a:rPr lang="en-GB" sz="2500" dirty="0">
                <a:solidFill>
                  <a:schemeClr val="tx1"/>
                </a:solidFill>
                <a:latin typeface="+mn-lt"/>
                <a:ea typeface="+mn-ea"/>
                <a:cs typeface="+mn-cs"/>
              </a:rPr>
            </a:br>
            <a:endParaRPr lang="en-GB" sz="2500" dirty="0">
              <a:solidFill>
                <a:schemeClr val="tx1"/>
              </a:solidFill>
              <a:latin typeface="+mn-lt"/>
              <a:ea typeface="+mn-ea"/>
              <a:cs typeface="+mn-cs"/>
            </a:endParaRPr>
          </a:p>
        </p:txBody>
      </p:sp>
      <p:pic>
        <p:nvPicPr>
          <p:cNvPr id="7" name="Picture Placeholder 6" descr="View of city buildings over the water">
            <a:extLst>
              <a:ext uri="{FF2B5EF4-FFF2-40B4-BE49-F238E27FC236}">
                <a16:creationId xmlns:a16="http://schemas.microsoft.com/office/drawing/2014/main" id="{A73EEFBF-8337-19B2-B864-FFDE0BC3F48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800088EE-F6AC-183E-CEB8-0AC40E6A271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9531096" y="3383280"/>
            <a:ext cx="2660904" cy="3474720"/>
          </a:xfrm>
        </p:spPr>
      </p:pic>
      <p:sp>
        <p:nvSpPr>
          <p:cNvPr id="37" name="Slide Number Placeholder 36">
            <a:extLst>
              <a:ext uri="{FF2B5EF4-FFF2-40B4-BE49-F238E27FC236}">
                <a16:creationId xmlns:a16="http://schemas.microsoft.com/office/drawing/2014/main" id="{B749CD5E-7934-DB39-D229-28B18B6FBDEA}"/>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4</a:t>
            </a:fld>
            <a:endParaRPr lang="en-GB" dirty="0"/>
          </a:p>
        </p:txBody>
      </p:sp>
      <p:sp>
        <p:nvSpPr>
          <p:cNvPr id="8" name="TextBox 7">
            <a:extLst>
              <a:ext uri="{FF2B5EF4-FFF2-40B4-BE49-F238E27FC236}">
                <a16:creationId xmlns:a16="http://schemas.microsoft.com/office/drawing/2014/main" id="{65C97F14-EA66-46C6-4B5F-49CECCD4ABA2}"/>
              </a:ext>
            </a:extLst>
          </p:cNvPr>
          <p:cNvSpPr txBox="1"/>
          <p:nvPr/>
        </p:nvSpPr>
        <p:spPr>
          <a:xfrm>
            <a:off x="3913110" y="219092"/>
            <a:ext cx="6130212" cy="477054"/>
          </a:xfrm>
          <a:prstGeom prst="rect">
            <a:avLst/>
          </a:prstGeom>
          <a:noFill/>
        </p:spPr>
        <p:txBody>
          <a:bodyPr wrap="square">
            <a:spAutoFit/>
          </a:bodyPr>
          <a:lstStyle/>
          <a:p>
            <a:r>
              <a:rPr lang="en-GB" sz="2500" b="1" i="1" cap="all" dirty="0"/>
              <a:t>Introduction:</a:t>
            </a:r>
          </a:p>
        </p:txBody>
      </p:sp>
    </p:spTree>
    <p:extLst>
      <p:ext uri="{BB962C8B-B14F-4D97-AF65-F5344CB8AC3E}">
        <p14:creationId xmlns:p14="http://schemas.microsoft.com/office/powerpoint/2010/main" val="3870753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BD4A515-FAFB-D797-8C02-565A68799086}"/>
              </a:ext>
            </a:extLst>
          </p:cNvPr>
          <p:cNvSpPr txBox="1"/>
          <p:nvPr/>
        </p:nvSpPr>
        <p:spPr>
          <a:xfrm>
            <a:off x="2915817" y="1104807"/>
            <a:ext cx="2654558" cy="138215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cap="all" dirty="0"/>
              <a:t>Culture</a:t>
            </a:r>
            <a:r>
              <a:rPr lang="en-US" sz="3200" b="1" i="1" cap="all" dirty="0">
                <a:solidFill>
                  <a:schemeClr val="tx2"/>
                </a:solidFill>
                <a:latin typeface="+mj-lt"/>
                <a:ea typeface="+mj-ea"/>
                <a:cs typeface="+mj-cs"/>
              </a:rPr>
              <a:t> </a:t>
            </a:r>
          </a:p>
        </p:txBody>
      </p:sp>
      <p:sp>
        <p:nvSpPr>
          <p:cNvPr id="3" name="Content Placeholder 2">
            <a:extLst>
              <a:ext uri="{FF2B5EF4-FFF2-40B4-BE49-F238E27FC236}">
                <a16:creationId xmlns:a16="http://schemas.microsoft.com/office/drawing/2014/main" id="{AF5130D8-AD6A-4638-9059-326759848895}"/>
              </a:ext>
            </a:extLst>
          </p:cNvPr>
          <p:cNvSpPr>
            <a:spLocks noGrp="1"/>
          </p:cNvSpPr>
          <p:nvPr>
            <p:ph sz="half" idx="1"/>
          </p:nvPr>
        </p:nvSpPr>
        <p:spPr>
          <a:xfrm>
            <a:off x="1273629" y="1915162"/>
            <a:ext cx="5181600" cy="4252470"/>
          </a:xfrm>
        </p:spPr>
        <p:txBody>
          <a:bodyPr vert="horz" lIns="91440" tIns="45720" rIns="91440" bIns="45720" rtlCol="0">
            <a:normAutofit/>
          </a:bodyPr>
          <a:lstStyle/>
          <a:p>
            <a:pPr marL="0" indent="0">
              <a:buNone/>
            </a:pPr>
            <a:r>
              <a:rPr lang="en-GB" dirty="0"/>
              <a:t> </a:t>
            </a:r>
          </a:p>
          <a:p>
            <a:pPr marL="0" indent="0" algn="ctr">
              <a:lnSpc>
                <a:spcPct val="150000"/>
              </a:lnSpc>
              <a:buNone/>
            </a:pPr>
            <a:r>
              <a:rPr lang="en-GB" sz="2500" i="1" cap="all" dirty="0">
                <a:solidFill>
                  <a:schemeClr val="tx1"/>
                </a:solidFill>
              </a:rPr>
              <a:t>is the negotiated framework of shared practices that determines how organizations interpret </a:t>
            </a:r>
          </a:p>
          <a:p>
            <a:pPr marL="0" indent="0" algn="ctr">
              <a:lnSpc>
                <a:spcPct val="150000"/>
              </a:lnSpc>
              <a:buNone/>
            </a:pPr>
            <a:r>
              <a:rPr lang="en-GB" sz="2500" i="1" cap="all" dirty="0">
                <a:solidFill>
                  <a:schemeClr val="tx1"/>
                </a:solidFill>
              </a:rPr>
              <a:t>contracts, authority, and risk </a:t>
            </a:r>
          </a:p>
          <a:p>
            <a:pPr marL="0" indent="0" algn="ctr">
              <a:buNone/>
            </a:pPr>
            <a:r>
              <a:rPr lang="en-GB" sz="1600" i="1" cap="all" dirty="0">
                <a:solidFill>
                  <a:schemeClr val="tx1"/>
                </a:solidFill>
              </a:rPr>
              <a:t>(</a:t>
            </a:r>
            <a:r>
              <a:rPr lang="en-GB" sz="1600" i="1" cap="all" dirty="0" err="1">
                <a:solidFill>
                  <a:schemeClr val="tx1"/>
                </a:solidFill>
              </a:rPr>
              <a:t>Deresky</a:t>
            </a:r>
            <a:r>
              <a:rPr lang="en-GB" sz="1600" i="1" cap="all" dirty="0">
                <a:solidFill>
                  <a:schemeClr val="tx1"/>
                </a:solidFill>
              </a:rPr>
              <a:t>, 2016) </a:t>
            </a:r>
          </a:p>
          <a:p>
            <a:endParaRPr lang="en-GB" dirty="0"/>
          </a:p>
        </p:txBody>
      </p:sp>
      <p:pic>
        <p:nvPicPr>
          <p:cNvPr id="20" name="Picture Placeholder 19" descr="A group of people sitting around a table with a table with paper&#10;&#10;AI-generated content may be incorrect.">
            <a:extLst>
              <a:ext uri="{FF2B5EF4-FFF2-40B4-BE49-F238E27FC236}">
                <a16:creationId xmlns:a16="http://schemas.microsoft.com/office/drawing/2014/main" id="{0A6F6C6A-4126-E1EE-05C6-22C6ABCAFE59}"/>
              </a:ext>
            </a:extLst>
          </p:cNvPr>
          <p:cNvPicPr>
            <a:picLocks noGrp="1" noChangeAspect="1"/>
          </p:cNvPicPr>
          <p:nvPr>
            <p:ph sz="half" idx="2"/>
          </p:nvPr>
        </p:nvPicPr>
        <p:blipFill>
          <a:blip r:embed="rId2"/>
          <a:stretch>
            <a:fillRect/>
          </a:stretch>
        </p:blipFill>
        <p:spPr>
          <a:xfrm rot="5400000">
            <a:off x="6767563" y="1441941"/>
            <a:ext cx="6866378" cy="3982497"/>
          </a:xfrm>
          <a:noFill/>
        </p:spPr>
      </p:pic>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5</a:t>
            </a:fld>
            <a:endParaRPr lang="en-GB"/>
          </a:p>
        </p:txBody>
      </p:sp>
    </p:spTree>
    <p:extLst>
      <p:ext uri="{BB962C8B-B14F-4D97-AF65-F5344CB8AC3E}">
        <p14:creationId xmlns:p14="http://schemas.microsoft.com/office/powerpoint/2010/main" val="17902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F555C-7EE0-6240-DCB9-4A56524BA469}"/>
            </a:ext>
          </a:extLst>
        </p:cNvPr>
        <p:cNvGrpSpPr/>
        <p:nvPr/>
      </p:nvGrpSpPr>
      <p:grpSpPr>
        <a:xfrm>
          <a:off x="0" y="0"/>
          <a:ext cx="0" cy="0"/>
          <a:chOff x="0" y="0"/>
          <a:chExt cx="0" cy="0"/>
        </a:xfrm>
      </p:grpSpPr>
      <p:pic>
        <p:nvPicPr>
          <p:cNvPr id="7" name="Рисунок 6" descr="Изображение выглядит как текст, карандаш&#10;&#10;Содержимое, созданное искусственным интеллектом, может быть неверным.">
            <a:extLst>
              <a:ext uri="{FF2B5EF4-FFF2-40B4-BE49-F238E27FC236}">
                <a16:creationId xmlns:a16="http://schemas.microsoft.com/office/drawing/2014/main" id="{2593BF9F-FC6B-E3A9-C59D-AF2134533519}"/>
              </a:ext>
            </a:extLst>
          </p:cNvPr>
          <p:cNvPicPr>
            <a:picLocks noGrp="1" noChangeAspect="1"/>
          </p:cNvPicPr>
          <p:nvPr>
            <p:ph type="pic" sz="quarter" idx="13"/>
          </p:nvPr>
        </p:nvPicPr>
        <p:blipFill>
          <a:blip r:embed="rId3"/>
          <a:srcRect l="10755" r="10755"/>
          <a:stretch>
            <a:fillRect/>
          </a:stretch>
        </p:blipFill>
        <p:spPr>
          <a:xfrm>
            <a:off x="2563091" y="0"/>
            <a:ext cx="9731077" cy="6858000"/>
          </a:xfrm>
        </p:spPr>
      </p:pic>
      <p:sp>
        <p:nvSpPr>
          <p:cNvPr id="2" name="Title 1">
            <a:extLst>
              <a:ext uri="{FF2B5EF4-FFF2-40B4-BE49-F238E27FC236}">
                <a16:creationId xmlns:a16="http://schemas.microsoft.com/office/drawing/2014/main" id="{E9F69891-E8DC-F309-62D7-6194FC52DE90}"/>
              </a:ext>
            </a:extLst>
          </p:cNvPr>
          <p:cNvSpPr>
            <a:spLocks noGrp="1"/>
          </p:cNvSpPr>
          <p:nvPr>
            <p:ph type="title"/>
          </p:nvPr>
        </p:nvSpPr>
        <p:spPr>
          <a:xfrm>
            <a:off x="185967" y="1563782"/>
            <a:ext cx="6964398" cy="2308134"/>
          </a:xfrm>
        </p:spPr>
        <p:txBody>
          <a:bodyPr rtlCol="0">
            <a:noAutofit/>
          </a:bodyPr>
          <a:lstStyle/>
          <a:p>
            <a:r>
              <a:rPr lang="en-GB" sz="2500" dirty="0">
                <a:solidFill>
                  <a:schemeClr val="tx1"/>
                </a:solidFill>
                <a:latin typeface="+mn-lt"/>
                <a:ea typeface="+mn-ea"/>
                <a:cs typeface="+mn-cs"/>
              </a:rPr>
              <a:t> - values, </a:t>
            </a:r>
            <a:br>
              <a:rPr lang="en-GB" sz="2500" dirty="0">
                <a:solidFill>
                  <a:schemeClr val="tx1"/>
                </a:solidFill>
                <a:latin typeface="+mn-lt"/>
                <a:ea typeface="+mn-ea"/>
                <a:cs typeface="+mn-cs"/>
              </a:rPr>
            </a:br>
            <a:br>
              <a:rPr lang="en-GB" sz="2500" dirty="0">
                <a:solidFill>
                  <a:schemeClr val="tx1"/>
                </a:solidFill>
                <a:latin typeface="+mn-lt"/>
                <a:ea typeface="+mn-ea"/>
                <a:cs typeface="+mn-cs"/>
              </a:rPr>
            </a:br>
            <a:r>
              <a:rPr lang="en-GB" sz="2500" dirty="0">
                <a:solidFill>
                  <a:schemeClr val="tx1"/>
                </a:solidFill>
                <a:latin typeface="+mn-lt"/>
                <a:ea typeface="+mn-ea"/>
                <a:cs typeface="+mn-cs"/>
              </a:rPr>
              <a:t> - Norms  &amp; symbols, </a:t>
            </a:r>
            <a:br>
              <a:rPr lang="en-GB" sz="2500" dirty="0">
                <a:solidFill>
                  <a:schemeClr val="tx1"/>
                </a:solidFill>
                <a:latin typeface="+mn-lt"/>
                <a:ea typeface="+mn-ea"/>
                <a:cs typeface="+mn-cs"/>
              </a:rPr>
            </a:br>
            <a:br>
              <a:rPr lang="en-GB" sz="2500" dirty="0">
                <a:solidFill>
                  <a:schemeClr val="tx1"/>
                </a:solidFill>
                <a:latin typeface="+mn-lt"/>
                <a:ea typeface="+mn-ea"/>
                <a:cs typeface="+mn-cs"/>
              </a:rPr>
            </a:br>
            <a:r>
              <a:rPr lang="en-GB" sz="2500" dirty="0">
                <a:solidFill>
                  <a:schemeClr val="tx1"/>
                </a:solidFill>
                <a:latin typeface="+mn-lt"/>
                <a:ea typeface="+mn-ea"/>
                <a:cs typeface="+mn-cs"/>
              </a:rPr>
              <a:t> - language, </a:t>
            </a:r>
            <a:br>
              <a:rPr lang="en-GB" sz="2500" dirty="0">
                <a:solidFill>
                  <a:schemeClr val="tx1"/>
                </a:solidFill>
                <a:latin typeface="+mn-lt"/>
                <a:ea typeface="+mn-ea"/>
                <a:cs typeface="+mn-cs"/>
              </a:rPr>
            </a:br>
            <a:br>
              <a:rPr lang="en-GB" sz="2500" dirty="0">
                <a:solidFill>
                  <a:schemeClr val="tx1"/>
                </a:solidFill>
                <a:latin typeface="+mn-lt"/>
                <a:ea typeface="+mn-ea"/>
                <a:cs typeface="+mn-cs"/>
              </a:rPr>
            </a:br>
            <a:r>
              <a:rPr lang="en-GB" sz="2500" dirty="0">
                <a:solidFill>
                  <a:schemeClr val="tx1"/>
                </a:solidFill>
                <a:latin typeface="+mn-lt"/>
                <a:ea typeface="+mn-ea"/>
                <a:cs typeface="+mn-cs"/>
              </a:rPr>
              <a:t>- social networks, </a:t>
            </a:r>
            <a:br>
              <a:rPr lang="en-GB" sz="2500" dirty="0">
                <a:solidFill>
                  <a:schemeClr val="tx1"/>
                </a:solidFill>
                <a:latin typeface="+mn-lt"/>
                <a:ea typeface="+mn-ea"/>
                <a:cs typeface="+mn-cs"/>
              </a:rPr>
            </a:br>
            <a:br>
              <a:rPr lang="en-GB" sz="2500" dirty="0">
                <a:solidFill>
                  <a:schemeClr val="tx1"/>
                </a:solidFill>
                <a:latin typeface="+mn-lt"/>
                <a:ea typeface="+mn-ea"/>
                <a:cs typeface="+mn-cs"/>
              </a:rPr>
            </a:br>
            <a:r>
              <a:rPr lang="en-GB" sz="2500" dirty="0">
                <a:solidFill>
                  <a:schemeClr val="tx1"/>
                </a:solidFill>
                <a:latin typeface="+mn-lt"/>
                <a:ea typeface="+mn-ea"/>
                <a:cs typeface="+mn-cs"/>
              </a:rPr>
              <a:t>- time perception, </a:t>
            </a:r>
            <a:br>
              <a:rPr lang="en-GB" sz="2500" dirty="0">
                <a:solidFill>
                  <a:schemeClr val="tx1"/>
                </a:solidFill>
                <a:latin typeface="+mn-lt"/>
                <a:ea typeface="+mn-ea"/>
                <a:cs typeface="+mn-cs"/>
              </a:rPr>
            </a:br>
            <a:br>
              <a:rPr lang="en-GB" sz="2500" dirty="0">
                <a:solidFill>
                  <a:schemeClr val="tx1"/>
                </a:solidFill>
                <a:latin typeface="+mn-lt"/>
                <a:ea typeface="+mn-ea"/>
                <a:cs typeface="+mn-cs"/>
              </a:rPr>
            </a:br>
            <a:r>
              <a:rPr lang="en-GB" sz="2500" dirty="0">
                <a:solidFill>
                  <a:schemeClr val="tx1"/>
                </a:solidFill>
                <a:latin typeface="+mn-lt"/>
                <a:ea typeface="+mn-ea"/>
                <a:cs typeface="+mn-cs"/>
              </a:rPr>
              <a:t>- hierarchy </a:t>
            </a:r>
            <a:br>
              <a:rPr lang="en-GB" sz="2400" dirty="0">
                <a:solidFill>
                  <a:schemeClr val="tx1"/>
                </a:solidFill>
                <a:latin typeface="+mn-lt"/>
                <a:ea typeface="+mn-ea"/>
                <a:cs typeface="+mn-cs"/>
              </a:rPr>
            </a:br>
            <a:br>
              <a:rPr lang="en-GB" sz="2400" dirty="0">
                <a:solidFill>
                  <a:schemeClr val="tx1"/>
                </a:solidFill>
                <a:latin typeface="+mn-lt"/>
                <a:ea typeface="+mn-ea"/>
                <a:cs typeface="+mn-cs"/>
              </a:rPr>
            </a:br>
            <a:r>
              <a:rPr lang="en-GB" sz="2400" dirty="0">
                <a:solidFill>
                  <a:schemeClr val="tx1"/>
                </a:solidFill>
                <a:latin typeface="+mn-lt"/>
                <a:ea typeface="+mn-ea"/>
                <a:cs typeface="+mn-cs"/>
              </a:rPr>
              <a:t>each requiring careful navigation in global negotiations. </a:t>
            </a:r>
            <a:br>
              <a:rPr lang="en-GB" sz="2400" dirty="0">
                <a:solidFill>
                  <a:schemeClr val="tx1"/>
                </a:solidFill>
                <a:latin typeface="+mn-lt"/>
                <a:ea typeface="+mn-ea"/>
                <a:cs typeface="+mn-cs"/>
              </a:rPr>
            </a:br>
            <a:br>
              <a:rPr lang="en-GB" sz="2400" dirty="0">
                <a:solidFill>
                  <a:schemeClr val="tx1"/>
                </a:solidFill>
                <a:latin typeface="+mn-lt"/>
                <a:ea typeface="+mn-ea"/>
                <a:cs typeface="+mn-cs"/>
              </a:rPr>
            </a:br>
            <a:r>
              <a:rPr lang="en-GB" sz="1600" dirty="0">
                <a:solidFill>
                  <a:schemeClr val="tx1"/>
                </a:solidFill>
                <a:latin typeface="+mn-lt"/>
                <a:ea typeface="+mn-ea"/>
                <a:cs typeface="+mn-cs"/>
              </a:rPr>
              <a:t>(Schein and Schein, 2017)</a:t>
            </a:r>
            <a:br>
              <a:rPr lang="en-GB" sz="1600" dirty="0">
                <a:solidFill>
                  <a:schemeClr val="tx1"/>
                </a:solidFill>
                <a:latin typeface="+mn-lt"/>
                <a:ea typeface="+mn-ea"/>
                <a:cs typeface="+mn-cs"/>
              </a:rPr>
            </a:br>
            <a:br>
              <a:rPr lang="uk-UA" sz="2400" dirty="0">
                <a:solidFill>
                  <a:schemeClr val="tx1"/>
                </a:solidFill>
                <a:latin typeface="+mn-lt"/>
                <a:ea typeface="+mn-ea"/>
                <a:cs typeface="+mn-cs"/>
              </a:rPr>
            </a:br>
            <a:endParaRPr lang="en-GB" sz="2400" dirty="0">
              <a:solidFill>
                <a:schemeClr val="tx1"/>
              </a:solidFill>
              <a:latin typeface="+mn-lt"/>
              <a:ea typeface="+mn-ea"/>
              <a:cs typeface="+mn-cs"/>
            </a:endParaRPr>
          </a:p>
        </p:txBody>
      </p:sp>
      <p:sp>
        <p:nvSpPr>
          <p:cNvPr id="8" name="TextBox 7">
            <a:extLst>
              <a:ext uri="{FF2B5EF4-FFF2-40B4-BE49-F238E27FC236}">
                <a16:creationId xmlns:a16="http://schemas.microsoft.com/office/drawing/2014/main" id="{64E04D2C-FE3B-86B6-0A3B-D0A3A4F19C28}"/>
              </a:ext>
            </a:extLst>
          </p:cNvPr>
          <p:cNvSpPr txBox="1"/>
          <p:nvPr/>
        </p:nvSpPr>
        <p:spPr>
          <a:xfrm>
            <a:off x="-29592" y="135560"/>
            <a:ext cx="6125592" cy="1292662"/>
          </a:xfrm>
          <a:prstGeom prst="rect">
            <a:avLst/>
          </a:prstGeom>
          <a:noFill/>
        </p:spPr>
        <p:txBody>
          <a:bodyPr wrap="square">
            <a:spAutoFit/>
          </a:bodyPr>
          <a:lstStyle/>
          <a:p>
            <a:r>
              <a:rPr lang="en-GB" sz="2600" i="1" cap="all" dirty="0"/>
              <a:t>From main belief to power structures, </a:t>
            </a:r>
            <a:r>
              <a:rPr lang="en-GB" sz="2600" b="1" i="1" cap="all" dirty="0"/>
              <a:t>culture operates </a:t>
            </a:r>
            <a:r>
              <a:rPr lang="en-GB" sz="2600" i="1" cap="all" dirty="0"/>
              <a:t>through interdependent layers: </a:t>
            </a:r>
          </a:p>
        </p:txBody>
      </p:sp>
      <p:sp>
        <p:nvSpPr>
          <p:cNvPr id="3" name="Slide Number Placeholder 5">
            <a:extLst>
              <a:ext uri="{FF2B5EF4-FFF2-40B4-BE49-F238E27FC236}">
                <a16:creationId xmlns:a16="http://schemas.microsoft.com/office/drawing/2014/main" id="{DEEED45B-FFD6-8A27-0379-D1ED369E6E34}"/>
              </a:ext>
            </a:extLst>
          </p:cNvPr>
          <p:cNvSpPr>
            <a:spLocks noGrp="1"/>
          </p:cNvSpPr>
          <p:nvPr>
            <p:ph type="sldNum" sz="quarter" idx="12"/>
          </p:nvPr>
        </p:nvSpPr>
        <p:spPr>
          <a:xfrm>
            <a:off x="11401938" y="6421527"/>
            <a:ext cx="513323" cy="421819"/>
          </a:xfrm>
        </p:spPr>
        <p:txBody>
          <a:bodyPr rtlCol="0" anchor="ctr">
            <a:normAutofit/>
          </a:bodyPr>
          <a:lstStyle/>
          <a:p>
            <a:pPr rtl="0">
              <a:spcAft>
                <a:spcPts val="600"/>
              </a:spcAft>
            </a:pPr>
            <a:fld id="{312CC964-A50B-4C29-B4E4-2C30BB34CCF3}" type="slidenum">
              <a:rPr lang="en-GB" smtClean="0"/>
              <a:pPr rtl="0">
                <a:spcAft>
                  <a:spcPts val="600"/>
                </a:spcAft>
              </a:pPr>
              <a:t>6</a:t>
            </a:fld>
            <a:endParaRPr lang="en-GB" dirty="0"/>
          </a:p>
        </p:txBody>
      </p:sp>
    </p:spTree>
    <p:extLst>
      <p:ext uri="{BB962C8B-B14F-4D97-AF65-F5344CB8AC3E}">
        <p14:creationId xmlns:p14="http://schemas.microsoft.com/office/powerpoint/2010/main" val="3481272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194644" y="0"/>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234997" y="4574265"/>
            <a:ext cx="5074516" cy="2298983"/>
          </a:xfrm>
        </p:spPr>
      </p:pic>
      <p:sp>
        <p:nvSpPr>
          <p:cNvPr id="5" name="Subtitle 4">
            <a:extLst>
              <a:ext uri="{FF2B5EF4-FFF2-40B4-BE49-F238E27FC236}">
                <a16:creationId xmlns:a16="http://schemas.microsoft.com/office/drawing/2014/main" id="{1E356C8B-FA67-F287-927C-F785F9F98D90}"/>
              </a:ext>
            </a:extLst>
          </p:cNvPr>
          <p:cNvSpPr>
            <a:spLocks noGrp="1"/>
          </p:cNvSpPr>
          <p:nvPr>
            <p:ph type="subTitle" idx="1"/>
          </p:nvPr>
        </p:nvSpPr>
        <p:spPr>
          <a:xfrm>
            <a:off x="-66416" y="632361"/>
            <a:ext cx="3697556" cy="920503"/>
          </a:xfrm>
        </p:spPr>
        <p:txBody>
          <a:bodyPr>
            <a:noAutofit/>
          </a:bodyPr>
          <a:lstStyle/>
          <a:p>
            <a:pPr algn="ctr"/>
            <a:r>
              <a:rPr lang="en-GB" b="1" i="1" cap="all" dirty="0">
                <a:solidFill>
                  <a:schemeClr val="tx1"/>
                </a:solidFill>
              </a:rPr>
              <a:t>Theoretical Foundations</a:t>
            </a:r>
          </a:p>
          <a:p>
            <a:pPr algn="ctr"/>
            <a:r>
              <a:rPr lang="en-GB" sz="2000" b="1" i="1" cap="all" dirty="0">
                <a:solidFill>
                  <a:schemeClr val="tx1"/>
                </a:solidFill>
              </a:rPr>
              <a:t> of Cross-Cultural Negotiations </a:t>
            </a:r>
          </a:p>
        </p:txBody>
      </p:sp>
      <p:sp>
        <p:nvSpPr>
          <p:cNvPr id="7" name="TextBox 6">
            <a:extLst>
              <a:ext uri="{FF2B5EF4-FFF2-40B4-BE49-F238E27FC236}">
                <a16:creationId xmlns:a16="http://schemas.microsoft.com/office/drawing/2014/main" id="{6BA2D590-37E7-A7FF-B6A9-ABBADB22CA1B}"/>
              </a:ext>
            </a:extLst>
          </p:cNvPr>
          <p:cNvSpPr txBox="1"/>
          <p:nvPr/>
        </p:nvSpPr>
        <p:spPr>
          <a:xfrm>
            <a:off x="26890" y="1647887"/>
            <a:ext cx="6130212" cy="687368"/>
          </a:xfrm>
          <a:prstGeom prst="rect">
            <a:avLst/>
          </a:prstGeom>
          <a:noFill/>
        </p:spPr>
        <p:txBody>
          <a:bodyPr wrap="square">
            <a:spAutoFit/>
          </a:bodyPr>
          <a:lstStyle/>
          <a:p>
            <a:pPr>
              <a:spcAft>
                <a:spcPts val="800"/>
              </a:spcAft>
            </a:pPr>
            <a:r>
              <a:rPr lang="en-GB" sz="1600" i="1" cap="all" dirty="0"/>
              <a:t>The negotiation strategy was informed by </a:t>
            </a:r>
          </a:p>
          <a:p>
            <a:pPr>
              <a:spcAft>
                <a:spcPts val="800"/>
              </a:spcAft>
            </a:pPr>
            <a:r>
              <a:rPr lang="en-GB" sz="1600" i="1" cap="all" dirty="0"/>
              <a:t>three key theoretical frameworks:  </a:t>
            </a:r>
          </a:p>
        </p:txBody>
      </p:sp>
      <p:sp>
        <p:nvSpPr>
          <p:cNvPr id="11" name="Title 10">
            <a:extLst>
              <a:ext uri="{FF2B5EF4-FFF2-40B4-BE49-F238E27FC236}">
                <a16:creationId xmlns:a16="http://schemas.microsoft.com/office/drawing/2014/main" id="{4B84D50E-639D-2A12-5D73-0F4D869D4BD9}"/>
              </a:ext>
            </a:extLst>
          </p:cNvPr>
          <p:cNvSpPr>
            <a:spLocks noGrp="1"/>
          </p:cNvSpPr>
          <p:nvPr>
            <p:ph type="title"/>
          </p:nvPr>
        </p:nvSpPr>
        <p:spPr>
          <a:xfrm>
            <a:off x="177668" y="2924530"/>
            <a:ext cx="4946904" cy="3460598"/>
          </a:xfrm>
        </p:spPr>
        <p:txBody>
          <a:bodyPr>
            <a:normAutofit fontScale="90000"/>
          </a:bodyPr>
          <a:lstStyle/>
          <a:p>
            <a:pPr algn="ctr">
              <a:lnSpc>
                <a:spcPct val="100000"/>
              </a:lnSpc>
            </a:pPr>
            <a:r>
              <a:rPr lang="en-GB" sz="2000" b="1" dirty="0">
                <a:solidFill>
                  <a:schemeClr val="tx1"/>
                </a:solidFill>
                <a:latin typeface="+mn-lt"/>
                <a:ea typeface="+mn-ea"/>
                <a:cs typeface="+mn-cs"/>
              </a:rPr>
              <a:t>Hofstede's Cultural Dimensions</a:t>
            </a:r>
            <a:br>
              <a:rPr lang="en-GB" sz="2000" dirty="0">
                <a:solidFill>
                  <a:schemeClr val="tx1"/>
                </a:solidFill>
                <a:latin typeface="+mn-lt"/>
                <a:ea typeface="+mn-ea"/>
                <a:cs typeface="+mn-cs"/>
              </a:rPr>
            </a:br>
            <a:br>
              <a:rPr lang="en-GB" sz="2000" dirty="0">
                <a:solidFill>
                  <a:schemeClr val="tx1"/>
                </a:solidFill>
                <a:latin typeface="+mn-lt"/>
                <a:ea typeface="+mn-ea"/>
                <a:cs typeface="+mn-cs"/>
              </a:rPr>
            </a:br>
            <a:r>
              <a:rPr lang="en-GB" sz="2000" dirty="0">
                <a:solidFill>
                  <a:schemeClr val="tx1"/>
                </a:solidFill>
                <a:latin typeface="+mn-lt"/>
                <a:ea typeface="+mn-ea"/>
                <a:cs typeface="+mn-cs"/>
              </a:rPr>
              <a:t>revealed critical differences in </a:t>
            </a:r>
            <a:br>
              <a:rPr lang="en-GB" sz="2000" dirty="0">
                <a:solidFill>
                  <a:schemeClr val="tx1"/>
                </a:solidFill>
                <a:latin typeface="+mn-lt"/>
                <a:ea typeface="+mn-ea"/>
                <a:cs typeface="+mn-cs"/>
              </a:rPr>
            </a:br>
            <a:r>
              <a:rPr lang="en-GB" sz="2000" b="1" dirty="0">
                <a:solidFill>
                  <a:schemeClr val="tx1"/>
                </a:solidFill>
                <a:latin typeface="+mn-lt"/>
                <a:ea typeface="+mn-ea"/>
                <a:cs typeface="+mn-cs"/>
              </a:rPr>
              <a:t>power distance</a:t>
            </a:r>
            <a:br>
              <a:rPr lang="en-GB" sz="2000" dirty="0">
                <a:solidFill>
                  <a:schemeClr val="tx1"/>
                </a:solidFill>
                <a:latin typeface="+mn-lt"/>
                <a:ea typeface="+mn-ea"/>
                <a:cs typeface="+mn-cs"/>
              </a:rPr>
            </a:br>
            <a:r>
              <a:rPr lang="en-GB" sz="2000" dirty="0">
                <a:solidFill>
                  <a:schemeClr val="tx1"/>
                </a:solidFill>
                <a:latin typeface="+mn-lt"/>
                <a:ea typeface="+mn-ea"/>
                <a:cs typeface="+mn-cs"/>
              </a:rPr>
              <a:t>UK: 35 vs China: 80 </a:t>
            </a:r>
            <a:br>
              <a:rPr lang="en-GB" sz="2000" dirty="0">
                <a:solidFill>
                  <a:schemeClr val="tx1"/>
                </a:solidFill>
                <a:latin typeface="+mn-lt"/>
                <a:ea typeface="+mn-ea"/>
                <a:cs typeface="+mn-cs"/>
              </a:rPr>
            </a:br>
            <a:r>
              <a:rPr lang="en-GB" sz="2000" dirty="0">
                <a:solidFill>
                  <a:schemeClr val="tx1"/>
                </a:solidFill>
                <a:latin typeface="+mn-lt"/>
                <a:ea typeface="+mn-ea"/>
                <a:cs typeface="+mn-cs"/>
              </a:rPr>
              <a:t>explaining contrasting approaches to authority </a:t>
            </a:r>
            <a:br>
              <a:rPr lang="en-GB" sz="2000" dirty="0">
                <a:solidFill>
                  <a:schemeClr val="tx1"/>
                </a:solidFill>
                <a:latin typeface="+mn-lt"/>
                <a:ea typeface="+mn-ea"/>
                <a:cs typeface="+mn-cs"/>
              </a:rPr>
            </a:br>
            <a:br>
              <a:rPr lang="en-GB" sz="2000" b="1" dirty="0">
                <a:solidFill>
                  <a:schemeClr val="tx1"/>
                </a:solidFill>
                <a:latin typeface="+mn-lt"/>
                <a:ea typeface="+mn-ea"/>
                <a:cs typeface="+mn-cs"/>
              </a:rPr>
            </a:br>
            <a:r>
              <a:rPr lang="en-GB" sz="2000" b="1" dirty="0">
                <a:solidFill>
                  <a:schemeClr val="tx1"/>
                </a:solidFill>
                <a:latin typeface="+mn-lt"/>
                <a:ea typeface="+mn-ea"/>
                <a:cs typeface="+mn-cs"/>
              </a:rPr>
              <a:t>Individualism</a:t>
            </a:r>
            <a:br>
              <a:rPr lang="en-GB" dirty="0"/>
            </a:br>
            <a:r>
              <a:rPr lang="en-GB" sz="2000" dirty="0">
                <a:solidFill>
                  <a:schemeClr val="tx1"/>
                </a:solidFill>
                <a:latin typeface="+mn-lt"/>
                <a:ea typeface="+mn-ea"/>
                <a:cs typeface="+mn-cs"/>
              </a:rPr>
              <a:t>UK: 76 vs China: 43</a:t>
            </a:r>
            <a:br>
              <a:rPr lang="en-GB" sz="1800" dirty="0">
                <a:solidFill>
                  <a:schemeClr val="tx1"/>
                </a:solidFill>
                <a:latin typeface="+mn-lt"/>
                <a:ea typeface="+mn-ea"/>
                <a:cs typeface="+mn-cs"/>
              </a:rPr>
            </a:br>
            <a:r>
              <a:rPr lang="en-GB" sz="1800" dirty="0">
                <a:solidFill>
                  <a:schemeClr val="tx1"/>
                </a:solidFill>
                <a:latin typeface="+mn-lt"/>
                <a:ea typeface="+mn-ea"/>
                <a:cs typeface="+mn-cs"/>
              </a:rPr>
              <a:t> </a:t>
            </a:r>
            <a:r>
              <a:rPr lang="en-GB" sz="1800" dirty="0" err="1">
                <a:solidFill>
                  <a:schemeClr val="tx1"/>
                </a:solidFill>
                <a:latin typeface="+mn-lt"/>
                <a:ea typeface="+mn-ea"/>
                <a:cs typeface="+mn-cs"/>
              </a:rPr>
              <a:t>uk</a:t>
            </a:r>
            <a:r>
              <a:rPr lang="en-GB" sz="1800" dirty="0">
                <a:solidFill>
                  <a:schemeClr val="tx1"/>
                </a:solidFill>
                <a:latin typeface="+mn-lt"/>
                <a:ea typeface="+mn-ea"/>
                <a:cs typeface="+mn-cs"/>
              </a:rPr>
              <a:t> - prioritizes personal freedom ,</a:t>
            </a:r>
            <a:br>
              <a:rPr lang="en-GB" sz="1800" dirty="0">
                <a:solidFill>
                  <a:schemeClr val="tx1"/>
                </a:solidFill>
                <a:latin typeface="+mn-lt"/>
                <a:ea typeface="+mn-ea"/>
                <a:cs typeface="+mn-cs"/>
              </a:rPr>
            </a:br>
            <a:r>
              <a:rPr lang="en-GB" sz="1800" dirty="0">
                <a:solidFill>
                  <a:schemeClr val="tx1"/>
                </a:solidFill>
                <a:latin typeface="+mn-lt"/>
                <a:ea typeface="+mn-ea"/>
                <a:cs typeface="+mn-cs"/>
              </a:rPr>
              <a:t>China -  emphasizes collective loyalty</a:t>
            </a:r>
            <a:br>
              <a:rPr lang="en-GB" sz="1800" dirty="0">
                <a:solidFill>
                  <a:schemeClr val="tx1"/>
                </a:solidFill>
                <a:latin typeface="+mn-lt"/>
                <a:ea typeface="+mn-ea"/>
                <a:cs typeface="+mn-cs"/>
              </a:rPr>
            </a:br>
            <a:br>
              <a:rPr lang="en-GB" sz="2000" dirty="0">
                <a:solidFill>
                  <a:schemeClr val="tx1"/>
                </a:solidFill>
                <a:latin typeface="+mn-lt"/>
                <a:ea typeface="+mn-ea"/>
                <a:cs typeface="+mn-cs"/>
              </a:rPr>
            </a:br>
            <a:endParaRPr lang="en-GB" sz="1800" dirty="0">
              <a:solidFill>
                <a:schemeClr val="tx1"/>
              </a:solidFill>
              <a:latin typeface="+mn-lt"/>
              <a:ea typeface="+mn-ea"/>
              <a:cs typeface="+mn-cs"/>
            </a:endParaRPr>
          </a:p>
        </p:txBody>
      </p:sp>
      <p:sp>
        <p:nvSpPr>
          <p:cNvPr id="2" name="Slide Number Placeholder 5">
            <a:extLst>
              <a:ext uri="{FF2B5EF4-FFF2-40B4-BE49-F238E27FC236}">
                <a16:creationId xmlns:a16="http://schemas.microsoft.com/office/drawing/2014/main" id="{D172550D-AAEF-DE1C-D1F0-E89CEC372E1C}"/>
              </a:ext>
            </a:extLst>
          </p:cNvPr>
          <p:cNvSpPr txBox="1">
            <a:spLocks/>
          </p:cNvSpPr>
          <p:nvPr/>
        </p:nvSpPr>
        <p:spPr>
          <a:xfrm>
            <a:off x="11602477" y="6398878"/>
            <a:ext cx="470887" cy="365125"/>
          </a:xfrm>
          <a:prstGeom prst="rect">
            <a:avLst/>
          </a:prstGeom>
        </p:spPr>
        <p:txBody>
          <a:bodyPr rtlCol="0" anchor="ctr">
            <a:normAutofit lnSpcReduction="10000"/>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312CC964-A50B-4C29-B4E4-2C30BB34CCF3}" type="slidenum">
              <a:rPr lang="en-GB" smtClean="0"/>
              <a:pPr>
                <a:spcAft>
                  <a:spcPts val="600"/>
                </a:spcAft>
              </a:pPr>
              <a:t>7</a:t>
            </a:fld>
            <a:endParaRPr lang="en-GB" dirty="0"/>
          </a:p>
        </p:txBody>
      </p:sp>
    </p:spTree>
    <p:extLst>
      <p:ext uri="{BB962C8B-B14F-4D97-AF65-F5344CB8AC3E}">
        <p14:creationId xmlns:p14="http://schemas.microsoft.com/office/powerpoint/2010/main" val="3871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1143000" y="533401"/>
            <a:ext cx="9906000" cy="1382156"/>
          </a:xfrm>
        </p:spPr>
        <p:txBody>
          <a:bodyPr rtlCol="0" anchor="ctr">
            <a:normAutofit/>
          </a:bodyPr>
          <a:lstStyle/>
          <a:p>
            <a:r>
              <a:rPr lang="en-GB" sz="1800" b="1" dirty="0">
                <a:solidFill>
                  <a:prstClr val="black"/>
                </a:solidFill>
                <a:latin typeface="Univers Condensed Light"/>
              </a:rPr>
              <a:t>Country Comparison tool</a:t>
            </a:r>
          </a:p>
        </p:txBody>
      </p:sp>
      <p:pic>
        <p:nvPicPr>
          <p:cNvPr id="10" name="Content Placeholder 9" descr="A screenshot of a graph&#10;&#10;AI-generated content may be incorrect.">
            <a:extLst>
              <a:ext uri="{FF2B5EF4-FFF2-40B4-BE49-F238E27FC236}">
                <a16:creationId xmlns:a16="http://schemas.microsoft.com/office/drawing/2014/main" id="{86CCBDD0-57D4-3876-0920-B0C0BF7FCE20}"/>
              </a:ext>
            </a:extLst>
          </p:cNvPr>
          <p:cNvPicPr>
            <a:picLocks noGrp="1" noChangeAspect="1"/>
          </p:cNvPicPr>
          <p:nvPr>
            <p:ph sz="half" idx="1"/>
          </p:nvPr>
        </p:nvPicPr>
        <p:blipFill>
          <a:blip r:embed="rId2"/>
          <a:stretch>
            <a:fillRect/>
          </a:stretch>
        </p:blipFill>
        <p:spPr>
          <a:xfrm>
            <a:off x="714271" y="1459846"/>
            <a:ext cx="5103725" cy="4743584"/>
          </a:xfrm>
          <a:noFill/>
        </p:spPr>
      </p:pic>
      <p:sp>
        <p:nvSpPr>
          <p:cNvPr id="24" name="Content Placeholder 3">
            <a:extLst>
              <a:ext uri="{FF2B5EF4-FFF2-40B4-BE49-F238E27FC236}">
                <a16:creationId xmlns:a16="http://schemas.microsoft.com/office/drawing/2014/main" id="{5F38B3C1-DF8B-6E1B-0B94-6D3B483494BE}"/>
              </a:ext>
            </a:extLst>
          </p:cNvPr>
          <p:cNvSpPr>
            <a:spLocks noGrp="1"/>
          </p:cNvSpPr>
          <p:nvPr>
            <p:ph sz="half" idx="2"/>
          </p:nvPr>
        </p:nvSpPr>
        <p:spPr>
          <a:xfrm>
            <a:off x="5817996" y="5003640"/>
            <a:ext cx="6292423" cy="4252470"/>
          </a:xfrm>
        </p:spPr>
        <p:txBody>
          <a:bodyPr/>
          <a:lstStyle/>
          <a:p>
            <a:pPr marL="0" indent="0" algn="ctr">
              <a:buNone/>
            </a:pPr>
            <a:r>
              <a:rPr lang="en-GB" sz="1800" i="1" cap="all" dirty="0">
                <a:solidFill>
                  <a:prstClr val="black"/>
                </a:solidFill>
                <a:latin typeface="Univers Condensed Light"/>
                <a:ea typeface="+mj-ea"/>
                <a:cs typeface="+mj-cs"/>
              </a:rPr>
              <a:t>BP - 69 , UK embraces leisure </a:t>
            </a:r>
          </a:p>
          <a:p>
            <a:pPr marL="0" indent="0" algn="ctr">
              <a:buNone/>
            </a:pPr>
            <a:r>
              <a:rPr lang="en-GB" sz="1800" i="1" cap="all" dirty="0">
                <a:solidFill>
                  <a:prstClr val="black"/>
                </a:solidFill>
                <a:latin typeface="Univers Condensed Light"/>
                <a:ea typeface="+mj-ea"/>
                <a:cs typeface="+mj-cs"/>
              </a:rPr>
              <a:t>Sinopec  - 24, China values restraint and discipline.</a:t>
            </a:r>
          </a:p>
          <a:p>
            <a:pPr marL="0" indent="0" algn="ctr">
              <a:buNone/>
            </a:pPr>
            <a:r>
              <a:rPr lang="en-GB" sz="1400" i="1" cap="all" dirty="0">
                <a:solidFill>
                  <a:prstClr val="black"/>
                </a:solidFill>
                <a:latin typeface="Univers Condensed Light"/>
                <a:ea typeface="+mj-ea"/>
                <a:cs typeface="+mj-cs"/>
              </a:rPr>
              <a:t>(Meyer, 2025)</a:t>
            </a:r>
          </a:p>
          <a:p>
            <a:pPr marL="0" indent="0" algn="ctr">
              <a:buNone/>
            </a:pPr>
            <a:endParaRPr lang="en-US" sz="1800" i="1" strike="sngStrike" cap="all" dirty="0">
              <a:solidFill>
                <a:prstClr val="black"/>
              </a:solidFill>
              <a:latin typeface="Univers Condensed Light"/>
              <a:ea typeface="+mj-ea"/>
              <a:cs typeface="+mj-cs"/>
            </a:endParaRPr>
          </a:p>
        </p:txBody>
      </p:sp>
      <p:sp>
        <p:nvSpPr>
          <p:cNvPr id="6" name="Slide Number Placeholder 5">
            <a:extLst>
              <a:ext uri="{FF2B5EF4-FFF2-40B4-BE49-F238E27FC236}">
                <a16:creationId xmlns:a16="http://schemas.microsoft.com/office/drawing/2014/main" id="{F1D8EAF4-7E41-4FEA-B534-06CE08821DB2}"/>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8</a:t>
            </a:fld>
            <a:endParaRPr lang="en-GB" dirty="0"/>
          </a:p>
        </p:txBody>
      </p:sp>
      <p:sp>
        <p:nvSpPr>
          <p:cNvPr id="12" name="TextBox 11">
            <a:extLst>
              <a:ext uri="{FF2B5EF4-FFF2-40B4-BE49-F238E27FC236}">
                <a16:creationId xmlns:a16="http://schemas.microsoft.com/office/drawing/2014/main" id="{9F324388-89F7-FAD3-8902-0B7F9640DD4B}"/>
              </a:ext>
            </a:extLst>
          </p:cNvPr>
          <p:cNvSpPr txBox="1"/>
          <p:nvPr/>
        </p:nvSpPr>
        <p:spPr>
          <a:xfrm>
            <a:off x="7851711" y="781695"/>
            <a:ext cx="6130212" cy="369332"/>
          </a:xfrm>
          <a:prstGeom prst="rect">
            <a:avLst/>
          </a:prstGeom>
          <a:noFill/>
        </p:spPr>
        <p:txBody>
          <a:bodyPr wrap="square">
            <a:spAutoFit/>
          </a:bodyPr>
          <a:lstStyle/>
          <a:p>
            <a:r>
              <a:rPr kumimoji="0" lang="en-GB" sz="1800" b="1" i="1" u="none" strike="noStrike" kern="1200" cap="all" spc="0" normalizeH="0" baseline="0" noProof="0" dirty="0">
                <a:ln>
                  <a:noFill/>
                </a:ln>
                <a:solidFill>
                  <a:prstClr val="black"/>
                </a:solidFill>
                <a:effectLst/>
                <a:uLnTx/>
                <a:uFillTx/>
                <a:latin typeface="Univers Condensed Light"/>
                <a:ea typeface="+mj-ea"/>
                <a:cs typeface="+mj-cs"/>
              </a:rPr>
              <a:t>Power Distance</a:t>
            </a:r>
            <a:endParaRPr lang="en-GB" dirty="0"/>
          </a:p>
        </p:txBody>
      </p:sp>
      <p:sp>
        <p:nvSpPr>
          <p:cNvPr id="14" name="TextBox 13">
            <a:extLst>
              <a:ext uri="{FF2B5EF4-FFF2-40B4-BE49-F238E27FC236}">
                <a16:creationId xmlns:a16="http://schemas.microsoft.com/office/drawing/2014/main" id="{22AA796E-9F34-502F-BE2F-4D4A8FD3C246}"/>
              </a:ext>
            </a:extLst>
          </p:cNvPr>
          <p:cNvSpPr txBox="1"/>
          <p:nvPr/>
        </p:nvSpPr>
        <p:spPr>
          <a:xfrm>
            <a:off x="5166050" y="1508596"/>
            <a:ext cx="7025950" cy="2862322"/>
          </a:xfrm>
          <a:prstGeom prst="rect">
            <a:avLst/>
          </a:prstGeom>
          <a:noFill/>
        </p:spPr>
        <p:txBody>
          <a:bodyPr wrap="square">
            <a:spAutoFit/>
          </a:bodyPr>
          <a:lstStyle/>
          <a:p>
            <a:pPr algn="ctr"/>
            <a:r>
              <a:rPr lang="en-GB" i="1" cap="all" dirty="0">
                <a:solidFill>
                  <a:prstClr val="black"/>
                </a:solidFill>
                <a:latin typeface="Univers Condensed Light"/>
                <a:ea typeface="+mj-ea"/>
                <a:cs typeface="+mj-cs"/>
              </a:rPr>
              <a:t>BP 35 - Junior negotiators could approve 5% budget changes</a:t>
            </a:r>
            <a:br>
              <a:rPr lang="en-GB" i="1" cap="all" dirty="0">
                <a:solidFill>
                  <a:prstClr val="black"/>
                </a:solidFill>
                <a:latin typeface="Univers Condensed Light"/>
                <a:ea typeface="+mj-ea"/>
                <a:cs typeface="+mj-cs"/>
              </a:rPr>
            </a:br>
            <a:r>
              <a:rPr lang="en-GB" i="1" cap="all" dirty="0">
                <a:solidFill>
                  <a:prstClr val="black"/>
                </a:solidFill>
                <a:latin typeface="Univers Condensed Light"/>
                <a:ea typeface="+mj-ea"/>
                <a:cs typeface="+mj-cs"/>
              </a:rPr>
              <a:t>Sinopec 80 - Needed VIP approval for 1% deviations</a:t>
            </a:r>
            <a:br>
              <a:rPr lang="en-GB" i="1" cap="all" dirty="0">
                <a:solidFill>
                  <a:prstClr val="black"/>
                </a:solidFill>
                <a:latin typeface="Univers Condensed Light"/>
                <a:ea typeface="+mj-ea"/>
                <a:cs typeface="+mj-cs"/>
              </a:rPr>
            </a:br>
            <a:br>
              <a:rPr lang="en-GB" i="1" cap="all" dirty="0">
                <a:solidFill>
                  <a:prstClr val="black"/>
                </a:solidFill>
                <a:latin typeface="Univers Condensed Light"/>
                <a:ea typeface="+mj-ea"/>
                <a:cs typeface="+mj-cs"/>
              </a:rPr>
            </a:br>
            <a:r>
              <a:rPr lang="en-GB" i="1" cap="all" dirty="0">
                <a:solidFill>
                  <a:prstClr val="black"/>
                </a:solidFill>
                <a:latin typeface="Univers Condensed Light"/>
                <a:ea typeface="+mj-ea"/>
                <a:cs typeface="+mj-cs"/>
              </a:rPr>
              <a:t>UK 35 - Low hierarchy – junior staff can decide.</a:t>
            </a:r>
            <a:br>
              <a:rPr lang="en-GB" i="1" cap="all" dirty="0">
                <a:solidFill>
                  <a:prstClr val="black"/>
                </a:solidFill>
                <a:latin typeface="Univers Condensed Light"/>
                <a:ea typeface="+mj-ea"/>
                <a:cs typeface="+mj-cs"/>
              </a:rPr>
            </a:br>
            <a:r>
              <a:rPr lang="en-GB" i="1" cap="all" dirty="0">
                <a:solidFill>
                  <a:prstClr val="black"/>
                </a:solidFill>
                <a:latin typeface="Univers Condensed Light"/>
                <a:ea typeface="+mj-ea"/>
                <a:cs typeface="+mj-cs"/>
              </a:rPr>
              <a:t>China 80 - High hierarchy </a:t>
            </a:r>
            <a:r>
              <a:rPr lang="en-GB" i="1" cap="all" dirty="0">
                <a:solidFill>
                  <a:prstClr val="black"/>
                </a:solidFill>
              </a:rPr>
              <a:t>–</a:t>
            </a:r>
            <a:r>
              <a:rPr lang="en-GB" i="1" cap="all" dirty="0">
                <a:solidFill>
                  <a:prstClr val="black"/>
                </a:solidFill>
                <a:latin typeface="Univers Condensed Light"/>
                <a:ea typeface="+mj-ea"/>
                <a:cs typeface="+mj-cs"/>
              </a:rPr>
              <a:t> only top bosses decide</a:t>
            </a:r>
            <a:br>
              <a:rPr lang="en-GB" i="1" cap="all" dirty="0">
                <a:solidFill>
                  <a:prstClr val="black"/>
                </a:solidFill>
                <a:latin typeface="Univers Condensed Light"/>
                <a:ea typeface="+mj-ea"/>
                <a:cs typeface="+mj-cs"/>
              </a:rPr>
            </a:br>
            <a:br>
              <a:rPr lang="en-GB" i="1" cap="all" dirty="0">
                <a:solidFill>
                  <a:prstClr val="black"/>
                </a:solidFill>
                <a:latin typeface="Univers Condensed Light"/>
                <a:ea typeface="+mj-ea"/>
                <a:cs typeface="+mj-cs"/>
              </a:rPr>
            </a:br>
            <a:r>
              <a:rPr lang="en-GB" i="1" cap="all" dirty="0">
                <a:solidFill>
                  <a:prstClr val="black"/>
                </a:solidFill>
                <a:latin typeface="Univers Condensed Light"/>
                <a:ea typeface="+mj-ea"/>
                <a:cs typeface="+mj-cs"/>
              </a:rPr>
              <a:t>Example: A BP engineer's technical suggestion was ignored until repeated by their CEO</a:t>
            </a:r>
            <a:br>
              <a:rPr lang="en-GB" i="1" cap="all" dirty="0">
                <a:solidFill>
                  <a:prstClr val="black"/>
                </a:solidFill>
                <a:latin typeface="Univers Condensed Light"/>
                <a:ea typeface="+mj-ea"/>
                <a:cs typeface="+mj-cs"/>
              </a:rPr>
            </a:br>
            <a:br>
              <a:rPr lang="en-GB" sz="1800" dirty="0">
                <a:solidFill>
                  <a:schemeClr val="tx1"/>
                </a:solidFill>
                <a:latin typeface="+mn-lt"/>
                <a:ea typeface="+mn-ea"/>
                <a:cs typeface="+mn-cs"/>
              </a:rPr>
            </a:br>
            <a:endParaRPr lang="en-GB" strike="sngStrike" dirty="0"/>
          </a:p>
        </p:txBody>
      </p:sp>
      <p:sp>
        <p:nvSpPr>
          <p:cNvPr id="4" name="TextBox 3">
            <a:extLst>
              <a:ext uri="{FF2B5EF4-FFF2-40B4-BE49-F238E27FC236}">
                <a16:creationId xmlns:a16="http://schemas.microsoft.com/office/drawing/2014/main" id="{B1AE0E70-12C4-ED41-03FD-20A0B0CD8D15}"/>
              </a:ext>
            </a:extLst>
          </p:cNvPr>
          <p:cNvSpPr txBox="1"/>
          <p:nvPr/>
        </p:nvSpPr>
        <p:spPr>
          <a:xfrm>
            <a:off x="8236410" y="4288501"/>
            <a:ext cx="1482370" cy="369332"/>
          </a:xfrm>
          <a:prstGeom prst="rect">
            <a:avLst/>
          </a:prstGeom>
          <a:noFill/>
        </p:spPr>
        <p:txBody>
          <a:bodyPr wrap="square">
            <a:spAutoFit/>
          </a:bodyPr>
          <a:lstStyle/>
          <a:p>
            <a:r>
              <a:rPr lang="en-GB" b="1" i="1" cap="all" dirty="0">
                <a:solidFill>
                  <a:prstClr val="black"/>
                </a:solidFill>
                <a:latin typeface="Univers Condensed Light"/>
                <a:ea typeface="+mj-ea"/>
                <a:cs typeface="+mj-cs"/>
              </a:rPr>
              <a:t>Indulgence</a:t>
            </a:r>
          </a:p>
        </p:txBody>
      </p:sp>
      <p:sp>
        <p:nvSpPr>
          <p:cNvPr id="7" name="TextBox 6">
            <a:extLst>
              <a:ext uri="{FF2B5EF4-FFF2-40B4-BE49-F238E27FC236}">
                <a16:creationId xmlns:a16="http://schemas.microsoft.com/office/drawing/2014/main" id="{C4ADCA9F-54AD-582B-DAEF-0E5AB02B723F}"/>
              </a:ext>
            </a:extLst>
          </p:cNvPr>
          <p:cNvSpPr txBox="1"/>
          <p:nvPr/>
        </p:nvSpPr>
        <p:spPr>
          <a:xfrm>
            <a:off x="3103753" y="6323125"/>
            <a:ext cx="2992247" cy="307777"/>
          </a:xfrm>
          <a:prstGeom prst="rect">
            <a:avLst/>
          </a:prstGeom>
          <a:noFill/>
        </p:spPr>
        <p:txBody>
          <a:bodyPr wrap="square">
            <a:spAutoFit/>
          </a:bodyPr>
          <a:lstStyle/>
          <a:p>
            <a:r>
              <a:rPr lang="en-GB" sz="1400" i="1" cap="all" dirty="0">
                <a:solidFill>
                  <a:prstClr val="black"/>
                </a:solidFill>
                <a:latin typeface="Univers Condensed Light"/>
                <a:ea typeface="+mj-ea"/>
                <a:cs typeface="+mj-cs"/>
              </a:rPr>
              <a:t>(The Culture Factor Group, n.d.)</a:t>
            </a:r>
          </a:p>
        </p:txBody>
      </p:sp>
    </p:spTree>
    <p:extLst>
      <p:ext uri="{BB962C8B-B14F-4D97-AF65-F5344CB8AC3E}">
        <p14:creationId xmlns:p14="http://schemas.microsoft.com/office/powerpoint/2010/main" val="3382633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48B2D-36BA-C2D4-32A5-EF82EA221E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5B6587-0074-5BF0-7848-F4F57ACFD775}"/>
              </a:ext>
            </a:extLst>
          </p:cNvPr>
          <p:cNvSpPr>
            <a:spLocks noGrp="1"/>
          </p:cNvSpPr>
          <p:nvPr>
            <p:ph type="title"/>
          </p:nvPr>
        </p:nvSpPr>
        <p:spPr>
          <a:xfrm>
            <a:off x="680485" y="29547"/>
            <a:ext cx="8850611" cy="3760237"/>
          </a:xfrm>
        </p:spPr>
        <p:txBody>
          <a:bodyPr rtlCol="0">
            <a:noAutofit/>
          </a:bodyPr>
          <a:lstStyle/>
          <a:p>
            <a:pPr algn="ctr">
              <a:lnSpc>
                <a:spcPct val="150000"/>
              </a:lnSpc>
            </a:pPr>
            <a:r>
              <a:rPr lang="en-GB" sz="2500" dirty="0">
                <a:solidFill>
                  <a:schemeClr val="tx1"/>
                </a:solidFill>
                <a:latin typeface="+mn-lt"/>
                <a:ea typeface="+mn-ea"/>
                <a:cs typeface="+mn-cs"/>
              </a:rPr>
              <a:t>	 </a:t>
            </a:r>
            <a:br>
              <a:rPr lang="en-GB" sz="2400" dirty="0"/>
            </a:br>
            <a:br>
              <a:rPr lang="en-GB" sz="1800" dirty="0">
                <a:solidFill>
                  <a:schemeClr val="tx1"/>
                </a:solidFill>
                <a:latin typeface="+mn-lt"/>
                <a:ea typeface="+mn-ea"/>
                <a:cs typeface="+mn-cs"/>
              </a:rPr>
            </a:br>
            <a:r>
              <a:rPr lang="en-GB" sz="1800" dirty="0">
                <a:solidFill>
                  <a:schemeClr val="tx1"/>
                </a:solidFill>
                <a:latin typeface="+mn-lt"/>
                <a:ea typeface="+mn-ea"/>
                <a:cs typeface="+mn-cs"/>
              </a:rPr>
              <a:t>Helped decode communication patterns, where BP's direct style </a:t>
            </a:r>
            <a:br>
              <a:rPr lang="en-GB" sz="1800" dirty="0">
                <a:solidFill>
                  <a:schemeClr val="tx1"/>
                </a:solidFill>
                <a:latin typeface="+mn-lt"/>
                <a:ea typeface="+mn-ea"/>
                <a:cs typeface="+mn-cs"/>
              </a:rPr>
            </a:br>
            <a:r>
              <a:rPr lang="en-GB" sz="1800" dirty="0">
                <a:solidFill>
                  <a:schemeClr val="tx1"/>
                </a:solidFill>
                <a:latin typeface="+mn-lt"/>
                <a:ea typeface="+mn-ea"/>
                <a:cs typeface="+mn-cs"/>
              </a:rPr>
              <a:t>"We need this clause revised by Friday" </a:t>
            </a:r>
            <a:br>
              <a:rPr lang="en-GB" sz="1800" dirty="0">
                <a:solidFill>
                  <a:schemeClr val="tx1"/>
                </a:solidFill>
                <a:latin typeface="+mn-lt"/>
                <a:ea typeface="+mn-ea"/>
                <a:cs typeface="+mn-cs"/>
              </a:rPr>
            </a:br>
            <a:r>
              <a:rPr lang="en-GB" sz="1800" dirty="0">
                <a:solidFill>
                  <a:schemeClr val="tx1"/>
                </a:solidFill>
                <a:latin typeface="+mn-lt"/>
                <a:ea typeface="+mn-ea"/>
                <a:cs typeface="+mn-cs"/>
              </a:rPr>
              <a:t>Initially clashed with Sinopec's indirect approach </a:t>
            </a:r>
            <a:br>
              <a:rPr lang="en-GB" sz="1800" dirty="0">
                <a:solidFill>
                  <a:schemeClr val="tx1"/>
                </a:solidFill>
                <a:latin typeface="+mn-lt"/>
                <a:ea typeface="+mn-ea"/>
                <a:cs typeface="+mn-cs"/>
              </a:rPr>
            </a:br>
            <a:r>
              <a:rPr lang="en-GB" sz="1800" dirty="0">
                <a:solidFill>
                  <a:schemeClr val="tx1"/>
                </a:solidFill>
                <a:latin typeface="+mn-lt"/>
                <a:ea typeface="+mn-ea"/>
                <a:cs typeface="+mn-cs"/>
              </a:rPr>
              <a:t>"Perhaps we could revisit this point later".  </a:t>
            </a:r>
            <a:br>
              <a:rPr lang="en-GB" sz="1800" dirty="0">
                <a:solidFill>
                  <a:schemeClr val="tx1"/>
                </a:solidFill>
                <a:latin typeface="+mn-lt"/>
                <a:ea typeface="+mn-ea"/>
                <a:cs typeface="+mn-cs"/>
              </a:rPr>
            </a:br>
            <a:br>
              <a:rPr lang="en-US" sz="1800" dirty="0">
                <a:solidFill>
                  <a:schemeClr val="tx1"/>
                </a:solidFill>
                <a:latin typeface="+mn-lt"/>
                <a:ea typeface="+mn-ea"/>
                <a:cs typeface="+mn-cs"/>
              </a:rPr>
            </a:br>
            <a:r>
              <a:rPr lang="en-GB" sz="1800" b="1" dirty="0">
                <a:solidFill>
                  <a:schemeClr val="tx1"/>
                </a:solidFill>
                <a:latin typeface="+mn-lt"/>
                <a:ea typeface="+mn-ea"/>
                <a:cs typeface="+mn-cs"/>
              </a:rPr>
              <a:t>BP </a:t>
            </a:r>
            <a:r>
              <a:rPr lang="en-GB" sz="1800" dirty="0">
                <a:solidFill>
                  <a:schemeClr val="tx1"/>
                </a:solidFill>
                <a:latin typeface="+mn-lt"/>
                <a:ea typeface="+mn-ea"/>
                <a:cs typeface="+mn-cs"/>
              </a:rPr>
              <a:t>used </a:t>
            </a:r>
            <a:r>
              <a:rPr lang="en-GB" sz="1800" u="sng" dirty="0">
                <a:solidFill>
                  <a:schemeClr val="tx1"/>
                </a:solidFill>
                <a:latin typeface="+mn-lt"/>
                <a:ea typeface="+mn-ea"/>
                <a:cs typeface="+mn-cs"/>
              </a:rPr>
              <a:t>low-context, direct communication.</a:t>
            </a:r>
            <a:br>
              <a:rPr lang="uk-UA" sz="1800" u="sng" dirty="0">
                <a:solidFill>
                  <a:schemeClr val="tx1"/>
                </a:solidFill>
                <a:latin typeface="+mn-lt"/>
                <a:ea typeface="+mn-ea"/>
                <a:cs typeface="+mn-cs"/>
              </a:rPr>
            </a:br>
            <a:r>
              <a:rPr lang="en-GB" sz="1800" b="1" dirty="0">
                <a:solidFill>
                  <a:schemeClr val="tx1"/>
                </a:solidFill>
                <a:latin typeface="+mn-lt"/>
                <a:ea typeface="+mn-ea"/>
                <a:cs typeface="+mn-cs"/>
              </a:rPr>
              <a:t>Sinopec </a:t>
            </a:r>
            <a:r>
              <a:rPr lang="en-GB" sz="1800" dirty="0">
                <a:solidFill>
                  <a:schemeClr val="tx1"/>
                </a:solidFill>
                <a:latin typeface="+mn-lt"/>
                <a:ea typeface="+mn-ea"/>
                <a:cs typeface="+mn-cs"/>
              </a:rPr>
              <a:t>used </a:t>
            </a:r>
            <a:r>
              <a:rPr lang="en-GB" sz="1800" u="sng" dirty="0">
                <a:solidFill>
                  <a:schemeClr val="tx1"/>
                </a:solidFill>
                <a:latin typeface="+mn-lt"/>
                <a:ea typeface="+mn-ea"/>
                <a:cs typeface="+mn-cs"/>
              </a:rPr>
              <a:t>high-context, indirect language.</a:t>
            </a:r>
            <a:br>
              <a:rPr lang="uk-UA" sz="1800" u="sng" dirty="0">
                <a:solidFill>
                  <a:schemeClr val="tx1"/>
                </a:solidFill>
                <a:latin typeface="+mn-lt"/>
                <a:ea typeface="+mn-ea"/>
                <a:cs typeface="+mn-cs"/>
              </a:rPr>
            </a:br>
            <a:br>
              <a:rPr lang="en-GB" sz="1800" dirty="0">
                <a:solidFill>
                  <a:schemeClr val="tx1"/>
                </a:solidFill>
                <a:latin typeface="+mn-lt"/>
                <a:ea typeface="+mn-ea"/>
                <a:cs typeface="+mn-cs"/>
              </a:rPr>
            </a:br>
            <a:br>
              <a:rPr lang="en-GB" sz="1800" dirty="0">
                <a:solidFill>
                  <a:schemeClr val="tx1"/>
                </a:solidFill>
                <a:latin typeface="+mn-lt"/>
                <a:ea typeface="+mn-ea"/>
                <a:cs typeface="+mn-cs"/>
              </a:rPr>
            </a:br>
            <a:r>
              <a:rPr lang="en-GB" sz="1800" dirty="0">
                <a:solidFill>
                  <a:schemeClr val="tx1"/>
                </a:solidFill>
                <a:latin typeface="+mn-lt"/>
                <a:ea typeface="+mn-ea"/>
                <a:cs typeface="+mn-cs"/>
              </a:rPr>
              <a:t>classified BP's linear-active negotiation style progressive, </a:t>
            </a:r>
            <a:r>
              <a:rPr lang="en-GB" sz="1800" u="sng" dirty="0">
                <a:solidFill>
                  <a:schemeClr val="tx1"/>
                </a:solidFill>
                <a:latin typeface="+mn-lt"/>
                <a:ea typeface="+mn-ea"/>
                <a:cs typeface="+mn-cs"/>
              </a:rPr>
              <a:t>fact-oriented</a:t>
            </a:r>
            <a:r>
              <a:rPr lang="en-GB" sz="1800" dirty="0">
                <a:solidFill>
                  <a:schemeClr val="tx1"/>
                </a:solidFill>
                <a:latin typeface="+mn-lt"/>
                <a:ea typeface="+mn-ea"/>
                <a:cs typeface="+mn-cs"/>
              </a:rPr>
              <a:t> versus Sinopec's reactive approach </a:t>
            </a:r>
            <a:r>
              <a:rPr lang="en-GB" sz="1800" u="sng" dirty="0">
                <a:solidFill>
                  <a:schemeClr val="tx1"/>
                </a:solidFill>
                <a:latin typeface="+mn-lt"/>
                <a:ea typeface="+mn-ea"/>
                <a:cs typeface="+mn-cs"/>
              </a:rPr>
              <a:t>relationship-focused,</a:t>
            </a:r>
            <a:r>
              <a:rPr lang="en-GB" sz="1800" dirty="0">
                <a:solidFill>
                  <a:schemeClr val="tx1"/>
                </a:solidFill>
                <a:latin typeface="+mn-lt"/>
                <a:ea typeface="+mn-ea"/>
                <a:cs typeface="+mn-cs"/>
              </a:rPr>
              <a:t> flexible timing.  </a:t>
            </a:r>
            <a:br>
              <a:rPr lang="en-GB" sz="1800" dirty="0">
                <a:solidFill>
                  <a:schemeClr val="tx1"/>
                </a:solidFill>
                <a:latin typeface="+mn-lt"/>
                <a:ea typeface="+mn-ea"/>
                <a:cs typeface="+mn-cs"/>
              </a:rPr>
            </a:br>
            <a:r>
              <a:rPr lang="en-GB" sz="1800" dirty="0">
                <a:solidFill>
                  <a:schemeClr val="tx1"/>
                </a:solidFill>
                <a:latin typeface="+mn-lt"/>
                <a:ea typeface="+mn-ea"/>
                <a:cs typeface="+mn-cs"/>
              </a:rPr>
              <a:t>These frameworks provided a crucial roadmap for anticipating and resolving cultural </a:t>
            </a:r>
            <a:r>
              <a:rPr lang="en-GB" sz="1800" dirty="0" err="1">
                <a:solidFill>
                  <a:schemeClr val="tx1"/>
                </a:solidFill>
                <a:latin typeface="+mn-lt"/>
                <a:ea typeface="+mn-ea"/>
                <a:cs typeface="+mn-cs"/>
              </a:rPr>
              <a:t>barrierS</a:t>
            </a:r>
            <a:r>
              <a:rPr lang="en-GB" sz="1800" dirty="0">
                <a:solidFill>
                  <a:schemeClr val="tx1"/>
                </a:solidFill>
                <a:latin typeface="+mn-lt"/>
                <a:ea typeface="+mn-ea"/>
                <a:cs typeface="+mn-cs"/>
              </a:rPr>
              <a:t>.</a:t>
            </a:r>
            <a:br>
              <a:rPr lang="en-GB" sz="1800" dirty="0">
                <a:solidFill>
                  <a:schemeClr val="tx1"/>
                </a:solidFill>
                <a:latin typeface="+mn-lt"/>
                <a:ea typeface="+mn-ea"/>
                <a:cs typeface="+mn-cs"/>
              </a:rPr>
            </a:br>
            <a:br>
              <a:rPr lang="en-GB" sz="1800" dirty="0">
                <a:solidFill>
                  <a:schemeClr val="tx1"/>
                </a:solidFill>
                <a:latin typeface="+mn-lt"/>
                <a:ea typeface="+mn-ea"/>
                <a:cs typeface="+mn-cs"/>
              </a:rPr>
            </a:br>
            <a:endParaRPr lang="en-GB" sz="1800" dirty="0">
              <a:solidFill>
                <a:schemeClr val="tx1"/>
              </a:solidFill>
              <a:latin typeface="+mn-lt"/>
              <a:ea typeface="+mn-ea"/>
              <a:cs typeface="+mn-cs"/>
            </a:endParaRPr>
          </a:p>
        </p:txBody>
      </p:sp>
      <p:pic>
        <p:nvPicPr>
          <p:cNvPr id="7" name="Picture Placeholder 6" descr="View of city buildings over the water">
            <a:extLst>
              <a:ext uri="{FF2B5EF4-FFF2-40B4-BE49-F238E27FC236}">
                <a16:creationId xmlns:a16="http://schemas.microsoft.com/office/drawing/2014/main" id="{1893FDC1-BED8-77E6-E2CF-BC5533D094A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FEE5CD34-5BB5-2150-9ECE-91194B17430F}"/>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9531096" y="3383280"/>
            <a:ext cx="2660904" cy="3474720"/>
          </a:xfrm>
        </p:spPr>
      </p:pic>
      <p:sp>
        <p:nvSpPr>
          <p:cNvPr id="37" name="Slide Number Placeholder 36">
            <a:extLst>
              <a:ext uri="{FF2B5EF4-FFF2-40B4-BE49-F238E27FC236}">
                <a16:creationId xmlns:a16="http://schemas.microsoft.com/office/drawing/2014/main" id="{062EBE62-9655-05FA-EB42-676174507000}"/>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9</a:t>
            </a:fld>
            <a:endParaRPr lang="en-GB" dirty="0"/>
          </a:p>
        </p:txBody>
      </p:sp>
      <p:sp>
        <p:nvSpPr>
          <p:cNvPr id="5" name="TextBox 4">
            <a:extLst>
              <a:ext uri="{FF2B5EF4-FFF2-40B4-BE49-F238E27FC236}">
                <a16:creationId xmlns:a16="http://schemas.microsoft.com/office/drawing/2014/main" id="{2E22876B-6B30-7277-1E3F-842EA7D83082}"/>
              </a:ext>
            </a:extLst>
          </p:cNvPr>
          <p:cNvSpPr txBox="1"/>
          <p:nvPr/>
        </p:nvSpPr>
        <p:spPr>
          <a:xfrm>
            <a:off x="2910443" y="397890"/>
            <a:ext cx="6130212" cy="369332"/>
          </a:xfrm>
          <a:prstGeom prst="rect">
            <a:avLst/>
          </a:prstGeom>
          <a:noFill/>
        </p:spPr>
        <p:txBody>
          <a:bodyPr wrap="square">
            <a:spAutoFit/>
          </a:bodyPr>
          <a:lstStyle/>
          <a:p>
            <a:r>
              <a:rPr kumimoji="0" lang="en-GB" sz="1800" b="1" i="1" u="none" strike="noStrike" kern="1200" cap="all" spc="0" normalizeH="0" baseline="0" noProof="0" dirty="0">
                <a:ln>
                  <a:noFill/>
                </a:ln>
                <a:solidFill>
                  <a:prstClr val="black"/>
                </a:solidFill>
                <a:effectLst/>
                <a:uLnTx/>
                <a:uFillTx/>
                <a:latin typeface="Univers Condensed Light"/>
                <a:ea typeface="+mj-ea"/>
                <a:cs typeface="+mj-cs"/>
              </a:rPr>
              <a:t>Hall's High-Context / Low-Context Theory</a:t>
            </a:r>
            <a:endParaRPr lang="en-GB" dirty="0"/>
          </a:p>
        </p:txBody>
      </p:sp>
      <p:sp>
        <p:nvSpPr>
          <p:cNvPr id="10" name="TextBox 9">
            <a:extLst>
              <a:ext uri="{FF2B5EF4-FFF2-40B4-BE49-F238E27FC236}">
                <a16:creationId xmlns:a16="http://schemas.microsoft.com/office/drawing/2014/main" id="{53B2497A-1E56-8700-D754-3F1CD919C2B1}"/>
              </a:ext>
            </a:extLst>
          </p:cNvPr>
          <p:cNvSpPr txBox="1"/>
          <p:nvPr/>
        </p:nvSpPr>
        <p:spPr>
          <a:xfrm>
            <a:off x="3510759" y="4223132"/>
            <a:ext cx="6130212" cy="369332"/>
          </a:xfrm>
          <a:prstGeom prst="rect">
            <a:avLst/>
          </a:prstGeom>
          <a:noFill/>
        </p:spPr>
        <p:txBody>
          <a:bodyPr wrap="square">
            <a:spAutoFit/>
          </a:bodyPr>
          <a:lstStyle/>
          <a:p>
            <a:r>
              <a:rPr lang="en-GB" b="1" i="1" cap="all" dirty="0">
                <a:solidFill>
                  <a:prstClr val="black"/>
                </a:solidFill>
                <a:latin typeface="Univers Condensed Light"/>
                <a:ea typeface="+mj-ea"/>
                <a:cs typeface="+mj-cs"/>
              </a:rPr>
              <a:t>The Lewis Model</a:t>
            </a:r>
          </a:p>
        </p:txBody>
      </p:sp>
      <p:pic>
        <p:nvPicPr>
          <p:cNvPr id="11" name="Picture 10" descr="A red circle with black background">
            <a:extLst>
              <a:ext uri="{FF2B5EF4-FFF2-40B4-BE49-F238E27FC236}">
                <a16:creationId xmlns:a16="http://schemas.microsoft.com/office/drawing/2014/main" id="{B2BE8D0C-117C-D6FD-3C06-EDA9CF13D637}"/>
              </a:ext>
            </a:extLst>
          </p:cNvPr>
          <p:cNvPicPr>
            <a:picLocks noChangeAspect="1"/>
          </p:cNvPicPr>
          <p:nvPr/>
        </p:nvPicPr>
        <p:blipFill>
          <a:blip r:embed="rId5"/>
          <a:stretch>
            <a:fillRect/>
          </a:stretch>
        </p:blipFill>
        <p:spPr>
          <a:xfrm>
            <a:off x="9130487" y="278881"/>
            <a:ext cx="3151345" cy="3243079"/>
          </a:xfrm>
          <a:prstGeom prst="rect">
            <a:avLst/>
          </a:prstGeom>
        </p:spPr>
      </p:pic>
      <p:pic>
        <p:nvPicPr>
          <p:cNvPr id="12" name="Picture 11" descr="A green and yellow flower with a white center">
            <a:extLst>
              <a:ext uri="{FF2B5EF4-FFF2-40B4-BE49-F238E27FC236}">
                <a16:creationId xmlns:a16="http://schemas.microsoft.com/office/drawing/2014/main" id="{94A57EA4-05D7-DBA3-A43E-D052ABB10F85}"/>
              </a:ext>
            </a:extLst>
          </p:cNvPr>
          <p:cNvPicPr>
            <a:picLocks noChangeAspect="1"/>
          </p:cNvPicPr>
          <p:nvPr/>
        </p:nvPicPr>
        <p:blipFill>
          <a:blip r:embed="rId6"/>
          <a:stretch>
            <a:fillRect/>
          </a:stretch>
        </p:blipFill>
        <p:spPr>
          <a:xfrm>
            <a:off x="9309012" y="3194404"/>
            <a:ext cx="2883141" cy="3764902"/>
          </a:xfrm>
          <a:prstGeom prst="rect">
            <a:avLst/>
          </a:prstGeom>
        </p:spPr>
      </p:pic>
      <p:sp>
        <p:nvSpPr>
          <p:cNvPr id="4" name="TextBox 3">
            <a:extLst>
              <a:ext uri="{FF2B5EF4-FFF2-40B4-BE49-F238E27FC236}">
                <a16:creationId xmlns:a16="http://schemas.microsoft.com/office/drawing/2014/main" id="{3FAC6DAD-0979-15CA-8E64-FBB4407B76B5}"/>
              </a:ext>
            </a:extLst>
          </p:cNvPr>
          <p:cNvSpPr txBox="1"/>
          <p:nvPr/>
        </p:nvSpPr>
        <p:spPr>
          <a:xfrm>
            <a:off x="3254954" y="2741914"/>
            <a:ext cx="6165100" cy="369332"/>
          </a:xfrm>
          <a:prstGeom prst="rect">
            <a:avLst/>
          </a:prstGeom>
          <a:noFill/>
        </p:spPr>
        <p:txBody>
          <a:bodyPr wrap="square">
            <a:spAutoFit/>
          </a:bodyPr>
          <a:lstStyle/>
          <a:p>
            <a:r>
              <a:rPr lang="en-GB" b="1" i="1" cap="all" dirty="0">
                <a:solidFill>
                  <a:prstClr val="black"/>
                </a:solidFill>
                <a:latin typeface="Univers Condensed Light"/>
                <a:ea typeface="+mj-ea"/>
                <a:cs typeface="+mj-cs"/>
              </a:rPr>
              <a:t>Communication Styles</a:t>
            </a:r>
            <a:endParaRPr lang="uk-UA" b="1" i="1" cap="all" dirty="0">
              <a:solidFill>
                <a:prstClr val="black"/>
              </a:solidFill>
              <a:latin typeface="Univers Condensed Light"/>
              <a:ea typeface="+mj-ea"/>
              <a:cs typeface="+mj-cs"/>
            </a:endParaRPr>
          </a:p>
        </p:txBody>
      </p:sp>
    </p:spTree>
    <p:extLst>
      <p:ext uri="{BB962C8B-B14F-4D97-AF65-F5344CB8AC3E}">
        <p14:creationId xmlns:p14="http://schemas.microsoft.com/office/powerpoint/2010/main" val="2285236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D5D55-7208-8D12-BB61-F3C1E6D7B08C}"/>
            </a:ext>
          </a:extLst>
        </p:cNvPr>
        <p:cNvGrpSpPr/>
        <p:nvPr/>
      </p:nvGrpSpPr>
      <p:grpSpPr>
        <a:xfrm>
          <a:off x="0" y="0"/>
          <a:ext cx="0" cy="0"/>
          <a:chOff x="0" y="0"/>
          <a:chExt cx="0" cy="0"/>
        </a:xfrm>
      </p:grpSpPr>
      <p:pic>
        <p:nvPicPr>
          <p:cNvPr id="7" name="Picture Placeholder 6" descr="View of city buildings over the water">
            <a:extLst>
              <a:ext uri="{FF2B5EF4-FFF2-40B4-BE49-F238E27FC236}">
                <a16:creationId xmlns:a16="http://schemas.microsoft.com/office/drawing/2014/main" id="{DA7A3DDF-CF5E-B6A7-1DF5-C3234C510F0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CB6C2563-846C-33FF-6D67-E8445F1DAD2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9531096" y="3383280"/>
            <a:ext cx="2660904" cy="3474720"/>
          </a:xfrm>
        </p:spPr>
      </p:pic>
      <p:sp>
        <p:nvSpPr>
          <p:cNvPr id="37" name="Slide Number Placeholder 36">
            <a:extLst>
              <a:ext uri="{FF2B5EF4-FFF2-40B4-BE49-F238E27FC236}">
                <a16:creationId xmlns:a16="http://schemas.microsoft.com/office/drawing/2014/main" id="{6FEC3A12-B0E7-55BB-20B3-F060690CF79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10</a:t>
            </a:fld>
            <a:endParaRPr lang="en-GB" dirty="0"/>
          </a:p>
        </p:txBody>
      </p:sp>
      <p:sp>
        <p:nvSpPr>
          <p:cNvPr id="10" name="TextBox 9">
            <a:extLst>
              <a:ext uri="{FF2B5EF4-FFF2-40B4-BE49-F238E27FC236}">
                <a16:creationId xmlns:a16="http://schemas.microsoft.com/office/drawing/2014/main" id="{FEB53097-5F87-E87F-CF41-AFB5349798CC}"/>
              </a:ext>
            </a:extLst>
          </p:cNvPr>
          <p:cNvSpPr txBox="1"/>
          <p:nvPr/>
        </p:nvSpPr>
        <p:spPr>
          <a:xfrm>
            <a:off x="2782980" y="3960418"/>
            <a:ext cx="6130212" cy="369332"/>
          </a:xfrm>
          <a:prstGeom prst="rect">
            <a:avLst/>
          </a:prstGeom>
          <a:noFill/>
        </p:spPr>
        <p:txBody>
          <a:bodyPr wrap="square">
            <a:spAutoFit/>
          </a:bodyPr>
          <a:lstStyle/>
          <a:p>
            <a:r>
              <a:rPr lang="en-GB" b="1" i="1" cap="all" dirty="0">
                <a:solidFill>
                  <a:prstClr val="black"/>
                </a:solidFill>
                <a:latin typeface="Univers Condensed Light"/>
                <a:ea typeface="+mj-ea"/>
                <a:cs typeface="+mj-cs"/>
              </a:rPr>
              <a:t>Trompenaars’ Cultural Typology </a:t>
            </a:r>
          </a:p>
        </p:txBody>
      </p:sp>
      <p:pic>
        <p:nvPicPr>
          <p:cNvPr id="11" name="Picture 10" descr="A red circle with black background">
            <a:extLst>
              <a:ext uri="{FF2B5EF4-FFF2-40B4-BE49-F238E27FC236}">
                <a16:creationId xmlns:a16="http://schemas.microsoft.com/office/drawing/2014/main" id="{826E2EF7-6280-220C-C8EA-496B159797D7}"/>
              </a:ext>
            </a:extLst>
          </p:cNvPr>
          <p:cNvPicPr>
            <a:picLocks noChangeAspect="1"/>
          </p:cNvPicPr>
          <p:nvPr/>
        </p:nvPicPr>
        <p:blipFill>
          <a:blip r:embed="rId5"/>
          <a:stretch>
            <a:fillRect/>
          </a:stretch>
        </p:blipFill>
        <p:spPr>
          <a:xfrm>
            <a:off x="9130487" y="278881"/>
            <a:ext cx="3151345" cy="3243079"/>
          </a:xfrm>
          <a:prstGeom prst="rect">
            <a:avLst/>
          </a:prstGeom>
        </p:spPr>
      </p:pic>
      <p:pic>
        <p:nvPicPr>
          <p:cNvPr id="12" name="Picture 11" descr="A green and yellow flower with a white center">
            <a:extLst>
              <a:ext uri="{FF2B5EF4-FFF2-40B4-BE49-F238E27FC236}">
                <a16:creationId xmlns:a16="http://schemas.microsoft.com/office/drawing/2014/main" id="{046BCBCA-B856-881F-EAFE-38D859892FD7}"/>
              </a:ext>
            </a:extLst>
          </p:cNvPr>
          <p:cNvPicPr>
            <a:picLocks noChangeAspect="1"/>
          </p:cNvPicPr>
          <p:nvPr/>
        </p:nvPicPr>
        <p:blipFill>
          <a:blip r:embed="rId6"/>
          <a:stretch>
            <a:fillRect/>
          </a:stretch>
        </p:blipFill>
        <p:spPr>
          <a:xfrm>
            <a:off x="9309012" y="3194404"/>
            <a:ext cx="2883141" cy="3764902"/>
          </a:xfrm>
          <a:prstGeom prst="rect">
            <a:avLst/>
          </a:prstGeom>
        </p:spPr>
      </p:pic>
      <p:sp>
        <p:nvSpPr>
          <p:cNvPr id="13" name="TextBox 12">
            <a:extLst>
              <a:ext uri="{FF2B5EF4-FFF2-40B4-BE49-F238E27FC236}">
                <a16:creationId xmlns:a16="http://schemas.microsoft.com/office/drawing/2014/main" id="{7DC635C0-A4A1-71F7-70BB-34F0CAC2817C}"/>
              </a:ext>
            </a:extLst>
          </p:cNvPr>
          <p:cNvSpPr txBox="1"/>
          <p:nvPr/>
        </p:nvSpPr>
        <p:spPr>
          <a:xfrm>
            <a:off x="841250" y="1339127"/>
            <a:ext cx="7993827" cy="2532232"/>
          </a:xfrm>
          <a:prstGeom prst="rect">
            <a:avLst/>
          </a:prstGeom>
          <a:noFill/>
        </p:spPr>
        <p:txBody>
          <a:bodyPr wrap="square">
            <a:spAutoFit/>
          </a:bodyPr>
          <a:lstStyle/>
          <a:p>
            <a:pPr algn="ctr">
              <a:lnSpc>
                <a:spcPct val="150000"/>
              </a:lnSpc>
              <a:spcAft>
                <a:spcPts val="800"/>
              </a:spcAft>
              <a:buNone/>
            </a:pPr>
            <a:r>
              <a:rPr lang="en-US" i="1" cap="all" dirty="0"/>
              <a:t>UK Firm handshakes = professionalism  </a:t>
            </a:r>
            <a:endParaRPr lang="uk-UA" i="1" cap="all" dirty="0"/>
          </a:p>
          <a:p>
            <a:pPr algn="ctr">
              <a:lnSpc>
                <a:spcPct val="150000"/>
              </a:lnSpc>
              <a:spcAft>
                <a:spcPts val="800"/>
              </a:spcAft>
              <a:buNone/>
            </a:pPr>
            <a:r>
              <a:rPr lang="en-US" i="1" cap="all" dirty="0"/>
              <a:t>China Light handshakes = respect  </a:t>
            </a:r>
            <a:endParaRPr lang="uk-UA" i="1" cap="all" dirty="0"/>
          </a:p>
          <a:p>
            <a:pPr algn="ctr">
              <a:lnSpc>
                <a:spcPct val="150000"/>
              </a:lnSpc>
              <a:spcAft>
                <a:spcPts val="800"/>
              </a:spcAft>
              <a:buNone/>
            </a:pPr>
            <a:r>
              <a:rPr lang="en-US" b="1" i="1" cap="all" dirty="0"/>
              <a:t>Impact: </a:t>
            </a:r>
            <a:r>
              <a:rPr lang="en-US" i="1" cap="all" dirty="0"/>
              <a:t>62% of early misunderstandings originated from non-verbal cues. </a:t>
            </a:r>
            <a:endParaRPr lang="uk-UA" i="1" cap="all" dirty="0"/>
          </a:p>
          <a:p>
            <a:pPr algn="ctr">
              <a:lnSpc>
                <a:spcPct val="150000"/>
              </a:lnSpc>
              <a:spcAft>
                <a:spcPts val="800"/>
              </a:spcAft>
              <a:buNone/>
            </a:pPr>
            <a:r>
              <a:rPr lang="en-US" b="1" i="1" cap="all" dirty="0"/>
              <a:t>Solution: </a:t>
            </a:r>
            <a:r>
              <a:rPr lang="en-US" i="1" cap="all" dirty="0"/>
              <a:t>Pre-negotiation cultural training reduced errors by 53% </a:t>
            </a:r>
          </a:p>
          <a:p>
            <a:pPr algn="ctr">
              <a:lnSpc>
                <a:spcPct val="150000"/>
              </a:lnSpc>
              <a:spcAft>
                <a:spcPts val="800"/>
              </a:spcAft>
              <a:buNone/>
            </a:pPr>
            <a:r>
              <a:rPr lang="en-GB" i="1" cap="all" dirty="0"/>
              <a:t>(</a:t>
            </a:r>
            <a:r>
              <a:rPr lang="en-GB" i="1" cap="all" dirty="0" err="1"/>
              <a:t>Carté</a:t>
            </a:r>
            <a:r>
              <a:rPr lang="en-GB" i="1" cap="all" dirty="0"/>
              <a:t> &amp; Fox, 2008) </a:t>
            </a:r>
            <a:endParaRPr lang="uk-UA" i="1" cap="all" dirty="0"/>
          </a:p>
        </p:txBody>
      </p:sp>
      <p:sp>
        <p:nvSpPr>
          <p:cNvPr id="17" name="TextBox 16">
            <a:extLst>
              <a:ext uri="{FF2B5EF4-FFF2-40B4-BE49-F238E27FC236}">
                <a16:creationId xmlns:a16="http://schemas.microsoft.com/office/drawing/2014/main" id="{993BEB22-32D8-054C-D8A7-3DF41C512D4B}"/>
              </a:ext>
            </a:extLst>
          </p:cNvPr>
          <p:cNvSpPr txBox="1"/>
          <p:nvPr/>
        </p:nvSpPr>
        <p:spPr>
          <a:xfrm>
            <a:off x="1883229" y="328534"/>
            <a:ext cx="6165100" cy="736868"/>
          </a:xfrm>
          <a:prstGeom prst="rect">
            <a:avLst/>
          </a:prstGeom>
          <a:noFill/>
        </p:spPr>
        <p:txBody>
          <a:bodyPr wrap="square">
            <a:spAutoFit/>
          </a:bodyPr>
          <a:lstStyle/>
          <a:p>
            <a:pPr algn="ctr"/>
            <a:r>
              <a:rPr lang="en-US" b="1" i="1" cap="all" dirty="0"/>
              <a:t>Body language gaps </a:t>
            </a:r>
            <a:endParaRPr lang="en-GB" b="1" i="1" cap="all" dirty="0"/>
          </a:p>
          <a:p>
            <a:pPr lvl="0" algn="ctr">
              <a:lnSpc>
                <a:spcPct val="150000"/>
              </a:lnSpc>
              <a:spcAft>
                <a:spcPts val="800"/>
              </a:spcAft>
            </a:pPr>
            <a:r>
              <a:rPr lang="en-US" b="1" i="1" cap="all" dirty="0"/>
              <a:t>Hidden Communication Barriers </a:t>
            </a:r>
            <a:endParaRPr lang="uk-UA" b="1" i="1" cap="all" dirty="0"/>
          </a:p>
        </p:txBody>
      </p:sp>
      <p:sp>
        <p:nvSpPr>
          <p:cNvPr id="19" name="TextBox 18">
            <a:extLst>
              <a:ext uri="{FF2B5EF4-FFF2-40B4-BE49-F238E27FC236}">
                <a16:creationId xmlns:a16="http://schemas.microsoft.com/office/drawing/2014/main" id="{321CD813-A628-EAE7-771F-A9AC0E38143A}"/>
              </a:ext>
            </a:extLst>
          </p:cNvPr>
          <p:cNvSpPr txBox="1"/>
          <p:nvPr/>
        </p:nvSpPr>
        <p:spPr>
          <a:xfrm>
            <a:off x="-614623" y="4367275"/>
            <a:ext cx="11365205" cy="2303195"/>
          </a:xfrm>
          <a:prstGeom prst="rect">
            <a:avLst/>
          </a:prstGeom>
          <a:noFill/>
        </p:spPr>
        <p:txBody>
          <a:bodyPr wrap="square">
            <a:spAutoFit/>
          </a:bodyPr>
          <a:lstStyle/>
          <a:p>
            <a:pPr algn="ctr">
              <a:lnSpc>
                <a:spcPct val="150000"/>
              </a:lnSpc>
              <a:spcAft>
                <a:spcPts val="800"/>
              </a:spcAft>
            </a:pPr>
            <a:r>
              <a:rPr lang="en-GB" i="1" cap="all" dirty="0"/>
              <a:t>UK -  Universalism Rules apply equally. </a:t>
            </a:r>
          </a:p>
          <a:p>
            <a:pPr algn="ctr">
              <a:lnSpc>
                <a:spcPct val="150000"/>
              </a:lnSpc>
              <a:spcAft>
                <a:spcPts val="800"/>
              </a:spcAft>
            </a:pPr>
            <a:r>
              <a:rPr lang="en-GB" i="1" cap="all" dirty="0"/>
              <a:t>Example: BP’s standard contract clauses for all partners.  </a:t>
            </a:r>
          </a:p>
          <a:p>
            <a:pPr algn="ctr">
              <a:lnSpc>
                <a:spcPct val="150000"/>
              </a:lnSpc>
              <a:spcAft>
                <a:spcPts val="800"/>
              </a:spcAft>
            </a:pPr>
            <a:r>
              <a:rPr lang="en-GB" i="1" cap="all" dirty="0"/>
              <a:t>China -  Particularism Relationships modify rules. </a:t>
            </a:r>
          </a:p>
          <a:p>
            <a:pPr algn="ctr">
              <a:spcAft>
                <a:spcPts val="800"/>
              </a:spcAft>
            </a:pPr>
            <a:r>
              <a:rPr lang="en-GB" i="1" cap="all" dirty="0"/>
              <a:t>Example: Sinopec’s custom payment terms for trusted partners.  </a:t>
            </a:r>
          </a:p>
          <a:p>
            <a:pPr algn="ctr">
              <a:spcAft>
                <a:spcPts val="800"/>
              </a:spcAft>
            </a:pPr>
            <a:r>
              <a:rPr lang="en-GB" sz="1400" i="1" cap="all" dirty="0"/>
              <a:t>(Trompenaars and Hampden-Turner, 2020)</a:t>
            </a:r>
            <a:endParaRPr lang="uk-UA" sz="1400" i="1" cap="all" dirty="0"/>
          </a:p>
        </p:txBody>
      </p:sp>
    </p:spTree>
    <p:extLst>
      <p:ext uri="{BB962C8B-B14F-4D97-AF65-F5344CB8AC3E}">
        <p14:creationId xmlns:p14="http://schemas.microsoft.com/office/powerpoint/2010/main" val="150941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Рисунок 51" descr="Изображение выглядит как карта, текст, атлас&#10;&#10;Содержимое, созданное искусственным интеллектом, может быть неверным.">
            <a:extLst>
              <a:ext uri="{FF2B5EF4-FFF2-40B4-BE49-F238E27FC236}">
                <a16:creationId xmlns:a16="http://schemas.microsoft.com/office/drawing/2014/main" id="{7C3F0148-1422-5612-F629-B29970AEAC28}"/>
              </a:ext>
            </a:extLst>
          </p:cNvPr>
          <p:cNvPicPr>
            <a:picLocks noChangeAspect="1"/>
          </p:cNvPicPr>
          <p:nvPr/>
        </p:nvPicPr>
        <p:blipFill>
          <a:blip r:embed="rId3"/>
          <a:stretch>
            <a:fillRect/>
          </a:stretch>
        </p:blipFill>
        <p:spPr>
          <a:xfrm>
            <a:off x="118636" y="1764878"/>
            <a:ext cx="6146793" cy="4914010"/>
          </a:xfrm>
          <a:prstGeom prst="rect">
            <a:avLst/>
          </a:prstGeom>
        </p:spPr>
      </p:pic>
      <p:sp>
        <p:nvSpPr>
          <p:cNvPr id="2" name="Title 1">
            <a:extLst>
              <a:ext uri="{FF2B5EF4-FFF2-40B4-BE49-F238E27FC236}">
                <a16:creationId xmlns:a16="http://schemas.microsoft.com/office/drawing/2014/main" id="{973992A4-0D40-4A0F-BB3B-3E1AE6C3BF9D}"/>
              </a:ext>
            </a:extLst>
          </p:cNvPr>
          <p:cNvSpPr>
            <a:spLocks noGrp="1"/>
          </p:cNvSpPr>
          <p:nvPr>
            <p:ph type="title"/>
          </p:nvPr>
        </p:nvSpPr>
        <p:spPr>
          <a:xfrm>
            <a:off x="3233057" y="577500"/>
            <a:ext cx="5811063" cy="541362"/>
          </a:xfrm>
        </p:spPr>
        <p:txBody>
          <a:bodyPr rtlCol="0">
            <a:normAutofit fontScale="90000"/>
          </a:bodyPr>
          <a:lstStyle/>
          <a:p>
            <a:r>
              <a:rPr lang="en-GB" sz="2000" b="1" dirty="0">
                <a:solidFill>
                  <a:prstClr val="black"/>
                </a:solidFill>
                <a:latin typeface="Univers Condensed Light"/>
              </a:rPr>
              <a:t>Key Negotiation Challenges and cultural elements </a:t>
            </a:r>
            <a:br>
              <a:rPr lang="uk-UA" dirty="0"/>
            </a:br>
            <a:endParaRPr lang="en-GB" dirty="0"/>
          </a:p>
        </p:txBody>
      </p:sp>
      <p:sp>
        <p:nvSpPr>
          <p:cNvPr id="7" name="Slide Number Placeholder 6">
            <a:extLst>
              <a:ext uri="{FF2B5EF4-FFF2-40B4-BE49-F238E27FC236}">
                <a16:creationId xmlns:a16="http://schemas.microsoft.com/office/drawing/2014/main" id="{2A40B6AB-E9B1-4B7E-BD4C-74C93ABF5CBC}"/>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11</a:t>
            </a:fld>
            <a:endParaRPr lang="en-GB" dirty="0"/>
          </a:p>
        </p:txBody>
      </p:sp>
      <p:graphicFrame>
        <p:nvGraphicFramePr>
          <p:cNvPr id="11" name="Объект 10">
            <a:extLst>
              <a:ext uri="{FF2B5EF4-FFF2-40B4-BE49-F238E27FC236}">
                <a16:creationId xmlns:a16="http://schemas.microsoft.com/office/drawing/2014/main" id="{BD95059C-035A-A479-AE6E-2BB8B16AEEE5}"/>
              </a:ext>
            </a:extLst>
          </p:cNvPr>
          <p:cNvGraphicFramePr>
            <a:graphicFrameLocks noGrp="1"/>
          </p:cNvGraphicFramePr>
          <p:nvPr>
            <p:ph idx="1"/>
            <p:extLst>
              <p:ext uri="{D42A27DB-BD31-4B8C-83A1-F6EECF244321}">
                <p14:modId xmlns:p14="http://schemas.microsoft.com/office/powerpoint/2010/main" val="67237627"/>
              </p:ext>
            </p:extLst>
          </p:nvPr>
        </p:nvGraphicFramePr>
        <p:xfrm>
          <a:off x="4091120" y="1019851"/>
          <a:ext cx="9906000" cy="4370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extBox 12">
            <a:extLst>
              <a:ext uri="{FF2B5EF4-FFF2-40B4-BE49-F238E27FC236}">
                <a16:creationId xmlns:a16="http://schemas.microsoft.com/office/drawing/2014/main" id="{F12B4048-D947-519E-2D79-56A90CDBF2FD}"/>
              </a:ext>
            </a:extLst>
          </p:cNvPr>
          <p:cNvSpPr txBox="1"/>
          <p:nvPr/>
        </p:nvSpPr>
        <p:spPr>
          <a:xfrm>
            <a:off x="224834" y="920366"/>
            <a:ext cx="6456130" cy="880882"/>
          </a:xfrm>
          <a:prstGeom prst="rect">
            <a:avLst/>
          </a:prstGeom>
          <a:noFill/>
        </p:spPr>
        <p:txBody>
          <a:bodyPr wrap="square">
            <a:spAutoFit/>
          </a:bodyPr>
          <a:lstStyle/>
          <a:p>
            <a:pPr algn="ctr">
              <a:lnSpc>
                <a:spcPct val="150000"/>
              </a:lnSpc>
              <a:spcAft>
                <a:spcPts val="800"/>
              </a:spcAft>
            </a:pPr>
            <a:r>
              <a:rPr lang="en-GB" b="1" i="1" cap="all" dirty="0">
                <a:solidFill>
                  <a:prstClr val="black"/>
                </a:solidFill>
                <a:latin typeface="Univers Condensed Light"/>
                <a:ea typeface="+mj-ea"/>
                <a:cs typeface="+mj-cs"/>
              </a:rPr>
              <a:t>To work well with Chinese partners, BP had to understand and adjust to Chinese ways of working:	</a:t>
            </a:r>
            <a:endParaRPr lang="uk-UA" b="1" i="1" cap="all" dirty="0">
              <a:solidFill>
                <a:prstClr val="black"/>
              </a:solidFill>
              <a:latin typeface="Univers Condensed Light"/>
              <a:ea typeface="+mj-ea"/>
              <a:cs typeface="+mj-cs"/>
            </a:endParaRPr>
          </a:p>
        </p:txBody>
      </p:sp>
      <p:sp>
        <p:nvSpPr>
          <p:cNvPr id="14" name="Стрелка: шеврон 13">
            <a:extLst>
              <a:ext uri="{FF2B5EF4-FFF2-40B4-BE49-F238E27FC236}">
                <a16:creationId xmlns:a16="http://schemas.microsoft.com/office/drawing/2014/main" id="{B88DC969-C2D6-8B95-0862-D9D946BA863A}"/>
              </a:ext>
            </a:extLst>
          </p:cNvPr>
          <p:cNvSpPr/>
          <p:nvPr/>
        </p:nvSpPr>
        <p:spPr>
          <a:xfrm>
            <a:off x="6306598" y="5237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sp>
        <p:nvSpPr>
          <p:cNvPr id="15" name="Стрелка: шеврон 14">
            <a:extLst>
              <a:ext uri="{FF2B5EF4-FFF2-40B4-BE49-F238E27FC236}">
                <a16:creationId xmlns:a16="http://schemas.microsoft.com/office/drawing/2014/main" id="{AD6FE44B-81C6-1138-221B-67C901D2574E}"/>
              </a:ext>
            </a:extLst>
          </p:cNvPr>
          <p:cNvSpPr/>
          <p:nvPr/>
        </p:nvSpPr>
        <p:spPr>
          <a:xfrm>
            <a:off x="7031052" y="5237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sp>
        <p:nvSpPr>
          <p:cNvPr id="16" name="Стрелка: шеврон 15">
            <a:extLst>
              <a:ext uri="{FF2B5EF4-FFF2-40B4-BE49-F238E27FC236}">
                <a16:creationId xmlns:a16="http://schemas.microsoft.com/office/drawing/2014/main" id="{F4B273BD-FA1A-E55D-F10F-6C9D95F15948}"/>
              </a:ext>
            </a:extLst>
          </p:cNvPr>
          <p:cNvSpPr/>
          <p:nvPr/>
        </p:nvSpPr>
        <p:spPr>
          <a:xfrm>
            <a:off x="7756078" y="5237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sp>
        <p:nvSpPr>
          <p:cNvPr id="17" name="Стрелка: шеврон 16">
            <a:extLst>
              <a:ext uri="{FF2B5EF4-FFF2-40B4-BE49-F238E27FC236}">
                <a16:creationId xmlns:a16="http://schemas.microsoft.com/office/drawing/2014/main" id="{AF660825-7D14-2914-5593-4F11E2ACD1EE}"/>
              </a:ext>
            </a:extLst>
          </p:cNvPr>
          <p:cNvSpPr/>
          <p:nvPr/>
        </p:nvSpPr>
        <p:spPr>
          <a:xfrm>
            <a:off x="8480532" y="5237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sp>
        <p:nvSpPr>
          <p:cNvPr id="18" name="Стрелка: шеврон 17">
            <a:extLst>
              <a:ext uri="{FF2B5EF4-FFF2-40B4-BE49-F238E27FC236}">
                <a16:creationId xmlns:a16="http://schemas.microsoft.com/office/drawing/2014/main" id="{8E6841F3-EDD5-EC35-EE16-40BA62826B80}"/>
              </a:ext>
            </a:extLst>
          </p:cNvPr>
          <p:cNvSpPr/>
          <p:nvPr/>
        </p:nvSpPr>
        <p:spPr>
          <a:xfrm>
            <a:off x="9205558" y="5237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sp>
        <p:nvSpPr>
          <p:cNvPr id="19" name="Стрелка: шеврон 18">
            <a:extLst>
              <a:ext uri="{FF2B5EF4-FFF2-40B4-BE49-F238E27FC236}">
                <a16:creationId xmlns:a16="http://schemas.microsoft.com/office/drawing/2014/main" id="{2ACC7E3E-F0EE-1D5B-E52E-AB4FE5EFB9BC}"/>
              </a:ext>
            </a:extLst>
          </p:cNvPr>
          <p:cNvSpPr/>
          <p:nvPr/>
        </p:nvSpPr>
        <p:spPr>
          <a:xfrm>
            <a:off x="9930012" y="5237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sp>
        <p:nvSpPr>
          <p:cNvPr id="20" name="Стрелка: шеврон 19">
            <a:extLst>
              <a:ext uri="{FF2B5EF4-FFF2-40B4-BE49-F238E27FC236}">
                <a16:creationId xmlns:a16="http://schemas.microsoft.com/office/drawing/2014/main" id="{D4829323-1DB1-3A2F-FA8D-216A0B139561}"/>
              </a:ext>
            </a:extLst>
          </p:cNvPr>
          <p:cNvSpPr/>
          <p:nvPr/>
        </p:nvSpPr>
        <p:spPr>
          <a:xfrm>
            <a:off x="10655038" y="5235965"/>
            <a:ext cx="1206086" cy="954484"/>
          </a:xfrm>
          <a:prstGeom prst="chevron">
            <a:avLst>
              <a:gd name="adj" fmla="val 706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uk-UA"/>
          </a:p>
        </p:txBody>
      </p:sp>
      <p:grpSp>
        <p:nvGrpSpPr>
          <p:cNvPr id="21" name="Группа 20">
            <a:extLst>
              <a:ext uri="{FF2B5EF4-FFF2-40B4-BE49-F238E27FC236}">
                <a16:creationId xmlns:a16="http://schemas.microsoft.com/office/drawing/2014/main" id="{24FD2CE6-0CA1-9EFD-2BAD-D58FB48C386A}"/>
              </a:ext>
            </a:extLst>
          </p:cNvPr>
          <p:cNvGrpSpPr/>
          <p:nvPr/>
        </p:nvGrpSpPr>
        <p:grpSpPr>
          <a:xfrm>
            <a:off x="6265429" y="5361621"/>
            <a:ext cx="5221220" cy="1115173"/>
            <a:chOff x="2175736" y="3511223"/>
            <a:chExt cx="5221220" cy="1115173"/>
          </a:xfrm>
        </p:grpSpPr>
        <p:sp>
          <p:nvSpPr>
            <p:cNvPr id="22" name="Прямоугольник 21">
              <a:extLst>
                <a:ext uri="{FF2B5EF4-FFF2-40B4-BE49-F238E27FC236}">
                  <a16:creationId xmlns:a16="http://schemas.microsoft.com/office/drawing/2014/main" id="{86725292-8AA3-4F33-7793-E2278837A7A0}"/>
                </a:ext>
              </a:extLst>
            </p:cNvPr>
            <p:cNvSpPr/>
            <p:nvPr/>
          </p:nvSpPr>
          <p:spPr>
            <a:xfrm>
              <a:off x="2175736" y="3511223"/>
              <a:ext cx="5221220" cy="763587"/>
            </a:xfrm>
            <a:prstGeom prst="re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uk-UA"/>
            </a:p>
          </p:txBody>
        </p:sp>
        <p:sp>
          <p:nvSpPr>
            <p:cNvPr id="23" name="TextBox 22">
              <a:extLst>
                <a:ext uri="{FF2B5EF4-FFF2-40B4-BE49-F238E27FC236}">
                  <a16:creationId xmlns:a16="http://schemas.microsoft.com/office/drawing/2014/main" id="{7EA1427A-6F1A-0807-EA5E-28D4D454184C}"/>
                </a:ext>
              </a:extLst>
            </p:cNvPr>
            <p:cNvSpPr txBox="1"/>
            <p:nvPr/>
          </p:nvSpPr>
          <p:spPr>
            <a:xfrm>
              <a:off x="2175736" y="3862809"/>
              <a:ext cx="5221220" cy="763587"/>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1440" tIns="91440" rIns="91440" bIns="91440" numCol="1" spcCol="1270" anchor="ctr" anchorCtr="0">
              <a:noAutofit/>
            </a:bodyPr>
            <a:lstStyle/>
            <a:p>
              <a:pPr defTabSz="800100">
                <a:lnSpc>
                  <a:spcPct val="90000"/>
                </a:lnSpc>
                <a:spcBef>
                  <a:spcPct val="0"/>
                </a:spcBef>
                <a:spcAft>
                  <a:spcPct val="35000"/>
                </a:spcAft>
              </a:pPr>
              <a:r>
                <a:rPr lang="en-GB" b="1" i="1" cap="all" dirty="0">
                  <a:solidFill>
                    <a:prstClr val="black"/>
                  </a:solidFill>
                  <a:latin typeface="Univers Condensed Light"/>
                </a:rPr>
                <a:t>Preference for flexible, short contracts. </a:t>
              </a:r>
              <a:r>
                <a:rPr lang="en-GB" i="1" cap="all" dirty="0">
                  <a:solidFill>
                    <a:prstClr val="black"/>
                  </a:solidFill>
                  <a:latin typeface="Univers Condensed Light"/>
                </a:rPr>
                <a:t>Sinopec wanted simple agreements with open discussion.</a:t>
              </a:r>
              <a:endParaRPr lang="uk-UA" i="1" cap="all" dirty="0">
                <a:solidFill>
                  <a:prstClr val="black"/>
                </a:solidFill>
                <a:latin typeface="Univers Condensed Light"/>
              </a:endParaRPr>
            </a:p>
            <a:p>
              <a:pPr marL="0" lvl="0" indent="0" algn="l" defTabSz="1600200">
                <a:lnSpc>
                  <a:spcPct val="90000"/>
                </a:lnSpc>
                <a:spcBef>
                  <a:spcPct val="0"/>
                </a:spcBef>
                <a:spcAft>
                  <a:spcPct val="35000"/>
                </a:spcAft>
                <a:buNone/>
              </a:pPr>
              <a:endParaRPr lang="uk-UA" sz="3600" kern="1200" dirty="0"/>
            </a:p>
          </p:txBody>
        </p:sp>
      </p:grpSp>
      <p:sp>
        <p:nvSpPr>
          <p:cNvPr id="4" name="TextBox 3">
            <a:extLst>
              <a:ext uri="{FF2B5EF4-FFF2-40B4-BE49-F238E27FC236}">
                <a16:creationId xmlns:a16="http://schemas.microsoft.com/office/drawing/2014/main" id="{B829D369-AC00-9171-7FD6-1596BB349FC2}"/>
              </a:ext>
            </a:extLst>
          </p:cNvPr>
          <p:cNvSpPr txBox="1"/>
          <p:nvPr/>
        </p:nvSpPr>
        <p:spPr>
          <a:xfrm>
            <a:off x="10349878" y="6398878"/>
            <a:ext cx="1488042" cy="338554"/>
          </a:xfrm>
          <a:prstGeom prst="rect">
            <a:avLst/>
          </a:prstGeom>
          <a:noFill/>
        </p:spPr>
        <p:txBody>
          <a:bodyPr wrap="square">
            <a:spAutoFit/>
          </a:bodyPr>
          <a:lstStyle/>
          <a:p>
            <a:r>
              <a:rPr lang="en-GB" sz="1600" i="1" cap="all" dirty="0">
                <a:solidFill>
                  <a:prstClr val="black"/>
                </a:solidFill>
                <a:latin typeface="Univers Condensed Light"/>
              </a:rPr>
              <a:t>(</a:t>
            </a:r>
            <a:r>
              <a:rPr lang="uk-UA" sz="1600" i="1" cap="all" dirty="0">
                <a:solidFill>
                  <a:prstClr val="black"/>
                </a:solidFill>
                <a:latin typeface="Univers Condensed Light"/>
              </a:rPr>
              <a:t>Bocij,</a:t>
            </a:r>
            <a:r>
              <a:rPr lang="en-US" sz="1600" i="1" cap="all" dirty="0">
                <a:solidFill>
                  <a:prstClr val="black"/>
                </a:solidFill>
                <a:latin typeface="Univers Condensed Light"/>
              </a:rPr>
              <a:t> 2014)</a:t>
            </a:r>
            <a:endParaRPr lang="en-GB" sz="1600" i="1" cap="all" dirty="0">
              <a:solidFill>
                <a:prstClr val="black"/>
              </a:solidFill>
              <a:latin typeface="Univers Condensed Light"/>
            </a:endParaRPr>
          </a:p>
        </p:txBody>
      </p:sp>
    </p:spTree>
    <p:extLst>
      <p:ext uri="{BB962C8B-B14F-4D97-AF65-F5344CB8AC3E}">
        <p14:creationId xmlns:p14="http://schemas.microsoft.com/office/powerpoint/2010/main" val="2694395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97B18C52-DA91-73E3-53F1-AE020C757B25}"/>
              </a:ext>
            </a:extLst>
          </p:cNvPr>
          <p:cNvSpPr>
            <a:spLocks noGrp="1"/>
          </p:cNvSpPr>
          <p:nvPr>
            <p:ph type="title"/>
          </p:nvPr>
        </p:nvSpPr>
        <p:spPr>
          <a:xfrm>
            <a:off x="4966634" y="189278"/>
            <a:ext cx="6238688" cy="1382233"/>
          </a:xfrm>
        </p:spPr>
        <p:txBody>
          <a:bodyPr>
            <a:normAutofit/>
          </a:bodyPr>
          <a:lstStyle/>
          <a:p>
            <a:r>
              <a:rPr lang="en-US" sz="3200" b="1" dirty="0">
                <a:solidFill>
                  <a:prstClr val="black"/>
                </a:solidFill>
                <a:latin typeface="Univers Condensed Light"/>
              </a:rPr>
              <a:t>DIFFERENCES IN POINTS OF INTEREST</a:t>
            </a:r>
          </a:p>
        </p:txBody>
      </p:sp>
      <p:pic>
        <p:nvPicPr>
          <p:cNvPr id="12" name="Picture Placeholder 11" descr="A blue circle with buildings and buildings&#10;&#10;AI-generated content may be incorrect.">
            <a:extLst>
              <a:ext uri="{FF2B5EF4-FFF2-40B4-BE49-F238E27FC236}">
                <a16:creationId xmlns:a16="http://schemas.microsoft.com/office/drawing/2014/main" id="{3C8CA1D5-95BC-409C-AE20-0E9C2E02BB13}"/>
              </a:ext>
            </a:extLst>
          </p:cNvPr>
          <p:cNvPicPr>
            <a:picLocks noGrp="1" noChangeAspect="1"/>
          </p:cNvPicPr>
          <p:nvPr>
            <p:ph type="pic" sz="quarter" idx="13"/>
          </p:nvPr>
        </p:nvPicPr>
        <p:blipFill>
          <a:blip r:embed="rId3"/>
          <a:srcRect r="27095"/>
          <a:stretch>
            <a:fillRect/>
          </a:stretch>
        </p:blipFill>
        <p:spPr>
          <a:xfrm>
            <a:off x="20" y="-7444"/>
            <a:ext cx="4966427" cy="6846394"/>
          </a:xfrm>
          <a:noFill/>
        </p:spPr>
      </p:pic>
      <p:sp>
        <p:nvSpPr>
          <p:cNvPr id="3" name="Footer Placeholder 2">
            <a:extLst>
              <a:ext uri="{FF2B5EF4-FFF2-40B4-BE49-F238E27FC236}">
                <a16:creationId xmlns:a16="http://schemas.microsoft.com/office/drawing/2014/main" id="{9E3B0AEB-C993-4B3B-B038-0B905739807E}"/>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r>
              <a:rPr lang="en-GB"/>
              <a:t>Sample Footer Text</a:t>
            </a:r>
          </a:p>
        </p:txBody>
      </p:sp>
      <p:graphicFrame>
        <p:nvGraphicFramePr>
          <p:cNvPr id="21" name="Content Placeholder 20">
            <a:extLst>
              <a:ext uri="{FF2B5EF4-FFF2-40B4-BE49-F238E27FC236}">
                <a16:creationId xmlns:a16="http://schemas.microsoft.com/office/drawing/2014/main" id="{A57BC820-C97C-41E3-FDE0-3A59E74F7A3A}"/>
              </a:ext>
            </a:extLst>
          </p:cNvPr>
          <p:cNvGraphicFramePr>
            <a:graphicFrameLocks noGrp="1"/>
          </p:cNvGraphicFramePr>
          <p:nvPr>
            <p:ph idx="1"/>
            <p:extLst>
              <p:ext uri="{D42A27DB-BD31-4B8C-83A1-F6EECF244321}">
                <p14:modId xmlns:p14="http://schemas.microsoft.com/office/powerpoint/2010/main" val="156266590"/>
              </p:ext>
            </p:extLst>
          </p:nvPr>
        </p:nvGraphicFramePr>
        <p:xfrm>
          <a:off x="4966447" y="1331487"/>
          <a:ext cx="6238875" cy="4837782"/>
        </p:xfrm>
        <a:graphic>
          <a:graphicData uri="http://schemas.openxmlformats.org/drawingml/2006/table">
            <a:tbl>
              <a:tblPr firstRow="1" bandRow="1">
                <a:tableStyleId>{5C22544A-7EE6-4342-B048-85BDC9FD1C3A}</a:tableStyleId>
              </a:tblPr>
              <a:tblGrid>
                <a:gridCol w="2135798">
                  <a:extLst>
                    <a:ext uri="{9D8B030D-6E8A-4147-A177-3AD203B41FA5}">
                      <a16:colId xmlns:a16="http://schemas.microsoft.com/office/drawing/2014/main" val="1846440092"/>
                    </a:ext>
                  </a:extLst>
                </a:gridCol>
                <a:gridCol w="2023452">
                  <a:extLst>
                    <a:ext uri="{9D8B030D-6E8A-4147-A177-3AD203B41FA5}">
                      <a16:colId xmlns:a16="http://schemas.microsoft.com/office/drawing/2014/main" val="1511269879"/>
                    </a:ext>
                  </a:extLst>
                </a:gridCol>
                <a:gridCol w="2079625">
                  <a:extLst>
                    <a:ext uri="{9D8B030D-6E8A-4147-A177-3AD203B41FA5}">
                      <a16:colId xmlns:a16="http://schemas.microsoft.com/office/drawing/2014/main" val="670690883"/>
                    </a:ext>
                  </a:extLst>
                </a:gridCol>
              </a:tblGrid>
              <a:tr h="418182">
                <a:tc>
                  <a:txBody>
                    <a:bodyPr/>
                    <a:lstStyle/>
                    <a:p>
                      <a:pPr algn="ctr"/>
                      <a:r>
                        <a:rPr lang="en-GB" sz="1400" i="1" kern="1200" cap="all" dirty="0">
                          <a:solidFill>
                            <a:schemeClr val="bg1"/>
                          </a:solidFill>
                          <a:latin typeface="+mn-lt"/>
                          <a:ea typeface="+mn-ea"/>
                          <a:cs typeface="+mn-cs"/>
                        </a:rPr>
                        <a:t>POINTS OF INTEREST</a:t>
                      </a:r>
                    </a:p>
                  </a:txBody>
                  <a:tcPr/>
                </a:tc>
                <a:tc>
                  <a:txBody>
                    <a:bodyPr/>
                    <a:lstStyle/>
                    <a:p>
                      <a:pPr marL="0" algn="ctr" defTabSz="914400" rtl="0" eaLnBrk="1" latinLnBrk="0" hangingPunct="1"/>
                      <a:r>
                        <a:rPr lang="en-GB" sz="1400" b="1" i="1" kern="1200" cap="all" dirty="0">
                          <a:solidFill>
                            <a:schemeClr val="bg1"/>
                          </a:solidFill>
                          <a:latin typeface="+mn-lt"/>
                          <a:ea typeface="+mn-ea"/>
                          <a:cs typeface="+mn-cs"/>
                        </a:rPr>
                        <a:t>BP</a:t>
                      </a:r>
                    </a:p>
                  </a:txBody>
                  <a:tcPr/>
                </a:tc>
                <a:tc>
                  <a:txBody>
                    <a:bodyPr/>
                    <a:lstStyle/>
                    <a:p>
                      <a:pPr marL="0" algn="ctr" defTabSz="914400" rtl="0" eaLnBrk="1" latinLnBrk="0" hangingPunct="1"/>
                      <a:r>
                        <a:rPr lang="en-GB" sz="1400" b="1" i="1" kern="1200" cap="all" dirty="0">
                          <a:solidFill>
                            <a:schemeClr val="bg1"/>
                          </a:solidFill>
                          <a:latin typeface="+mn-lt"/>
                          <a:ea typeface="+mn-ea"/>
                          <a:cs typeface="+mn-cs"/>
                        </a:rPr>
                        <a:t>SINOPEC</a:t>
                      </a:r>
                    </a:p>
                  </a:txBody>
                  <a:tcPr/>
                </a:tc>
                <a:extLst>
                  <a:ext uri="{0D108BD9-81ED-4DB2-BD59-A6C34878D82A}">
                    <a16:rowId xmlns:a16="http://schemas.microsoft.com/office/drawing/2014/main" val="2220576590"/>
                  </a:ext>
                </a:extLst>
              </a:tr>
              <a:tr h="0">
                <a:tc>
                  <a:txBody>
                    <a:bodyPr/>
                    <a:lstStyle/>
                    <a:p>
                      <a:pPr algn="ctr"/>
                      <a:endParaRPr lang="en-GB" sz="1400" i="1" kern="1200" cap="all" dirty="0">
                        <a:solidFill>
                          <a:schemeClr val="tx1"/>
                        </a:solidFill>
                        <a:latin typeface="+mn-lt"/>
                        <a:ea typeface="+mn-ea"/>
                        <a:cs typeface="+mn-cs"/>
                      </a:endParaRPr>
                    </a:p>
                    <a:p>
                      <a:pPr algn="ctr"/>
                      <a:endParaRPr lang="en-GB" sz="1400" i="1" kern="1200" cap="all" dirty="0">
                        <a:solidFill>
                          <a:schemeClr val="tx1"/>
                        </a:solidFill>
                        <a:latin typeface="+mn-lt"/>
                        <a:ea typeface="+mn-ea"/>
                        <a:cs typeface="+mn-cs"/>
                      </a:endParaRPr>
                    </a:p>
                    <a:p>
                      <a:pPr algn="ctr"/>
                      <a:endParaRPr lang="en-GB" sz="1400" i="1" kern="1200" cap="all" dirty="0">
                        <a:solidFill>
                          <a:schemeClr val="tx1"/>
                        </a:solidFill>
                        <a:latin typeface="+mn-lt"/>
                        <a:ea typeface="+mn-ea"/>
                        <a:cs typeface="+mn-cs"/>
                      </a:endParaRPr>
                    </a:p>
                    <a:p>
                      <a:pPr algn="ctr"/>
                      <a:r>
                        <a:rPr lang="en-GB" sz="1400" b="1" i="1" kern="1200" cap="all" dirty="0">
                          <a:solidFill>
                            <a:schemeClr val="tx1"/>
                          </a:solidFill>
                          <a:latin typeface="+mn-lt"/>
                          <a:ea typeface="+mn-ea"/>
                          <a:cs typeface="+mn-cs"/>
                        </a:rPr>
                        <a:t>Contract Structure</a:t>
                      </a:r>
                    </a:p>
                  </a:txBody>
                  <a:tcPr/>
                </a:tc>
                <a:tc>
                  <a:txBody>
                    <a:bodyPr/>
                    <a:lstStyle/>
                    <a:p>
                      <a:pPr algn="ctr"/>
                      <a:endParaRPr lang="en-GB" sz="1400" i="1" kern="1200" cap="all" dirty="0">
                        <a:solidFill>
                          <a:schemeClr val="tx1"/>
                        </a:solidFill>
                        <a:latin typeface="+mn-lt"/>
                        <a:ea typeface="+mn-ea"/>
                        <a:cs typeface="+mn-cs"/>
                      </a:endParaRPr>
                    </a:p>
                    <a:p>
                      <a:pPr algn="ctr"/>
                      <a:r>
                        <a:rPr lang="en-GB" sz="1400" i="1" kern="1200" cap="all" dirty="0">
                          <a:solidFill>
                            <a:schemeClr val="tx1"/>
                          </a:solidFill>
                          <a:latin typeface="+mn-lt"/>
                          <a:ea typeface="+mn-ea"/>
                          <a:cs typeface="+mn-cs"/>
                        </a:rPr>
                        <a:t>120-page draft contract with detailed technical specifications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i="1" kern="1200" cap="all" dirty="0">
                        <a:solidFill>
                          <a:schemeClr val="tx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i="1" kern="1200" cap="all" dirty="0">
                          <a:solidFill>
                            <a:schemeClr val="tx1"/>
                          </a:solidFill>
                          <a:latin typeface="+mn-lt"/>
                          <a:ea typeface="+mn-ea"/>
                          <a:cs typeface="+mn-cs"/>
                        </a:rPr>
                        <a:t>Preference for a 30-page framework agreement emphasizing principles over particulars.  </a:t>
                      </a:r>
                    </a:p>
                    <a:p>
                      <a:endParaRPr lang="en-GB" sz="1400" dirty="0"/>
                    </a:p>
                  </a:txBody>
                  <a:tcPr/>
                </a:tc>
                <a:extLst>
                  <a:ext uri="{0D108BD9-81ED-4DB2-BD59-A6C34878D82A}">
                    <a16:rowId xmlns:a16="http://schemas.microsoft.com/office/drawing/2014/main" val="2251502056"/>
                  </a:ext>
                </a:extLst>
              </a:tr>
              <a:tr h="0">
                <a:tc>
                  <a:txBody>
                    <a:bodyPr/>
                    <a:lstStyle/>
                    <a:p>
                      <a:pPr algn="ctr"/>
                      <a:endParaRPr lang="en-GB" sz="1400" i="1" kern="1200" cap="all" dirty="0">
                        <a:solidFill>
                          <a:schemeClr val="tx1"/>
                        </a:solidFill>
                        <a:latin typeface="+mn-lt"/>
                        <a:ea typeface="+mn-ea"/>
                        <a:cs typeface="+mn-cs"/>
                      </a:endParaRPr>
                    </a:p>
                    <a:p>
                      <a:pPr algn="ctr"/>
                      <a:endParaRPr lang="en-GB" sz="1400" i="1" kern="1200" cap="all" dirty="0">
                        <a:solidFill>
                          <a:schemeClr val="tx1"/>
                        </a:solidFill>
                        <a:latin typeface="+mn-lt"/>
                        <a:ea typeface="+mn-ea"/>
                        <a:cs typeface="+mn-cs"/>
                      </a:endParaRPr>
                    </a:p>
                    <a:p>
                      <a:pPr algn="ctr"/>
                      <a:endParaRPr lang="en-GB" sz="1400" i="1" kern="1200" cap="all" dirty="0">
                        <a:solidFill>
                          <a:schemeClr val="tx1"/>
                        </a:solidFill>
                        <a:latin typeface="+mn-lt"/>
                        <a:ea typeface="+mn-ea"/>
                        <a:cs typeface="+mn-cs"/>
                      </a:endParaRPr>
                    </a:p>
                    <a:p>
                      <a:pPr algn="ctr"/>
                      <a:r>
                        <a:rPr lang="en-GB" sz="1400" b="1" i="1" kern="1200" cap="all" dirty="0">
                          <a:solidFill>
                            <a:schemeClr val="tx1"/>
                          </a:solidFill>
                          <a:latin typeface="+mn-lt"/>
                          <a:ea typeface="+mn-ea"/>
                          <a:cs typeface="+mn-cs"/>
                        </a:rPr>
                        <a:t>Decision-Making</a:t>
                      </a:r>
                    </a:p>
                  </a:txBody>
                  <a:tcPr/>
                </a:tc>
                <a:tc>
                  <a:txBody>
                    <a:bodyPr/>
                    <a:lstStyle/>
                    <a:p>
                      <a:pPr algn="ctr"/>
                      <a:endParaRPr lang="en-GB" sz="1400" i="1" kern="1200" cap="all" dirty="0">
                        <a:solidFill>
                          <a:schemeClr val="tx1"/>
                        </a:solidFill>
                        <a:latin typeface="+mn-lt"/>
                        <a:ea typeface="+mn-ea"/>
                        <a:cs typeface="+mn-cs"/>
                      </a:endParaRPr>
                    </a:p>
                    <a:p>
                      <a:pPr algn="ctr"/>
                      <a:endParaRPr lang="en-GB" sz="1400" i="1" kern="1200" cap="all" dirty="0">
                        <a:solidFill>
                          <a:schemeClr val="tx1"/>
                        </a:solidFill>
                        <a:latin typeface="+mn-lt"/>
                        <a:ea typeface="+mn-ea"/>
                        <a:cs typeface="+mn-cs"/>
                      </a:endParaRPr>
                    </a:p>
                    <a:p>
                      <a:pPr algn="ctr"/>
                      <a:r>
                        <a:rPr lang="en-GB" sz="1400" i="1" kern="1200" cap="all" dirty="0">
                          <a:solidFill>
                            <a:schemeClr val="tx1"/>
                          </a:solidFill>
                          <a:latin typeface="+mn-lt"/>
                          <a:ea typeface="+mn-ea"/>
                          <a:cs typeface="+mn-cs"/>
                        </a:rPr>
                        <a:t>empowered individual negotiators to make real-time concessions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i="1" kern="1200" cap="all" dirty="0">
                        <a:solidFill>
                          <a:schemeClr val="tx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i="1" kern="1200" cap="all" dirty="0">
                          <a:solidFill>
                            <a:schemeClr val="tx1"/>
                          </a:solidFill>
                          <a:latin typeface="+mn-lt"/>
                          <a:ea typeface="+mn-ea"/>
                          <a:cs typeface="+mn-cs"/>
                        </a:rPr>
                        <a:t>required unanimity from a 12-member committee, often causing weeklong delays.  </a:t>
                      </a:r>
                    </a:p>
                    <a:p>
                      <a:endParaRPr lang="en-GB" sz="1400" dirty="0"/>
                    </a:p>
                  </a:txBody>
                  <a:tcPr/>
                </a:tc>
                <a:extLst>
                  <a:ext uri="{0D108BD9-81ED-4DB2-BD59-A6C34878D82A}">
                    <a16:rowId xmlns:a16="http://schemas.microsoft.com/office/drawing/2014/main" val="2403720048"/>
                  </a:ext>
                </a:extLst>
              </a:tr>
              <a:tr h="370840">
                <a:tc>
                  <a:txBody>
                    <a:bodyPr/>
                    <a:lstStyle/>
                    <a:p>
                      <a:pPr marL="0" algn="ctr" defTabSz="914400" rtl="0" eaLnBrk="1" latinLnBrk="0" hangingPunct="1"/>
                      <a:endParaRPr lang="en-GB" sz="1400" i="1" kern="1200" cap="all" dirty="0">
                        <a:solidFill>
                          <a:schemeClr val="tx1"/>
                        </a:solidFill>
                        <a:latin typeface="+mn-lt"/>
                        <a:ea typeface="+mn-ea"/>
                        <a:cs typeface="+mn-cs"/>
                      </a:endParaRPr>
                    </a:p>
                    <a:p>
                      <a:pPr marL="0" algn="ctr" defTabSz="914400" rtl="0" eaLnBrk="1" latinLnBrk="0" hangingPunct="1"/>
                      <a:r>
                        <a:rPr lang="en-GB" sz="1400" b="1" i="1" kern="1200" cap="all" dirty="0">
                          <a:solidFill>
                            <a:schemeClr val="tx1"/>
                          </a:solidFill>
                          <a:latin typeface="+mn-lt"/>
                          <a:ea typeface="+mn-ea"/>
                          <a:cs typeface="+mn-cs"/>
                        </a:rPr>
                        <a:t>Technology Transfer</a:t>
                      </a:r>
                    </a:p>
                  </a:txBody>
                  <a:tcPr/>
                </a:tc>
                <a:tc>
                  <a:txBody>
                    <a:bodyPr/>
                    <a:lstStyle/>
                    <a:p>
                      <a:pPr algn="ctr"/>
                      <a:endParaRPr lang="en-GB" sz="1400" i="1" kern="1200" cap="all" dirty="0">
                        <a:solidFill>
                          <a:schemeClr val="tx1"/>
                        </a:solidFill>
                        <a:latin typeface="+mn-lt"/>
                        <a:ea typeface="+mn-ea"/>
                        <a:cs typeface="+mn-cs"/>
                      </a:endParaRPr>
                    </a:p>
                    <a:p>
                      <a:pPr algn="ctr"/>
                      <a:r>
                        <a:rPr lang="en-GB" sz="1400" i="1" kern="1200" cap="all" dirty="0">
                          <a:solidFill>
                            <a:schemeClr val="tx1"/>
                          </a:solidFill>
                          <a:latin typeface="+mn-lt"/>
                          <a:ea typeface="+mn-ea"/>
                          <a:cs typeface="+mn-cs"/>
                        </a:rPr>
                        <a:t>wanted to protect intellectual property</a:t>
                      </a:r>
                    </a:p>
                  </a:txBody>
                  <a:tcPr/>
                </a:tc>
                <a:tc>
                  <a:txBody>
                    <a:bodyPr/>
                    <a:lstStyle/>
                    <a:p>
                      <a:pPr algn="ctr"/>
                      <a:r>
                        <a:rPr lang="en-GB" sz="1400" i="1" kern="1200" cap="all" dirty="0">
                          <a:solidFill>
                            <a:schemeClr val="tx1"/>
                          </a:solidFill>
                          <a:latin typeface="+mn-lt"/>
                          <a:ea typeface="+mn-ea"/>
                          <a:cs typeface="+mn-cs"/>
                        </a:rPr>
                        <a:t>wanted to share knowledge to help clean energy</a:t>
                      </a:r>
                    </a:p>
                  </a:txBody>
                  <a:tcPr/>
                </a:tc>
                <a:extLst>
                  <a:ext uri="{0D108BD9-81ED-4DB2-BD59-A6C34878D82A}">
                    <a16:rowId xmlns:a16="http://schemas.microsoft.com/office/drawing/2014/main" val="2763075298"/>
                  </a:ext>
                </a:extLst>
              </a:tr>
              <a:tr h="370840">
                <a:tc>
                  <a:txBody>
                    <a:bodyPr/>
                    <a:lstStyle/>
                    <a:p>
                      <a:pPr marL="0" algn="ctr" defTabSz="914400" rtl="0" eaLnBrk="1" latinLnBrk="0" hangingPunct="1"/>
                      <a:endParaRPr lang="en-GB" sz="1400" i="1" kern="1200" cap="all" dirty="0">
                        <a:solidFill>
                          <a:schemeClr val="tx1"/>
                        </a:solidFill>
                        <a:latin typeface="+mn-lt"/>
                        <a:ea typeface="+mn-ea"/>
                        <a:cs typeface="+mn-cs"/>
                      </a:endParaRPr>
                    </a:p>
                    <a:p>
                      <a:pPr marL="0" algn="ctr" defTabSz="914400" rtl="0" eaLnBrk="1" latinLnBrk="0" hangingPunct="1"/>
                      <a:r>
                        <a:rPr lang="en-GB" sz="1400" b="1" i="1" kern="1200" cap="all" dirty="0">
                          <a:solidFill>
                            <a:schemeClr val="tx1"/>
                          </a:solidFill>
                          <a:latin typeface="+mn-lt"/>
                          <a:ea typeface="+mn-ea"/>
                          <a:cs typeface="+mn-cs"/>
                        </a:rPr>
                        <a:t>Time Perception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i="1" kern="1200" cap="all" dirty="0">
                        <a:solidFill>
                          <a:schemeClr val="tx1"/>
                        </a:solidFill>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i="1" kern="1200" cap="all" dirty="0">
                          <a:solidFill>
                            <a:schemeClr val="tx1"/>
                          </a:solidFill>
                          <a:latin typeface="+mn-lt"/>
                          <a:ea typeface="+mn-ea"/>
                          <a:cs typeface="+mn-cs"/>
                        </a:rPr>
                        <a:t>wanted fast results</a:t>
                      </a:r>
                    </a:p>
                  </a:txBody>
                  <a:tcPr/>
                </a:tc>
                <a:tc>
                  <a:txBody>
                    <a:bodyPr/>
                    <a:lstStyle/>
                    <a:p>
                      <a:pPr algn="ctr"/>
                      <a:r>
                        <a:rPr lang="en-GB" sz="1400" i="1" kern="1200" cap="all" dirty="0">
                          <a:solidFill>
                            <a:schemeClr val="tx1"/>
                          </a:solidFill>
                          <a:latin typeface="+mn-lt"/>
                          <a:ea typeface="+mn-ea"/>
                          <a:cs typeface="+mn-cs"/>
                        </a:rPr>
                        <a:t>preferred long-term progress without deadlines</a:t>
                      </a:r>
                    </a:p>
                  </a:txBody>
                  <a:tcPr/>
                </a:tc>
                <a:extLst>
                  <a:ext uri="{0D108BD9-81ED-4DB2-BD59-A6C34878D82A}">
                    <a16:rowId xmlns:a16="http://schemas.microsoft.com/office/drawing/2014/main" val="601417277"/>
                  </a:ext>
                </a:extLst>
              </a:tr>
            </a:tbl>
          </a:graphicData>
        </a:graphic>
      </p:graphicFrame>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12</a:t>
            </a:fld>
            <a:endParaRPr lang="en-GB"/>
          </a:p>
        </p:txBody>
      </p:sp>
      <p:sp>
        <p:nvSpPr>
          <p:cNvPr id="25" name="TextBox 24">
            <a:extLst>
              <a:ext uri="{FF2B5EF4-FFF2-40B4-BE49-F238E27FC236}">
                <a16:creationId xmlns:a16="http://schemas.microsoft.com/office/drawing/2014/main" id="{857A04CC-5D3F-AE4A-2162-D4EB62B20A1F}"/>
              </a:ext>
            </a:extLst>
          </p:cNvPr>
          <p:cNvSpPr txBox="1"/>
          <p:nvPr/>
        </p:nvSpPr>
        <p:spPr>
          <a:xfrm>
            <a:off x="10127567" y="6344359"/>
            <a:ext cx="1474910" cy="307777"/>
          </a:xfrm>
          <a:prstGeom prst="rect">
            <a:avLst/>
          </a:prstGeom>
          <a:noFill/>
        </p:spPr>
        <p:txBody>
          <a:bodyPr wrap="square">
            <a:spAutoFit/>
          </a:bodyPr>
          <a:lstStyle/>
          <a:p>
            <a:r>
              <a:rPr lang="en-GB" sz="1400" i="1" cap="all" dirty="0"/>
              <a:t>(</a:t>
            </a:r>
            <a:r>
              <a:rPr lang="uk-UA" sz="1400" i="1" cap="all" dirty="0"/>
              <a:t>Bocij,</a:t>
            </a:r>
            <a:r>
              <a:rPr lang="en-US" sz="1400" i="1" cap="all" dirty="0"/>
              <a:t> 2014)</a:t>
            </a:r>
            <a:endParaRPr lang="en-GB" sz="1400" i="1" cap="all" dirty="0"/>
          </a:p>
        </p:txBody>
      </p:sp>
    </p:spTree>
    <p:extLst>
      <p:ext uri="{BB962C8B-B14F-4D97-AF65-F5344CB8AC3E}">
        <p14:creationId xmlns:p14="http://schemas.microsoft.com/office/powerpoint/2010/main" val="718815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1F1EA-3D32-02AF-76DB-8BFDAAB7D89A}"/>
            </a:ext>
          </a:extLst>
        </p:cNvPr>
        <p:cNvGrpSpPr/>
        <p:nvPr/>
      </p:nvGrpSpPr>
      <p:grpSpPr>
        <a:xfrm>
          <a:off x="0" y="0"/>
          <a:ext cx="0" cy="0"/>
          <a:chOff x="0" y="0"/>
          <a:chExt cx="0" cy="0"/>
        </a:xfrm>
      </p:grpSpPr>
      <p:pic>
        <p:nvPicPr>
          <p:cNvPr id="42" name="Picture Placeholder 41" descr="A group of people looking at a world map&#10;&#10;AI-generated content may be incorrect.">
            <a:extLst>
              <a:ext uri="{FF2B5EF4-FFF2-40B4-BE49-F238E27FC236}">
                <a16:creationId xmlns:a16="http://schemas.microsoft.com/office/drawing/2014/main" id="{1D2DD567-DE6B-DE45-1EC0-5E0C23DB0D1A}"/>
              </a:ext>
            </a:extLst>
          </p:cNvPr>
          <p:cNvPicPr>
            <a:picLocks noGrp="1" noChangeAspect="1"/>
          </p:cNvPicPr>
          <p:nvPr>
            <p:ph type="pic" sz="quarter" idx="13"/>
          </p:nvPr>
        </p:nvPicPr>
        <p:blipFill>
          <a:blip r:embed="rId2"/>
          <a:srcRect l="28951" r="28951"/>
          <a:stretch>
            <a:fillRect/>
          </a:stretch>
        </p:blipFill>
        <p:spPr>
          <a:xfrm>
            <a:off x="0" y="2"/>
            <a:ext cx="4843859" cy="6857998"/>
          </a:xfrm>
        </p:spPr>
      </p:pic>
      <p:sp>
        <p:nvSpPr>
          <p:cNvPr id="4" name="Slide Number Placeholder 3">
            <a:extLst>
              <a:ext uri="{FF2B5EF4-FFF2-40B4-BE49-F238E27FC236}">
                <a16:creationId xmlns:a16="http://schemas.microsoft.com/office/drawing/2014/main" id="{7BABC622-82C0-2587-43A4-2C442ACD1336}"/>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13</a:t>
            </a:fld>
            <a:endParaRPr lang="en-GB" dirty="0"/>
          </a:p>
        </p:txBody>
      </p:sp>
      <p:sp>
        <p:nvSpPr>
          <p:cNvPr id="25" name="TextBox 24">
            <a:extLst>
              <a:ext uri="{FF2B5EF4-FFF2-40B4-BE49-F238E27FC236}">
                <a16:creationId xmlns:a16="http://schemas.microsoft.com/office/drawing/2014/main" id="{F578FA56-DE8B-ABAF-D549-49270E739FAF}"/>
              </a:ext>
            </a:extLst>
          </p:cNvPr>
          <p:cNvSpPr txBox="1"/>
          <p:nvPr/>
        </p:nvSpPr>
        <p:spPr>
          <a:xfrm>
            <a:off x="4860681" y="181498"/>
            <a:ext cx="7827586" cy="523220"/>
          </a:xfrm>
          <a:prstGeom prst="rect">
            <a:avLst/>
          </a:prstGeom>
          <a:noFill/>
        </p:spPr>
        <p:txBody>
          <a:bodyPr wrap="square">
            <a:spAutoFit/>
          </a:bodyPr>
          <a:lstStyle/>
          <a:p>
            <a:r>
              <a:rPr lang="en-GB" sz="2800" i="1" cap="all" dirty="0"/>
              <a:t>Negotiation Strategies for a successful deal</a:t>
            </a:r>
          </a:p>
        </p:txBody>
      </p:sp>
      <p:graphicFrame>
        <p:nvGraphicFramePr>
          <p:cNvPr id="30" name="Diagram 29">
            <a:extLst>
              <a:ext uri="{FF2B5EF4-FFF2-40B4-BE49-F238E27FC236}">
                <a16:creationId xmlns:a16="http://schemas.microsoft.com/office/drawing/2014/main" id="{F27978D4-8445-7C38-9E0C-64CA2A23EAC5}"/>
              </a:ext>
            </a:extLst>
          </p:cNvPr>
          <p:cNvGraphicFramePr/>
          <p:nvPr>
            <p:extLst>
              <p:ext uri="{D42A27DB-BD31-4B8C-83A1-F6EECF244321}">
                <p14:modId xmlns:p14="http://schemas.microsoft.com/office/powerpoint/2010/main" val="1274537149"/>
              </p:ext>
            </p:extLst>
          </p:nvPr>
        </p:nvGraphicFramePr>
        <p:xfrm>
          <a:off x="3530600" y="116277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 name="TextBox 31">
            <a:extLst>
              <a:ext uri="{FF2B5EF4-FFF2-40B4-BE49-F238E27FC236}">
                <a16:creationId xmlns:a16="http://schemas.microsoft.com/office/drawing/2014/main" id="{3CAAEA73-7EDE-2F7C-78ED-A34C3F048CF1}"/>
              </a:ext>
            </a:extLst>
          </p:cNvPr>
          <p:cNvSpPr txBox="1"/>
          <p:nvPr/>
        </p:nvSpPr>
        <p:spPr>
          <a:xfrm>
            <a:off x="9447145" y="6385823"/>
            <a:ext cx="2278130" cy="378180"/>
          </a:xfrm>
          <a:prstGeom prst="rect">
            <a:avLst/>
          </a:prstGeom>
          <a:noFill/>
        </p:spPr>
        <p:txBody>
          <a:bodyPr wrap="square">
            <a:spAutoFit/>
          </a:bodyPr>
          <a:lstStyle/>
          <a:p>
            <a:pPr lvl="0" algn="just">
              <a:lnSpc>
                <a:spcPct val="150000"/>
              </a:lnSpc>
              <a:spcAft>
                <a:spcPts val="800"/>
              </a:spcAft>
            </a:pPr>
            <a:r>
              <a:rPr lang="en-GB" sz="1400" i="1" cap="all" dirty="0"/>
              <a:t>(</a:t>
            </a:r>
            <a:r>
              <a:rPr lang="en-GB" sz="1400" i="1" cap="all" dirty="0" err="1"/>
              <a:t>Dignen</a:t>
            </a:r>
            <a:r>
              <a:rPr lang="en-GB" sz="1400" i="1" cap="all" dirty="0"/>
              <a:t> &amp; McMaster, 2013) </a:t>
            </a:r>
          </a:p>
        </p:txBody>
      </p:sp>
      <p:sp>
        <p:nvSpPr>
          <p:cNvPr id="34" name="TextBox 33">
            <a:extLst>
              <a:ext uri="{FF2B5EF4-FFF2-40B4-BE49-F238E27FC236}">
                <a16:creationId xmlns:a16="http://schemas.microsoft.com/office/drawing/2014/main" id="{D0A6E960-A81D-2632-A59B-5E212DC70D42}"/>
              </a:ext>
            </a:extLst>
          </p:cNvPr>
          <p:cNvSpPr txBox="1"/>
          <p:nvPr/>
        </p:nvSpPr>
        <p:spPr>
          <a:xfrm>
            <a:off x="4686300" y="750275"/>
            <a:ext cx="7505700" cy="459869"/>
          </a:xfrm>
          <a:prstGeom prst="rect">
            <a:avLst/>
          </a:prstGeom>
          <a:noFill/>
        </p:spPr>
        <p:txBody>
          <a:bodyPr wrap="square">
            <a:spAutoFit/>
          </a:bodyPr>
          <a:lstStyle/>
          <a:p>
            <a:pPr algn="just">
              <a:lnSpc>
                <a:spcPct val="150000"/>
              </a:lnSpc>
              <a:spcAft>
                <a:spcPts val="800"/>
              </a:spcAft>
            </a:pPr>
            <a:r>
              <a:rPr lang="en-GB" i="1" cap="all" dirty="0"/>
              <a:t>The negotiation team implemented several research backed strategies:  </a:t>
            </a:r>
          </a:p>
        </p:txBody>
      </p:sp>
    </p:spTree>
    <p:extLst>
      <p:ext uri="{BB962C8B-B14F-4D97-AF65-F5344CB8AC3E}">
        <p14:creationId xmlns:p14="http://schemas.microsoft.com/office/powerpoint/2010/main" val="1355792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533400" y="281474"/>
            <a:ext cx="6144207" cy="1685898"/>
          </a:xfrm>
        </p:spPr>
        <p:txBody>
          <a:bodyPr rtlCol="0">
            <a:normAutofit fontScale="90000"/>
          </a:bodyPr>
          <a:lstStyle/>
          <a:p>
            <a:pPr algn="ctr"/>
            <a:r>
              <a:rPr lang="en-GB" sz="5400" b="1" dirty="0">
                <a:solidFill>
                  <a:prstClr val="black"/>
                </a:solidFill>
                <a:latin typeface="Univers Condensed Light"/>
              </a:rPr>
              <a:t>Conclusion and Industry Implications </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427171" y="2032012"/>
            <a:ext cx="6504668" cy="3821743"/>
          </a:xfrm>
        </p:spPr>
        <p:txBody>
          <a:bodyPr rtlCol="0">
            <a:noAutofit/>
          </a:bodyPr>
          <a:lstStyle/>
          <a:p>
            <a:pPr algn="ctr">
              <a:lnSpc>
                <a:spcPct val="150000"/>
              </a:lnSpc>
            </a:pPr>
            <a:r>
              <a:rPr lang="en-GB" sz="1400" i="1" cap="all" dirty="0">
                <a:solidFill>
                  <a:prstClr val="black"/>
                </a:solidFill>
                <a:latin typeface="Univers Condensed Light"/>
                <a:ea typeface="+mj-ea"/>
                <a:cs typeface="+mj-cs"/>
              </a:rPr>
              <a:t>The BP-Sinopec partnership offers three key lessons for international business:  </a:t>
            </a:r>
          </a:p>
          <a:p>
            <a:pPr algn="ctr">
              <a:lnSpc>
                <a:spcPct val="150000"/>
              </a:lnSpc>
            </a:pPr>
            <a:r>
              <a:rPr lang="en-GB" sz="1400" b="1" i="1" cap="all" dirty="0">
                <a:solidFill>
                  <a:prstClr val="black"/>
                </a:solidFill>
                <a:latin typeface="Univers Condensed Light"/>
                <a:ea typeface="+mj-ea"/>
                <a:cs typeface="+mj-cs"/>
              </a:rPr>
              <a:t>Cultural Due Diligence  -  </a:t>
            </a:r>
            <a:r>
              <a:rPr lang="en-GB" sz="1400" i="1" cap="all" dirty="0">
                <a:solidFill>
                  <a:prstClr val="black"/>
                </a:solidFill>
                <a:latin typeface="Univers Condensed Light"/>
                <a:ea typeface="+mj-ea"/>
                <a:cs typeface="+mj-cs"/>
              </a:rPr>
              <a:t>should proceed financial due diligence in cross-border deals, with at least 20% of pre negotiation time allocated to relationship building.  </a:t>
            </a:r>
          </a:p>
          <a:p>
            <a:pPr algn="ctr">
              <a:lnSpc>
                <a:spcPct val="150000"/>
              </a:lnSpc>
            </a:pPr>
            <a:r>
              <a:rPr lang="en-GB" sz="1400" b="1" i="1" cap="all" dirty="0">
                <a:solidFill>
                  <a:prstClr val="black"/>
                </a:solidFill>
                <a:latin typeface="Univers Condensed Light"/>
                <a:ea typeface="+mj-ea"/>
                <a:cs typeface="+mj-cs"/>
              </a:rPr>
              <a:t>Hybrid Models  - </a:t>
            </a:r>
            <a:r>
              <a:rPr lang="en-GB" sz="1400" i="1" cap="all" dirty="0">
                <a:solidFill>
                  <a:prstClr val="black"/>
                </a:solidFill>
                <a:latin typeface="Univers Condensed Light"/>
                <a:ea typeface="+mj-ea"/>
                <a:cs typeface="+mj-cs"/>
              </a:rPr>
              <a:t>leave inflexibility behind, as demonstrated by the success of blended contract structures and management systems.  </a:t>
            </a:r>
          </a:p>
          <a:p>
            <a:pPr algn="ctr">
              <a:lnSpc>
                <a:spcPct val="150000"/>
              </a:lnSpc>
            </a:pPr>
            <a:r>
              <a:rPr lang="en-GB" sz="1400" b="1" i="1" cap="all" dirty="0">
                <a:solidFill>
                  <a:prstClr val="black"/>
                </a:solidFill>
                <a:latin typeface="Univers Condensed Light"/>
                <a:ea typeface="+mj-ea"/>
                <a:cs typeface="+mj-cs"/>
              </a:rPr>
              <a:t>Cultural Mediation  - </a:t>
            </a:r>
            <a:r>
              <a:rPr lang="en-GB" sz="1400" i="1" cap="all" dirty="0">
                <a:solidFill>
                  <a:prstClr val="black"/>
                </a:solidFill>
                <a:latin typeface="Univers Condensed Light"/>
                <a:ea typeface="+mj-ea"/>
                <a:cs typeface="+mj-cs"/>
              </a:rPr>
              <a:t>delivers measurable value, with the third-party translators credited with resolving 83% of deadlocked issues. This case establishes a proven structure for energy sector collaborations, particularly relevant as global renewable energy investments are projected to exceed £1.7 trillion annually by 2030.  </a:t>
            </a:r>
          </a:p>
          <a:p>
            <a:pPr algn="ctr">
              <a:lnSpc>
                <a:spcPct val="150000"/>
              </a:lnSpc>
            </a:pPr>
            <a:r>
              <a:rPr lang="en-GB" sz="1400" b="1" i="1" cap="all" dirty="0">
                <a:solidFill>
                  <a:prstClr val="black"/>
                </a:solidFill>
                <a:latin typeface="Univers Condensed Light"/>
                <a:ea typeface="+mj-ea"/>
                <a:cs typeface="+mj-cs"/>
              </a:rPr>
              <a:t> </a:t>
            </a:r>
            <a:r>
              <a:rPr lang="en-GB" sz="1400" i="1" cap="all" dirty="0">
                <a:solidFill>
                  <a:prstClr val="black"/>
                </a:solidFill>
                <a:latin typeface="Univers Condensed Light"/>
                <a:ea typeface="+mj-ea"/>
                <a:cs typeface="+mj-cs"/>
              </a:rPr>
              <a:t> (Saha, 2018). </a:t>
            </a:r>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a:ext>
            </a:extLst>
          </a:blip>
          <a:srcRect/>
          <a:stretch/>
        </p:blipFill>
        <p:spPr>
          <a:xfrm>
            <a:off x="7186070"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9649155" y="3383280"/>
            <a:ext cx="2539797" cy="3474720"/>
          </a:xfrm>
        </p:spPr>
      </p:pic>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14</a:t>
            </a:fld>
            <a:endParaRPr lang="en-GB" dirty="0"/>
          </a:p>
        </p:txBody>
      </p:sp>
    </p:spTree>
    <p:extLst>
      <p:ext uri="{BB962C8B-B14F-4D97-AF65-F5344CB8AC3E}">
        <p14:creationId xmlns:p14="http://schemas.microsoft.com/office/powerpoint/2010/main" val="3495264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6513405" y="1582384"/>
            <a:ext cx="6238688" cy="1382233"/>
          </a:xfrm>
        </p:spPr>
        <p:txBody>
          <a:bodyPr rtlCol="0">
            <a:normAutofit/>
          </a:bodyPr>
          <a:lstStyle/>
          <a:p>
            <a:pPr rtl="0"/>
            <a:r>
              <a:rPr lang="en-GB" sz="5400" dirty="0">
                <a:solidFill>
                  <a:prstClr val="black"/>
                </a:solidFill>
                <a:latin typeface="Univers Condensed Light"/>
              </a:rPr>
              <a:t>Thank you !</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363790" y="3798468"/>
            <a:ext cx="6238687" cy="4022650"/>
          </a:xfrm>
        </p:spPr>
        <p:txBody>
          <a:bodyPr rtlCol="0"/>
          <a:lstStyle/>
          <a:p>
            <a:pPr rtl="0"/>
            <a:r>
              <a:rPr lang="en-GB" sz="5400" i="1" cap="all" dirty="0">
                <a:solidFill>
                  <a:prstClr val="black"/>
                </a:solidFill>
                <a:latin typeface="Univers Condensed Light"/>
                <a:ea typeface="+mj-ea"/>
                <a:cs typeface="+mj-cs"/>
              </a:rPr>
              <a:t>Any questions ?</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15</a:t>
            </a:fld>
            <a:endParaRPr lang="en-GB" dirty="0"/>
          </a:p>
        </p:txBody>
      </p:sp>
    </p:spTree>
    <p:extLst>
      <p:ext uri="{BB962C8B-B14F-4D97-AF65-F5344CB8AC3E}">
        <p14:creationId xmlns:p14="http://schemas.microsoft.com/office/powerpoint/2010/main" val="3043070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87E6F-67B8-124F-84B3-C6D580A7E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179DED-C83F-C376-AE87-528D2EFD13A9}"/>
              </a:ext>
            </a:extLst>
          </p:cNvPr>
          <p:cNvSpPr>
            <a:spLocks noGrp="1"/>
          </p:cNvSpPr>
          <p:nvPr>
            <p:ph type="title"/>
          </p:nvPr>
        </p:nvSpPr>
        <p:spPr>
          <a:xfrm>
            <a:off x="118636" y="183968"/>
            <a:ext cx="8850611" cy="7069685"/>
          </a:xfrm>
        </p:spPr>
        <p:txBody>
          <a:bodyPr rtlCol="0">
            <a:noAutofit/>
          </a:bodyPr>
          <a:lstStyle/>
          <a:p>
            <a:pPr>
              <a:lnSpc>
                <a:spcPct val="100000"/>
              </a:lnSpc>
            </a:pPr>
            <a:r>
              <a:rPr lang="en-GB" sz="1000" dirty="0"/>
              <a:t>	</a:t>
            </a:r>
            <a:r>
              <a:rPr lang="en-GB" sz="2000" dirty="0">
                <a:solidFill>
                  <a:schemeClr val="tx1"/>
                </a:solidFill>
                <a:latin typeface="+mn-lt"/>
                <a:ea typeface="+mn-ea"/>
                <a:cs typeface="+mn-cs"/>
              </a:rPr>
              <a:t>Reference </a:t>
            </a:r>
            <a:r>
              <a:rPr lang="en-GB" sz="2000">
                <a:solidFill>
                  <a:schemeClr val="tx1"/>
                </a:solidFill>
                <a:latin typeface="+mn-lt"/>
                <a:ea typeface="+mn-ea"/>
                <a:cs typeface="+mn-cs"/>
              </a:rPr>
              <a:t>list:</a:t>
            </a:r>
            <a:br>
              <a:rPr lang="en-GB" sz="2000">
                <a:solidFill>
                  <a:schemeClr val="tx1"/>
                </a:solidFill>
                <a:latin typeface="+mn-lt"/>
                <a:ea typeface="+mn-ea"/>
                <a:cs typeface="+mn-cs"/>
              </a:rPr>
            </a:br>
            <a:br>
              <a:rPr lang="en-GB" sz="2000" dirty="0">
                <a:solidFill>
                  <a:schemeClr val="tx1"/>
                </a:solidFill>
                <a:latin typeface="+mn-lt"/>
                <a:ea typeface="+mn-ea"/>
                <a:cs typeface="+mn-cs"/>
              </a:rPr>
            </a:br>
            <a:br>
              <a:rPr lang="en-GB" sz="1000" dirty="0"/>
            </a:br>
            <a:r>
              <a:rPr lang="en-GB" sz="1000" dirty="0" err="1">
                <a:latin typeface="+mn-lt"/>
              </a:rPr>
              <a:t>Bocij</a:t>
            </a:r>
            <a:r>
              <a:rPr lang="en-GB" sz="1000" dirty="0">
                <a:latin typeface="+mn-lt"/>
              </a:rPr>
              <a:t>, P (2015). Business information systems: technology, development and management for the e-business, p. 334. Fifth edition. Available at: </a:t>
            </a:r>
            <a:r>
              <a:rPr lang="en-GB" sz="1000" u="sng" dirty="0">
                <a:latin typeface="+mn-lt"/>
                <a:hlinkClick r:id="rId2"/>
              </a:rPr>
              <a:t>https://ezproxy.uwtsd.ac.uk/login?url=https://www.vlebooks.com/vleweb/product/openreader?id=TrinityStD&amp;isbn=9780273736462&amp;uid=%5Eu</a:t>
            </a:r>
            <a:r>
              <a:rPr lang="en-GB" sz="1000" dirty="0">
                <a:latin typeface="+mn-lt"/>
              </a:rPr>
              <a:t> (Accessed: 20.07.2025).</a:t>
            </a:r>
            <a:br>
              <a:rPr lang="en-GB" sz="1000" dirty="0">
                <a:latin typeface="+mn-lt"/>
              </a:rPr>
            </a:br>
            <a:br>
              <a:rPr lang="en-GB" sz="1000" dirty="0">
                <a:latin typeface="+mn-lt"/>
              </a:rPr>
            </a:br>
            <a:r>
              <a:rPr lang="en-US" sz="1000" dirty="0">
                <a:latin typeface="+mn-lt"/>
              </a:rPr>
              <a:t>BP, 2025. Corporate website. Available at: </a:t>
            </a:r>
            <a:r>
              <a:rPr lang="en-US" sz="1000" dirty="0">
                <a:solidFill>
                  <a:srgbClr val="0070C0"/>
                </a:solidFill>
                <a:latin typeface="+mn-lt"/>
                <a:hlinkClick r:id="rId3">
                  <a:extLst>
                    <a:ext uri="{A12FA001-AC4F-418D-AE19-62706E023703}">
                      <ahyp:hlinkClr xmlns:ahyp="http://schemas.microsoft.com/office/drawing/2018/hyperlinkcolor" val="tx"/>
                    </a:ext>
                  </a:extLst>
                </a:hlinkClick>
              </a:rPr>
              <a:t>https://www.bp.com/en/global/corporate.html</a:t>
            </a:r>
            <a:r>
              <a:rPr lang="en-US" sz="1000" dirty="0">
                <a:solidFill>
                  <a:srgbClr val="0070C0"/>
                </a:solidFill>
                <a:latin typeface="+mn-lt"/>
              </a:rPr>
              <a:t> (</a:t>
            </a:r>
            <a:r>
              <a:rPr lang="en-US" sz="1000" dirty="0">
                <a:latin typeface="+mn-lt"/>
              </a:rPr>
              <a:t>Accessed 29 07.2025).</a:t>
            </a:r>
            <a:br>
              <a:rPr lang="en-GB" sz="1000" dirty="0">
                <a:latin typeface="+mn-lt"/>
              </a:rPr>
            </a:br>
            <a:br>
              <a:rPr lang="en-GB" sz="1000" dirty="0">
                <a:latin typeface="+mn-lt"/>
              </a:rPr>
            </a:br>
            <a:r>
              <a:rPr lang="en-GB" sz="1000" dirty="0" err="1">
                <a:latin typeface="+mn-lt"/>
              </a:rPr>
              <a:t>Carté</a:t>
            </a:r>
            <a:r>
              <a:rPr lang="en-GB" sz="1000" dirty="0">
                <a:latin typeface="+mn-lt"/>
              </a:rPr>
              <a:t>, P. &amp; Fox, C. (2008), Bridging the culture gap: a practical guide to international business communication, p. 63., p.117.2nd edition. Available at: </a:t>
            </a:r>
            <a:r>
              <a:rPr lang="en-GB" sz="1000" u="sng" dirty="0">
                <a:latin typeface="+mn-lt"/>
                <a:hlinkClick r:id="rId4"/>
              </a:rPr>
              <a:t>https://www-vlebooks-com.ezproxy.uwtsd.ac.uk/Product/Index/51813?page=0&amp;startBookmarkId=-1</a:t>
            </a:r>
            <a:r>
              <a:rPr lang="en-GB" sz="1000" dirty="0">
                <a:latin typeface="+mn-lt"/>
              </a:rPr>
              <a:t> (Accessed: 20.07.2025).</a:t>
            </a:r>
            <a:br>
              <a:rPr lang="en-GB" sz="1000" dirty="0">
                <a:latin typeface="+mn-lt"/>
              </a:rPr>
            </a:br>
            <a:br>
              <a:rPr lang="en-GB" sz="1000" dirty="0">
                <a:latin typeface="+mn-lt"/>
              </a:rPr>
            </a:br>
            <a:r>
              <a:rPr lang="en-GB" sz="1000" dirty="0">
                <a:latin typeface="+mn-lt"/>
              </a:rPr>
              <a:t>The Culture Factor Group (n.d.) Country Comparison Tool: CHINA VS UK. Available at: </a:t>
            </a:r>
            <a:r>
              <a:rPr lang="en-GB" sz="1000" dirty="0">
                <a:solidFill>
                  <a:srgbClr val="0070C0"/>
                </a:solidFill>
                <a:latin typeface="+mn-lt"/>
                <a:hlinkClick r:id="rId5">
                  <a:extLst>
                    <a:ext uri="{A12FA001-AC4F-418D-AE19-62706E023703}">
                      <ahyp:hlinkClr xmlns:ahyp="http://schemas.microsoft.com/office/drawing/2018/hyperlinkcolor" val="tx"/>
                    </a:ext>
                  </a:extLst>
                </a:hlinkClick>
              </a:rPr>
              <a:t>https://www.theculturefactor.com/country-comparison-tool?countries=china%2Cunited+kingdom</a:t>
            </a:r>
            <a:r>
              <a:rPr lang="en-GB" sz="1000" dirty="0">
                <a:latin typeface="+mn-lt"/>
              </a:rPr>
              <a:t> (Accessed: 25.07.2025).</a:t>
            </a:r>
            <a:br>
              <a:rPr lang="en-GB" sz="1000" dirty="0">
                <a:latin typeface="+mn-lt"/>
              </a:rPr>
            </a:br>
            <a:br>
              <a:rPr lang="en-GB" sz="1000" dirty="0">
                <a:latin typeface="+mn-lt"/>
              </a:rPr>
            </a:br>
            <a:r>
              <a:rPr lang="en-GB" sz="1000" dirty="0" err="1">
                <a:latin typeface="+mn-lt"/>
              </a:rPr>
              <a:t>Deresky</a:t>
            </a:r>
            <a:r>
              <a:rPr lang="en-GB" sz="1000" dirty="0">
                <a:latin typeface="+mn-lt"/>
              </a:rPr>
              <a:t>, H. (2016), International management: managing across borders and cultures: text and cases, p. 48. Ninth edition, global edition., Boston :, Pearson Available at: </a:t>
            </a:r>
            <a:r>
              <a:rPr lang="en-GB" sz="1000" u="sng" dirty="0">
                <a:latin typeface="+mn-lt"/>
                <a:hlinkClick r:id="rId6"/>
              </a:rPr>
              <a:t>https://ezproxy.uwtsd.ac.uk/login?url=https://www.vlebooks.com/vleweb/product/openreader?id=TrinityStD&amp;isbn=9781292153544&amp;uid=%5Eu</a:t>
            </a:r>
            <a:r>
              <a:rPr lang="en-GB" sz="1000" dirty="0">
                <a:latin typeface="+mn-lt"/>
              </a:rPr>
              <a:t> (Accessed: 20.07.2025).</a:t>
            </a:r>
            <a:br>
              <a:rPr lang="en-GB" sz="1000" dirty="0">
                <a:latin typeface="+mn-lt"/>
              </a:rPr>
            </a:br>
            <a:br>
              <a:rPr lang="en-GB" sz="1000" dirty="0">
                <a:latin typeface="+mn-lt"/>
              </a:rPr>
            </a:br>
            <a:r>
              <a:rPr lang="en-GB" sz="1000" dirty="0" err="1">
                <a:latin typeface="+mn-lt"/>
              </a:rPr>
              <a:t>Dignen</a:t>
            </a:r>
            <a:r>
              <a:rPr lang="en-GB" sz="1000" dirty="0">
                <a:latin typeface="+mn-lt"/>
              </a:rPr>
              <a:t>, B. and McMaster, I. (2013) Communication for international business: the secrets of excellent interpersonal skills. London: Collins. Available at:  </a:t>
            </a:r>
            <a:r>
              <a:rPr lang="en-GB" sz="1000" u="sng" dirty="0">
                <a:latin typeface="+mn-lt"/>
                <a:hlinkClick r:id="rId7"/>
              </a:rPr>
              <a:t>https://librarysearch.uwtsd.ac.uk/permalink/44WHELF_UWTSD/11c0l68/alma99100126056402421</a:t>
            </a:r>
            <a:r>
              <a:rPr lang="en-GB" sz="1000" dirty="0">
                <a:latin typeface="+mn-lt"/>
              </a:rPr>
              <a:t> (Accessed: 20.07.2025).</a:t>
            </a:r>
            <a:br>
              <a:rPr lang="en-GB" sz="1000" dirty="0">
                <a:latin typeface="+mn-lt"/>
              </a:rPr>
            </a:br>
            <a:br>
              <a:rPr lang="en-GB" sz="1000" dirty="0">
                <a:latin typeface="+mn-lt"/>
              </a:rPr>
            </a:br>
            <a:r>
              <a:rPr lang="en-GB" sz="1000" dirty="0">
                <a:latin typeface="+mn-lt"/>
              </a:rPr>
              <a:t>Gutierrez, J. (2007) Business Data Communications and Networking : A Research Perspective, p. 217. Hershey, PA: Idea Group Publishing. Available at: </a:t>
            </a:r>
            <a:r>
              <a:rPr lang="en-GB" sz="1000" u="sng" dirty="0">
                <a:latin typeface="+mn-lt"/>
                <a:hlinkClick r:id="rId8"/>
              </a:rPr>
              <a:t>https://research-ebsco-com.ezproxy.uwtsd.ac.uk/linkprocessor/plink?id=90c441ed-e1d0-3aa5-a8af-9911fd5ee98d</a:t>
            </a:r>
            <a:r>
              <a:rPr lang="en-GB" sz="1000" dirty="0">
                <a:latin typeface="+mn-lt"/>
              </a:rPr>
              <a:t> (Accessed: 20 .07.2025).  </a:t>
            </a:r>
            <a:br>
              <a:rPr lang="en-GB" sz="1000" dirty="0">
                <a:latin typeface="+mn-lt"/>
              </a:rPr>
            </a:br>
            <a:br>
              <a:rPr lang="en-GB" sz="1000" dirty="0">
                <a:latin typeface="+mn-lt"/>
              </a:rPr>
            </a:br>
            <a:r>
              <a:rPr lang="en-GB" sz="1000" dirty="0">
                <a:latin typeface="+mn-lt"/>
              </a:rPr>
              <a:t>Meyer, B., 2025. Diversity and Knowledge Sharing in Global PBO: The Development of a Cross‑Cultural Competence and Diversity Management Model, p 44. Springer Gabler, Berlin. Available  AT: </a:t>
            </a:r>
            <a:r>
              <a:rPr lang="en-GB" sz="1000" u="sng" dirty="0">
                <a:solidFill>
                  <a:srgbClr val="0070C0"/>
                </a:solidFill>
                <a:latin typeface="+mn-lt"/>
              </a:rPr>
              <a:t>https://books.google.co.uk/books/about/Diversity_and_Knowledge_Sharing_in_Globa.html?hl=ro&amp;id=MeRYEQAAQBAJ&amp;redir_esc=y </a:t>
            </a:r>
            <a:r>
              <a:rPr lang="en-GB" sz="1000" dirty="0">
                <a:latin typeface="+mn-lt"/>
              </a:rPr>
              <a:t>(Accessed 23.07.2025).</a:t>
            </a:r>
            <a:br>
              <a:rPr lang="en-GB" sz="1000" dirty="0">
                <a:latin typeface="+mn-lt"/>
              </a:rPr>
            </a:br>
            <a:br>
              <a:rPr lang="en-GB" sz="1000" dirty="0">
                <a:latin typeface="+mn-lt"/>
              </a:rPr>
            </a:br>
            <a:r>
              <a:rPr lang="en-GB" sz="1000" dirty="0">
                <a:latin typeface="+mn-lt"/>
              </a:rPr>
              <a:t>Schein, E.H. and Schein, P.A. (2017) Organizational Culture and Leadership. 5th </a:t>
            </a:r>
            <a:r>
              <a:rPr lang="en-GB" sz="1000" dirty="0" err="1">
                <a:latin typeface="+mn-lt"/>
              </a:rPr>
              <a:t>edn</a:t>
            </a:r>
            <a:r>
              <a:rPr lang="en-GB" sz="1000" dirty="0">
                <a:latin typeface="+mn-lt"/>
              </a:rPr>
              <a:t>. Hoboken, NJ: John Wiley &amp; Sons. Available at: </a:t>
            </a:r>
            <a:r>
              <a:rPr lang="en-GB" sz="1000" u="sng" dirty="0">
                <a:solidFill>
                  <a:srgbClr val="0070C0"/>
                </a:solidFill>
                <a:latin typeface="+mn-lt"/>
              </a:rPr>
              <a:t>https://books.google.co.uk/books/about/Organizational_Culture_and_Leadership.html?id=l2jpCgAAQBAJ </a:t>
            </a:r>
            <a:r>
              <a:rPr lang="en-GB" sz="1000" dirty="0">
                <a:latin typeface="+mn-lt"/>
              </a:rPr>
              <a:t>(Accessed: 25.07.2025).</a:t>
            </a:r>
            <a:br>
              <a:rPr lang="en-GB" sz="1000" dirty="0"/>
            </a:br>
            <a:br>
              <a:rPr lang="en-GB" sz="1000" dirty="0">
                <a:latin typeface="+mn-lt"/>
              </a:rPr>
            </a:br>
            <a:r>
              <a:rPr lang="en-GB" sz="1000" dirty="0">
                <a:latin typeface="+mn-lt"/>
              </a:rPr>
              <a:t>Saha, D. (2018). Advances in Data Communications and Networking for Digital Business Transformation, p. 187. </a:t>
            </a:r>
            <a:r>
              <a:rPr lang="en-GB" sz="1000" dirty="0" err="1">
                <a:latin typeface="+mn-lt"/>
              </a:rPr>
              <a:t>IGI</a:t>
            </a:r>
            <a:r>
              <a:rPr lang="en-GB" sz="1000" dirty="0">
                <a:latin typeface="+mn-lt"/>
              </a:rPr>
              <a:t> Global Scientific Publishing. Available at: </a:t>
            </a:r>
            <a:r>
              <a:rPr lang="en-GB" sz="1000" u="sng" dirty="0">
                <a:latin typeface="+mn-lt"/>
                <a:hlinkClick r:id="rId9"/>
              </a:rPr>
              <a:t>https://doi-org.ezproxy.uwtsd.ac.uk/10.4018/978-1-5225-5323-6</a:t>
            </a:r>
            <a:r>
              <a:rPr lang="en-GB" sz="1000" dirty="0">
                <a:latin typeface="+mn-lt"/>
              </a:rPr>
              <a:t> (Accessed: 20.07.2025).  </a:t>
            </a:r>
            <a:br>
              <a:rPr lang="en-GB" sz="1000" dirty="0">
                <a:latin typeface="+mn-lt"/>
              </a:rPr>
            </a:br>
            <a:br>
              <a:rPr lang="en-GB" sz="1000" dirty="0">
                <a:latin typeface="+mn-lt"/>
              </a:rPr>
            </a:br>
            <a:r>
              <a:rPr lang="en-US" sz="1000" dirty="0">
                <a:latin typeface="+mn-lt"/>
              </a:rPr>
              <a:t>Sinopec </a:t>
            </a:r>
            <a:r>
              <a:rPr lang="en-US" sz="1000" dirty="0" err="1">
                <a:latin typeface="+mn-lt"/>
              </a:rPr>
              <a:t>Kantons</a:t>
            </a:r>
            <a:r>
              <a:rPr lang="en-US" sz="1000" dirty="0">
                <a:latin typeface="+mn-lt"/>
              </a:rPr>
              <a:t> Holdings Limited, 2025. Announcement. [pdf] Hong Kong: Hong Kong Exchanges and Clearing Limited (HKEX). Available at</a:t>
            </a:r>
            <a:r>
              <a:rPr lang="en-US" sz="1000" u="sng" dirty="0">
                <a:latin typeface="+mn-lt"/>
              </a:rPr>
              <a:t>: </a:t>
            </a:r>
            <a:r>
              <a:rPr lang="en-US" sz="1000" u="sng" dirty="0">
                <a:solidFill>
                  <a:srgbClr val="0070C0"/>
                </a:solidFill>
                <a:latin typeface="+mn-lt"/>
                <a:hlinkClick r:id="rId10">
                  <a:extLst>
                    <a:ext uri="{A12FA001-AC4F-418D-AE19-62706E023703}">
                      <ahyp:hlinkClr xmlns:ahyp="http://schemas.microsoft.com/office/drawing/2018/hyperlinkcolor" val="tx"/>
                    </a:ext>
                  </a:extLst>
                </a:hlinkClick>
              </a:rPr>
              <a:t>https://www1.hkexnews.hk/listedco/listconews/sehk/2025/0323/2025032300029.pdf</a:t>
            </a:r>
            <a:r>
              <a:rPr lang="en-US" sz="1000" u="sng" dirty="0">
                <a:solidFill>
                  <a:srgbClr val="0070C0"/>
                </a:solidFill>
                <a:latin typeface="+mn-lt"/>
              </a:rPr>
              <a:t> </a:t>
            </a:r>
            <a:r>
              <a:rPr lang="en-US" sz="1000" u="sng" dirty="0">
                <a:latin typeface="+mn-lt"/>
              </a:rPr>
              <a:t>(</a:t>
            </a:r>
            <a:r>
              <a:rPr lang="en-US" sz="1000" dirty="0">
                <a:latin typeface="+mn-lt"/>
              </a:rPr>
              <a:t>Accessed 290.07.2025).</a:t>
            </a:r>
            <a:br>
              <a:rPr lang="en-US" sz="1000" dirty="0">
                <a:latin typeface="+mn-lt"/>
              </a:rPr>
            </a:br>
            <a:br>
              <a:rPr lang="en-GB" sz="1000" dirty="0">
                <a:latin typeface="+mn-lt"/>
              </a:rPr>
            </a:br>
            <a:r>
              <a:rPr lang="en-GB" sz="1000" dirty="0">
                <a:latin typeface="+mn-lt"/>
              </a:rPr>
              <a:t>Trompenaars, A.M.R. and Hampden-Turner, C. (2020) Riding the waves of culture: Understanding diversity in global business. pp.89-92. 4th </a:t>
            </a:r>
            <a:r>
              <a:rPr lang="en-GB" sz="1000" dirty="0" err="1">
                <a:latin typeface="+mn-lt"/>
              </a:rPr>
              <a:t>edn</a:t>
            </a:r>
            <a:r>
              <a:rPr lang="en-GB" sz="1000" dirty="0">
                <a:latin typeface="+mn-lt"/>
              </a:rPr>
              <a:t>. London: Hachette UK. Available at: </a:t>
            </a:r>
            <a:r>
              <a:rPr lang="en-GB" sz="1000" u="sng" dirty="0">
                <a:latin typeface="+mn-lt"/>
                <a:hlinkClick r:id="rId11"/>
              </a:rPr>
              <a:t>https://books.google.com/books/about/Riding_the_Waves_of_Culture.html?hl=ro&amp;id=9boLEAAAQBAJ</a:t>
            </a:r>
            <a:r>
              <a:rPr lang="en-GB" sz="1000" dirty="0">
                <a:latin typeface="+mn-lt"/>
              </a:rPr>
              <a:t> (Accessed: 28.07.2025).</a:t>
            </a:r>
            <a:br>
              <a:rPr lang="en-GB" sz="1000" dirty="0">
                <a:latin typeface="+mn-lt"/>
              </a:rPr>
            </a:br>
            <a:br>
              <a:rPr lang="en-GB" sz="1000" dirty="0">
                <a:latin typeface="+mn-lt"/>
              </a:rPr>
            </a:br>
            <a:r>
              <a:rPr lang="en-GB" sz="1050" dirty="0">
                <a:latin typeface="+mn-lt"/>
              </a:rPr>
              <a:t> </a:t>
            </a:r>
            <a:br>
              <a:rPr lang="en-GB" sz="1050" dirty="0">
                <a:latin typeface="+mn-lt"/>
              </a:rPr>
            </a:br>
            <a:r>
              <a:rPr lang="en-GB" sz="1050" dirty="0">
                <a:latin typeface="+mn-lt"/>
              </a:rPr>
              <a:t> </a:t>
            </a:r>
            <a:br>
              <a:rPr lang="en-GB" sz="1050" dirty="0"/>
            </a:br>
            <a:endParaRPr lang="en-GB" sz="1050" dirty="0"/>
          </a:p>
        </p:txBody>
      </p:sp>
      <p:pic>
        <p:nvPicPr>
          <p:cNvPr id="7" name="Picture Placeholder 6" descr="View of city buildings over the water">
            <a:extLst>
              <a:ext uri="{FF2B5EF4-FFF2-40B4-BE49-F238E27FC236}">
                <a16:creationId xmlns:a16="http://schemas.microsoft.com/office/drawing/2014/main" id="{401BD3A9-9FFC-093C-CBC2-1B875769AA24}"/>
              </a:ext>
            </a:extLst>
          </p:cNvPr>
          <p:cNvPicPr>
            <a:picLocks noGrp="1" noChangeAspect="1"/>
          </p:cNvPicPr>
          <p:nvPr>
            <p:ph type="pic" sz="quarter" idx="13"/>
          </p:nvPr>
        </p:nvPicPr>
        <p:blipFill rotWithShape="1">
          <a:blip r:embed="rId12"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8488B4C5-0D8E-8FFE-C1B8-F86761F0D7F2}"/>
              </a:ext>
            </a:extLst>
          </p:cNvPr>
          <p:cNvPicPr>
            <a:picLocks noGrp="1" noChangeAspect="1"/>
          </p:cNvPicPr>
          <p:nvPr>
            <p:ph type="pic" sz="quarter" idx="14"/>
          </p:nvPr>
        </p:nvPicPr>
        <p:blipFill rotWithShape="1">
          <a:blip r:embed="rId13" cstate="screen">
            <a:extLst>
              <a:ext uri="{28A0092B-C50C-407E-A947-70E740481C1C}">
                <a14:useLocalDpi xmlns:a14="http://schemas.microsoft.com/office/drawing/2010/main"/>
              </a:ext>
            </a:extLst>
          </a:blip>
          <a:srcRect/>
          <a:stretch/>
        </p:blipFill>
        <p:spPr>
          <a:xfrm>
            <a:off x="9531096" y="3383280"/>
            <a:ext cx="2660904" cy="3474720"/>
          </a:xfrm>
        </p:spPr>
      </p:pic>
      <p:sp>
        <p:nvSpPr>
          <p:cNvPr id="37" name="Slide Number Placeholder 36">
            <a:extLst>
              <a:ext uri="{FF2B5EF4-FFF2-40B4-BE49-F238E27FC236}">
                <a16:creationId xmlns:a16="http://schemas.microsoft.com/office/drawing/2014/main" id="{5BE732D4-BBCF-FDAE-6061-80877C4D883F}"/>
              </a:ext>
            </a:extLst>
          </p:cNvPr>
          <p:cNvSpPr>
            <a:spLocks noGrp="1"/>
          </p:cNvSpPr>
          <p:nvPr>
            <p:ph type="sldNum" sz="quarter" idx="12"/>
          </p:nvPr>
        </p:nvSpPr>
        <p:spPr>
          <a:xfrm>
            <a:off x="11602477" y="6398878"/>
            <a:ext cx="470887" cy="365125"/>
          </a:xfrm>
        </p:spPr>
        <p:txBody>
          <a:bodyPr rtlCol="0"/>
          <a:lstStyle/>
          <a:p>
            <a:pPr rtl="0"/>
            <a:r>
              <a:rPr lang="en-GB" dirty="0"/>
              <a:t>16</a:t>
            </a:r>
          </a:p>
        </p:txBody>
      </p:sp>
    </p:spTree>
    <p:extLst>
      <p:ext uri="{BB962C8B-B14F-4D97-AF65-F5344CB8AC3E}">
        <p14:creationId xmlns:p14="http://schemas.microsoft.com/office/powerpoint/2010/main" val="292392565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{5D0EAF54-EF19-4732-B063-55BCCAC26E46}tf22797433_win32</Template>
  <TotalTime>2865</TotalTime>
  <Words>1957</Words>
  <Application>Microsoft Office PowerPoint</Application>
  <PresentationFormat>Widescreen</PresentationFormat>
  <Paragraphs>142</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Univers Condensed Light</vt:lpstr>
      <vt:lpstr>Walbaum Display Light</vt:lpstr>
      <vt:lpstr>AngleLinesVTI</vt:lpstr>
      <vt:lpstr> </vt:lpstr>
      <vt:lpstr>slide 3: overview OF THE PRESENTATION slide 4: INTRODUCTION slide 5: DEFINITION OF CULTURE slide 6: various elements OF Culture slide 7, 8, 9, 10: Theoretical Foundations of Cross-Cultural Negotiations  slide 11: Key Negotiation Challenges and cultural elements  slide 12: DIFFERENCES IN POINTS OF INTEREST slide 13: Negotiation Strategies for a successful deal slide 14: thank you! Any questions? slide 14: Reference list   </vt:lpstr>
      <vt:lpstr>Cross Cultural Negotiations: UK-China Business Collaboration  British Petroleum (BP) and China Petroleum and Chemical Corporation (Sinopec)  </vt:lpstr>
      <vt:lpstr>   The £2.3 billion offshore partnership between British Petroleum (BP) and China Petroleum and Chemical Corporation (Sinopec) represents a turning point achievement in UK-China energy cooperation.  This collaboration, finalized in 2025 after 18 months of negotiations, demonstrates how cultural intelligence can create value in complex international cooperations. Rationale selected for proven relevance in energy sector negotiations. (BP, 2025) </vt:lpstr>
      <vt:lpstr>PowerPoint Presentation</vt:lpstr>
      <vt:lpstr> - values,    - Norms  &amp; symbols,    - language,   - social networks,   - time perception,   - hierarchy   each requiring careful navigation in global negotiations.   (Schein and Schein, 2017)  </vt:lpstr>
      <vt:lpstr>Hofstede's Cultural Dimensions  revealed critical differences in  power distance UK: 35 vs China: 80  explaining contrasting approaches to authority   Individualism UK: 76 vs China: 43  uk - prioritizes personal freedom , China -  emphasizes collective loyalty  </vt:lpstr>
      <vt:lpstr>Country Comparison tool</vt:lpstr>
      <vt:lpstr>    Helped decode communication patterns, where BP's direct style  "We need this clause revised by Friday"  Initially clashed with Sinopec's indirect approach  "Perhaps we could revisit this point later".    BP used low-context, direct communication. Sinopec used high-context, indirect language.   classified BP's linear-active negotiation style progressive, fact-oriented versus Sinopec's reactive approach relationship-focused, flexible timing.   These frameworks provided a crucial roadmap for anticipating and resolving cultural barrierS.  </vt:lpstr>
      <vt:lpstr>PowerPoint Presentation</vt:lpstr>
      <vt:lpstr>Key Negotiation Challenges and cultural elements  </vt:lpstr>
      <vt:lpstr>DIFFERENCES IN POINTS OF INTEREST</vt:lpstr>
      <vt:lpstr>PowerPoint Presentation</vt:lpstr>
      <vt:lpstr>Conclusion and Industry Implications </vt:lpstr>
      <vt:lpstr>Thank you !</vt:lpstr>
      <vt:lpstr> Reference list:   Bocij, P (2015). Business information systems: technology, development and management for the e-business, p. 334. Fifth edition. Available at: https://ezproxy.uwtsd.ac.uk/login?url=https://www.vlebooks.com/vleweb/product/openreader?id=TrinityStD&amp;isbn=9780273736462&amp;uid=%5Eu (Accessed: 20.07.2025).  BP, 2025. Corporate website. Available at: https://www.bp.com/en/global/corporate.html (Accessed 29 07.2025).  Carté, P. &amp; Fox, C. (2008), Bridging the culture gap: a practical guide to international business communication, p. 63., p.117.2nd edition. Available at: https://www-vlebooks-com.ezproxy.uwtsd.ac.uk/Product/Index/51813?page=0&amp;startBookmarkId=-1 (Accessed: 20.07.2025).  The Culture Factor Group (n.d.) Country Comparison Tool: CHINA VS UK. Available at: https://www.theculturefactor.com/country-comparison-tool?countries=china%2Cunited+kingdom (Accessed: 25.07.2025).  Deresky, H. (2016), International management: managing across borders and cultures: text and cases, p. 48. Ninth edition, global edition., Boston :, Pearson Available at: https://ezproxy.uwtsd.ac.uk/login?url=https://www.vlebooks.com/vleweb/product/openreader?id=TrinityStD&amp;isbn=9781292153544&amp;uid=%5Eu (Accessed: 20.07.2025).  Dignen, B. and McMaster, I. (2013) Communication for international business: the secrets of excellent interpersonal skills. London: Collins. Available at:  https://librarysearch.uwtsd.ac.uk/permalink/44WHELF_UWTSD/11c0l68/alma99100126056402421 (Accessed: 20.07.2025).  Gutierrez, J. (2007) Business Data Communications and Networking : A Research Perspective, p. 217. Hershey, PA: Idea Group Publishing. Available at: https://research-ebsco-com.ezproxy.uwtsd.ac.uk/linkprocessor/plink?id=90c441ed-e1d0-3aa5-a8af-9911fd5ee98d (Accessed: 20 .07.2025).    Meyer, B., 2025. Diversity and Knowledge Sharing in Global PBO: The Development of a Cross‑Cultural Competence and Diversity Management Model, p 44. Springer Gabler, Berlin. Available  AT: https://books.google.co.uk/books/about/Diversity_and_Knowledge_Sharing_in_Globa.html?hl=ro&amp;id=MeRYEQAAQBAJ&amp;redir_esc=y (Accessed 23.07.2025).  Schein, E.H. and Schein, P.A. (2017) Organizational Culture and Leadership. 5th edn. Hoboken, NJ: John Wiley &amp; Sons. Available at: https://books.google.co.uk/books/about/Organizational_Culture_and_Leadership.html?id=l2jpCgAAQBAJ (Accessed: 25.07.2025).  Saha, D. (2018). Advances in Data Communications and Networking for Digital Business Transformation, p. 187. IGI Global Scientific Publishing. Available at: https://doi-org.ezproxy.uwtsd.ac.uk/10.4018/978-1-5225-5323-6 (Accessed: 20.07.2025).    Sinopec Kantons Holdings Limited, 2025. Announcement. [pdf] Hong Kong: Hong Kong Exchanges and Clearing Limited (HKEX). Available at: https://www1.hkexnews.hk/listedco/listconews/sehk/2025/0323/2025032300029.pdf (Accessed 290.07.2025).  Trompenaars, A.M.R. and Hampden-Turner, C. (2020) Riding the waves of culture: Understanding diversity in global business. pp.89-92. 4th edn. London: Hachette UK. Available at: https://books.google.com/books/about/Riding_the_Waves_of_Culture.html?hl=ro&amp;id=9boLEAAAQBAJ (Accessed: 28.07.2025).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Flash Fringe Festival Events Management Team</dc:creator>
  <cp:lastModifiedBy>Flash Fringe Festival Events Management Team</cp:lastModifiedBy>
  <cp:revision>25</cp:revision>
  <dcterms:created xsi:type="dcterms:W3CDTF">2025-07-28T17:03:02Z</dcterms:created>
  <dcterms:modified xsi:type="dcterms:W3CDTF">2025-08-01T19:52:20Z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