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4"/>
  </p:notes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3BEC8"/>
    <a:srgbClr val="AFCDD7"/>
    <a:srgbClr val="D1F4FF"/>
    <a:srgbClr val="A398C8"/>
    <a:srgbClr val="B3C5BD"/>
    <a:srgbClr val="E4DEFF"/>
    <a:srgbClr val="C6DAD1"/>
    <a:srgbClr val="DEF3E9"/>
    <a:srgbClr val="FFF8D4"/>
    <a:srgbClr val="D7F1F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CEAEE52-004A-074F-AC9B-02A468C03C6A}" v="24" dt="2023-09-26T20:25:59.22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2"/>
    <p:restoredTop sz="94702"/>
  </p:normalViewPr>
  <p:slideViewPr>
    <p:cSldViewPr snapToGrid="0">
      <p:cViewPr>
        <p:scale>
          <a:sx n="118" d="100"/>
          <a:sy n="118" d="100"/>
        </p:scale>
        <p:origin x="464" y="1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notesMaster" Target="notesMasters/notesMaster1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ys Jones (2306769)" userId="72ba0ea9-0030-4798-9f21-f2e8910d99a7" providerId="ADAL" clId="{3CEAEE52-004A-074F-AC9B-02A468C03C6A}"/>
    <pc:docChg chg="undo custSel modSld">
      <pc:chgData name="Alys Jones (2306769)" userId="72ba0ea9-0030-4798-9f21-f2e8910d99a7" providerId="ADAL" clId="{3CEAEE52-004A-074F-AC9B-02A468C03C6A}" dt="2023-09-26T20:43:17.652" v="5421" actId="20577"/>
      <pc:docMkLst>
        <pc:docMk/>
      </pc:docMkLst>
      <pc:sldChg chg="addSp delSp modSp mod setBg">
        <pc:chgData name="Alys Jones (2306769)" userId="72ba0ea9-0030-4798-9f21-f2e8910d99a7" providerId="ADAL" clId="{3CEAEE52-004A-074F-AC9B-02A468C03C6A}" dt="2023-09-26T20:20:25.747" v="5350" actId="1076"/>
        <pc:sldMkLst>
          <pc:docMk/>
          <pc:sldMk cId="1977571384" sldId="256"/>
        </pc:sldMkLst>
        <pc:spChg chg="mod">
          <ac:chgData name="Alys Jones (2306769)" userId="72ba0ea9-0030-4798-9f21-f2e8910d99a7" providerId="ADAL" clId="{3CEAEE52-004A-074F-AC9B-02A468C03C6A}" dt="2023-09-26T19:54:30.851" v="5041" actId="1076"/>
          <ac:spMkLst>
            <pc:docMk/>
            <pc:sldMk cId="1977571384" sldId="256"/>
            <ac:spMk id="4" creationId="{E3ADCE7C-54F6-46F1-8CFD-220E57E28671}"/>
          </ac:spMkLst>
        </pc:spChg>
        <pc:spChg chg="mod">
          <ac:chgData name="Alys Jones (2306769)" userId="72ba0ea9-0030-4798-9f21-f2e8910d99a7" providerId="ADAL" clId="{3CEAEE52-004A-074F-AC9B-02A468C03C6A}" dt="2023-09-26T20:17:30.446" v="5313" actId="255"/>
          <ac:spMkLst>
            <pc:docMk/>
            <pc:sldMk cId="1977571384" sldId="256"/>
            <ac:spMk id="5" creationId="{D6943273-8526-3934-CD61-AC64465CCE34}"/>
          </ac:spMkLst>
        </pc:spChg>
        <pc:spChg chg="mod">
          <ac:chgData name="Alys Jones (2306769)" userId="72ba0ea9-0030-4798-9f21-f2e8910d99a7" providerId="ADAL" clId="{3CEAEE52-004A-074F-AC9B-02A468C03C6A}" dt="2023-09-26T19:56:23.364" v="5064" actId="1076"/>
          <ac:spMkLst>
            <pc:docMk/>
            <pc:sldMk cId="1977571384" sldId="256"/>
            <ac:spMk id="8" creationId="{7F520532-DA80-4266-1785-C4DF9F5F6FF6}"/>
          </ac:spMkLst>
        </pc:spChg>
        <pc:spChg chg="add del mod">
          <ac:chgData name="Alys Jones (2306769)" userId="72ba0ea9-0030-4798-9f21-f2e8910d99a7" providerId="ADAL" clId="{3CEAEE52-004A-074F-AC9B-02A468C03C6A}" dt="2023-09-26T19:56:44.430" v="5066" actId="14100"/>
          <ac:spMkLst>
            <pc:docMk/>
            <pc:sldMk cId="1977571384" sldId="256"/>
            <ac:spMk id="9" creationId="{3E80801A-C004-8D65-D1ED-D20E45FC2553}"/>
          </ac:spMkLst>
        </pc:spChg>
        <pc:spChg chg="add mod">
          <ac:chgData name="Alys Jones (2306769)" userId="72ba0ea9-0030-4798-9f21-f2e8910d99a7" providerId="ADAL" clId="{3CEAEE52-004A-074F-AC9B-02A468C03C6A}" dt="2023-09-26T19:56:49.432" v="5067" actId="14100"/>
          <ac:spMkLst>
            <pc:docMk/>
            <pc:sldMk cId="1977571384" sldId="256"/>
            <ac:spMk id="10" creationId="{B8724437-B151-68A3-E1D2-569E449DA45F}"/>
          </ac:spMkLst>
        </pc:spChg>
        <pc:spChg chg="add del mod">
          <ac:chgData name="Alys Jones (2306769)" userId="72ba0ea9-0030-4798-9f21-f2e8910d99a7" providerId="ADAL" clId="{3CEAEE52-004A-074F-AC9B-02A468C03C6A}" dt="2023-09-24T21:05:39.705" v="4630" actId="767"/>
          <ac:spMkLst>
            <pc:docMk/>
            <pc:sldMk cId="1977571384" sldId="256"/>
            <ac:spMk id="11" creationId="{81F0DF6F-92C1-2D18-A04A-D37A224B759E}"/>
          </ac:spMkLst>
        </pc:spChg>
        <pc:spChg chg="add mod">
          <ac:chgData name="Alys Jones (2306769)" userId="72ba0ea9-0030-4798-9f21-f2e8910d99a7" providerId="ADAL" clId="{3CEAEE52-004A-074F-AC9B-02A468C03C6A}" dt="2023-09-26T20:10:03.780" v="5277" actId="20577"/>
          <ac:spMkLst>
            <pc:docMk/>
            <pc:sldMk cId="1977571384" sldId="256"/>
            <ac:spMk id="12" creationId="{94EF8503-600C-6C35-8CAA-0FEBA994D884}"/>
          </ac:spMkLst>
        </pc:spChg>
        <pc:spChg chg="add mod">
          <ac:chgData name="Alys Jones (2306769)" userId="72ba0ea9-0030-4798-9f21-f2e8910d99a7" providerId="ADAL" clId="{3CEAEE52-004A-074F-AC9B-02A468C03C6A}" dt="2023-09-26T20:17:40.175" v="5314" actId="1076"/>
          <ac:spMkLst>
            <pc:docMk/>
            <pc:sldMk cId="1977571384" sldId="256"/>
            <ac:spMk id="13" creationId="{F1F865E6-EB34-DBF0-BBF3-657F614DD798}"/>
          </ac:spMkLst>
        </pc:spChg>
        <pc:spChg chg="add del mod">
          <ac:chgData name="Alys Jones (2306769)" userId="72ba0ea9-0030-4798-9f21-f2e8910d99a7" providerId="ADAL" clId="{3CEAEE52-004A-074F-AC9B-02A468C03C6A}" dt="2023-09-26T20:18:51.650" v="5341" actId="767"/>
          <ac:spMkLst>
            <pc:docMk/>
            <pc:sldMk cId="1977571384" sldId="256"/>
            <ac:spMk id="14" creationId="{FF58E684-3E7F-A99F-19CA-4E41587C6334}"/>
          </ac:spMkLst>
        </pc:spChg>
        <pc:spChg chg="add del mod">
          <ac:chgData name="Alys Jones (2306769)" userId="72ba0ea9-0030-4798-9f21-f2e8910d99a7" providerId="ADAL" clId="{3CEAEE52-004A-074F-AC9B-02A468C03C6A}" dt="2023-09-26T20:18:41.820" v="5338" actId="767"/>
          <ac:spMkLst>
            <pc:docMk/>
            <pc:sldMk cId="1977571384" sldId="256"/>
            <ac:spMk id="15" creationId="{09EEE179-5270-EEEF-93F9-7F03E2017118}"/>
          </ac:spMkLst>
        </pc:spChg>
        <pc:spChg chg="add mod">
          <ac:chgData name="Alys Jones (2306769)" userId="72ba0ea9-0030-4798-9f21-f2e8910d99a7" providerId="ADAL" clId="{3CEAEE52-004A-074F-AC9B-02A468C03C6A}" dt="2023-09-26T20:20:25.747" v="5350" actId="1076"/>
          <ac:spMkLst>
            <pc:docMk/>
            <pc:sldMk cId="1977571384" sldId="256"/>
            <ac:spMk id="16" creationId="{0621D305-4691-7712-2E13-442F1EC26D3B}"/>
          </ac:spMkLst>
        </pc:spChg>
      </pc:sldChg>
      <pc:sldChg chg="addSp delSp modSp mod">
        <pc:chgData name="Alys Jones (2306769)" userId="72ba0ea9-0030-4798-9f21-f2e8910d99a7" providerId="ADAL" clId="{3CEAEE52-004A-074F-AC9B-02A468C03C6A}" dt="2023-09-26T20:43:17.652" v="5421" actId="20577"/>
        <pc:sldMkLst>
          <pc:docMk/>
          <pc:sldMk cId="3264633213" sldId="257"/>
        </pc:sldMkLst>
        <pc:spChg chg="add mod">
          <ac:chgData name="Alys Jones (2306769)" userId="72ba0ea9-0030-4798-9f21-f2e8910d99a7" providerId="ADAL" clId="{3CEAEE52-004A-074F-AC9B-02A468C03C6A}" dt="2023-09-26T20:30:29.222" v="5379" actId="14100"/>
          <ac:spMkLst>
            <pc:docMk/>
            <pc:sldMk cId="3264633213" sldId="257"/>
            <ac:spMk id="2" creationId="{58C59E59-DEFC-9E7A-33C1-53DEAF81A6FD}"/>
          </ac:spMkLst>
        </pc:spChg>
        <pc:spChg chg="add del mod">
          <ac:chgData name="Alys Jones (2306769)" userId="72ba0ea9-0030-4798-9f21-f2e8910d99a7" providerId="ADAL" clId="{3CEAEE52-004A-074F-AC9B-02A468C03C6A}" dt="2023-09-25T18:12:53.059" v="4897"/>
          <ac:spMkLst>
            <pc:docMk/>
            <pc:sldMk cId="3264633213" sldId="257"/>
            <ac:spMk id="3" creationId="{344E3B91-6EEF-D13E-108A-4CB53F4E2C0D}"/>
          </ac:spMkLst>
        </pc:spChg>
        <pc:spChg chg="add mod">
          <ac:chgData name="Alys Jones (2306769)" userId="72ba0ea9-0030-4798-9f21-f2e8910d99a7" providerId="ADAL" clId="{3CEAEE52-004A-074F-AC9B-02A468C03C6A}" dt="2023-09-26T20:20:39.392" v="5352" actId="255"/>
          <ac:spMkLst>
            <pc:docMk/>
            <pc:sldMk cId="3264633213" sldId="257"/>
            <ac:spMk id="4" creationId="{637F0112-3F05-8703-1BFE-771E10714DB8}"/>
          </ac:spMkLst>
        </pc:spChg>
        <pc:spChg chg="add del mod">
          <ac:chgData name="Alys Jones (2306769)" userId="72ba0ea9-0030-4798-9f21-f2e8910d99a7" providerId="ADAL" clId="{3CEAEE52-004A-074F-AC9B-02A468C03C6A}" dt="2023-09-26T20:30:09.384" v="5376"/>
          <ac:spMkLst>
            <pc:docMk/>
            <pc:sldMk cId="3264633213" sldId="257"/>
            <ac:spMk id="5" creationId="{9C825B08-6C8A-D538-DBFC-100076B1F6EB}"/>
          </ac:spMkLst>
        </pc:spChg>
        <pc:spChg chg="add mod">
          <ac:chgData name="Alys Jones (2306769)" userId="72ba0ea9-0030-4798-9f21-f2e8910d99a7" providerId="ADAL" clId="{3CEAEE52-004A-074F-AC9B-02A468C03C6A}" dt="2023-09-26T20:43:17.652" v="5421" actId="20577"/>
          <ac:spMkLst>
            <pc:docMk/>
            <pc:sldMk cId="3264633213" sldId="257"/>
            <ac:spMk id="6" creationId="{641596E5-7FA2-63E4-C48B-B032F5F52E61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AD2AEF-594D-9045-A8AF-F0B8CFC938FB}" type="datetimeFigureOut">
              <a:rPr lang="en-US" smtClean="0"/>
              <a:t>9/24/23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C6F69EB-3820-DC45-A9DD-7B66E68290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24588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6F69EB-3820-DC45-A9DD-7B66E682904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78257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FC5A37-3DDE-9FD8-0EC7-607D1F030C4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21BE259-E7B0-40A1-FCCA-4F6DA21A85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174CF1-C6C2-D3B9-AD7D-C6470F95DB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3EA2F-2D37-F644-A94C-BF05AC1C7C98}" type="datetime1">
              <a:rPr lang="en-GB" smtClean="0"/>
              <a:t>26/09/2023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EADC33-808B-71D9-D947-84964CF0A2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115321-19F1-DE4E-0BB5-FA0D63A16F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701C2F-F4CD-2348-A077-B1A3D76966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87574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D006AC-E343-7157-FA75-996AE44DFB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6FFF5F-5D5C-BAA1-BAC7-69992AB017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913BED-DDE9-87E2-F6B7-04520F86E1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B513D-3A8A-F14F-9DE7-5060495053B4}" type="datetime1">
              <a:rPr lang="en-GB" smtClean="0"/>
              <a:t>26/09/2023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CF7D2F-1711-E9E8-47D4-EF1F3A8284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9F7D2D-4431-C356-C2B2-125739E4E0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701C2F-F4CD-2348-A077-B1A3D76966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19960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EDF53-878F-FC38-50AB-4B5406E638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666BDC-0C3D-5687-0816-0677CAA24F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274E94-5921-9983-9F3A-4B3A148F71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D9129-D7A9-1C4C-905F-47E7DAB08AC2}" type="datetime1">
              <a:rPr lang="en-GB" smtClean="0"/>
              <a:t>26/09/2023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94CCE5-D744-B94A-CA36-97566F3C45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149F53-D6D3-309D-E0CC-5A74BF2BC2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701C2F-F4CD-2348-A077-B1A3D76966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91018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558E4B-132F-29F8-A469-97CA2C420E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EA92AF-554B-50F5-0BB7-12449911D4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73A2906-CC74-61AD-8895-26CF18EFC17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D2B42E-69A9-66DD-B710-7129105CA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46545-2979-C342-8B24-7662BB6AECC1}" type="datetime1">
              <a:rPr lang="en-GB" smtClean="0"/>
              <a:t>26/09/2023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3D6DC6-BC17-2372-529D-263150282E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E95BDD0-742B-342E-5875-0045B939EC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701C2F-F4CD-2348-A077-B1A3D76966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321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A86B64-BBDE-8C54-8F6D-472B3D2031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311E456-75A7-5171-58F5-81C98568CE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7EEF0F6-D767-1B06-82F1-D21E3C5160C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8810A2-2DE5-BB7B-51CE-C66B185FD18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430B3EA-47CD-E3C9-2AE1-4262A3D4448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7B2389-D195-6133-A967-57330023EF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97A910-557F-AB44-9025-74566F97013C}" type="datetime1">
              <a:rPr lang="en-GB" smtClean="0"/>
              <a:t>26/09/2023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0A2C5F-1331-9AFC-1302-9ADD861F89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B36B48E-9F40-FF47-C5F0-930EBF1B57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701C2F-F4CD-2348-A077-B1A3D76966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72892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4C101-BFA8-5425-2455-8A64F77980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1E008ED-3067-0DE7-0E37-6AE12E04B2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69711-B344-CC44-B629-5C35FCE64578}" type="datetime1">
              <a:rPr lang="en-GB" smtClean="0"/>
              <a:t>26/09/2023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D0A5537-A520-7ECA-B69F-049E5CC2CC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93365F5-391A-8E95-0C34-A01995E83F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701C2F-F4CD-2348-A077-B1A3D76966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69234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716D24-3811-365C-0190-8A6F14233D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652E65-2B3E-A343-A672-E3CF731A5611}" type="datetime1">
              <a:rPr lang="en-GB" smtClean="0"/>
              <a:t>26/09/2023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D6A31C-1815-961E-01F1-249F9F0410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947A32-6401-C4AF-D5DC-5673D28058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701C2F-F4CD-2348-A077-B1A3D76966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828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DB0CD0-586E-4A31-12CF-D2FA30A362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973388-C01B-B2C8-EE97-936328360A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5CB937-A45F-3D0E-A185-1BF2AB61C36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6795332-B74F-18B4-D978-EC5E48138C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E7F41-A5DF-6A45-A2DA-642A629D062F}" type="datetime1">
              <a:rPr lang="en-GB" smtClean="0"/>
              <a:t>26/09/2023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E901993-DEFF-E0BA-D5DC-F4F79C0277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552720E-46CB-58DB-2B7E-A77DDDDC77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701C2F-F4CD-2348-A077-B1A3D76966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47229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902BAF-342B-CFD6-79CF-A6C4780A48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D544275-53A7-8AFC-0FA1-9EBD74C8AF2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A9B3AE3-EA83-419A-A9C0-78A38DC1668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BAE1DFD-833B-0192-4E11-C6627C80C9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6DC2E0-F8C5-BC4F-9ABD-AEA9900D6766}" type="datetime1">
              <a:rPr lang="en-GB" smtClean="0"/>
              <a:t>26/09/2023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2DC072-17C7-63E8-A4E2-77351001EE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64D502E-19F2-2088-BCC3-AFA970FB42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701C2F-F4CD-2348-A077-B1A3D76966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85874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9295E9-6F71-4F0C-4BED-74546DCB05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7146425-0670-C37C-10B6-AC2ED61D6B0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95D3F-CD65-7912-4F0B-104D8499DA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4BD4C-34EB-DC48-B59E-B78EA8B5C894}" type="datetime1">
              <a:rPr lang="en-GB" smtClean="0"/>
              <a:t>26/09/2023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1EC6BD-0555-E180-2C2E-D8D8545236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466402-04F4-8F7B-BBC6-902191EFAC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701C2F-F4CD-2348-A077-B1A3D76966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22725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622122A-6FB0-F870-7D5C-C654E0E7D0C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191F16E-1885-A5AC-B4C1-C4DDFE2D259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8FF7DA-12B7-C42D-E0ED-4B121FE7F2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ED1C9-9A79-F047-ACAF-3155ABF35792}" type="datetime1">
              <a:rPr lang="en-GB" smtClean="0"/>
              <a:t>26/09/2023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FAE254-8DBC-0AFA-129D-81A17CDF39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4BE18D-A2C2-A949-D13F-DC84A24CA0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701C2F-F4CD-2348-A077-B1A3D76966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91487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AB0B05A-A33E-FFDF-478F-7899026FBE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5C7071-B6E0-DC91-BA56-65799C8462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751E48-A779-63F6-9F8F-F792BAAD76E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8CCAE7-0659-174C-B551-5EEEBF8E9A5A}" type="datetime1">
              <a:rPr lang="en-GB" smtClean="0"/>
              <a:t>26/09/2023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3E1761-5CA1-2157-B71C-0628632B72A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DAC681-7036-84C4-AD4F-28552DC0724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701C2F-F4CD-2348-A077-B1A3D76966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12043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heffield.ac.uk/academic-skills/study-skills-online/time-management" TargetMode="External"/><Relationship Id="rId3" Type="http://schemas.openxmlformats.org/officeDocument/2006/relationships/hyperlink" Target="https://citeseerx.ist.psu.edu/document?repid=rep1&amp;type=pdf&amp;doi=b42cffa5a2ad63a31fcf99869e7cb8ef72b44374" TargetMode="External"/><Relationship Id="rId7" Type="http://schemas.openxmlformats.org/officeDocument/2006/relationships/hyperlink" Target="https://www.ed.ac.uk/institute-academic-development/study-hub/learning-resources/critical" TargetMode="External"/><Relationship Id="rId2" Type="http://schemas.openxmlformats.org/officeDocument/2006/relationships/hyperlink" Target="https://cyberleninka.ru/article/n/enhancing-critical-thinking-of-students-in-curriculu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cambridge.org/elt/blog/2022/04/29/collaborative-learning-science-behind-it/" TargetMode="External"/><Relationship Id="rId5" Type="http://schemas.openxmlformats.org/officeDocument/2006/relationships/hyperlink" Target="https://summer.harvard.edu/blog/8-time-management-tips-for-students/" TargetMode="External"/><Relationship Id="rId4" Type="http://schemas.openxmlformats.org/officeDocument/2006/relationships/hyperlink" Target="https://www.nhs.uk/mental-health/self-help/guides-tools-and-activities/five-steps-to-mental-wellbein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3ADCE7C-54F6-46F1-8CFD-220E57E28671}"/>
              </a:ext>
            </a:extLst>
          </p:cNvPr>
          <p:cNvSpPr txBox="1"/>
          <p:nvPr/>
        </p:nvSpPr>
        <p:spPr>
          <a:xfrm>
            <a:off x="1731304" y="162410"/>
            <a:ext cx="846860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err="1">
                <a:solidFill>
                  <a:srgbClr val="EF70E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US" sz="2000" dirty="0">
                <a:solidFill>
                  <a:srgbClr val="EF70E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2000" dirty="0" err="1">
                <a:solidFill>
                  <a:srgbClr val="EF70E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rhinweddau</a:t>
            </a:r>
            <a:r>
              <a:rPr lang="en-US" sz="2000" dirty="0">
                <a:solidFill>
                  <a:srgbClr val="EF70E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solidFill>
                  <a:srgbClr val="EF70E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personol</a:t>
            </a:r>
            <a:r>
              <a:rPr lang="en-US" sz="2000" dirty="0">
                <a:solidFill>
                  <a:srgbClr val="EF70E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solidFill>
                  <a:srgbClr val="EF70E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US" sz="2000" dirty="0">
                <a:solidFill>
                  <a:srgbClr val="EF70E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solidFill>
                  <a:srgbClr val="EF70E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cyfrannu</a:t>
            </a:r>
            <a:r>
              <a:rPr lang="en-US" sz="2000" dirty="0">
                <a:solidFill>
                  <a:srgbClr val="EF70E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at </a:t>
            </a:r>
            <a:r>
              <a:rPr lang="en-US" sz="2000" dirty="0" err="1">
                <a:solidFill>
                  <a:srgbClr val="EF70E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ddatblygiad</a:t>
            </a:r>
            <a:r>
              <a:rPr lang="en-US" sz="2000" dirty="0">
                <a:solidFill>
                  <a:srgbClr val="EF70E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solidFill>
                  <a:srgbClr val="EF70E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academaidd</a:t>
            </a:r>
            <a:r>
              <a:rPr lang="en-US" sz="2000" dirty="0">
                <a:solidFill>
                  <a:srgbClr val="EF70E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6943273-8526-3934-CD61-AC64465CCE34}"/>
              </a:ext>
            </a:extLst>
          </p:cNvPr>
          <p:cNvSpPr txBox="1"/>
          <p:nvPr/>
        </p:nvSpPr>
        <p:spPr>
          <a:xfrm>
            <a:off x="10995378" y="39300"/>
            <a:ext cx="107244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2306769</a:t>
            </a:r>
          </a:p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ECEY4008C</a:t>
            </a:r>
          </a:p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742 o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eiriau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F520532-DA80-4266-1785-C4DF9F5F6FF6}"/>
              </a:ext>
            </a:extLst>
          </p:cNvPr>
          <p:cNvSpPr txBox="1"/>
          <p:nvPr/>
        </p:nvSpPr>
        <p:spPr>
          <a:xfrm>
            <a:off x="197064" y="1862550"/>
            <a:ext cx="4585855" cy="3477875"/>
          </a:xfrm>
          <a:prstGeom prst="rect">
            <a:avLst/>
          </a:prstGeom>
          <a:solidFill>
            <a:srgbClr val="F2FEED"/>
          </a:solidFill>
          <a:ln w="12700">
            <a:solidFill>
              <a:srgbClr val="7DE726"/>
            </a:solidFill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4585855"/>
                      <a:gd name="connsiteY0" fmla="*/ 0 h 3493264"/>
                      <a:gd name="connsiteX1" fmla="*/ 4585855 w 4585855"/>
                      <a:gd name="connsiteY1" fmla="*/ 0 h 3493264"/>
                      <a:gd name="connsiteX2" fmla="*/ 4585855 w 4585855"/>
                      <a:gd name="connsiteY2" fmla="*/ 3493264 h 3493264"/>
                      <a:gd name="connsiteX3" fmla="*/ 0 w 4585855"/>
                      <a:gd name="connsiteY3" fmla="*/ 3493264 h 3493264"/>
                      <a:gd name="connsiteX4" fmla="*/ 0 w 4585855"/>
                      <a:gd name="connsiteY4" fmla="*/ 0 h 349326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4585855" h="3493264" extrusionOk="0">
                        <a:moveTo>
                          <a:pt x="0" y="0"/>
                        </a:moveTo>
                        <a:cubicBezTo>
                          <a:pt x="705708" y="118645"/>
                          <a:pt x="2681657" y="116012"/>
                          <a:pt x="4585855" y="0"/>
                        </a:cubicBezTo>
                        <a:cubicBezTo>
                          <a:pt x="4452973" y="1161841"/>
                          <a:pt x="4670806" y="2778061"/>
                          <a:pt x="4585855" y="3493264"/>
                        </a:cubicBezTo>
                        <a:cubicBezTo>
                          <a:pt x="2492000" y="3627864"/>
                          <a:pt x="867057" y="3336068"/>
                          <a:pt x="0" y="3493264"/>
                        </a:cubicBezTo>
                        <a:cubicBezTo>
                          <a:pt x="-20187" y="2494815"/>
                          <a:pt x="-152480" y="983465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None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r>
              <a:rPr lang="en-GB" sz="1000" b="1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Trefnu</a:t>
            </a:r>
            <a:r>
              <a:rPr lang="en-GB" sz="10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b="1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amser</a:t>
            </a:r>
            <a:r>
              <a:rPr lang="en-GB" sz="10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ôl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Cotrell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(2019)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mae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rheoli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amser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hanfodol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gyfer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lwyddo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y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Brifysgol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Mae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hi’n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honni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bod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myfyrwyr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llawer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mwy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tebygol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lwyddo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chael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profiad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gwych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os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ydyn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nhw’n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treulio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mwy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amser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astudio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rheoli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hamser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effeithiol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Cred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Prifysgol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Sheffield (2023)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ddylai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myfyrwyr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addasu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i’r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arfer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reoli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amser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chynllunio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gynted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â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phosibl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er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mai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rheoli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amser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yw’r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her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fwyaf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mae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myfyrwyr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wynebu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ôl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Moore </a:t>
            </a:r>
            <a:r>
              <a:rPr lang="en-GB" sz="10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et al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(2010)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mae’n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sgil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bwysig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er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mwyn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lwyddo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mewn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gradd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Er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mwyn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rheoli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amser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effeithiol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awgryma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Cotrell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(2019)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dylai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myfyrwyr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fyfyrio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gallu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presennol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reoli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amser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er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mwyn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gwneud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newidiadau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gosod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blaenoriaethau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Er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mae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amser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astudio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bwysig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mae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hi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hefyd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amlygu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pwysigrwydd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cydbwysedd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bywyd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fel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treulio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amser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gyda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theulu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ffrindiau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chadw’n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heini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Cefnogir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y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farn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hon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Brifysgol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Sheffield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ddywed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fydd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corff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meddwl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myfyrwyr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cael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hadfywio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wrth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ymlacio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gorffwys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ddigon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gwsg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ymarfer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corff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chymdeithasu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sydd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hefyd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galluogi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afael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gofynion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cwrs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Dylai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myfyrwyr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ystyried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wrth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greu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rhaglen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astudio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bersonol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Mae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yna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amrywiaeth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strategaethau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gwahanol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y gall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myfyrwyr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defnyddio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er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mwyn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rheoli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hamser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effeithiol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Mae Parsons (2022)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awgrymu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gall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myfyrwyr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gadw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dyddiadur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calendr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chreu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amserlen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bersonol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Dylai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fyfyrwyr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geisio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ddefnyddio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amrywiaeth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strategaethau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rheoli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amser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er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mwyn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weld pa un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sydd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gweithio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orau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iddyn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nhw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</a:p>
          <a:p>
            <a:endParaRPr lang="en-GB" sz="10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E80801A-C004-8D65-D1ED-D20E45FC2553}"/>
              </a:ext>
            </a:extLst>
          </p:cNvPr>
          <p:cNvSpPr txBox="1"/>
          <p:nvPr/>
        </p:nvSpPr>
        <p:spPr>
          <a:xfrm>
            <a:off x="4942114" y="923412"/>
            <a:ext cx="7125707" cy="2246769"/>
          </a:xfrm>
          <a:prstGeom prst="rect">
            <a:avLst/>
          </a:prstGeom>
          <a:solidFill>
            <a:srgbClr val="FFEFFF"/>
          </a:solidFill>
          <a:ln w="12700" cap="flat">
            <a:solidFill>
              <a:srgbClr val="E0B4F4"/>
            </a:solidFill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7212015"/>
                      <a:gd name="connsiteY0" fmla="*/ 0 h 2092881"/>
                      <a:gd name="connsiteX1" fmla="*/ 7212015 w 7212015"/>
                      <a:gd name="connsiteY1" fmla="*/ 0 h 2092881"/>
                      <a:gd name="connsiteX2" fmla="*/ 7212015 w 7212015"/>
                      <a:gd name="connsiteY2" fmla="*/ 2092881 h 2092881"/>
                      <a:gd name="connsiteX3" fmla="*/ 0 w 7212015"/>
                      <a:gd name="connsiteY3" fmla="*/ 2092881 h 2092881"/>
                      <a:gd name="connsiteX4" fmla="*/ 0 w 7212015"/>
                      <a:gd name="connsiteY4" fmla="*/ 0 h 209288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7212015" h="2092881" extrusionOk="0">
                        <a:moveTo>
                          <a:pt x="0" y="0"/>
                        </a:moveTo>
                        <a:cubicBezTo>
                          <a:pt x="2688228" y="118645"/>
                          <a:pt x="5454011" y="116012"/>
                          <a:pt x="7212015" y="0"/>
                        </a:cubicBezTo>
                        <a:cubicBezTo>
                          <a:pt x="7079133" y="749216"/>
                          <a:pt x="7296966" y="1472535"/>
                          <a:pt x="7212015" y="2092881"/>
                        </a:cubicBezTo>
                        <a:cubicBezTo>
                          <a:pt x="4421596" y="2227481"/>
                          <a:pt x="1178619" y="1935685"/>
                          <a:pt x="0" y="2092881"/>
                        </a:cubicBezTo>
                        <a:cubicBezTo>
                          <a:pt x="-20187" y="1081520"/>
                          <a:pt x="-152480" y="253875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None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r>
              <a:rPr lang="en-GB" sz="1000" b="1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Dysgu</a:t>
            </a:r>
            <a:r>
              <a:rPr lang="en-GB" sz="10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b="1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cydweithredol</a:t>
            </a:r>
            <a:r>
              <a:rPr lang="en-GB" sz="10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Cred Moore </a:t>
            </a:r>
            <a:r>
              <a:rPr lang="en-GB" sz="10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et al. 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(2010)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ein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bod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ni’n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dysgu’n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well o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oedran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ifanc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wrth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ryngweithio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gydag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eraill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ystod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ei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amser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y </a:t>
            </a:r>
            <a:r>
              <a:rPr lang="en-GB" sz="10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rifysgol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gall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llawer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fyfyrwyr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ymgymryd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mewn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dysgu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cydweithredol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Er gall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deimlo’n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galed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ac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heriol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arddegau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mae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yna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nifer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resymau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pam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mae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dysgu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cydweithredol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ddymunol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ac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fuddiol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(Moore </a:t>
            </a:r>
            <a:r>
              <a:rPr lang="en-GB" sz="10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et al., 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2010) Mae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dysgu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cydweithredol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darparu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cyfleoedd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ddatblygu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da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ni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ôl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Moore </a:t>
            </a:r>
            <a:r>
              <a:rPr lang="en-GB" sz="10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et al. 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(2010)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ategir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Spence (2022)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sy’n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awgrymu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bod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dysgu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cydweithredol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galluogi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myfyrwyr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ddatblygu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ystod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eang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sgiliau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sy’n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ddefnyddiol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ôl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iddynt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adael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y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brifysgol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Dywed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Spence (2022)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fod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myfyrwyr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sydd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cyd-weithio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a’i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gilydd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fwy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tebygol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feithrin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perthnasoedd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cryfach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parhaol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mae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godi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hunan-barch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sydd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arwain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at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ddatblygiad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sgiliau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cymdeithasol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sefydlogrwydd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emosiynol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Cred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Cotrell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(2019) bod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dysgu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cydweithredol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ffordd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wych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fyfyrwyr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cymell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ei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gilydd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wrth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gymryd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rhan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mewn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tasgau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academaidd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Trwy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rannu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syniadau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helpu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dysgu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wrth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ei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gilydd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mae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dysgu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cydweithredol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ffordd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hwylus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gymdeithasol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ddysgu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Mae’r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Gwasanaeth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Iechyd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Gwladol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(GIG, 2022)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awgrymu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bod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ffurfio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perthnasoedd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da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gydag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eraill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cael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dylanwad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cadarnhaol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iechyd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meddwl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llesiant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unigolyn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Gall person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ddatblygu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ei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ymdeimlad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hunanwerth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pherthyn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trwy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ryngweithio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gydag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eraill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(GIG, 2022).</a:t>
            </a:r>
          </a:p>
          <a:p>
            <a:endParaRPr lang="en-GB" sz="10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8724437-B151-68A3-E1D2-569E449DA45F}"/>
              </a:ext>
            </a:extLst>
          </p:cNvPr>
          <p:cNvSpPr txBox="1"/>
          <p:nvPr/>
        </p:nvSpPr>
        <p:spPr>
          <a:xfrm>
            <a:off x="4942114" y="3254830"/>
            <a:ext cx="7125707" cy="2554545"/>
          </a:xfrm>
          <a:prstGeom prst="rect">
            <a:avLst/>
          </a:prstGeom>
          <a:solidFill>
            <a:srgbClr val="FFF8D4"/>
          </a:solidFill>
          <a:ln w="127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1000" b="1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Meddwl</a:t>
            </a:r>
            <a:r>
              <a:rPr lang="en-GB" sz="10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b="1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b="1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feirniadol</a:t>
            </a:r>
            <a:r>
              <a:rPr lang="en-GB" sz="10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Awgryma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Eales-Reynolds </a:t>
            </a:r>
            <a:r>
              <a:rPr lang="en-GB" sz="10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et al. 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(2013) bod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pobl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ifanc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dechrau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datblygu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sgiliau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feddwl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feirniadol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trwy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ofyn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amrywiaeth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gwestiynau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diddiwedd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er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mwyn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gwneud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synnwyr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o’r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byd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o’u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gwmpas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Cred Lai (2011)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gallwn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ddysgu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feddwl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feirniadol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unrhyw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oedran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ddylai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addysgwyr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ddefnyddio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tasgau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ddatrys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problemau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penagored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lle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mae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amrywiaeth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atebion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gwahanol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Er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mwyn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gwblhau’r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tasgau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yma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bydd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angen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i’r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myfyrwyr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gefnogi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ei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benderfyniadau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casgliadau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a’u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honiadau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gyda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ffeithiau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neu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ddadleuon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addas. Mae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meddwl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feirniadol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darparu’r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cyfle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fyfyrwyr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brosesu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dadansoddi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gwybodaeth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cofio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ffeithiau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allweddol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datrys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problemau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wrth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astudio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ac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mewn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bywyd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gyffredinol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meddai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Djumanova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(2021).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Nid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dod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hyd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wallau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unig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yw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ystyr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meddwl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feirniadol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mae’n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ymwneud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llunio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barn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dda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Prifysgol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Caeredin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2023).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Awgryma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Eales-Reynolds </a:t>
            </a:r>
            <a:r>
              <a:rPr lang="en-GB" sz="10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et al. 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(2013) bod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meddyliwr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beirniadol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dda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fodlon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cwestiynu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farn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ei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hun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trwy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adnabod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ei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gryfderau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a’i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wendidau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maent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hyderus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ymchwilio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ymhellach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trwy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ofyn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cwestiynau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 bod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agored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farn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safbwyntiau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eraill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Mae Eales-Reynolds </a:t>
            </a:r>
            <a:r>
              <a:rPr lang="en-GB" sz="10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et al. 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(2013)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amlygu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pwysigrwydd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meddwl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feirniadol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mewn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bywyd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a’r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ôl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astudio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trwy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awgrymu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fod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cyflogwyr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chwilio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am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unigolion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sydd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â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sgiliau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feddwl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feirniadol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dadansoddi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beirniadol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datrys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problemau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effeithiol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fod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y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sgiliau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yma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ffordd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dda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benderfynu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oes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unigolyn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sgiliau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rheoli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ac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arwain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effeithiol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Cefnogir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Brifysgol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Caeredin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(2023)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oherwydd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awgryma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fod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meddwl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feirniadol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sgil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hanfodol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er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mwyn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llwyddo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drwy’r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brifysgol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ac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y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dyfodol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</a:p>
          <a:p>
            <a:endParaRPr lang="en-GB" sz="10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4EF8503-600C-6C35-8CAA-0FEBA994D884}"/>
              </a:ext>
            </a:extLst>
          </p:cNvPr>
          <p:cNvSpPr txBox="1"/>
          <p:nvPr/>
        </p:nvSpPr>
        <p:spPr>
          <a:xfrm>
            <a:off x="188461" y="923412"/>
            <a:ext cx="4585855" cy="861774"/>
          </a:xfrm>
          <a:prstGeom prst="rect">
            <a:avLst/>
          </a:prstGeom>
          <a:solidFill>
            <a:srgbClr val="E4DEFF"/>
          </a:solidFill>
          <a:ln>
            <a:solidFill>
              <a:srgbClr val="A398C8"/>
            </a:solidFill>
          </a:ln>
        </p:spPr>
        <p:txBody>
          <a:bodyPr wrap="square" rtlCol="0">
            <a:spAutoFit/>
          </a:bodyPr>
          <a:lstStyle/>
          <a:p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Mae'r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poster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canlynol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amlinellu'r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galluoedd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, y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strategaethau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a'r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arferion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a all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gynorthwyo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dysgwyr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lwyddo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amlygu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pwysigrwydd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rheoli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cydweithredol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meddwl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feirniadol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gyd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academaidd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hanfodol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1F865E6-EB34-DBF0-BBF3-657F614DD798}"/>
              </a:ext>
            </a:extLst>
          </p:cNvPr>
          <p:cNvSpPr txBox="1"/>
          <p:nvPr/>
        </p:nvSpPr>
        <p:spPr>
          <a:xfrm>
            <a:off x="197064" y="5417789"/>
            <a:ext cx="4577252" cy="861774"/>
          </a:xfrm>
          <a:prstGeom prst="rect">
            <a:avLst/>
          </a:prstGeom>
          <a:solidFill>
            <a:srgbClr val="D1F4FF"/>
          </a:solidFill>
          <a:ln w="12700">
            <a:solidFill>
              <a:srgbClr val="A3BEC8"/>
            </a:solidFill>
          </a:ln>
        </p:spPr>
        <p:txBody>
          <a:bodyPr wrap="square" rtlCol="0">
            <a:spAutoFit/>
          </a:bodyPr>
          <a:lstStyle/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I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grynhoi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amlwg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rheoli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cydweithredol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meddwl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feirniadol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gyd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un mor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â’i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gilydd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er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mwyn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llwyddo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ystod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astudio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Os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yma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ddefnyddio’n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gywir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byddant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cyfrannu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at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ddatblygiad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academaidd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myfyrwyr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621D305-4691-7712-2E13-442F1EC26D3B}"/>
              </a:ext>
            </a:extLst>
          </p:cNvPr>
          <p:cNvSpPr txBox="1"/>
          <p:nvPr/>
        </p:nvSpPr>
        <p:spPr>
          <a:xfrm>
            <a:off x="5840802" y="6449369"/>
            <a:ext cx="255198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19775713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8C59E59-DEFC-9E7A-33C1-53DEAF81A6FD}"/>
              </a:ext>
            </a:extLst>
          </p:cNvPr>
          <p:cNvSpPr txBox="1"/>
          <p:nvPr/>
        </p:nvSpPr>
        <p:spPr>
          <a:xfrm>
            <a:off x="250371" y="174171"/>
            <a:ext cx="176348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Llyfryddiaeth</a:t>
            </a:r>
            <a:r>
              <a:rPr lang="en-US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37F0112-3F05-8703-1BFE-771E10714DB8}"/>
              </a:ext>
            </a:extLst>
          </p:cNvPr>
          <p:cNvSpPr txBox="1"/>
          <p:nvPr/>
        </p:nvSpPr>
        <p:spPr>
          <a:xfrm>
            <a:off x="5945157" y="6357257"/>
            <a:ext cx="255198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41596E5-7FA2-63E4-C48B-B032F5F52E61}"/>
              </a:ext>
            </a:extLst>
          </p:cNvPr>
          <p:cNvSpPr txBox="1"/>
          <p:nvPr/>
        </p:nvSpPr>
        <p:spPr>
          <a:xfrm>
            <a:off x="250372" y="664029"/>
            <a:ext cx="11702142" cy="5755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0" i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Cotrell</a:t>
            </a:r>
            <a:r>
              <a:rPr lang="en-GB" sz="1000" b="0" i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S. (2019) </a:t>
            </a:r>
            <a:r>
              <a:rPr lang="en-GB" sz="1000" b="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Study Skills Handbook. </a:t>
            </a:r>
            <a:r>
              <a:rPr lang="en-GB" sz="1000" b="0" i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5th </a:t>
            </a:r>
            <a:r>
              <a:rPr lang="en-GB" sz="1000" b="0" i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edn</a:t>
            </a:r>
            <a:r>
              <a:rPr lang="en-GB" sz="1000" b="0" i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London: SAGE PUBLICATIONS LTD.</a:t>
            </a:r>
            <a:r>
              <a:rPr lang="en-GB" sz="1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</a:p>
          <a:p>
            <a:endParaRPr lang="en-GB" sz="10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1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</a:p>
          <a:p>
            <a:r>
              <a:rPr lang="en-GB" sz="1000" b="0" i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Djumanova</a:t>
            </a:r>
            <a:r>
              <a:rPr lang="en-GB" sz="1000" b="0" i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B, (2021) ‘ENHANCING CRITICAL THINKING OF STUDENTS IN CURRICULUM’, </a:t>
            </a:r>
            <a:r>
              <a:rPr lang="en-GB" sz="1000" b="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Academic Research Educational Sciences, </a:t>
            </a:r>
            <a:r>
              <a:rPr lang="en-GB" sz="1000" b="0" i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2(2), pp. 1009. Available at: </a:t>
            </a:r>
            <a:r>
              <a:rPr lang="en-GB" sz="10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2"/>
              </a:rPr>
              <a:t>https://cyberleninka.ru/article/n/enhancing-critical-thinking-of-students-in-curriculum</a:t>
            </a:r>
            <a:r>
              <a:rPr lang="en-GB" sz="1000" b="0" i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 21/9/23)</a:t>
            </a:r>
            <a:r>
              <a:rPr lang="en-GB" sz="1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</a:p>
          <a:p>
            <a:endParaRPr lang="en-GB" sz="10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GB" sz="10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1000" b="0" i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Eales-Reynolds, L-J. </a:t>
            </a:r>
            <a:r>
              <a:rPr lang="en-GB" sz="1000" b="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et al., </a:t>
            </a:r>
            <a:r>
              <a:rPr lang="en-GB" sz="1000" b="0" i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(2009) </a:t>
            </a:r>
            <a:r>
              <a:rPr lang="en-GB" sz="1000" b="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Critical thinking skills for education students. </a:t>
            </a:r>
            <a:r>
              <a:rPr lang="en-GB" sz="1000" b="0" i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Second </a:t>
            </a:r>
            <a:r>
              <a:rPr lang="en-GB" sz="1000" b="0" i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edn</a:t>
            </a:r>
            <a:r>
              <a:rPr lang="en-GB" sz="1000" b="0" i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London: Sage publications. ELH </a:t>
            </a:r>
          </a:p>
          <a:p>
            <a:endParaRPr lang="en-GB" sz="10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000" b="0" i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Lai. E, (2011) </a:t>
            </a:r>
            <a:r>
              <a:rPr lang="en-GB" sz="1000" b="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Critical Thinking: A literature review, </a:t>
            </a:r>
            <a:r>
              <a:rPr lang="en-GB" sz="1000" b="0" i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June. Available at: </a:t>
            </a:r>
            <a:r>
              <a:rPr lang="en-GB" sz="10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3"/>
              </a:rPr>
              <a:t>https://citeseerx.ist.psu.edu/document?repid=rep1&amp;type=pdf&amp;doi=b42cffa5a2ad63a31fcf99869e7cb8ef72b44374</a:t>
            </a:r>
            <a:r>
              <a:rPr lang="en-GB" sz="1000" b="0" i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 21/9/23)</a:t>
            </a:r>
          </a:p>
          <a:p>
            <a:endParaRPr lang="en-GB" sz="10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GB" sz="10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1000" b="0" i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Moore, S. </a:t>
            </a:r>
            <a:r>
              <a:rPr lang="en-GB" sz="1000" b="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et al. </a:t>
            </a:r>
            <a:r>
              <a:rPr lang="en-GB" sz="1000" b="0" i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(2010) The ultimate study skills handbook [electronic resource] . Maidenhead, England :, Open University Press. EDC428.</a:t>
            </a:r>
          </a:p>
          <a:p>
            <a:endParaRPr lang="en-GB" sz="10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GB" sz="10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1000" b="0" i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National Health Service (2022) </a:t>
            </a:r>
            <a:r>
              <a:rPr lang="en-GB" sz="1000" b="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5 steps to mental wellbeing, </a:t>
            </a:r>
            <a:r>
              <a:rPr lang="en-GB" sz="1000" b="0" i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16th December. Available at: </a:t>
            </a:r>
            <a:r>
              <a:rPr lang="en-GB" sz="10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4"/>
              </a:rPr>
              <a:t>https://www.nhs.uk/mental-health/self-help/guides-tools-and-activities/five-steps-to-mental-wellbeing/</a:t>
            </a:r>
            <a:r>
              <a:rPr lang="en-GB" sz="1000" b="0" i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 21/9/23)</a:t>
            </a:r>
            <a:r>
              <a:rPr lang="en-GB" sz="1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</a:p>
          <a:p>
            <a:endParaRPr lang="en-GB" sz="10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1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</a:p>
          <a:p>
            <a:r>
              <a:rPr lang="en-GB" sz="1000" b="0" i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Parsons. L, (2022) ‘8 time management tips for students’, </a:t>
            </a:r>
            <a:r>
              <a:rPr lang="en-GB" sz="1000" b="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Harvard summer school, </a:t>
            </a:r>
            <a:r>
              <a:rPr lang="en-GB" sz="1000" b="0" i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14th of October. Available at: </a:t>
            </a:r>
            <a:r>
              <a:rPr lang="en-GB" sz="1000" b="0" i="0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5"/>
              </a:rPr>
              <a:t>https://summer.harvard.edu/blog/8-time-management-tips-for-students/</a:t>
            </a:r>
            <a:r>
              <a:rPr lang="en-GB" sz="1000" b="0" i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 19/9/23)</a:t>
            </a:r>
            <a:r>
              <a:rPr lang="en-GB" sz="1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</a:p>
          <a:p>
            <a:endParaRPr lang="en-GB" sz="10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GB" sz="10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1000" b="0" i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Spence. C, (2022) </a:t>
            </a:r>
            <a:r>
              <a:rPr lang="en-GB" sz="1000" b="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Collaborative learning: the science behind it and why it works, </a:t>
            </a:r>
            <a:r>
              <a:rPr lang="en-GB" sz="1000" b="0" i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29th April. Available at: </a:t>
            </a:r>
            <a:r>
              <a:rPr lang="en-GB" sz="1000" b="0" i="0" u="none" strike="noStrike" dirty="0">
                <a:solidFill>
                  <a:srgbClr val="E4AF0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6"/>
              </a:rPr>
              <a:t>https://www.cambridge.org/elt/blog/2022/04/29/collaborative-learning-science-behind-it/</a:t>
            </a:r>
            <a:r>
              <a:rPr lang="en-GB" sz="1000" b="0" i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 19/9/23)</a:t>
            </a:r>
          </a:p>
          <a:p>
            <a:endParaRPr lang="en-GB" sz="10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1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</a:p>
          <a:p>
            <a:r>
              <a:rPr lang="en-GB" sz="1000" b="0" i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University of Edinburgh, (2023) </a:t>
            </a:r>
            <a:r>
              <a:rPr lang="en-GB" sz="1000" b="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institute for academic development, Critical thinking.</a:t>
            </a:r>
            <a:r>
              <a:rPr lang="en-GB" sz="10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10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1000" b="0" i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Available at: </a:t>
            </a:r>
            <a:r>
              <a:rPr lang="en-GB" sz="10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7"/>
              </a:rPr>
              <a:t>https://www.ed.ac.uk/institute-academic-development/study-hub/learning-resources/critical</a:t>
            </a:r>
            <a:r>
              <a:rPr lang="en-GB" sz="1000" b="0" i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 </a:t>
            </a:r>
            <a:r>
              <a:rPr lang="en-GB" sz="1000" b="0" i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18/9/23)</a:t>
            </a:r>
          </a:p>
          <a:p>
            <a:endParaRPr lang="en-GB" sz="10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10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</a:p>
          <a:p>
            <a:r>
              <a:rPr lang="en-GB" sz="1000" b="0" i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University of Sheffield, (2023) </a:t>
            </a:r>
            <a:r>
              <a:rPr lang="en-GB" sz="1000" b="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Time management Ideas and strategies to help manage your time and avoid distractions. </a:t>
            </a:r>
            <a:r>
              <a:rPr lang="en-GB" sz="1000" b="0" i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Available at: </a:t>
            </a:r>
            <a:r>
              <a:rPr lang="en-GB" sz="10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8"/>
              </a:rPr>
              <a:t>https://www.sheffield.ac.uk/academic-skills/study-skills-online/time-management</a:t>
            </a:r>
            <a:r>
              <a:rPr lang="en-GB" sz="1000" b="0" i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 19/9/23)</a:t>
            </a:r>
            <a:r>
              <a:rPr lang="en-GB" sz="1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</a:p>
          <a:p>
            <a:endParaRPr lang="en-GB" sz="1000" dirty="0">
              <a:effectLst/>
              <a:latin typeface=".AppleSystemUIFont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000" dirty="0">
                <a:effectLst/>
                <a:latin typeface=".AppleSystemUIFont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46332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3371</TotalTime>
  <Words>1289</Words>
  <Application>Microsoft Macintosh PowerPoint</Application>
  <PresentationFormat>Widescreen</PresentationFormat>
  <Paragraphs>47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.AppleSystemUIFont</vt:lpstr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Alys Jones (2306769)</dc:creator>
  <cp:lastModifiedBy>Alys Jones (2306769)</cp:lastModifiedBy>
  <cp:revision>1</cp:revision>
  <dcterms:created xsi:type="dcterms:W3CDTF">2023-09-24T12:31:34Z</dcterms:created>
  <dcterms:modified xsi:type="dcterms:W3CDTF">2023-09-26T20:43:18Z</dcterms:modified>
</cp:coreProperties>
</file>