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8"/>
  </p:notesMasterIdLst>
  <p:sldIdLst>
    <p:sldId id="256" r:id="rId3"/>
    <p:sldId id="343" r:id="rId4"/>
    <p:sldId id="323" r:id="rId5"/>
    <p:sldId id="342" r:id="rId6"/>
    <p:sldId id="339" r:id="rId7"/>
    <p:sldId id="340" r:id="rId8"/>
    <p:sldId id="341" r:id="rId9"/>
    <p:sldId id="336" r:id="rId10"/>
    <p:sldId id="338" r:id="rId11"/>
    <p:sldId id="337" r:id="rId12"/>
    <p:sldId id="344" r:id="rId13"/>
    <p:sldId id="331" r:id="rId14"/>
    <p:sldId id="334" r:id="rId15"/>
    <p:sldId id="330" r:id="rId16"/>
    <p:sldId id="33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93"/>
    <p:restoredTop sz="80732"/>
  </p:normalViewPr>
  <p:slideViewPr>
    <p:cSldViewPr snapToGrid="0" snapToObjects="1">
      <p:cViewPr varScale="1">
        <p:scale>
          <a:sx n="84" d="100"/>
          <a:sy n="84" d="100"/>
        </p:scale>
        <p:origin x="17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03B37-E070-EA4D-B85A-89AB3E87E745}">
      <dgm:prSet phldrT="[Text]"/>
      <dgm:spPr/>
      <dgm:t>
        <a:bodyPr/>
        <a:lstStyle/>
        <a:p>
          <a:r>
            <a:rPr lang="en-GB" dirty="0"/>
            <a:t>Credible and reliable sources</a:t>
          </a:r>
        </a:p>
      </dgm:t>
    </dgm:pt>
    <dgm:pt modelId="{74547306-38DA-F043-8E26-601455F6F38C}" type="parTrans" cxnId="{33329733-173F-474F-9A21-0E25C7D4E7A6}">
      <dgm:prSet/>
      <dgm:spPr/>
      <dgm:t>
        <a:bodyPr/>
        <a:lstStyle/>
        <a:p>
          <a:endParaRPr lang="en-GB"/>
        </a:p>
      </dgm:t>
    </dgm:pt>
    <dgm:pt modelId="{076701BA-6D61-2048-AB93-62ABA7D6AD28}" type="sibTrans" cxnId="{33329733-173F-474F-9A21-0E25C7D4E7A6}">
      <dgm:prSet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Relevant and recent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D0F1B18C-EF44-6E4D-95C8-F6A96B1DB64A}">
      <dgm:prSet phldrT="[Text]"/>
      <dgm:spPr/>
      <dgm:t>
        <a:bodyPr/>
        <a:lstStyle/>
        <a:p>
          <a:r>
            <a:rPr lang="en-GB" dirty="0"/>
            <a:t>Harvard reference list</a:t>
          </a:r>
        </a:p>
      </dgm:t>
    </dgm:pt>
    <dgm:pt modelId="{18A3F85A-E346-AA46-B719-2346463B6F21}" type="parTrans" cxnId="{BC156FA3-F5E2-224B-BC61-CB107604B86A}">
      <dgm:prSet/>
      <dgm:spPr/>
      <dgm:t>
        <a:bodyPr/>
        <a:lstStyle/>
        <a:p>
          <a:endParaRPr lang="en-GB"/>
        </a:p>
      </dgm:t>
    </dgm:pt>
    <dgm:pt modelId="{89D10749-842E-BF4E-83B1-4D9AEC8A2E87}" type="sibTrans" cxnId="{BC156FA3-F5E2-224B-BC61-CB107604B86A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9234EEA8-F293-0C49-9F7B-989C0EB5140F}" type="pres">
      <dgm:prSet presAssocID="{22A03B37-E070-EA4D-B85A-89AB3E87E745}" presName="Accent1" presStyleCnt="0"/>
      <dgm:spPr/>
    </dgm:pt>
    <dgm:pt modelId="{578D7919-C4B7-F341-A4FF-B46E4B07D98C}" type="pres">
      <dgm:prSet presAssocID="{22A03B37-E070-EA4D-B85A-89AB3E87E745}" presName="Accent" presStyleLbl="node1" presStyleIdx="0" presStyleCnt="3"/>
      <dgm:spPr/>
    </dgm:pt>
    <dgm:pt modelId="{35F30100-491B-F546-B83D-9B76473ED787}" type="pres">
      <dgm:prSet presAssocID="{22A03B37-E070-EA4D-B85A-89AB3E87E745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03AC451F-BB15-C64F-8216-01F446618292}" type="pres">
      <dgm:prSet presAssocID="{0F51CC8D-9600-3443-80E1-128D63F26989}" presName="Accent2" presStyleCnt="0"/>
      <dgm:spPr/>
    </dgm:pt>
    <dgm:pt modelId="{3F4AC843-463C-6B4A-89C1-001D87D382DC}" type="pres">
      <dgm:prSet presAssocID="{0F51CC8D-9600-3443-80E1-128D63F26989}" presName="Accent" presStyleLbl="node1" presStyleIdx="1" presStyleCnt="3"/>
      <dgm:spPr/>
    </dgm:pt>
    <dgm:pt modelId="{8852C6B7-B9AD-2246-A360-AA237DBF4842}" type="pres">
      <dgm:prSet presAssocID="{0F51CC8D-9600-3443-80E1-128D63F26989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BEBB1CC9-313F-8F45-A447-1AA73136D0AC}" type="pres">
      <dgm:prSet presAssocID="{D0F1B18C-EF44-6E4D-95C8-F6A96B1DB64A}" presName="Accent3" presStyleCnt="0"/>
      <dgm:spPr/>
    </dgm:pt>
    <dgm:pt modelId="{B45B9905-E58A-0148-A6F0-680DBCBD2958}" type="pres">
      <dgm:prSet presAssocID="{D0F1B18C-EF44-6E4D-95C8-F6A96B1DB64A}" presName="Accent" presStyleLbl="node1" presStyleIdx="2" presStyleCnt="3"/>
      <dgm:spPr/>
    </dgm:pt>
    <dgm:pt modelId="{75EEE386-058B-D64C-954F-220CDA6C5389}" type="pres">
      <dgm:prSet presAssocID="{D0F1B18C-EF44-6E4D-95C8-F6A96B1DB64A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F2813C0B-DD9E-B143-8366-28728EDECD82}" type="presOf" srcId="{0F51CC8D-9600-3443-80E1-128D63F26989}" destId="{8852C6B7-B9AD-2246-A360-AA237DBF4842}" srcOrd="0" destOrd="0" presId="urn:microsoft.com/office/officeart/2009/layout/CircleArrowProcess"/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33329733-173F-474F-9A21-0E25C7D4E7A6}" srcId="{F8BEB877-7AB4-7744-8639-E9ADF7C42F24}" destId="{22A03B37-E070-EA4D-B85A-89AB3E87E745}" srcOrd="0" destOrd="0" parTransId="{74547306-38DA-F043-8E26-601455F6F38C}" sibTransId="{076701BA-6D61-2048-AB93-62ABA7D6AD28}"/>
    <dgm:cxn modelId="{2D187450-B72D-0A49-9193-A0FD67F21F71}" srcId="{F8BEB877-7AB4-7744-8639-E9ADF7C42F24}" destId="{0F51CC8D-9600-3443-80E1-128D63F26989}" srcOrd="1" destOrd="0" parTransId="{076A9CE6-7C18-B44B-AE93-F26F844E38B4}" sibTransId="{885CF367-DD89-2B4F-930F-1C975B26270F}"/>
    <dgm:cxn modelId="{77158354-FB43-C246-9C37-A9C577563441}" type="presOf" srcId="{22A03B37-E070-EA4D-B85A-89AB3E87E745}" destId="{35F30100-491B-F546-B83D-9B76473ED787}" srcOrd="0" destOrd="0" presId="urn:microsoft.com/office/officeart/2009/layout/CircleArrowProcess"/>
    <dgm:cxn modelId="{7B46097C-43AC-AB46-9142-B0443E194607}" type="presOf" srcId="{D0F1B18C-EF44-6E4D-95C8-F6A96B1DB64A}" destId="{75EEE386-058B-D64C-954F-220CDA6C5389}" srcOrd="0" destOrd="0" presId="urn:microsoft.com/office/officeart/2009/layout/CircleArrowProcess"/>
    <dgm:cxn modelId="{BC156FA3-F5E2-224B-BC61-CB107604B86A}" srcId="{F8BEB877-7AB4-7744-8639-E9ADF7C42F24}" destId="{D0F1B18C-EF44-6E4D-95C8-F6A96B1DB64A}" srcOrd="2" destOrd="0" parTransId="{18A3F85A-E346-AA46-B719-2346463B6F21}" sibTransId="{89D10749-842E-BF4E-83B1-4D9AEC8A2E87}"/>
    <dgm:cxn modelId="{E686462C-6EF7-6B4A-810F-ABA9CEC36716}" type="presParOf" srcId="{F7B6C237-3117-2C4F-AFDC-5F54DBDFEF8E}" destId="{9234EEA8-F293-0C49-9F7B-989C0EB5140F}" srcOrd="0" destOrd="0" presId="urn:microsoft.com/office/officeart/2009/layout/CircleArrowProcess"/>
    <dgm:cxn modelId="{C1B256DD-ED1E-BD4A-BEE1-50D20E732680}" type="presParOf" srcId="{9234EEA8-F293-0C49-9F7B-989C0EB5140F}" destId="{578D7919-C4B7-F341-A4FF-B46E4B07D98C}" srcOrd="0" destOrd="0" presId="urn:microsoft.com/office/officeart/2009/layout/CircleArrowProcess"/>
    <dgm:cxn modelId="{B7ECAC6A-4B1F-BE47-9A6B-FEC6AF3D3056}" type="presParOf" srcId="{F7B6C237-3117-2C4F-AFDC-5F54DBDFEF8E}" destId="{35F30100-491B-F546-B83D-9B76473ED787}" srcOrd="1" destOrd="0" presId="urn:microsoft.com/office/officeart/2009/layout/CircleArrowProcess"/>
    <dgm:cxn modelId="{32980B71-8F95-2E49-A2C2-649904EBDC77}" type="presParOf" srcId="{F7B6C237-3117-2C4F-AFDC-5F54DBDFEF8E}" destId="{03AC451F-BB15-C64F-8216-01F446618292}" srcOrd="2" destOrd="0" presId="urn:microsoft.com/office/officeart/2009/layout/CircleArrowProcess"/>
    <dgm:cxn modelId="{69D3BD34-579F-E342-A2E3-DEA5128939C4}" type="presParOf" srcId="{03AC451F-BB15-C64F-8216-01F446618292}" destId="{3F4AC843-463C-6B4A-89C1-001D87D382DC}" srcOrd="0" destOrd="0" presId="urn:microsoft.com/office/officeart/2009/layout/CircleArrowProcess"/>
    <dgm:cxn modelId="{FF34B882-90D4-1A49-AA08-8F4B2AF49A36}" type="presParOf" srcId="{F7B6C237-3117-2C4F-AFDC-5F54DBDFEF8E}" destId="{8852C6B7-B9AD-2246-A360-AA237DBF4842}" srcOrd="3" destOrd="0" presId="urn:microsoft.com/office/officeart/2009/layout/CircleArrowProcess"/>
    <dgm:cxn modelId="{8EFBA938-CBCD-C942-BD08-D313DB91C169}" type="presParOf" srcId="{F7B6C237-3117-2C4F-AFDC-5F54DBDFEF8E}" destId="{BEBB1CC9-313F-8F45-A447-1AA73136D0AC}" srcOrd="4" destOrd="0" presId="urn:microsoft.com/office/officeart/2009/layout/CircleArrowProcess"/>
    <dgm:cxn modelId="{397ED65F-21B7-5640-B463-D4E2E5B97964}" type="presParOf" srcId="{BEBB1CC9-313F-8F45-A447-1AA73136D0AC}" destId="{B45B9905-E58A-0148-A6F0-680DBCBD2958}" srcOrd="0" destOrd="0" presId="urn:microsoft.com/office/officeart/2009/layout/CircleArrowProcess"/>
    <dgm:cxn modelId="{2098CDDF-A77C-9046-A37A-586B5FE20FAC}" type="presParOf" srcId="{F7B6C237-3117-2C4F-AFDC-5F54DBDFEF8E}" destId="{75EEE386-058B-D64C-954F-220CDA6C5389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7919-C4B7-F341-A4FF-B46E4B07D98C}">
      <dsp:nvSpPr>
        <dsp:cNvPr id="0" name=""/>
        <dsp:cNvSpPr/>
      </dsp:nvSpPr>
      <dsp:spPr>
        <a:xfrm>
          <a:off x="1221810" y="14070"/>
          <a:ext cx="2114442" cy="2114764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30100-491B-F546-B83D-9B76473ED787}">
      <dsp:nvSpPr>
        <dsp:cNvPr id="0" name=""/>
        <dsp:cNvSpPr/>
      </dsp:nvSpPr>
      <dsp:spPr>
        <a:xfrm>
          <a:off x="1689171" y="777564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Credible and reliable sources</a:t>
          </a:r>
        </a:p>
      </dsp:txBody>
      <dsp:txXfrm>
        <a:off x="1689171" y="777564"/>
        <a:ext cx="1174954" cy="587336"/>
      </dsp:txXfrm>
    </dsp:sp>
    <dsp:sp modelId="{3F4AC843-463C-6B4A-89C1-001D87D382DC}">
      <dsp:nvSpPr>
        <dsp:cNvPr id="0" name=""/>
        <dsp:cNvSpPr/>
      </dsp:nvSpPr>
      <dsp:spPr>
        <a:xfrm>
          <a:off x="634531" y="1229159"/>
          <a:ext cx="2114442" cy="2114764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2C6B7-B9AD-2246-A360-AA237DBF4842}">
      <dsp:nvSpPr>
        <dsp:cNvPr id="0" name=""/>
        <dsp:cNvSpPr/>
      </dsp:nvSpPr>
      <dsp:spPr>
        <a:xfrm>
          <a:off x="1104275" y="1999682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Relevant and recent</a:t>
          </a:r>
        </a:p>
      </dsp:txBody>
      <dsp:txXfrm>
        <a:off x="1104275" y="1999682"/>
        <a:ext cx="1174954" cy="587336"/>
      </dsp:txXfrm>
    </dsp:sp>
    <dsp:sp modelId="{B45B9905-E58A-0148-A6F0-680DBCBD2958}">
      <dsp:nvSpPr>
        <dsp:cNvPr id="0" name=""/>
        <dsp:cNvSpPr/>
      </dsp:nvSpPr>
      <dsp:spPr>
        <a:xfrm>
          <a:off x="1372302" y="2589655"/>
          <a:ext cx="1816633" cy="1817361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EE386-058B-D64C-954F-220CDA6C5389}">
      <dsp:nvSpPr>
        <dsp:cNvPr id="0" name=""/>
        <dsp:cNvSpPr/>
      </dsp:nvSpPr>
      <dsp:spPr>
        <a:xfrm>
          <a:off x="1691951" y="3223557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Harvard reference list</a:t>
          </a:r>
        </a:p>
      </dsp:txBody>
      <dsp:txXfrm>
        <a:off x="1691951" y="3223557"/>
        <a:ext cx="1174954" cy="587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1EEA5-5BF4-914D-8A05-70EA5544DA24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4418A-E3FA-FE4E-9907-85A2D01FCC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64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>
            <a:extLst>
              <a:ext uri="{FF2B5EF4-FFF2-40B4-BE49-F238E27FC236}">
                <a16:creationId xmlns:a16="http://schemas.microsoft.com/office/drawing/2014/main" id="{2D9833A4-90A1-9642-B54F-A7CED2A352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76802" name="Notes Placeholder 2">
            <a:extLst>
              <a:ext uri="{FF2B5EF4-FFF2-40B4-BE49-F238E27FC236}">
                <a16:creationId xmlns:a16="http://schemas.microsoft.com/office/drawing/2014/main" id="{BD637735-489C-C649-B284-87A87BE3D0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6803" name="Slide Number Placeholder 3">
            <a:extLst>
              <a:ext uri="{FF2B5EF4-FFF2-40B4-BE49-F238E27FC236}">
                <a16:creationId xmlns:a16="http://schemas.microsoft.com/office/drawing/2014/main" id="{932D9C84-A1C6-5C45-A46C-8CCC9CF114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C9333B-7C59-7E4D-BAFB-0829E9C6562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6470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Highlight aim of study</a:t>
            </a:r>
          </a:p>
          <a:p>
            <a:r>
              <a:rPr lang="en-US" dirty="0"/>
              <a:t>Methods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intervention</a:t>
            </a:r>
          </a:p>
          <a:p>
            <a:r>
              <a:rPr lang="en-US" baseline="0" dirty="0"/>
              <a:t>Key findings </a:t>
            </a:r>
            <a:r>
              <a:rPr lang="mr-IN" baseline="0" dirty="0"/>
              <a:t>–</a:t>
            </a:r>
            <a:r>
              <a:rPr lang="en-US" baseline="0" dirty="0"/>
              <a:t> results </a:t>
            </a:r>
            <a:r>
              <a:rPr lang="mr-IN" baseline="0" dirty="0"/>
              <a:t>–</a:t>
            </a:r>
            <a:r>
              <a:rPr lang="en-US" baseline="0" dirty="0"/>
              <a:t> need to be specific</a:t>
            </a:r>
          </a:p>
          <a:p>
            <a:r>
              <a:rPr lang="en-US" baseline="0" dirty="0"/>
              <a:t>“Self-care reduces incidents”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2766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Highlight aim of study</a:t>
            </a:r>
          </a:p>
          <a:p>
            <a:r>
              <a:rPr lang="en-US" dirty="0"/>
              <a:t>Methods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intervention</a:t>
            </a:r>
          </a:p>
          <a:p>
            <a:r>
              <a:rPr lang="en-US" baseline="0" dirty="0"/>
              <a:t>Key findings </a:t>
            </a:r>
            <a:r>
              <a:rPr lang="mr-IN" baseline="0" dirty="0"/>
              <a:t>–</a:t>
            </a:r>
            <a:r>
              <a:rPr lang="en-US" baseline="0" dirty="0"/>
              <a:t> results </a:t>
            </a:r>
            <a:r>
              <a:rPr lang="mr-IN" baseline="0" dirty="0"/>
              <a:t>–</a:t>
            </a:r>
            <a:r>
              <a:rPr lang="en-US" baseline="0" dirty="0"/>
              <a:t> need to be specific</a:t>
            </a:r>
          </a:p>
          <a:p>
            <a:r>
              <a:rPr lang="en-US" baseline="0" dirty="0"/>
              <a:t>“Self-care reduces incidents”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3958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Highlight aim of study</a:t>
            </a:r>
          </a:p>
          <a:p>
            <a:r>
              <a:rPr lang="en-US" dirty="0"/>
              <a:t>Methods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intervention</a:t>
            </a:r>
          </a:p>
          <a:p>
            <a:r>
              <a:rPr lang="en-US" baseline="0" dirty="0"/>
              <a:t>Key findings </a:t>
            </a:r>
            <a:r>
              <a:rPr lang="mr-IN" baseline="0" dirty="0"/>
              <a:t>–</a:t>
            </a:r>
            <a:r>
              <a:rPr lang="en-US" baseline="0" dirty="0"/>
              <a:t> results </a:t>
            </a:r>
            <a:r>
              <a:rPr lang="mr-IN" baseline="0" dirty="0"/>
              <a:t>–</a:t>
            </a:r>
            <a:r>
              <a:rPr lang="en-US" baseline="0" dirty="0"/>
              <a:t> need to be specific</a:t>
            </a:r>
          </a:p>
          <a:p>
            <a:r>
              <a:rPr lang="en-US" baseline="0" dirty="0"/>
              <a:t>“Self-care reduces incidents”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754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 want to see</a:t>
            </a:r>
          </a:p>
          <a:p>
            <a:r>
              <a:rPr lang="en-US" dirty="0"/>
              <a:t>Taken from abstract</a:t>
            </a:r>
          </a:p>
          <a:p>
            <a:r>
              <a:rPr lang="en-US" dirty="0"/>
              <a:t>Self-rated health was not chosen because very small improvement AND</a:t>
            </a:r>
            <a:r>
              <a:rPr lang="en-US" baseline="0" dirty="0"/>
              <a:t> risk of self assessment bias</a:t>
            </a:r>
          </a:p>
          <a:p>
            <a:r>
              <a:rPr lang="en-US" baseline="0" dirty="0"/>
              <a:t>Mental subscale of quality of life not chosen because overall quality of life not significant </a:t>
            </a:r>
            <a:r>
              <a:rPr lang="mr-IN" baseline="0" dirty="0"/>
              <a:t>–</a:t>
            </a:r>
            <a:r>
              <a:rPr lang="en-US" baseline="0" dirty="0"/>
              <a:t> inconsistent findings</a:t>
            </a:r>
          </a:p>
          <a:p>
            <a:endParaRPr lang="en-US" baseline="0" dirty="0"/>
          </a:p>
          <a:p>
            <a:r>
              <a:rPr lang="en-US" baseline="0" dirty="0"/>
              <a:t>For some of you, will be aiming for the second example </a:t>
            </a:r>
            <a:r>
              <a:rPr lang="mr-IN" baseline="0" dirty="0"/>
              <a:t>–</a:t>
            </a:r>
            <a:r>
              <a:rPr lang="en-US" baseline="0" dirty="0"/>
              <a:t> demonstrate understanding but keep it simple</a:t>
            </a:r>
          </a:p>
          <a:p>
            <a:r>
              <a:rPr lang="en-US" baseline="0" dirty="0"/>
              <a:t>2 levels </a:t>
            </a:r>
            <a:r>
              <a:rPr lang="mr-IN" baseline="0" dirty="0"/>
              <a:t>–</a:t>
            </a:r>
            <a:r>
              <a:rPr lang="en-US" baseline="0" dirty="0"/>
              <a:t> aim for what </a:t>
            </a:r>
            <a:r>
              <a:rPr lang="en-US" baseline="0"/>
              <a:t>is appropriate for you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9605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Look</a:t>
            </a:r>
            <a:r>
              <a:rPr lang="en-US" baseline="0" dirty="0"/>
              <a:t> at </a:t>
            </a:r>
            <a:r>
              <a:rPr lang="en-US" dirty="0"/>
              <a:t>methods </a:t>
            </a:r>
            <a:r>
              <a:rPr lang="en-US" baseline="0" dirty="0"/>
              <a:t>section - &gt;65yr olds</a:t>
            </a:r>
          </a:p>
          <a:p>
            <a:r>
              <a:rPr lang="en-US" baseline="0" dirty="0"/>
              <a:t>Look in results section - Actually only 2 RCTs pooled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167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/>
              <a:t>Look in table </a:t>
            </a:r>
            <a:r>
              <a:rPr lang="mr-IN" baseline="0" dirty="0"/>
              <a:t>–</a:t>
            </a:r>
            <a:r>
              <a:rPr lang="en-US" baseline="0" dirty="0"/>
              <a:t> only one study listed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Imhof</a:t>
            </a:r>
            <a:endParaRPr lang="en-US" baseline="0" dirty="0"/>
          </a:p>
          <a:p>
            <a:r>
              <a:rPr lang="en-US" baseline="0" dirty="0"/>
              <a:t>Actually more accurate to find that source and examine detail</a:t>
            </a:r>
            <a:r>
              <a:rPr lang="mr-IN" baseline="0" dirty="0"/>
              <a:t>……</a:t>
            </a:r>
            <a:r>
              <a:rPr lang="en-GB" baseline="0" dirty="0"/>
              <a:t> mobility action was increasing PA and addressing environmental factors </a:t>
            </a:r>
            <a:r>
              <a:rPr lang="mr-IN" baseline="0" dirty="0"/>
              <a:t>–</a:t>
            </a:r>
            <a:r>
              <a:rPr lang="en-GB" baseline="0" dirty="0"/>
              <a:t> bath mats, handrails, use of walkers, </a:t>
            </a:r>
            <a:r>
              <a:rPr lang="en-GB" baseline="0" dirty="0" err="1"/>
              <a:t>etc</a:t>
            </a:r>
            <a:endParaRPr lang="en-GB" baseline="0" dirty="0"/>
          </a:p>
          <a:p>
            <a:r>
              <a:rPr lang="en-GB" baseline="0" dirty="0"/>
              <a:t>Limitation of study </a:t>
            </a:r>
            <a:r>
              <a:rPr lang="mr-IN" baseline="0" dirty="0"/>
              <a:t>–</a:t>
            </a:r>
            <a:r>
              <a:rPr lang="en-GB" baseline="0" dirty="0"/>
              <a:t> self reported data </a:t>
            </a:r>
            <a:r>
              <a:rPr lang="mr-IN" baseline="0" dirty="0"/>
              <a:t>–</a:t>
            </a:r>
            <a:r>
              <a:rPr lang="en-GB" baseline="0" dirty="0"/>
              <a:t> lack of objective measures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46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0C107-55C8-5345-A22A-7BEEFEBB56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3B073-2BB5-4D43-A2FA-C544E54A0ECB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28AD-FFBB-A74D-B626-24C4967D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3C8C6-8562-A444-A2DE-D79BBE88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D5BEF-8399-C44B-B36C-F541144D66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51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3B73C-EE01-1D4C-9E28-901EA833B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70DA-8F40-C645-B0B2-ACC5C58BB2BA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7C15E-8F8E-8947-95CB-799B57F52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B2D53-7E07-6E4A-8858-7131A6227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3F47E-DD02-FB45-82B3-7F77F7ED48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36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E5A3A-52B3-AE40-A219-D1110046C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7D196-9FDC-8546-9D45-D2CBCE309ADC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C485E88-18CF-DB42-A9C3-F91F58C76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199F9-58FE-0845-9104-938EF4D8D2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85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3A0B5E4-ADB8-BB4E-B31F-6BD86F094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8FAEF-C1B5-F145-BB37-6E20186BADBA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15EF3-2886-0F48-B841-9F033E92C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89460-142A-6749-9B58-E452E06B6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267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515EF2-0009-7D4D-9354-99FD5C7BB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4C2F-1730-4B45-B4AD-D075B7D67E52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7D9C596-155F-8F4B-8DED-E04447C8C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77EB7-C9FF-984A-92CA-96991E2EC6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973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0E9F1C-8F9A-F547-B82A-80FC769CA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04D4D-CEAB-8E4B-9211-32CB94094D2C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080973D-775F-D842-B174-E6D2636193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D3145-F497-BC47-B693-6003EA0D6E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01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EEF287A-6EBE-304B-85AD-1065D3A0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11E1-EAC4-9840-A422-DC95D325B15F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C3C0CBA-339C-9045-97B7-2E27DCD98C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4CED7-0D68-3441-9AB2-6A4B792F0A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38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62F0C6-7FC3-8C45-A2A8-99279268D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85897-2664-6F40-BCD7-87495C978346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F0177-6488-1547-873A-F0ADB82FB6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AC08A-5D46-5148-AF7C-C2DF88BCC2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5767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AE6D7-4214-C045-9F3C-881B8A7A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5A2D1-E976-934A-A965-E6C771D51E01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608F0-8175-A34F-9489-0542FCEFF6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FD76C-FD08-8849-928F-5438FE7D80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521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BCBF7-883A-7440-B544-BBCAE863F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9EFA5-BB7A-BB4C-AF49-8244C25528A1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EE81F0-0688-0E45-88C7-2DE08AC6EC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426B-C0F2-A848-B026-7D9906B4B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6046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6A24A-3006-234C-B83E-5BF31705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736D-515B-5641-B505-DE5DA4891ED8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85DF85-B4BC-D84B-8F3B-5AD15A1E2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572B-E8FC-A544-A1CB-362D69ED1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825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38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976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485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194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85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59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106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20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915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08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527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D459FFD-A88B-7045-AD65-29FF319B033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23FB6ED-7B17-144D-B98B-6E10B76477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5391F-885D-4241-A148-B55876FC4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1BBD59-4C84-7E46-9720-CE5F118089ED}" type="datetime1">
              <a:rPr lang="en-GB" altLang="en-US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6F8C-08FB-404B-AA87-6684CB9014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397749F-9D1D-324B-A2C6-6186B5F6A3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617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DA50F-4C80-5C44-AE40-4115C91611D6}" type="datetimeFigureOut">
              <a:rPr lang="en-US" smtClean="0"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342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hel-primo.hosted.exlibrisgroup.com/primo-explore/search?vid=44WHELF_UWTSD_VU1&amp;lang=en_U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browzine.com/libraries/1422/journals/6977/issues/current?sort=title" TargetMode="External"/><Relationship Id="rId3" Type="http://schemas.openxmlformats.org/officeDocument/2006/relationships/hyperlink" Target="https://whel-primo.hosted.exlibrisgroup.com/primo-explore/dbfulldisplay?docid=44UWTSD_ALMA61168178840002421&amp;context=L&amp;vid=44WHELF_UWTSD_VU1&amp;lang=en_US&amp;adaptor=Local%20Search%20Engine&amp;tab=jsearch_slot&amp;query=any,contains,&amp;offset=0&amp;databases=letter,P" TargetMode="External"/><Relationship Id="rId7" Type="http://schemas.openxmlformats.org/officeDocument/2006/relationships/hyperlink" Target="https://browzine.com/libraries/1422/journals/17023/issues/current?sort=title" TargetMode="External"/><Relationship Id="rId2" Type="http://schemas.openxmlformats.org/officeDocument/2006/relationships/hyperlink" Target="https://whel-primo.hosted.exlibrisgroup.com/primo-explore/fulldisplay?docid=44UWTSD_ALMA51176543270002421&amp;context=L&amp;vid=44WHELF_UWTSD_VU1&amp;lang=en_US&amp;search_scope=CSCOP_EVERYTHING&amp;adaptor=Local%20Search%20Engine&amp;tab=tab1&amp;query=any,contains,social%20services%20abstracts%20database&amp;offset=0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browzine.com/libraries/1422/journals/10492/issues/current?sort=title" TargetMode="External"/><Relationship Id="rId5" Type="http://schemas.openxmlformats.org/officeDocument/2006/relationships/hyperlink" Target="https://scholar.google.com/" TargetMode="External"/><Relationship Id="rId4" Type="http://schemas.openxmlformats.org/officeDocument/2006/relationships/hyperlink" Target="https://whel-primo.hosted.exlibrisgroup.com/primo-explore/dbfulldisplay?docid=44UWTSD_ALMA61172120080002421&amp;context=L&amp;vid=44WHELF_UWTSD_VU1&amp;lang=en_US&amp;adaptor=Local%20Search%20Engine&amp;tab=jsearch_slot&amp;query=any,contains,&amp;offset=0&amp;databases=letter,P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38C4E-8DBA-EB4A-8E7A-0E392A2DA0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Assignment skills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B479-2E90-DD4E-86FF-450A5B3CFD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855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Paraphrasing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Read paper on self care in elderly by Wong et al 2018</a:t>
            </a:r>
          </a:p>
          <a:p>
            <a:r>
              <a:rPr lang="en-US" dirty="0"/>
              <a:t>Write 2-3 sentences on key findings from their research.</a:t>
            </a:r>
          </a:p>
          <a:p>
            <a:r>
              <a:rPr lang="en-US" dirty="0"/>
              <a:t>Take care to use your own words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406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Title 1">
            <a:extLst>
              <a:ext uri="{FF2B5EF4-FFF2-40B4-BE49-F238E27FC236}">
                <a16:creationId xmlns:a16="http://schemas.microsoft.com/office/drawing/2014/main" id="{A34043CA-EE36-3E41-88AF-4D8FCAF21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en-US" altLang="en-US"/>
              <a:t>Engagement with literature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F229B7-346D-6045-9B29-A44E55E702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6608" y="1218456"/>
          <a:ext cx="3970784" cy="4421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10103-E0D0-E344-92F4-4E1762B969A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5780" name="Slide Number Placeholder 4">
            <a:extLst>
              <a:ext uri="{FF2B5EF4-FFF2-40B4-BE49-F238E27FC236}">
                <a16:creationId xmlns:a16="http://schemas.microsoft.com/office/drawing/2014/main" id="{4AC0DF6C-D6AD-1749-BD12-0A2CD42914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3043713-FCD2-6746-8977-15ED5F89B043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C01ADAC-15D0-DD43-AD89-C23D81FB9FFB}"/>
                  </a:ext>
                </a:extLst>
              </p14:cNvPr>
              <p14:cNvContentPartPr/>
              <p14:nvPr/>
            </p14:nvContentPartPr>
            <p14:xfrm>
              <a:off x="7271820" y="2486745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C01ADAC-15D0-DD43-AD89-C23D81FB9FF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62820" y="247774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33F97835-7264-484E-BA9A-D95C48F30331}"/>
              </a:ext>
            </a:extLst>
          </p:cNvPr>
          <p:cNvSpPr/>
          <p:nvPr/>
        </p:nvSpPr>
        <p:spPr>
          <a:xfrm rot="751753">
            <a:off x="1560513" y="2984502"/>
            <a:ext cx="1509712" cy="284163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75783" name="TextBox 15">
            <a:extLst>
              <a:ext uri="{FF2B5EF4-FFF2-40B4-BE49-F238E27FC236}">
                <a16:creationId xmlns:a16="http://schemas.microsoft.com/office/drawing/2014/main" id="{7016E88B-9E9D-674C-B38B-238CE0B03B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7" y="1285875"/>
            <a:ext cx="1439863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Literature searching skills</a:t>
            </a:r>
          </a:p>
        </p:txBody>
      </p:sp>
      <p:sp>
        <p:nvSpPr>
          <p:cNvPr id="17" name="Striped Right Arrow 16">
            <a:extLst>
              <a:ext uri="{FF2B5EF4-FFF2-40B4-BE49-F238E27FC236}">
                <a16:creationId xmlns:a16="http://schemas.microsoft.com/office/drawing/2014/main" id="{28ABDE25-954C-1F49-AFA1-126267759229}"/>
              </a:ext>
            </a:extLst>
          </p:cNvPr>
          <p:cNvSpPr/>
          <p:nvPr/>
        </p:nvSpPr>
        <p:spPr>
          <a:xfrm rot="11184992">
            <a:off x="5970588" y="4530725"/>
            <a:ext cx="1039812" cy="23653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2DA66027-937F-8249-ACD8-D4569D8C6CE4}"/>
              </a:ext>
            </a:extLst>
          </p:cNvPr>
          <p:cNvSpPr/>
          <p:nvPr/>
        </p:nvSpPr>
        <p:spPr>
          <a:xfrm rot="10072371">
            <a:off x="5929313" y="1820865"/>
            <a:ext cx="963612" cy="2889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75786" name="TextBox 18">
            <a:extLst>
              <a:ext uri="{FF2B5EF4-FFF2-40B4-BE49-F238E27FC236}">
                <a16:creationId xmlns:a16="http://schemas.microsoft.com/office/drawing/2014/main" id="{BBA040E2-6938-0A4F-850F-E6D1984AA5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4388" y="4370388"/>
            <a:ext cx="1871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Cited in text =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in reference list</a:t>
            </a:r>
          </a:p>
        </p:txBody>
      </p:sp>
      <p:sp>
        <p:nvSpPr>
          <p:cNvPr id="75787" name="TextBox 19">
            <a:extLst>
              <a:ext uri="{FF2B5EF4-FFF2-40B4-BE49-F238E27FC236}">
                <a16:creationId xmlns:a16="http://schemas.microsoft.com/office/drawing/2014/main" id="{E0949D11-6ACD-684D-8463-5233B3885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527" y="2505077"/>
            <a:ext cx="1522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Literature supports points made</a:t>
            </a:r>
          </a:p>
        </p:txBody>
      </p:sp>
    </p:spTree>
    <p:extLst>
      <p:ext uri="{BB962C8B-B14F-4D97-AF65-F5344CB8AC3E}">
        <p14:creationId xmlns:p14="http://schemas.microsoft.com/office/powerpoint/2010/main" val="556548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write 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Great work to those who emailed</a:t>
            </a:r>
          </a:p>
          <a:p>
            <a:r>
              <a:rPr lang="en-US" sz="2800" dirty="0"/>
              <a:t>Only way to learn is from feedback</a:t>
            </a:r>
          </a:p>
          <a:p>
            <a:r>
              <a:rPr lang="en-US" sz="2800" dirty="0"/>
              <a:t>It will be challenging</a:t>
            </a:r>
          </a:p>
          <a:p>
            <a:r>
              <a:rPr lang="en-US" sz="2800" dirty="0"/>
              <a:t>Everyone can make improvements</a:t>
            </a:r>
          </a:p>
          <a:p>
            <a:r>
              <a:rPr lang="en-US" sz="2800" dirty="0"/>
              <a:t>You need to understand what you are citing</a:t>
            </a:r>
          </a:p>
          <a:p>
            <a:r>
              <a:rPr lang="en-US" sz="2800" dirty="0"/>
              <a:t>Let’s walk through the process of reading a paper and paraphrasing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77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-175067"/>
            <a:ext cx="8229600" cy="1143000"/>
          </a:xfrm>
        </p:spPr>
        <p:txBody>
          <a:bodyPr/>
          <a:lstStyle/>
          <a:p>
            <a:r>
              <a:rPr lang="en-US" dirty="0"/>
              <a:t>1. Read abstract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06" y="794479"/>
            <a:ext cx="8983301" cy="4991724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7576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-175067"/>
            <a:ext cx="8229600" cy="1143000"/>
          </a:xfrm>
        </p:spPr>
        <p:txBody>
          <a:bodyPr/>
          <a:lstStyle/>
          <a:p>
            <a:r>
              <a:rPr lang="en-US" dirty="0"/>
              <a:t>2. Highlight study aim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06" y="794479"/>
            <a:ext cx="8983301" cy="4991724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/>
          <p:cNvSpPr txBox="1"/>
          <p:nvPr/>
        </p:nvSpPr>
        <p:spPr>
          <a:xfrm>
            <a:off x="242706" y="644767"/>
            <a:ext cx="8888011" cy="646331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US" dirty="0"/>
              <a:t>Aim: review effectiveness of complex interventions to promote self-care on various measures </a:t>
            </a:r>
          </a:p>
          <a:p>
            <a:r>
              <a:rPr lang="en-US" dirty="0"/>
              <a:t>(ADL, </a:t>
            </a:r>
            <a:r>
              <a:rPr lang="en-US" dirty="0" err="1"/>
              <a:t>QoL</a:t>
            </a:r>
            <a:r>
              <a:rPr lang="en-US" dirty="0"/>
              <a:t>, falls, hospital admission, depression)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2705" y="3290341"/>
            <a:ext cx="8658227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What are complex interventions?</a:t>
            </a:r>
          </a:p>
          <a:p>
            <a:r>
              <a:rPr lang="en-US" dirty="0"/>
              <a:t>Individual assessment + care planning + provision of information</a:t>
            </a:r>
          </a:p>
        </p:txBody>
      </p:sp>
    </p:spTree>
    <p:extLst>
      <p:ext uri="{BB962C8B-B14F-4D97-AF65-F5344CB8AC3E}">
        <p14:creationId xmlns:p14="http://schemas.microsoft.com/office/powerpoint/2010/main" val="2077176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-175067"/>
            <a:ext cx="8229600" cy="1143000"/>
          </a:xfrm>
        </p:spPr>
        <p:txBody>
          <a:bodyPr/>
          <a:lstStyle/>
          <a:p>
            <a:r>
              <a:rPr lang="en-US" dirty="0"/>
              <a:t>3. Highlight key findings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06" y="794479"/>
            <a:ext cx="8983301" cy="4991724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3" name="TextBox 2"/>
          <p:cNvSpPr txBox="1"/>
          <p:nvPr/>
        </p:nvSpPr>
        <p:spPr>
          <a:xfrm>
            <a:off x="457199" y="967933"/>
            <a:ext cx="8490031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/>
              <a:t>Improvements in: Self </a:t>
            </a:r>
            <a:r>
              <a:rPr lang="en-US" dirty="0"/>
              <a:t>rated health, mental subscale of quality of life, incidence of falls</a:t>
            </a:r>
          </a:p>
        </p:txBody>
      </p:sp>
    </p:spTree>
    <p:extLst>
      <p:ext uri="{BB962C8B-B14F-4D97-AF65-F5344CB8AC3E}">
        <p14:creationId xmlns:p14="http://schemas.microsoft.com/office/powerpoint/2010/main" val="1900050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6496"/>
            <a:ext cx="8229600" cy="1143000"/>
          </a:xfrm>
        </p:spPr>
        <p:txBody>
          <a:bodyPr/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Paraphrasing the paper findings</a:t>
            </a:r>
            <a:b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How do you write that? Draft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1832"/>
            <a:ext cx="8229600" cy="2399050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Pooled analysis of 22 </a:t>
            </a:r>
            <a:r>
              <a:rPr lang="en-US" sz="2800" dirty="0" err="1">
                <a:latin typeface="Arial" charset="0"/>
                <a:ea typeface="Arial" charset="0"/>
                <a:cs typeface="Arial" charset="0"/>
              </a:rPr>
              <a:t>randomised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 controlled trials providing complex interventions to support self-care in older adults living in the community found that the occurrence of falls was reduced (OR 0.60, 95%CI 0.46 to 0.79) (Wong et al, 2018).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Or you could write it this way</a:t>
            </a:r>
          </a:p>
          <a:p>
            <a:pPr marL="0" indent="0">
              <a:buNone/>
            </a:pPr>
            <a:endParaRPr lang="en-US" sz="2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None/>
            </a:pPr>
            <a:endParaRPr lang="en-US" sz="28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250825" y="4125577"/>
            <a:ext cx="87872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charset="0"/>
                <a:ea typeface="Arial" charset="0"/>
                <a:cs typeface="Arial" charset="0"/>
              </a:rPr>
              <a:t>A number of studies have found that regular visits from nurses </a:t>
            </a:r>
          </a:p>
          <a:p>
            <a:r>
              <a:rPr lang="en-US" sz="2400" dirty="0">
                <a:latin typeface="Arial" charset="0"/>
                <a:ea typeface="Arial" charset="0"/>
                <a:cs typeface="Arial" charset="0"/>
              </a:rPr>
              <a:t>to implement </a:t>
            </a:r>
            <a:r>
              <a:rPr lang="en-US" sz="2400" dirty="0" err="1">
                <a:latin typeface="Arial" charset="0"/>
                <a:ea typeface="Arial" charset="0"/>
                <a:cs typeface="Arial" charset="0"/>
              </a:rPr>
              <a:t>individualised</a:t>
            </a:r>
            <a:r>
              <a:rPr lang="en-US" sz="2400" dirty="0">
                <a:latin typeface="Arial" charset="0"/>
                <a:ea typeface="Arial" charset="0"/>
                <a:cs typeface="Arial" charset="0"/>
              </a:rPr>
              <a:t> activity plans improves self care in </a:t>
            </a:r>
          </a:p>
          <a:p>
            <a:r>
              <a:rPr lang="en-US" sz="2400" dirty="0">
                <a:latin typeface="Arial" charset="0"/>
                <a:ea typeface="Arial" charset="0"/>
                <a:cs typeface="Arial" charset="0"/>
              </a:rPr>
              <a:t>the elderly and reduces the number of falls (Wong et al, 2018).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8075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6496"/>
            <a:ext cx="8229600" cy="1143000"/>
          </a:xfrm>
        </p:spPr>
        <p:txBody>
          <a:bodyPr/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Paraphrasing the paper findings </a:t>
            </a:r>
            <a:r>
              <a:rPr lang="mr-IN" sz="3200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–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 draft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9650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strike="sngStrike" dirty="0">
                <a:latin typeface="Arial" charset="0"/>
                <a:ea typeface="Arial" charset="0"/>
                <a:cs typeface="Arial" charset="0"/>
              </a:rPr>
              <a:t>Pooled analysis of 22 </a:t>
            </a:r>
            <a:r>
              <a:rPr lang="en-US" sz="2800" strike="sngStrike" dirty="0" err="1">
                <a:latin typeface="Arial" charset="0"/>
                <a:ea typeface="Arial" charset="0"/>
                <a:cs typeface="Arial" charset="0"/>
              </a:rPr>
              <a:t>randomised</a:t>
            </a:r>
            <a:r>
              <a:rPr lang="en-US" sz="2800" strike="sngStrike" dirty="0">
                <a:latin typeface="Arial" charset="0"/>
                <a:ea typeface="Arial" charset="0"/>
                <a:cs typeface="Arial" charset="0"/>
              </a:rPr>
              <a:t> controlled trials providing 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C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omplex interventions to support self-care in </a:t>
            </a:r>
            <a:r>
              <a:rPr lang="en-US" sz="2800" strike="sngStrike" dirty="0">
                <a:latin typeface="Arial" charset="0"/>
                <a:ea typeface="Arial" charset="0"/>
                <a:cs typeface="Arial" charset="0"/>
              </a:rPr>
              <a:t>older adults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people over the age of 65 years living independently in their own homes </a:t>
            </a:r>
            <a:r>
              <a:rPr lang="en-US" sz="2800" strike="sngStrike" dirty="0">
                <a:latin typeface="Arial" charset="0"/>
                <a:ea typeface="Arial" charset="0"/>
                <a:cs typeface="Arial" charset="0"/>
              </a:rPr>
              <a:t>in the 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community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were 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found </a:t>
            </a:r>
            <a:r>
              <a:rPr lang="en-US" sz="28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to reduce the number of falls </a:t>
            </a:r>
            <a:r>
              <a:rPr lang="en-US" sz="2800" strike="sngStrike" dirty="0">
                <a:latin typeface="Arial" charset="0"/>
                <a:ea typeface="Arial" charset="0"/>
                <a:cs typeface="Arial" charset="0"/>
              </a:rPr>
              <a:t>that the occurrence of falls was reduced 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(OR 0.60, 95%CI 0.46 to 0.79) (Wong et al, 2018).</a:t>
            </a:r>
          </a:p>
          <a:p>
            <a:pPr marL="0" indent="0">
              <a:buNone/>
            </a:pPr>
            <a:endParaRPr lang="en-US" sz="28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4469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153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000" strike="sngStrike" dirty="0">
                <a:latin typeface="Arial" charset="0"/>
                <a:ea typeface="Arial" charset="0"/>
                <a:cs typeface="Arial" charset="0"/>
              </a:rPr>
              <a:t>Complex interventions to support self-care in people over the age of 65 years living independently in their own homes were found to reduce the number of falls (OR 0.60, 95%CI 0.46 to 0.79) (Wong et al, 2018).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Draft 3!</a:t>
            </a:r>
          </a:p>
          <a:p>
            <a:pPr marL="0" indent="0">
              <a:buNone/>
            </a:pP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Developing an action plan with activities and strategies was found to reduce the number of falls (RR 0.71, p=0.003) experienced by people aged 80 and older living in their own homes in Switzerland (</a:t>
            </a:r>
            <a:r>
              <a:rPr lang="en-US" sz="2800" dirty="0" err="1">
                <a:latin typeface="Arial" charset="0"/>
                <a:ea typeface="Arial" charset="0"/>
                <a:cs typeface="Arial" charset="0"/>
              </a:rPr>
              <a:t>Imhof</a:t>
            </a:r>
            <a:r>
              <a:rPr lang="en-US" sz="2800" dirty="0">
                <a:latin typeface="Arial" charset="0"/>
                <a:ea typeface="Arial" charset="0"/>
                <a:cs typeface="Arial" charset="0"/>
              </a:rPr>
              <a:t> et al, 2012). The action plan included improving relationship with next of kin, and addressing mobility, pain management, and nutrition issues.</a:t>
            </a:r>
          </a:p>
          <a:p>
            <a:pPr marL="0" indent="0">
              <a:buNone/>
            </a:pPr>
            <a:endParaRPr lang="en-US" sz="28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4302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Now I want</a:t>
            </a:r>
            <a:r>
              <a:rPr lang="en-GB" dirty="0"/>
              <a:t> you to search for your own paper on partnership working</a:t>
            </a:r>
            <a:r>
              <a:rPr lang="mr-IN" dirty="0"/>
              <a:t>………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Where will you look?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21/05/2025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4827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>
            <a:extLst>
              <a:ext uri="{FF2B5EF4-FFF2-40B4-BE49-F238E27FC236}">
                <a16:creationId xmlns:a16="http://schemas.microsoft.com/office/drawing/2014/main" id="{AA7C8172-7200-834A-AD8E-6925B994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Searching for sources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BCB30A60-6D0E-6C44-9E57-0E424C99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3916363"/>
          </a:xfrm>
        </p:spPr>
        <p:txBody>
          <a:bodyPr/>
          <a:lstStyle/>
          <a:p>
            <a:r>
              <a:rPr lang="en-US" altLang="en-US" dirty="0"/>
              <a:t>Where will you search?</a:t>
            </a:r>
          </a:p>
          <a:p>
            <a:pPr lvl="1"/>
            <a:r>
              <a:rPr lang="en-US" altLang="en-US" dirty="0"/>
              <a:t>Daily Express, Guardian, The Sun?</a:t>
            </a:r>
          </a:p>
          <a:p>
            <a:pPr lvl="1"/>
            <a:r>
              <a:rPr lang="en-US" altLang="en-US" dirty="0" err="1"/>
              <a:t>youtube</a:t>
            </a:r>
            <a:r>
              <a:rPr lang="en-US" altLang="en-US" dirty="0"/>
              <a:t>, </a:t>
            </a:r>
            <a:r>
              <a:rPr lang="en-US" altLang="en-US" dirty="0" err="1"/>
              <a:t>Tiktok</a:t>
            </a:r>
            <a:r>
              <a:rPr lang="en-US" altLang="en-US" dirty="0"/>
              <a:t>?</a:t>
            </a:r>
          </a:p>
          <a:p>
            <a:pPr lvl="1"/>
            <a:r>
              <a:rPr lang="en-US" altLang="en-US" dirty="0"/>
              <a:t>Google, Wikipedia, LinkedIn, Facebook, Twitter?</a:t>
            </a:r>
          </a:p>
          <a:p>
            <a:pPr lvl="1"/>
            <a:r>
              <a:rPr lang="en-US" altLang="en-US" dirty="0"/>
              <a:t>Journal of Social Policy? Nursing Times?</a:t>
            </a:r>
          </a:p>
          <a:p>
            <a:pPr lvl="1"/>
            <a:r>
              <a:rPr lang="en-US" altLang="en-US" dirty="0"/>
              <a:t>PubMed, Medline, </a:t>
            </a:r>
            <a:r>
              <a:rPr lang="en-US" altLang="en-US" dirty="0" err="1"/>
              <a:t>PsychINFO</a:t>
            </a:r>
            <a:r>
              <a:rPr lang="en-US" altLang="en-US" dirty="0"/>
              <a:t>, Google Scholar?</a:t>
            </a:r>
          </a:p>
          <a:p>
            <a:pPr lvl="1"/>
            <a:r>
              <a:rPr lang="en-US" altLang="en-US" dirty="0">
                <a:hlinkClick r:id="rId2"/>
              </a:rPr>
              <a:t>Library</a:t>
            </a:r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BF5-098E-804D-AE64-B9A98BC6BF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7828" name="Slide Number Placeholder 4">
            <a:extLst>
              <a:ext uri="{FF2B5EF4-FFF2-40B4-BE49-F238E27FC236}">
                <a16:creationId xmlns:a16="http://schemas.microsoft.com/office/drawing/2014/main" id="{6EFE2F02-E55C-E541-82CA-8C27716ECA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B31695F-03C8-A74D-99E8-8575D64F9EC7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1171664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>
            <a:extLst>
              <a:ext uri="{FF2B5EF4-FFF2-40B4-BE49-F238E27FC236}">
                <a16:creationId xmlns:a16="http://schemas.microsoft.com/office/drawing/2014/main" id="{AA7C8172-7200-834A-AD8E-6925B994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Peer reviewed articles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A477825-436E-2C42-8968-1D760B8A7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Key databases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BCB30A60-6D0E-6C44-9E57-0E424C9925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altLang="en-US" dirty="0"/>
              <a:t>UWTSD Library</a:t>
            </a:r>
          </a:p>
          <a:p>
            <a:pPr lvl="1"/>
            <a:r>
              <a:rPr lang="en-US" altLang="en-US" dirty="0">
                <a:hlinkClick r:id="rId2" invalidUrl="https://whel-primo.hosted.exlibrisgroup.com/primo-explore/fulldisplay?docid=44UWTSD_ALMA51176543270002421&amp;context=L&amp;vid=44WHELF_UWTSD_VU1&amp;lang=en_US&amp;search_scope=CSCOP_EVERYTHING&amp;adaptor=Local Search Engine&amp;tab=tab1&amp;query=any,contains,social services abstracts database&amp;offset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Science Direct</a:t>
            </a:r>
          </a:p>
          <a:p>
            <a:pPr lvl="1"/>
            <a:r>
              <a:rPr lang="en-US" altLang="en-US" dirty="0">
                <a:hlinkClick r:id="rId2" invalidUrl="https://whel-primo.hosted.exlibrisgroup.com/primo-explore/fulldisplay?docid=44UWTSD_ALMA51176543270002421&amp;context=L&amp;vid=44WHELF_UWTSD_VU1&amp;lang=en_US&amp;search_scope=CSCOP_EVERYTHING&amp;adaptor=Local Search Engine&amp;tab=tab1&amp;query=any,contains,social services abstracts database&amp;offset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Social Services Abstracts</a:t>
            </a:r>
            <a:endParaRPr lang="en-US" altLang="en-US" dirty="0"/>
          </a:p>
          <a:p>
            <a:pPr lvl="1"/>
            <a:r>
              <a:rPr lang="en-GB" dirty="0"/>
              <a:t>International Bibliography of the Social Sciences</a:t>
            </a:r>
          </a:p>
          <a:p>
            <a:pPr lvl="1"/>
            <a:r>
              <a:rPr lang="en-GB" altLang="en-US" dirty="0"/>
              <a:t>Applied Social Sciences Index and Abstracts ASSIA</a:t>
            </a:r>
            <a:endParaRPr lang="en-US" altLang="en-US" dirty="0"/>
          </a:p>
          <a:p>
            <a:pPr lvl="1"/>
            <a:r>
              <a:rPr lang="en-US" altLang="en-US" dirty="0">
                <a:hlinkClick r:id="rId3" invalidUrl="https://whel-primo.hosted.exlibrisgroup.com/primo-explore/dbfulldisplay?docid=44UWTSD_ALMA61168178840002421&amp;context=L&amp;vid=44WHELF_UWTSD_VU1&amp;lang=en_US&amp;adaptor=Local Search Engine&amp;tab=jsearch_slot&amp;query=any,contains,&amp;offset=0&amp;databases=letter,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PubMed</a:t>
            </a:r>
            <a:endParaRPr lang="en-US" altLang="en-US" dirty="0"/>
          </a:p>
          <a:p>
            <a:pPr lvl="1"/>
            <a:r>
              <a:rPr lang="en-US" altLang="en-US" dirty="0">
                <a:hlinkClick r:id="rId4" invalidUrl="https://whel-primo.hosted.exlibrisgroup.com/primo-explore/dbfulldisplay?docid=44UWTSD_ALMA61172120080002421&amp;context=L&amp;vid=44WHELF_UWTSD_VU1&amp;lang=en_US&amp;adaptor=Local Search Engine&amp;tab=jsearch_slot&amp;query=any,contains,&amp;offset=0&amp;databases=letter,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PsycARTICLES</a:t>
            </a:r>
            <a:endParaRPr lang="en-US" altLang="en-US" dirty="0"/>
          </a:p>
          <a:p>
            <a:pPr lvl="1"/>
            <a:r>
              <a:rPr lang="en-US" alt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BC2CB-F8E0-C748-98B3-6B14B12EB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Key journals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5C7674-B7E8-E446-87FD-AC6A810311A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altLang="en-US" dirty="0"/>
              <a:t>Journal of Social Policy</a:t>
            </a:r>
          </a:p>
          <a:p>
            <a:r>
              <a:rPr lang="en-US" altLang="en-US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British Journal of Social Work</a:t>
            </a:r>
            <a:endParaRPr lang="en-US" altLang="en-US" dirty="0"/>
          </a:p>
          <a:p>
            <a:r>
              <a:rPr lang="en-US" altLang="en-US" dirty="0"/>
              <a:t>European Journal of Social Work </a:t>
            </a:r>
          </a:p>
          <a:p>
            <a:r>
              <a:rPr lang="en-US" altLang="en-US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Social Work Education</a:t>
            </a:r>
            <a:endParaRPr lang="en-US" altLang="en-US" dirty="0"/>
          </a:p>
          <a:p>
            <a:r>
              <a:rPr lang="en-US" altLang="en-US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Children and Youth Services Review</a:t>
            </a: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BF5-098E-804D-AE64-B9A98BC6B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7828" name="Slide Number Placeholder 4">
            <a:extLst>
              <a:ext uri="{FF2B5EF4-FFF2-40B4-BE49-F238E27FC236}">
                <a16:creationId xmlns:a16="http://schemas.microsoft.com/office/drawing/2014/main" id="{6EFE2F02-E55C-E541-82CA-8C27716ECA5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B31695F-03C8-A74D-99E8-8575D64F9EC7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50731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>
            <a:extLst>
              <a:ext uri="{FF2B5EF4-FFF2-40B4-BE49-F238E27FC236}">
                <a16:creationId xmlns:a16="http://schemas.microsoft.com/office/drawing/2014/main" id="{AA7C8172-7200-834A-AD8E-6925B994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Searching for material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BCB30A60-6D0E-6C44-9E57-0E424C99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3916363"/>
          </a:xfrm>
        </p:spPr>
        <p:txBody>
          <a:bodyPr/>
          <a:lstStyle/>
          <a:p>
            <a:r>
              <a:rPr lang="en-US" altLang="en-US" dirty="0"/>
              <a:t>Where will you search?</a:t>
            </a:r>
          </a:p>
          <a:p>
            <a:r>
              <a:rPr lang="en-US" altLang="en-US" dirty="0"/>
              <a:t>What is appropriate?</a:t>
            </a:r>
          </a:p>
          <a:p>
            <a:r>
              <a:rPr lang="en-US" altLang="en-US" dirty="0"/>
              <a:t>Who is the author?</a:t>
            </a:r>
          </a:p>
          <a:p>
            <a:r>
              <a:rPr lang="en-US" altLang="en-US" dirty="0"/>
              <a:t>Where are they from?</a:t>
            </a:r>
          </a:p>
          <a:p>
            <a:r>
              <a:rPr lang="en-US" altLang="en-US" dirty="0"/>
              <a:t>Is it sponsored?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BF5-098E-804D-AE64-B9A98BC6BF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7828" name="Slide Number Placeholder 4">
            <a:extLst>
              <a:ext uri="{FF2B5EF4-FFF2-40B4-BE49-F238E27FC236}">
                <a16:creationId xmlns:a16="http://schemas.microsoft.com/office/drawing/2014/main" id="{6EFE2F02-E55C-E541-82CA-8C27716ECA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B31695F-03C8-A74D-99E8-8575D64F9EC7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11654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>
            <a:extLst>
              <a:ext uri="{FF2B5EF4-FFF2-40B4-BE49-F238E27FC236}">
                <a16:creationId xmlns:a16="http://schemas.microsoft.com/office/drawing/2014/main" id="{AA7C8172-7200-834A-AD8E-6925B994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Task: Find a good example of partnership working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BCB30A60-6D0E-6C44-9E57-0E424C99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1468"/>
            <a:ext cx="8229600" cy="3375835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1) Write one sentence on:</a:t>
            </a:r>
          </a:p>
          <a:p>
            <a:pPr marL="0" indent="0">
              <a:buNone/>
            </a:pPr>
            <a:r>
              <a:rPr lang="en-US" altLang="en-US" dirty="0"/>
              <a:t>[X, the thing I have found] is a good example of partnership working because……..</a:t>
            </a:r>
          </a:p>
          <a:p>
            <a:pPr marL="0" indent="0">
              <a:buNone/>
            </a:pPr>
            <a:r>
              <a:rPr lang="en-US" altLang="en-US" dirty="0"/>
              <a:t>2) Cite reference in Harvard style</a:t>
            </a:r>
          </a:p>
          <a:p>
            <a:pPr marL="0" indent="0">
              <a:buNone/>
            </a:pPr>
            <a:r>
              <a:rPr lang="en-US" altLang="en-US" dirty="0"/>
              <a:t>Save this for use in your assignment.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BF5-098E-804D-AE64-B9A98BC6BF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7828" name="Slide Number Placeholder 4">
            <a:extLst>
              <a:ext uri="{FF2B5EF4-FFF2-40B4-BE49-F238E27FC236}">
                <a16:creationId xmlns:a16="http://schemas.microsoft.com/office/drawing/2014/main" id="{6EFE2F02-E55C-E541-82CA-8C27716ECA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B31695F-03C8-A74D-99E8-8575D64F9EC7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28833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900</Words>
  <Application>Microsoft Office PowerPoint</Application>
  <PresentationFormat>On-screen Show (4:3)</PresentationFormat>
  <Paragraphs>136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Myriad Pro</vt:lpstr>
      <vt:lpstr>Arial</vt:lpstr>
      <vt:lpstr>Calibri</vt:lpstr>
      <vt:lpstr>Calibri Light</vt:lpstr>
      <vt:lpstr>Verdana</vt:lpstr>
      <vt:lpstr>20140311PresentationUWTSDTemplate</vt:lpstr>
      <vt:lpstr>Office Theme</vt:lpstr>
      <vt:lpstr>Assignment skills 1</vt:lpstr>
      <vt:lpstr>Paraphrasing task</vt:lpstr>
      <vt:lpstr>Engagement with literature skills</vt:lpstr>
      <vt:lpstr>Task: write key findings</vt:lpstr>
      <vt:lpstr>1. Read abstract</vt:lpstr>
      <vt:lpstr>2. Highlight study aim</vt:lpstr>
      <vt:lpstr>3. Highlight key findings</vt:lpstr>
      <vt:lpstr>Paraphrasing the paper findings How do you write that? Draft 1</vt:lpstr>
      <vt:lpstr>Paraphrasing the paper findings – draft 2</vt:lpstr>
      <vt:lpstr>PowerPoint Presentation</vt:lpstr>
      <vt:lpstr>PowerPoint Presentation</vt:lpstr>
      <vt:lpstr>Searching for sources</vt:lpstr>
      <vt:lpstr>Peer reviewed articles</vt:lpstr>
      <vt:lpstr>Searching for material</vt:lpstr>
      <vt:lpstr>Task: Find a good example of partnership working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workshop 1</dc:title>
  <dc:creator>Clare Stradling</dc:creator>
  <cp:lastModifiedBy>Parese Ahmed</cp:lastModifiedBy>
  <cp:revision>32</cp:revision>
  <dcterms:created xsi:type="dcterms:W3CDTF">2020-09-12T13:27:32Z</dcterms:created>
  <dcterms:modified xsi:type="dcterms:W3CDTF">2025-05-21T16:27:39Z</dcterms:modified>
</cp:coreProperties>
</file>