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DAC0D57-6555-4BCA-AC67-731C4D8F598E}">
          <p14:sldIdLst>
            <p14:sldId id="256"/>
          </p14:sldIdLst>
        </p14:section>
      </p14:sectionLst>
    </p:ex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3" d="100"/>
          <a:sy n="23" d="100"/>
        </p:scale>
        <p:origin x="1776" y="12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preview">
            <a:extLst>
              <a:ext uri="{FF2B5EF4-FFF2-40B4-BE49-F238E27FC236}">
                <a16:creationId xmlns:a16="http://schemas.microsoft.com/office/drawing/2014/main" id="{89011633-E91A-4D5B-8FCB-812FA796A5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179998" y="2083144"/>
            <a:ext cx="2767275" cy="347049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The Automated Control Of An R/C Car Using Raspberry Pi &amp; MATLAB</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Michael Anderson</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Kerry Tudor</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Automotive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20476" y="6289397"/>
            <a:ext cx="6415087" cy="1056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sz="2800" dirty="0"/>
              <a:t>In recent decades, numerous safety features have drastically enhanced and become standard even on the most basic vehicles, meaning that the main contributor to road accidents and collisions are down to human error. </a:t>
            </a:r>
          </a:p>
          <a:p>
            <a:pPr>
              <a:spcBef>
                <a:spcPct val="50000"/>
              </a:spcBef>
            </a:pPr>
            <a:r>
              <a:rPr lang="en-GB" sz="2800" dirty="0"/>
              <a:t>1.35 million people are killed each year in vehicles on the road worldwide and 94% of crashes involve human error in the US. (World Health Organization, 2018)</a:t>
            </a:r>
          </a:p>
          <a:p>
            <a:pPr>
              <a:spcBef>
                <a:spcPct val="50000"/>
              </a:spcBef>
            </a:pPr>
            <a:r>
              <a:rPr lang="en-GB" sz="2800" dirty="0"/>
              <a:t>Therefore, the propose of this project is to develop and test the simplest method of programming a MATLAB code to accurately control the hardware of a scaled down vehicle, that if successful, could be adapted for use within a life-sized vehicle. </a:t>
            </a:r>
          </a:p>
          <a:p>
            <a:pPr>
              <a:spcBef>
                <a:spcPct val="50000"/>
              </a:spcBef>
            </a:pPr>
            <a:endParaRPr lang="en-US" altLang="en-US" sz="2800" dirty="0"/>
          </a:p>
        </p:txBody>
      </p:sp>
      <p:sp>
        <p:nvSpPr>
          <p:cNvPr id="22" name="Text Box 10"/>
          <p:cNvSpPr txBox="1">
            <a:spLocks noChangeArrowheads="1"/>
          </p:cNvSpPr>
          <p:nvPr/>
        </p:nvSpPr>
        <p:spPr bwMode="auto">
          <a:xfrm>
            <a:off x="14625098" y="21268929"/>
            <a:ext cx="6415088" cy="4751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GB" altLang="en-US" sz="2800" dirty="0"/>
              <a:t>I would like to thank Kerry Tudor for her continued support and guidance throughout this project, pushing me to gain the best performance and validation methods for the development of this automated system. Her skills for report writing and structure has helped me greatly.</a:t>
            </a:r>
          </a:p>
        </p:txBody>
      </p:sp>
      <p:sp>
        <p:nvSpPr>
          <p:cNvPr id="23" name="Text Box 11"/>
          <p:cNvSpPr txBox="1">
            <a:spLocks noChangeArrowheads="1"/>
          </p:cNvSpPr>
          <p:nvPr/>
        </p:nvSpPr>
        <p:spPr bwMode="auto">
          <a:xfrm>
            <a:off x="14749921" y="26099239"/>
            <a:ext cx="6369375" cy="26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AU" altLang="en-US" sz="500" b="1" dirty="0">
                <a:ea typeface="Arial" charset="0"/>
                <a:cs typeface="Arial" charset="0"/>
              </a:rPr>
              <a:t>b</a:t>
            </a:r>
            <a:endParaRPr lang="en-AU" altLang="en-US" sz="3200" b="1" dirty="0">
              <a:ea typeface="Arial" charset="0"/>
              <a:cs typeface="Arial" charset="0"/>
            </a:endParaRPr>
          </a:p>
          <a:p>
            <a:pPr marL="76200" indent="-76200"/>
            <a:r>
              <a:rPr lang="en-GB" sz="1800" dirty="0"/>
              <a:t> World Health Organization, 2018. </a:t>
            </a:r>
            <a:r>
              <a:rPr lang="en-GB" sz="1800" i="1" dirty="0"/>
              <a:t>Road traffic injuries. </a:t>
            </a:r>
            <a:r>
              <a:rPr lang="en-GB" sz="1800" dirty="0"/>
              <a:t>[Online] </a:t>
            </a:r>
            <a:br>
              <a:rPr lang="en-GB" sz="1800" dirty="0"/>
            </a:br>
            <a:r>
              <a:rPr lang="en-GB" sz="1800" dirty="0"/>
              <a:t>Available at: </a:t>
            </a:r>
            <a:r>
              <a:rPr lang="en-GB" sz="1800" u="sng" dirty="0"/>
              <a:t>https://www.who.int/news-room/fact-sheets/detail/road-traffic-injuries</a:t>
            </a:r>
            <a:br>
              <a:rPr lang="en-GB" sz="1800" dirty="0"/>
            </a:br>
            <a:r>
              <a:rPr lang="en-GB" sz="1800" dirty="0"/>
              <a:t>[Accessed 24 11 2019].</a:t>
            </a:r>
            <a:endParaRPr lang="en-GB" dirty="0"/>
          </a:p>
        </p:txBody>
      </p:sp>
      <p:sp>
        <p:nvSpPr>
          <p:cNvPr id="24" name="Text Box 22"/>
          <p:cNvSpPr txBox="1">
            <a:spLocks noChangeArrowheads="1"/>
          </p:cNvSpPr>
          <p:nvPr/>
        </p:nvSpPr>
        <p:spPr bwMode="auto">
          <a:xfrm>
            <a:off x="14655132" y="5726054"/>
            <a:ext cx="6527799" cy="12168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latin typeface="Arial" panose="020B0604020202020204" pitchFamily="34" charset="0"/>
                <a:ea typeface="Calibri" panose="020F0502020204030204" pitchFamily="34" charset="0"/>
                <a:cs typeface="Times New Roman" panose="02020603050405020304" pitchFamily="18" charset="0"/>
              </a:rPr>
              <a:t>During the first test procedure using the horizontal camera mount, it was immediately evident to the lack of accuracy. </a:t>
            </a:r>
          </a:p>
          <a:p>
            <a:endParaRPr lang="en-GB" sz="2800" dirty="0">
              <a:latin typeface="Arial" panose="020B0604020202020204" pitchFamily="34" charset="0"/>
              <a:ea typeface="Calibri" panose="020F0502020204030204" pitchFamily="34" charset="0"/>
              <a:cs typeface="Times New Roman" panose="02020603050405020304" pitchFamily="18" charset="0"/>
            </a:endParaRPr>
          </a:p>
          <a:p>
            <a:r>
              <a:rPr lang="en-GB" sz="2800" dirty="0">
                <a:latin typeface="Arial" panose="020B0604020202020204" pitchFamily="34" charset="0"/>
                <a:ea typeface="Calibri" panose="020F0502020204030204" pitchFamily="34" charset="0"/>
                <a:cs typeface="Times New Roman" panose="02020603050405020304" pitchFamily="18" charset="0"/>
              </a:rPr>
              <a:t>The annotated lane boundaries do not ‘latch’ onto the physical lane markers, but once the rear of the vehicle was elevated by hand, a pitch value was provided onto the entire ego vehicle, enabling more of the road surface to appear within the cameras field of view.</a:t>
            </a:r>
          </a:p>
          <a:p>
            <a:endParaRPr lang="en-GB" sz="2800" dirty="0">
              <a:latin typeface="Arial" panose="020B0604020202020204" pitchFamily="34" charset="0"/>
              <a:cs typeface="Times New Roman" panose="02020603050405020304" pitchFamily="18" charset="0"/>
            </a:endParaRPr>
          </a:p>
          <a:p>
            <a:r>
              <a:rPr lang="en-GB" sz="2800" dirty="0">
                <a:latin typeface="Arial" panose="020B0604020202020204" pitchFamily="34" charset="0"/>
                <a:cs typeface="Times New Roman" panose="02020603050405020304" pitchFamily="18" charset="0"/>
              </a:rPr>
              <a:t>The vehicle was tested with handmade scaled down representations of a real-life single-lane road. </a:t>
            </a:r>
          </a:p>
          <a:p>
            <a:endParaRPr lang="en-GB" sz="2800" dirty="0">
              <a:latin typeface="Arial" panose="020B0604020202020204" pitchFamily="34" charset="0"/>
              <a:cs typeface="Times New Roman" panose="02020603050405020304" pitchFamily="18" charset="0"/>
            </a:endParaRPr>
          </a:p>
          <a:p>
            <a:r>
              <a:rPr lang="en-GB" sz="2800" dirty="0">
                <a:latin typeface="Arial" panose="020B0604020202020204" pitchFamily="34" charset="0"/>
                <a:cs typeface="Times New Roman" panose="02020603050405020304" pitchFamily="18" charset="0"/>
              </a:rPr>
              <a:t>Different camera mountings and positions on the vehicle were trailed during throughout this experiment. </a:t>
            </a:r>
          </a:p>
          <a:p>
            <a:endParaRPr lang="en-GB" sz="2800" dirty="0">
              <a:latin typeface="Arial" panose="020B0604020202020204" pitchFamily="34" charset="0"/>
              <a:cs typeface="Times New Roman" panose="02020603050405020304" pitchFamily="18" charset="0"/>
            </a:endParaRPr>
          </a:p>
          <a:p>
            <a:r>
              <a:rPr lang="en-GB" sz="2800" dirty="0">
                <a:latin typeface="Arial" panose="020B0604020202020204" pitchFamily="34" charset="0"/>
                <a:cs typeface="Times New Roman" panose="02020603050405020304" pitchFamily="18" charset="0"/>
              </a:rPr>
              <a:t>A fisheye lens was also tested to determine how this affected the performance of the vehicle during the physical testing process.</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28" name="Rectangle 27"/>
          <p:cNvSpPr/>
          <p:nvPr/>
        </p:nvSpPr>
        <p:spPr>
          <a:xfrm>
            <a:off x="348596" y="16534676"/>
            <a:ext cx="6410326" cy="11726287"/>
          </a:xfrm>
          <a:prstGeom prst="rect">
            <a:avLst/>
          </a:prstGeom>
        </p:spPr>
        <p:txBody>
          <a:bodyPr wrap="square">
            <a:spAutoFit/>
          </a:body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marL="249238" indent="-249238">
              <a:spcBef>
                <a:spcPct val="50000"/>
              </a:spcBef>
              <a:buFont typeface="Arial" panose="020B0604020202020204" pitchFamily="34" charset="0"/>
              <a:buChar char="•"/>
            </a:pPr>
            <a:r>
              <a:rPr lang="en-GB" altLang="en-US" sz="3600" b="1" dirty="0">
                <a:latin typeface="Arial" panose="020B0604020202020204" pitchFamily="34" charset="0"/>
                <a:cs typeface="Arial" panose="020B0604020202020204" pitchFamily="34" charset="0"/>
              </a:rPr>
              <a:t> </a:t>
            </a:r>
            <a:r>
              <a:rPr lang="en-GB" altLang="en-US" sz="2800" dirty="0">
                <a:latin typeface="Arial" panose="020B0604020202020204" pitchFamily="34" charset="0"/>
                <a:cs typeface="Arial" panose="020B0604020202020204" pitchFamily="34" charset="0"/>
              </a:rPr>
              <a:t>Research autonomous control of vehicles in development and currently used.</a:t>
            </a:r>
          </a:p>
          <a:p>
            <a:pPr marL="457200" indent="-457200">
              <a:spcBef>
                <a:spcPct val="50000"/>
              </a:spcBef>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Develop CAD model of ego vehicle.</a:t>
            </a:r>
          </a:p>
          <a:p>
            <a:pPr marL="457200" indent="-457200">
              <a:spcBef>
                <a:spcPct val="50000"/>
              </a:spcBef>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Assemble 3D printed components for ego vehicle.</a:t>
            </a:r>
          </a:p>
          <a:p>
            <a:pPr marL="457200" indent="-457200">
              <a:spcBef>
                <a:spcPct val="50000"/>
              </a:spcBef>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Connect all components to the Raspberry Pi.</a:t>
            </a:r>
          </a:p>
          <a:p>
            <a:pPr marL="457200" indent="-457200">
              <a:spcBef>
                <a:spcPct val="50000"/>
              </a:spcBef>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Write a MATLAB script to control the electronic functions of ego vehicle.</a:t>
            </a:r>
          </a:p>
          <a:p>
            <a:pPr marL="457200" indent="-457200">
              <a:spcBef>
                <a:spcPct val="50000"/>
              </a:spcBef>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Test the control of ego vehicle.</a:t>
            </a:r>
          </a:p>
          <a:p>
            <a:pPr marL="457200" indent="-457200">
              <a:spcBef>
                <a:spcPct val="50000"/>
              </a:spcBef>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Implement sensors to calculate the distance in front of the ego vehicle.</a:t>
            </a:r>
          </a:p>
          <a:p>
            <a:pPr marL="457200" indent="-457200">
              <a:spcBef>
                <a:spcPct val="50000"/>
              </a:spcBef>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Enhance the MATLAB script for stop/avoidance procedures.</a:t>
            </a:r>
          </a:p>
          <a:p>
            <a:pPr marL="457200" indent="-457200">
              <a:spcBef>
                <a:spcPct val="50000"/>
              </a:spcBef>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Create test track for validation of ego vehicle control.</a:t>
            </a:r>
          </a:p>
          <a:p>
            <a:pPr marL="457200" indent="-457200">
              <a:spcBef>
                <a:spcPct val="50000"/>
              </a:spcBef>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Adapt object detection for use with the ego vehicle.</a:t>
            </a:r>
          </a:p>
          <a:p>
            <a:pPr>
              <a:spcBef>
                <a:spcPct val="50000"/>
              </a:spcBef>
            </a:pPr>
            <a:endParaRPr lang="en-AU" altLang="en-US" sz="2400" b="1" dirty="0">
              <a:latin typeface="Arial" panose="020B0604020202020204" pitchFamily="34" charset="0"/>
              <a:cs typeface="Arial" panose="020B0604020202020204" pitchFamily="34" charset="0"/>
            </a:endParaRPr>
          </a:p>
        </p:txBody>
      </p:sp>
      <p:sp>
        <p:nvSpPr>
          <p:cNvPr id="39" name="Rectangle 38"/>
          <p:cNvSpPr/>
          <p:nvPr/>
        </p:nvSpPr>
        <p:spPr>
          <a:xfrm>
            <a:off x="14791035" y="17763116"/>
            <a:ext cx="6287146" cy="4093428"/>
          </a:xfrm>
          <a:prstGeom prst="rect">
            <a:avLst/>
          </a:prstGeom>
        </p:spPr>
        <p:txBody>
          <a:bodyPr wrap="square">
            <a:spAutoFit/>
          </a:body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GB" altLang="en-US" sz="2800" dirty="0">
                <a:latin typeface="Arial" panose="020B0604020202020204" pitchFamily="34" charset="0"/>
                <a:cs typeface="Arial" panose="020B0604020202020204" pitchFamily="34" charset="0"/>
              </a:rPr>
              <a:t>Overall, this project has managed to achieve every aim that was set out at the start and along the way, has encountered the same limitations of self-driving systems within real-life applications.</a:t>
            </a:r>
          </a:p>
          <a:p>
            <a:pPr>
              <a:spcBef>
                <a:spcPct val="50000"/>
              </a:spcBef>
            </a:pPr>
            <a:endParaRPr lang="en-AU" altLang="en-US" sz="2800" dirty="0">
              <a:latin typeface="Arial" panose="020B0604020202020204" pitchFamily="34" charset="0"/>
              <a:cs typeface="Arial" panose="020B0604020202020204" pitchFamily="34" charset="0"/>
            </a:endParaRPr>
          </a:p>
        </p:txBody>
      </p:sp>
      <p:grpSp>
        <p:nvGrpSpPr>
          <p:cNvPr id="50" name="Group 49">
            <a:extLst>
              <a:ext uri="{FF2B5EF4-FFF2-40B4-BE49-F238E27FC236}">
                <a16:creationId xmlns:a16="http://schemas.microsoft.com/office/drawing/2014/main" id="{3E0DFB3E-868A-46C7-B90D-967B073DBF39}"/>
              </a:ext>
            </a:extLst>
          </p:cNvPr>
          <p:cNvGrpSpPr/>
          <p:nvPr/>
        </p:nvGrpSpPr>
        <p:grpSpPr>
          <a:xfrm>
            <a:off x="7581109" y="5995829"/>
            <a:ext cx="6527800" cy="10583957"/>
            <a:chOff x="25620" y="-154853"/>
            <a:chExt cx="6528391" cy="10585428"/>
          </a:xfrm>
        </p:grpSpPr>
        <p:grpSp>
          <p:nvGrpSpPr>
            <p:cNvPr id="51" name="Group 50">
              <a:extLst>
                <a:ext uri="{FF2B5EF4-FFF2-40B4-BE49-F238E27FC236}">
                  <a16:creationId xmlns:a16="http://schemas.microsoft.com/office/drawing/2014/main" id="{1150A1DF-BFB2-47A2-9E70-9BDB8E332A7C}"/>
                </a:ext>
              </a:extLst>
            </p:cNvPr>
            <p:cNvGrpSpPr/>
            <p:nvPr/>
          </p:nvGrpSpPr>
          <p:grpSpPr>
            <a:xfrm>
              <a:off x="25620" y="-154853"/>
              <a:ext cx="6528391" cy="5655367"/>
              <a:chOff x="-293355" y="-154906"/>
              <a:chExt cx="6528597" cy="5657348"/>
            </a:xfrm>
          </p:grpSpPr>
          <p:pic>
            <p:nvPicPr>
              <p:cNvPr id="53" name="Picture 52">
                <a:extLst>
                  <a:ext uri="{FF2B5EF4-FFF2-40B4-BE49-F238E27FC236}">
                    <a16:creationId xmlns:a16="http://schemas.microsoft.com/office/drawing/2014/main" id="{A58E4E7F-FD36-45F5-B1AC-FFB88D9A0AE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a:stretch/>
            </p:blipFill>
            <p:spPr bwMode="auto">
              <a:xfrm>
                <a:off x="-293354" y="-154906"/>
                <a:ext cx="6528596" cy="4824574"/>
              </a:xfrm>
              <a:prstGeom prst="rect">
                <a:avLst/>
              </a:prstGeom>
              <a:ln>
                <a:noFill/>
              </a:ln>
              <a:extLst>
                <a:ext uri="{53640926-AAD7-44D8-BBD7-CCE9431645EC}">
                  <a14:shadowObscured xmlns:a14="http://schemas.microsoft.com/office/drawing/2010/main"/>
                </a:ext>
              </a:extLst>
            </p:spPr>
          </p:pic>
          <p:sp>
            <p:nvSpPr>
              <p:cNvPr id="54" name="Text Box 1054">
                <a:extLst>
                  <a:ext uri="{FF2B5EF4-FFF2-40B4-BE49-F238E27FC236}">
                    <a16:creationId xmlns:a16="http://schemas.microsoft.com/office/drawing/2014/main" id="{6299B5C7-F856-4BE1-93C5-9917803E6C0E}"/>
                  </a:ext>
                </a:extLst>
              </p:cNvPr>
              <p:cNvSpPr txBox="1"/>
              <p:nvPr/>
            </p:nvSpPr>
            <p:spPr>
              <a:xfrm>
                <a:off x="-293355" y="4773454"/>
                <a:ext cx="6528596" cy="728988"/>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noAutofit/>
              </a:bodyPr>
              <a:lstStyle/>
              <a:p>
                <a:pPr algn="ctr">
                  <a:spcAft>
                    <a:spcPts val="1000"/>
                  </a:spcAft>
                </a:pPr>
                <a:r>
                  <a:rPr lang="en-GB" sz="2000" i="1" dirty="0">
                    <a:solidFill>
                      <a:srgbClr val="44546A"/>
                    </a:solidFill>
                    <a:effectLst/>
                    <a:latin typeface="Arial" panose="020B0604020202020204" pitchFamily="34" charset="0"/>
                    <a:ea typeface="Calibri" panose="020F0502020204030204" pitchFamily="34" charset="0"/>
                    <a:cs typeface="Times New Roman" panose="02020603050405020304" pitchFamily="18" charset="0"/>
                  </a:rPr>
                  <a:t>Figure 31 – Physical Testing First Iteration (</a:t>
                </a:r>
                <a:r>
                  <a:rPr lang="en-GB" sz="2000" i="1" dirty="0">
                    <a:solidFill>
                      <a:srgbClr val="44546A"/>
                    </a:solidFill>
                    <a:latin typeface="Arial" panose="020B0604020202020204" pitchFamily="34" charset="0"/>
                    <a:ea typeface="Calibri" panose="020F0502020204030204" pitchFamily="34" charset="0"/>
                    <a:cs typeface="Times New Roman" panose="02020603050405020304" pitchFamily="18" charset="0"/>
                  </a:rPr>
                  <a:t>Top</a:t>
                </a:r>
                <a:r>
                  <a:rPr lang="en-GB" sz="2000" i="1" dirty="0">
                    <a:solidFill>
                      <a:srgbClr val="44546A"/>
                    </a:solidFill>
                    <a:effectLst/>
                    <a:latin typeface="Arial" panose="020B0604020202020204" pitchFamily="34" charset="0"/>
                    <a:ea typeface="Calibri" panose="020F0502020204030204" pitchFamily="34" charset="0"/>
                    <a:cs typeface="Times New Roman" panose="02020603050405020304" pitchFamily="18" charset="0"/>
                  </a:rPr>
                  <a:t>) &amp; Final Iteration (</a:t>
                </a:r>
                <a:r>
                  <a:rPr lang="en-GB" sz="2000" i="1" dirty="0">
                    <a:solidFill>
                      <a:srgbClr val="44546A"/>
                    </a:solidFill>
                    <a:latin typeface="Arial" panose="020B0604020202020204" pitchFamily="34" charset="0"/>
                    <a:ea typeface="Calibri" panose="020F0502020204030204" pitchFamily="34" charset="0"/>
                    <a:cs typeface="Times New Roman" panose="02020603050405020304" pitchFamily="18" charset="0"/>
                  </a:rPr>
                  <a:t>Bottom</a:t>
                </a:r>
                <a:r>
                  <a:rPr lang="en-GB" sz="2000" i="1" dirty="0">
                    <a:solidFill>
                      <a:srgbClr val="44546A"/>
                    </a:solidFill>
                    <a:effectLst/>
                    <a:latin typeface="Arial" panose="020B0604020202020204" pitchFamily="34" charset="0"/>
                    <a:ea typeface="Calibri" panose="020F0502020204030204" pitchFamily="34" charset="0"/>
                    <a:cs typeface="Times New Roman" panose="02020603050405020304" pitchFamily="18" charset="0"/>
                  </a:rPr>
                  <a:t>)</a:t>
                </a:r>
              </a:p>
            </p:txBody>
          </p:sp>
        </p:grpSp>
        <p:pic>
          <p:nvPicPr>
            <p:cNvPr id="52" name="Picture 51">
              <a:extLst>
                <a:ext uri="{FF2B5EF4-FFF2-40B4-BE49-F238E27FC236}">
                  <a16:creationId xmlns:a16="http://schemas.microsoft.com/office/drawing/2014/main" id="{7463440D-CF4D-4714-A21C-FE700A8BAC70}"/>
                </a:ext>
              </a:extLst>
            </p:cNvPr>
            <p:cNvPicPr>
              <a:picLocks noChangeAspect="1"/>
            </p:cNvPicPr>
            <p:nvPr/>
          </p:nvPicPr>
          <p:blipFill rotWithShape="1">
            <a:blip r:embed="rId6"/>
            <a:srcRect/>
            <a:stretch/>
          </p:blipFill>
          <p:spPr bwMode="auto">
            <a:xfrm>
              <a:off x="36241" y="5580991"/>
              <a:ext cx="6507150" cy="4849584"/>
            </a:xfrm>
            <a:prstGeom prst="rect">
              <a:avLst/>
            </a:prstGeom>
            <a:ln>
              <a:noFill/>
            </a:ln>
            <a:extLst>
              <a:ext uri="{53640926-AAD7-44D8-BBD7-CCE9431645EC}">
                <a14:shadowObscured xmlns:a14="http://schemas.microsoft.com/office/drawing/2010/main"/>
              </a:ext>
            </a:extLst>
          </p:spPr>
        </p:pic>
      </p:grpSp>
      <p:sp>
        <p:nvSpPr>
          <p:cNvPr id="29" name="Rectangle 28">
            <a:extLst>
              <a:ext uri="{FF2B5EF4-FFF2-40B4-BE49-F238E27FC236}">
                <a16:creationId xmlns:a16="http://schemas.microsoft.com/office/drawing/2014/main" id="{0A6D65EE-8F32-4E89-860F-D3C20541710D}"/>
              </a:ext>
            </a:extLst>
          </p:cNvPr>
          <p:cNvSpPr/>
          <p:nvPr/>
        </p:nvSpPr>
        <p:spPr>
          <a:xfrm>
            <a:off x="7581109" y="17370404"/>
            <a:ext cx="6566233" cy="10556736"/>
          </a:xfrm>
          <a:prstGeom prst="rect">
            <a:avLst/>
          </a:prstGeom>
        </p:spPr>
        <p:txBody>
          <a:bodyPr wrap="square">
            <a:spAutoFit/>
          </a:bodyPr>
          <a:lstStyle/>
          <a:p>
            <a:r>
              <a:rPr lang="en-AU" altLang="en-US" sz="3600" b="1" dirty="0">
                <a:latin typeface="Arial" panose="020B0604020202020204" pitchFamily="34" charset="0"/>
                <a:cs typeface="Arial" panose="020B0604020202020204" pitchFamily="34" charset="0"/>
              </a:rPr>
              <a:t>Methodology</a:t>
            </a:r>
          </a:p>
          <a:p>
            <a:endParaRPr lang="en-GB" sz="2800" dirty="0">
              <a:latin typeface="Arial" panose="020B0604020202020204" pitchFamily="34" charset="0"/>
              <a:ea typeface="Calibri" panose="020F0502020204030204" pitchFamily="34" charset="0"/>
              <a:cs typeface="Times New Roman" panose="02020603050405020304" pitchFamily="18" charset="0"/>
            </a:endParaRPr>
          </a:p>
          <a:p>
            <a:r>
              <a:rPr lang="en-GB" sz="2800" dirty="0">
                <a:latin typeface="Arial" panose="020B0604020202020204" pitchFamily="34" charset="0"/>
                <a:ea typeface="Calibri" panose="020F0502020204030204" pitchFamily="34" charset="0"/>
                <a:cs typeface="Times New Roman" panose="02020603050405020304" pitchFamily="18" charset="0"/>
              </a:rPr>
              <a:t>To undertake this project, an ego vehicle fitted with sensors and servo motors would be required for MATLAB to control. The code and functions that operate the vehicle could then be constructed and validated. </a:t>
            </a:r>
          </a:p>
          <a:p>
            <a:endParaRPr lang="en-GB" sz="2800" dirty="0">
              <a:latin typeface="Arial" panose="020B0604020202020204" pitchFamily="34" charset="0"/>
              <a:ea typeface="Calibri" panose="020F0502020204030204" pitchFamily="34" charset="0"/>
              <a:cs typeface="Times New Roman" panose="02020603050405020304" pitchFamily="18" charset="0"/>
            </a:endParaRPr>
          </a:p>
          <a:p>
            <a:r>
              <a:rPr lang="en-GB" sz="2800" dirty="0">
                <a:latin typeface="Arial" panose="020B0604020202020204" pitchFamily="34" charset="0"/>
                <a:ea typeface="Calibri" panose="020F0502020204030204" pitchFamily="34" charset="0"/>
                <a:cs typeface="Times New Roman" panose="02020603050405020304" pitchFamily="18" charset="0"/>
              </a:rPr>
              <a:t>Appropriate alterations would be made to ensure the best performance and effectiveness of both the script and the ego vehicle, while manoeuvring along scaled down roads with both solid and dashed road lane markers. </a:t>
            </a:r>
          </a:p>
          <a:p>
            <a:endParaRPr lang="en-GB" sz="2800" dirty="0">
              <a:latin typeface="Arial" panose="020B0604020202020204" pitchFamily="34" charset="0"/>
              <a:ea typeface="Calibri" panose="020F0502020204030204" pitchFamily="34" charset="0"/>
              <a:cs typeface="Times New Roman" panose="02020603050405020304" pitchFamily="18" charset="0"/>
            </a:endParaRPr>
          </a:p>
          <a:p>
            <a:r>
              <a:rPr lang="en-GB" sz="2800" dirty="0">
                <a:latin typeface="Arial" panose="020B0604020202020204" pitchFamily="34" charset="0"/>
                <a:ea typeface="Calibri" panose="020F0502020204030204" pitchFamily="34" charset="0"/>
                <a:cs typeface="Times New Roman" panose="02020603050405020304" pitchFamily="18" charset="0"/>
              </a:rPr>
              <a:t>Object detection was implemented into the code to classify objects that are within view of the camera along with Infrared &amp; Ultrasonic sensors to detect the distance of those objects with the intention of stopping the vehicle before a collision is caused.</a:t>
            </a:r>
          </a:p>
          <a:p>
            <a:endParaRPr lang="en-GB" sz="2800" dirty="0">
              <a:latin typeface="Arial" panose="020B0604020202020204" pitchFamily="34" charset="0"/>
              <a:ea typeface="Calibri" panose="020F0502020204030204" pitchFamily="34" charset="0"/>
              <a:cs typeface="Times New Roman" panose="02020603050405020304" pitchFamily="18" charset="0"/>
            </a:endParaRPr>
          </a:p>
        </p:txBody>
      </p:sp>
      <p:pic>
        <p:nvPicPr>
          <p:cNvPr id="65" name="Picture 4">
            <a:extLst>
              <a:ext uri="{FF2B5EF4-FFF2-40B4-BE49-F238E27FC236}">
                <a16:creationId xmlns:a16="http://schemas.microsoft.com/office/drawing/2014/main" id="{A6DE5EBA-7838-4356-9997-1708A802A87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0292" y="29083355"/>
            <a:ext cx="866814" cy="1015241"/>
          </a:xfrm>
          <a:prstGeom prst="rect">
            <a:avLst/>
          </a:prstGeom>
          <a:noFill/>
          <a:extLst>
            <a:ext uri="{909E8E84-426E-40DD-AFC4-6F175D3DCCD1}">
              <a14:hiddenFill xmlns:a14="http://schemas.microsoft.com/office/drawing/2010/main">
                <a:solidFill>
                  <a:srgbClr val="FFFFFF"/>
                </a:solidFill>
              </a14:hiddenFill>
            </a:ext>
          </a:extLst>
        </p:spPr>
      </p:pic>
      <p:pic>
        <p:nvPicPr>
          <p:cNvPr id="66" name="Picture 2" descr="Image result for mathworks logo">
            <a:extLst>
              <a:ext uri="{FF2B5EF4-FFF2-40B4-BE49-F238E27FC236}">
                <a16:creationId xmlns:a16="http://schemas.microsoft.com/office/drawing/2014/main" id="{8816F2FA-2D5C-49AA-953A-1FEF0C23136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585993" y="29134984"/>
            <a:ext cx="5005736" cy="1015220"/>
          </a:xfrm>
          <a:prstGeom prst="rect">
            <a:avLst/>
          </a:prstGeom>
          <a:noFill/>
          <a:extLst>
            <a:ext uri="{909E8E84-426E-40DD-AFC4-6F175D3DCCD1}">
              <a14:hiddenFill xmlns:a14="http://schemas.microsoft.com/office/drawing/2010/main">
                <a:solidFill>
                  <a:srgbClr val="FFFFFF"/>
                </a:solidFill>
              </a14:hiddenFill>
            </a:ext>
          </a:extLst>
        </p:spPr>
      </p:pic>
      <p:pic>
        <p:nvPicPr>
          <p:cNvPr id="67" name="Picture 4" descr="Image result for solidworks logo">
            <a:extLst>
              <a:ext uri="{FF2B5EF4-FFF2-40B4-BE49-F238E27FC236}">
                <a16:creationId xmlns:a16="http://schemas.microsoft.com/office/drawing/2014/main" id="{CE5D624C-EC79-4688-B9E8-96C9E244D2B1}"/>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17781" b="29778"/>
          <a:stretch/>
        </p:blipFill>
        <p:spPr bwMode="auto">
          <a:xfrm>
            <a:off x="8721931" y="29142705"/>
            <a:ext cx="3939761" cy="1033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361</TotalTime>
  <Words>628</Words>
  <Application>Microsoft Office PowerPoint</Application>
  <PresentationFormat>Custom</PresentationFormat>
  <Paragraphs>45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Mike</cp:lastModifiedBy>
  <cp:revision>41</cp:revision>
  <dcterms:created xsi:type="dcterms:W3CDTF">2016-02-25T08:27:32Z</dcterms:created>
  <dcterms:modified xsi:type="dcterms:W3CDTF">2020-05-01T12:50:47Z</dcterms:modified>
</cp:coreProperties>
</file>