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35"/>
  </p:notesMasterIdLst>
  <p:sldIdLst>
    <p:sldId id="280" r:id="rId2"/>
    <p:sldId id="782" r:id="rId3"/>
    <p:sldId id="820" r:id="rId4"/>
    <p:sldId id="785" r:id="rId5"/>
    <p:sldId id="786" r:id="rId6"/>
    <p:sldId id="787" r:id="rId7"/>
    <p:sldId id="788" r:id="rId8"/>
    <p:sldId id="789" r:id="rId9"/>
    <p:sldId id="792" r:id="rId10"/>
    <p:sldId id="790" r:id="rId11"/>
    <p:sldId id="791" r:id="rId12"/>
    <p:sldId id="793" r:id="rId13"/>
    <p:sldId id="795" r:id="rId14"/>
    <p:sldId id="796" r:id="rId15"/>
    <p:sldId id="799" r:id="rId16"/>
    <p:sldId id="800" r:id="rId17"/>
    <p:sldId id="801" r:id="rId18"/>
    <p:sldId id="821" r:id="rId19"/>
    <p:sldId id="802" r:id="rId20"/>
    <p:sldId id="803" r:id="rId21"/>
    <p:sldId id="804" r:id="rId22"/>
    <p:sldId id="805" r:id="rId23"/>
    <p:sldId id="806" r:id="rId24"/>
    <p:sldId id="807" r:id="rId25"/>
    <p:sldId id="822" r:id="rId26"/>
    <p:sldId id="808" r:id="rId27"/>
    <p:sldId id="810" r:id="rId28"/>
    <p:sldId id="809" r:id="rId29"/>
    <p:sldId id="811" r:id="rId30"/>
    <p:sldId id="812" r:id="rId31"/>
    <p:sldId id="814" r:id="rId32"/>
    <p:sldId id="815" r:id="rId33"/>
    <p:sldId id="783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ne Gibbons" initials="JG" lastIdx="1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795" autoAdjust="0"/>
  </p:normalViewPr>
  <p:slideViewPr>
    <p:cSldViewPr snapToGrid="0" snapToObjects="1">
      <p:cViewPr>
        <p:scale>
          <a:sx n="82" d="100"/>
          <a:sy n="82" d="100"/>
        </p:scale>
        <p:origin x="1383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2/11/2019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/>
              <a:t>Chapter 5 Objectives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19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26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27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baseline="0" dirty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baseline="0" dirty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29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baseline="0" dirty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30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baseline="0" dirty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31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baseline="0" dirty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baseline="0" dirty="0">
              <a:ea typeface="ＭＳ Ｐゴシック" pitchFamily="34" charset="-128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5F77EF-9F5D-4805-BD17-79024BE7C85C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r>
              <a:rPr lang="en-US" b="1" dirty="0"/>
              <a:t>Chapter 5 Summary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2/11/2019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8519" y="2065166"/>
            <a:ext cx="6156352" cy="1481138"/>
          </a:xfrm>
        </p:spPr>
        <p:txBody>
          <a:bodyPr/>
          <a:lstStyle/>
          <a:p>
            <a:r>
              <a:rPr lang="en-US" sz="4000" dirty="0">
                <a:latin typeface="Arial" charset="0"/>
              </a:rPr>
              <a:t>Inter-VLAN Routing</a:t>
            </a:r>
            <a:endParaRPr lang="en-US" sz="4000" b="1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76238" y="479199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>
                <a:ea typeface="ＭＳ Ｐゴシック" pitchFamily="34" charset="-128"/>
              </a:rPr>
              <a:t>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35430" y="1465943"/>
            <a:ext cx="8400370" cy="4529817"/>
          </a:xfrm>
        </p:spPr>
        <p:txBody>
          <a:bodyPr/>
          <a:lstStyle/>
          <a:p>
            <a:r>
              <a:rPr lang="en-US" sz="2000" dirty="0"/>
              <a:t>Three primary options for enabling inter-VLAN routing.</a:t>
            </a:r>
          </a:p>
          <a:p>
            <a:r>
              <a:rPr lang="en-US" sz="2000" dirty="0"/>
              <a:t>Configure legacy inter-VLAN routing.</a:t>
            </a:r>
          </a:p>
          <a:p>
            <a:r>
              <a:rPr lang="en-US" sz="2000" dirty="0"/>
              <a:t>Configure router-on-a-stick inter-VLAN routing.</a:t>
            </a:r>
          </a:p>
          <a:p>
            <a:r>
              <a:rPr lang="en-US" sz="2000" dirty="0"/>
              <a:t>Troubleshoot common inter-VLAN configuration issues.</a:t>
            </a:r>
          </a:p>
          <a:p>
            <a:r>
              <a:rPr lang="en-US" sz="2000" dirty="0"/>
              <a:t>Troubleshoot common IP addressing issues in an inter-VLAN-routed environment.</a:t>
            </a:r>
          </a:p>
          <a:p>
            <a:r>
              <a:rPr lang="en-US" sz="2000" dirty="0"/>
              <a:t>Configure inter-VLAN routing using Layer 3 switching.</a:t>
            </a:r>
          </a:p>
          <a:p>
            <a:r>
              <a:rPr lang="en-US" sz="2000" dirty="0"/>
              <a:t>Troubleshoot inter-VLAN routing in a Layer 3-switched environment.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14782" y="1969319"/>
            <a:ext cx="5315031" cy="1481138"/>
          </a:xfrm>
        </p:spPr>
        <p:txBody>
          <a:bodyPr/>
          <a:lstStyle/>
          <a:p>
            <a:pPr eaLnBrk="1" hangingPunct="1"/>
            <a:r>
              <a:rPr lang="en-US" sz="3600" dirty="0"/>
              <a:t>Inter-VLAN Routing Configuration</a:t>
            </a:r>
            <a:endParaRPr lang="en-US" sz="3600" dirty="0">
              <a:solidFill>
                <a:schemeClr val="fol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2736246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5266" y="479198"/>
            <a:ext cx="8145462" cy="838200"/>
          </a:xfrm>
        </p:spPr>
        <p:txBody>
          <a:bodyPr/>
          <a:lstStyle/>
          <a:p>
            <a:pPr eaLnBrk="1" hangingPunct="1"/>
            <a:br>
              <a:rPr lang="en-US" sz="1800" dirty="0">
                <a:ea typeface="ＭＳ Ｐゴシック" pitchFamily="34" charset="-128"/>
              </a:rPr>
            </a:br>
            <a:r>
              <a:rPr lang="en-US" dirty="0">
                <a:ea typeface="ＭＳ Ｐゴシック" pitchFamily="34" charset="-128"/>
              </a:rPr>
              <a:t>What is Inter-VLAN routing?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4385" y="1463006"/>
            <a:ext cx="7940675" cy="3571875"/>
          </a:xfrm>
        </p:spPr>
        <p:txBody>
          <a:bodyPr/>
          <a:lstStyle/>
          <a:p>
            <a:r>
              <a:rPr lang="en-US" sz="2000" dirty="0"/>
              <a:t>Layer 2 switches cannot forward traffic between VLANs without the assistance of a router.</a:t>
            </a:r>
          </a:p>
          <a:p>
            <a:r>
              <a:rPr lang="en-US" sz="2000" dirty="0"/>
              <a:t>Inter-VLAN routing is a process for forwarding network traffic from one VLAN to another, using a router.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6723" y="3105714"/>
            <a:ext cx="5447355" cy="344789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05266" y="508227"/>
            <a:ext cx="8145462" cy="838200"/>
          </a:xfrm>
        </p:spPr>
        <p:txBody>
          <a:bodyPr/>
          <a:lstStyle/>
          <a:p>
            <a:pPr eaLnBrk="1" hangingPunct="1"/>
            <a:br>
              <a:rPr lang="en-US" sz="1800" dirty="0">
                <a:ea typeface="ＭＳ Ｐゴシック" pitchFamily="34" charset="-128"/>
              </a:rPr>
            </a:br>
            <a:r>
              <a:rPr lang="en-US" dirty="0">
                <a:ea typeface="ＭＳ Ｐゴシック" pitchFamily="34" charset="-128"/>
              </a:rPr>
              <a:t>Legacy Inter-VLAN Routing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1463006"/>
            <a:ext cx="7940675" cy="5024880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In the past:</a:t>
            </a:r>
          </a:p>
          <a:p>
            <a:r>
              <a:rPr lang="en-US" sz="2000" dirty="0"/>
              <a:t>Actual routers were used to route between VLANs.</a:t>
            </a:r>
          </a:p>
          <a:p>
            <a:r>
              <a:rPr lang="en-US" sz="2000" dirty="0"/>
              <a:t>Each VLAN was connected to a different physical router interface.</a:t>
            </a:r>
          </a:p>
          <a:p>
            <a:r>
              <a:rPr lang="en-US" sz="2000" dirty="0"/>
              <a:t>Packets would arrive on the router through one interface, be routed and leave through another.</a:t>
            </a:r>
          </a:p>
          <a:p>
            <a:r>
              <a:rPr lang="en-US" sz="2000" dirty="0"/>
              <a:t>Because the router interfaces were connected to VLANs and had IP addresses from that specific VLAN, routing between VLANs was achieved.</a:t>
            </a:r>
          </a:p>
          <a:p>
            <a:r>
              <a:rPr lang="en-US" sz="2000" dirty="0"/>
              <a:t>Large networks with large number of VLANs required many router interfaces.</a:t>
            </a:r>
          </a:p>
        </p:txBody>
      </p:sp>
    </p:spTree>
    <p:extLst>
      <p:ext uri="{BB962C8B-B14F-4D97-AF65-F5344CB8AC3E}">
        <p14:creationId xmlns:p14="http://schemas.microsoft.com/office/powerpoint/2010/main" val="2920452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99269" y="627762"/>
            <a:ext cx="8145462" cy="838200"/>
          </a:xfrm>
        </p:spPr>
        <p:txBody>
          <a:bodyPr/>
          <a:lstStyle/>
          <a:p>
            <a:pPr eaLnBrk="1" hangingPunct="1"/>
            <a:br>
              <a:rPr lang="en-US" sz="1800" dirty="0">
                <a:ea typeface="ＭＳ Ｐゴシック" pitchFamily="34" charset="-128"/>
              </a:rPr>
            </a:br>
            <a:r>
              <a:rPr lang="en-US" dirty="0">
                <a:ea typeface="ＭＳ Ｐゴシック" pitchFamily="34" charset="-128"/>
              </a:rPr>
              <a:t>Router-on-a-Stick Inter-VLAN Routing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7928" y="1579120"/>
            <a:ext cx="8052929" cy="5024880"/>
          </a:xfrm>
        </p:spPr>
        <p:txBody>
          <a:bodyPr/>
          <a:lstStyle/>
          <a:p>
            <a:r>
              <a:rPr lang="en-US" sz="2000" dirty="0"/>
              <a:t>The router-on-a-stick approach uses a different path to route between VLANs.</a:t>
            </a:r>
          </a:p>
          <a:p>
            <a:r>
              <a:rPr lang="en-US" sz="2000" dirty="0"/>
              <a:t>One of the router’s physical interfaces is configured as a 802.1Q trunk port so it can understand VLAN tags.</a:t>
            </a:r>
          </a:p>
          <a:p>
            <a:r>
              <a:rPr lang="en-US" sz="2000" dirty="0"/>
              <a:t>Logical subinterfaces are created; one subinterface per VLAN.</a:t>
            </a:r>
          </a:p>
          <a:p>
            <a:r>
              <a:rPr lang="en-US" sz="2000" dirty="0"/>
              <a:t>Each subinterface is configured with an IP address from the VLAN it represents.</a:t>
            </a:r>
          </a:p>
          <a:p>
            <a:r>
              <a:rPr lang="en-US" sz="2000" dirty="0"/>
              <a:t>VLAN members (hosts) are configured to use the subinterface address as a default gateway.</a:t>
            </a:r>
          </a:p>
          <a:p>
            <a:r>
              <a:rPr lang="en-US" sz="2000" dirty="0"/>
              <a:t>Only one of the router’s physical interface is used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240199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1" y="668348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>
                <a:ea typeface="ＭＳ Ｐゴシック" pitchFamily="34" charset="-128"/>
              </a:rPr>
              <a:t>Multilayer Switch Inter-VLAN Routing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1506548"/>
            <a:ext cx="8125501" cy="5024880"/>
          </a:xfrm>
        </p:spPr>
        <p:txBody>
          <a:bodyPr>
            <a:normAutofit fontScale="92500"/>
          </a:bodyPr>
          <a:lstStyle/>
          <a:p>
            <a:r>
              <a:rPr lang="en-US" sz="2000" dirty="0"/>
              <a:t>Multilayer switches can perform Layer 2 and Layer 3 functions, replacing the need for dedicated routers.</a:t>
            </a:r>
          </a:p>
          <a:p>
            <a:r>
              <a:rPr lang="en-US" sz="2000" dirty="0"/>
              <a:t>Multilayer switches support dynamic routing and inter-VLAN routing.</a:t>
            </a:r>
          </a:p>
          <a:p>
            <a:r>
              <a:rPr lang="en-US" sz="2000" dirty="0"/>
              <a:t>The multilayer switch must have IP routing enabled.</a:t>
            </a:r>
            <a:endParaRPr lang="en-US" sz="2000" dirty="0">
              <a:solidFill>
                <a:srgbClr val="C00000"/>
              </a:solidFill>
            </a:endParaRPr>
          </a:p>
          <a:p>
            <a:r>
              <a:rPr lang="en-US" sz="2000" dirty="0"/>
              <a:t>A switch virtual interface (SVI) exists for VLAN 1 by default. On a multilayer switch, a logical (layer 3) interface can be configured for any VLAN.</a:t>
            </a:r>
            <a:r>
              <a:rPr lang="en-US" sz="2000" dirty="0">
                <a:solidFill>
                  <a:srgbClr val="C00000"/>
                </a:solidFill>
              </a:rPr>
              <a:t> </a:t>
            </a:r>
          </a:p>
          <a:p>
            <a:r>
              <a:rPr lang="en-US" sz="2000" dirty="0"/>
              <a:t>The switch understands network-layer PDUs; therefore, can route between its SVIs, just as a router routes between its interfaces.</a:t>
            </a:r>
          </a:p>
          <a:p>
            <a:r>
              <a:rPr lang="en-US" sz="2000" dirty="0"/>
              <a:t>With a multilayer switch, traffic is routed internal to the switch device. </a:t>
            </a:r>
          </a:p>
          <a:p>
            <a:r>
              <a:rPr lang="en-US" sz="2000" dirty="0"/>
              <a:t>This routing process is a suitable and scalable solution. </a:t>
            </a:r>
            <a:endParaRPr lang="en-US" sz="2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0593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1" y="508227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Configure Legacy Inter-VLAN Routing</a:t>
            </a:r>
            <a:br>
              <a:rPr lang="en-US" sz="1800" dirty="0">
                <a:ea typeface="ＭＳ Ｐゴシック" pitchFamily="34" charset="-128"/>
              </a:rPr>
            </a:br>
            <a:r>
              <a:rPr lang="en-US" dirty="0">
                <a:ea typeface="ＭＳ Ｐゴシック" pitchFamily="34" charset="-128"/>
              </a:rPr>
              <a:t>Preparation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7928" y="1521063"/>
            <a:ext cx="7940675" cy="5024880"/>
          </a:xfrm>
        </p:spPr>
        <p:txBody>
          <a:bodyPr/>
          <a:lstStyle/>
          <a:p>
            <a:r>
              <a:rPr lang="en-US" sz="2000" dirty="0"/>
              <a:t>Legacy inter-VLAN routing requires routers to have multiple physical interfaces.</a:t>
            </a:r>
          </a:p>
          <a:p>
            <a:r>
              <a:rPr lang="en-US" sz="2000" dirty="0"/>
              <a:t>Each one of the router’s physical interfaces is connected to a unique VLAN.</a:t>
            </a:r>
          </a:p>
          <a:p>
            <a:r>
              <a:rPr lang="en-US" sz="2000" dirty="0"/>
              <a:t>Each interface is also configured with an IP address for the subnet associated with the particular VLAN.</a:t>
            </a:r>
          </a:p>
          <a:p>
            <a:r>
              <a:rPr lang="en-US" sz="2000" dirty="0"/>
              <a:t>Network devices use the router as a gateway to access the devices connected to the other VLANs.</a:t>
            </a:r>
          </a:p>
        </p:txBody>
      </p:sp>
    </p:spTree>
    <p:extLst>
      <p:ext uri="{BB962C8B-B14F-4D97-AF65-F5344CB8AC3E}">
        <p14:creationId xmlns:p14="http://schemas.microsoft.com/office/powerpoint/2010/main" val="3931344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18607" y="4211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Configure Legacy Inter-VLAN Routing</a:t>
            </a:r>
            <a:br>
              <a:rPr lang="en-US" sz="1800" dirty="0">
                <a:ea typeface="ＭＳ Ｐゴシック" pitchFamily="34" charset="-128"/>
              </a:rPr>
            </a:br>
            <a:r>
              <a:rPr lang="en-US" dirty="0">
                <a:ea typeface="ＭＳ Ｐゴシック" pitchFamily="34" charset="-128"/>
              </a:rPr>
              <a:t>Preparation (cont.)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607" y="1425085"/>
            <a:ext cx="8506787" cy="49367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5423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66852" y="499722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Configure Legacy Inter-VLAN Routing</a:t>
            </a:r>
            <a:br>
              <a:rPr lang="en-US" sz="1800" dirty="0">
                <a:ea typeface="ＭＳ Ｐゴシック" pitchFamily="34" charset="-128"/>
              </a:rPr>
            </a:br>
            <a:r>
              <a:rPr lang="en-US" dirty="0">
                <a:ea typeface="ＭＳ Ｐゴシック" pitchFamily="34" charset="-128"/>
              </a:rPr>
              <a:t>Switch Configuration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52" y="1440310"/>
            <a:ext cx="8486862" cy="4677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9720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6442" y="627854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Configure Legacy Inter-VLAN Routing</a:t>
            </a:r>
            <a:br>
              <a:rPr lang="en-US" sz="1800" dirty="0">
                <a:ea typeface="ＭＳ Ｐゴシック" pitchFamily="34" charset="-128"/>
              </a:rPr>
            </a:br>
            <a:r>
              <a:rPr lang="en-US" dirty="0">
                <a:ea typeface="ＭＳ Ｐゴシック" pitchFamily="34" charset="-128"/>
              </a:rPr>
              <a:t>Router Interface Configuration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433" y="1550910"/>
            <a:ext cx="8227877" cy="4830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5441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0752" y="43565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Configure Router-on-a-Stick</a:t>
            </a:r>
            <a:br>
              <a:rPr lang="en-US" sz="1800" dirty="0">
                <a:ea typeface="ＭＳ Ｐゴシック" pitchFamily="34" charset="-128"/>
              </a:rPr>
            </a:br>
            <a:r>
              <a:rPr lang="en-US" dirty="0">
                <a:ea typeface="ＭＳ Ｐゴシック" pitchFamily="34" charset="-128"/>
              </a:rPr>
              <a:t>Preparation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35430" y="1436914"/>
            <a:ext cx="7957688" cy="5050972"/>
          </a:xfrm>
        </p:spPr>
        <p:txBody>
          <a:bodyPr/>
          <a:lstStyle/>
          <a:p>
            <a:r>
              <a:rPr lang="en-US" sz="2000" dirty="0"/>
              <a:t>An alternative to legacy inter-VLAN routing is to use VLAN trunking and subinterfaces.</a:t>
            </a:r>
          </a:p>
          <a:p>
            <a:r>
              <a:rPr lang="en-US" sz="2000" dirty="0"/>
              <a:t>VLAN trunking allows a single physical router interface to route traffic for multiple VLANs.</a:t>
            </a:r>
          </a:p>
          <a:p>
            <a:r>
              <a:rPr lang="en-US" sz="2000" dirty="0"/>
              <a:t>The physical interface of the router must be connected to a trunk link on the adjacent switch.</a:t>
            </a:r>
          </a:p>
          <a:p>
            <a:r>
              <a:rPr lang="en-US" sz="2000" dirty="0"/>
              <a:t>On the router, subinterfaces are created for each unique VLAN.</a:t>
            </a:r>
          </a:p>
          <a:p>
            <a:r>
              <a:rPr lang="en-US" sz="2000" dirty="0"/>
              <a:t>Each subinterface is assigned an IP address specific to its subnet or VLAN and is also configured to tag frames for that VLAN.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8202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76237" y="450170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Configure Router-on-a-Stick</a:t>
            </a:r>
            <a:br>
              <a:rPr lang="en-US" sz="1800" dirty="0">
                <a:ea typeface="ＭＳ Ｐゴシック" pitchFamily="34" charset="-128"/>
              </a:rPr>
            </a:br>
            <a:r>
              <a:rPr lang="en-US" dirty="0">
                <a:ea typeface="ＭＳ Ｐゴシック" pitchFamily="34" charset="-128"/>
              </a:rPr>
              <a:t>Switch Configuration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335" y="1604591"/>
            <a:ext cx="7338496" cy="513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6836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99269" y="551985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Configure Router-on-a-Stick</a:t>
            </a:r>
            <a:br>
              <a:rPr lang="en-US" sz="1800" dirty="0">
                <a:ea typeface="ＭＳ Ｐゴシック" pitchFamily="34" charset="-128"/>
              </a:rPr>
            </a:br>
            <a:r>
              <a:rPr lang="en-US" dirty="0">
                <a:ea typeface="ＭＳ Ｐゴシック" pitchFamily="34" charset="-128"/>
              </a:rPr>
              <a:t>Router </a:t>
            </a:r>
            <a:r>
              <a:rPr lang="en-US" dirty="0" err="1">
                <a:ea typeface="ＭＳ Ｐゴシック" pitchFamily="34" charset="-128"/>
              </a:rPr>
              <a:t>Subinterface</a:t>
            </a:r>
            <a:r>
              <a:rPr lang="en-US" dirty="0">
                <a:ea typeface="ＭＳ Ｐゴシック" pitchFamily="34" charset="-128"/>
              </a:rPr>
              <a:t> Configuration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813" y="1390185"/>
            <a:ext cx="6810375" cy="523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468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5802" y="464684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Configure Router-on-a-Stick</a:t>
            </a:r>
            <a:br>
              <a:rPr lang="en-US" sz="1800" dirty="0">
                <a:ea typeface="ＭＳ Ｐゴシック" pitchFamily="34" charset="-128"/>
              </a:rPr>
            </a:br>
            <a:r>
              <a:rPr lang="en-US" dirty="0">
                <a:ea typeface="ＭＳ Ｐゴシック" pitchFamily="34" charset="-128"/>
              </a:rPr>
              <a:t>Verifying Subinterfaces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802" y="1521123"/>
            <a:ext cx="8370449" cy="4715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894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19780" y="421141"/>
            <a:ext cx="8145462" cy="838200"/>
          </a:xfrm>
        </p:spPr>
        <p:txBody>
          <a:bodyPr/>
          <a:lstStyle/>
          <a:p>
            <a:pPr eaLnBrk="1" hangingPunct="1"/>
            <a:r>
              <a:rPr lang="en-US" sz="1800" dirty="0">
                <a:ea typeface="ＭＳ Ｐゴシック" pitchFamily="34" charset="-128"/>
              </a:rPr>
              <a:t>Configure Router-on-a-Stick</a:t>
            </a:r>
            <a:br>
              <a:rPr lang="en-US" sz="1800" dirty="0">
                <a:ea typeface="ＭＳ Ｐゴシック" pitchFamily="34" charset="-128"/>
              </a:rPr>
            </a:br>
            <a:r>
              <a:rPr lang="en-US" dirty="0">
                <a:ea typeface="ＭＳ Ｐゴシック" pitchFamily="34" charset="-128"/>
              </a:rPr>
              <a:t>Verifying </a:t>
            </a:r>
            <a:r>
              <a:rPr lang="en-US" dirty="0" err="1">
                <a:ea typeface="ＭＳ Ｐゴシック" pitchFamily="34" charset="-128"/>
              </a:rPr>
              <a:t>Subinterfaces</a:t>
            </a:r>
            <a:r>
              <a:rPr lang="en-US" dirty="0">
                <a:ea typeface="ＭＳ Ｐゴシック" pitchFamily="34" charset="-128"/>
              </a:rPr>
              <a:t> (cont.)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1831" y="1430484"/>
            <a:ext cx="6618391" cy="5187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9574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1554" y="1521063"/>
            <a:ext cx="7940675" cy="5024880"/>
          </a:xfrm>
        </p:spPr>
        <p:txBody>
          <a:bodyPr/>
          <a:lstStyle/>
          <a:p>
            <a:r>
              <a:rPr lang="en-US" sz="2000" dirty="0"/>
              <a:t>Access to devices on remote VLANs can be tested using the</a:t>
            </a:r>
            <a:r>
              <a:rPr lang="en-US" sz="2000" b="1" dirty="0"/>
              <a:t> 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ping</a:t>
            </a:r>
            <a:r>
              <a:rPr lang="en-US" sz="2000" b="1" dirty="0"/>
              <a:t> </a:t>
            </a:r>
            <a:r>
              <a:rPr lang="en-US" sz="2000" dirty="0"/>
              <a:t>command.</a:t>
            </a:r>
          </a:p>
          <a:p>
            <a:r>
              <a:rPr lang="en-US" sz="2000" dirty="0"/>
              <a:t>The</a:t>
            </a:r>
            <a:r>
              <a:rPr lang="en-US" sz="2000" b="1" dirty="0"/>
              <a:t> 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ping</a:t>
            </a:r>
            <a:r>
              <a:rPr lang="en-US" sz="2000" b="1" dirty="0"/>
              <a:t> </a:t>
            </a:r>
            <a:r>
              <a:rPr lang="en-US" sz="2000" dirty="0"/>
              <a:t>command sends an ICMP echo request to the destination address.</a:t>
            </a:r>
          </a:p>
          <a:p>
            <a:r>
              <a:rPr lang="en-US" sz="2000" dirty="0"/>
              <a:t>When a host receives an ICMP echo request, it responds with an ICMP echo reply.</a:t>
            </a:r>
          </a:p>
          <a:p>
            <a:r>
              <a:rPr lang="en-US" sz="2000" dirty="0"/>
              <a:t>Tracert is a useful utility for confirming the routed path taken between two devices.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632540" y="522973"/>
            <a:ext cx="5954476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4000" b="0" dirty="0">
                <a:solidFill>
                  <a:schemeClr val="accent1"/>
                </a:solidFill>
                <a:ea typeface="ＭＳ Ｐゴシック" pitchFamily="34" charset="-128"/>
              </a:rPr>
              <a:t>Verifying Routing</a:t>
            </a:r>
          </a:p>
        </p:txBody>
      </p:sp>
    </p:spTree>
    <p:extLst>
      <p:ext uri="{BB962C8B-B14F-4D97-AF65-F5344CB8AC3E}">
        <p14:creationId xmlns:p14="http://schemas.microsoft.com/office/powerpoint/2010/main" val="2592681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05844" y="1776383"/>
            <a:ext cx="5732311" cy="2079190"/>
          </a:xfrm>
        </p:spPr>
        <p:txBody>
          <a:bodyPr/>
          <a:lstStyle/>
          <a:p>
            <a:pPr eaLnBrk="1" hangingPunct="1"/>
            <a:r>
              <a:rPr lang="en-US" sz="3600" dirty="0"/>
              <a:t>Troubleshoot Inter-VLAN Routing</a:t>
            </a:r>
            <a:endParaRPr lang="en-US" sz="3600" dirty="0">
              <a:solidFill>
                <a:schemeClr val="fol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479235"/>
      </p:ext>
    </p:extLst>
  </p:cSld>
  <p:clrMapOvr>
    <a:masterClrMapping/>
  </p:clrMapOvr>
  <p:transition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1556" y="1463078"/>
            <a:ext cx="7951562" cy="5036457"/>
          </a:xfrm>
        </p:spPr>
        <p:txBody>
          <a:bodyPr/>
          <a:lstStyle/>
          <a:p>
            <a:r>
              <a:rPr lang="en-US" sz="2000" dirty="0"/>
              <a:t>When using the legacy routing model, ensure that the switch ports connect to the router interfaces and are configured with the correct VLANs.</a:t>
            </a:r>
          </a:p>
          <a:p>
            <a:r>
              <a:rPr lang="en-US" sz="2000" dirty="0"/>
              <a:t>Use the 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switchport access vlan </a:t>
            </a:r>
            <a:r>
              <a:rPr lang="en-US" sz="2000" dirty="0">
                <a:latin typeface="Courier New" panose="02070309020205020404" pitchFamily="49" charset="0"/>
                <a:cs typeface="Courier New" panose="02070309020205020404" pitchFamily="49" charset="0"/>
              </a:rPr>
              <a:t>[</a:t>
            </a:r>
            <a:r>
              <a:rPr lang="en-US" sz="2000" i="1" dirty="0">
                <a:latin typeface="Courier New" panose="02070309020205020404" pitchFamily="49" charset="0"/>
                <a:cs typeface="Courier New" panose="02070309020205020404" pitchFamily="49" charset="0"/>
              </a:rPr>
              <a:t>appropriate </a:t>
            </a:r>
            <a:r>
              <a:rPr lang="en-US" sz="2000" i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vlan</a:t>
            </a:r>
            <a:r>
              <a:rPr lang="en-US" sz="2000" i="1" dirty="0">
                <a:latin typeface="Courier New" panose="02070309020205020404" pitchFamily="49" charset="0"/>
                <a:cs typeface="Courier New" panose="02070309020205020404" pitchFamily="49" charset="0"/>
              </a:rPr>
              <a:t>#</a:t>
            </a:r>
            <a:r>
              <a:rPr lang="en-US" sz="2000" dirty="0">
                <a:latin typeface="Courier New" panose="02070309020205020404" pitchFamily="49" charset="0"/>
                <a:cs typeface="Courier New" panose="02070309020205020404" pitchFamily="49" charset="0"/>
              </a:rPr>
              <a:t>] </a:t>
            </a:r>
            <a:r>
              <a:rPr lang="en-US" sz="2000" dirty="0"/>
              <a:t>command to correct any erroneous VLAN port assignment.</a:t>
            </a:r>
          </a:p>
          <a:p>
            <a:r>
              <a:rPr lang="en-US" sz="2000" dirty="0"/>
              <a:t>Ensure that the router is connected to the correct switch port.</a:t>
            </a:r>
          </a:p>
          <a:p>
            <a:r>
              <a:rPr lang="en-US" sz="2000" dirty="0"/>
              <a:t>When using router-on-a-stick, ensure that the switch port connected to the router is configured as a trunk link.</a:t>
            </a:r>
          </a:p>
          <a:p>
            <a:r>
              <a:rPr lang="en-US" sz="2000" dirty="0"/>
              <a:t>Use the 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switchport mode trunk </a:t>
            </a:r>
            <a:r>
              <a:rPr lang="en-US" sz="2000" dirty="0"/>
              <a:t>command to make the switch port a trunk.</a:t>
            </a:r>
          </a:p>
          <a:p>
            <a:endParaRPr lang="en-US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879455" y="493945"/>
            <a:ext cx="7707561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2000" b="0" dirty="0">
                <a:solidFill>
                  <a:schemeClr val="accent1"/>
                </a:solidFill>
                <a:ea typeface="ＭＳ Ｐゴシック" pitchFamily="34" charset="-128"/>
              </a:rPr>
              <a:t>Inter-VLAN Configuration Issues</a:t>
            </a:r>
            <a:br>
              <a:rPr lang="en-US" sz="2000" b="0" dirty="0">
                <a:solidFill>
                  <a:schemeClr val="accent1"/>
                </a:solidFill>
                <a:ea typeface="ＭＳ Ｐゴシック" pitchFamily="34" charset="-128"/>
              </a:rPr>
            </a:br>
            <a:r>
              <a:rPr lang="en-US" sz="3600" b="0" dirty="0">
                <a:solidFill>
                  <a:schemeClr val="accent1"/>
                </a:solidFill>
                <a:ea typeface="ＭＳ Ｐゴシック" pitchFamily="34" charset="-128"/>
              </a:rPr>
              <a:t>Switch Port Issues</a:t>
            </a:r>
          </a:p>
        </p:txBody>
      </p:sp>
    </p:spTree>
    <p:extLst>
      <p:ext uri="{BB962C8B-B14F-4D97-AF65-F5344CB8AC3E}">
        <p14:creationId xmlns:p14="http://schemas.microsoft.com/office/powerpoint/2010/main" val="4230980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67913" y="530001"/>
            <a:ext cx="8173961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1800" b="0" dirty="0">
                <a:solidFill>
                  <a:schemeClr val="accent1"/>
                </a:solidFill>
                <a:ea typeface="ＭＳ Ｐゴシック" pitchFamily="34" charset="-128"/>
              </a:rPr>
              <a:t>Inter-VLAN Configuration Issues</a:t>
            </a:r>
            <a:br>
              <a:rPr lang="en-US" sz="1800" b="0" dirty="0">
                <a:solidFill>
                  <a:schemeClr val="accent1"/>
                </a:solidFill>
                <a:ea typeface="ＭＳ Ｐゴシック" pitchFamily="34" charset="-128"/>
              </a:rPr>
            </a:br>
            <a:r>
              <a:rPr lang="en-US" b="0" dirty="0">
                <a:solidFill>
                  <a:schemeClr val="accent1"/>
                </a:solidFill>
                <a:ea typeface="ＭＳ Ｐゴシック" pitchFamily="34" charset="-128"/>
              </a:rPr>
              <a:t>Verify Switch Configuration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412" y="1572052"/>
            <a:ext cx="8506787" cy="4018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009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1199" y="1593634"/>
            <a:ext cx="7940675" cy="5024880"/>
          </a:xfrm>
        </p:spPr>
        <p:txBody>
          <a:bodyPr/>
          <a:lstStyle/>
          <a:p>
            <a:r>
              <a:rPr lang="en-US" sz="2000" dirty="0"/>
              <a:t>With router-on-a-stick configurations, a common problem is assigning the wrong VLAN ID to the subinterface.</a:t>
            </a:r>
          </a:p>
          <a:p>
            <a:r>
              <a:rPr lang="en-US" sz="2000" dirty="0"/>
              <a:t>The 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show interface </a:t>
            </a:r>
            <a:r>
              <a:rPr lang="en-US" sz="2000" dirty="0"/>
              <a:t>command can help detect this problem.</a:t>
            </a:r>
          </a:p>
          <a:p>
            <a:r>
              <a:rPr lang="en-US" sz="2000" dirty="0"/>
              <a:t>If this is the case, use the 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encapsulation dot1q </a:t>
            </a:r>
            <a:r>
              <a:rPr lang="en-US" sz="2000" dirty="0">
                <a:latin typeface="Courier New" pitchFamily="49" charset="0"/>
                <a:cs typeface="Courier New" pitchFamily="49" charset="0"/>
              </a:rPr>
              <a:t>&lt;</a:t>
            </a:r>
            <a:r>
              <a:rPr lang="en-US" sz="2000" i="1" dirty="0">
                <a:latin typeface="Courier New" pitchFamily="49" charset="0"/>
                <a:cs typeface="Courier New" pitchFamily="49" charset="0"/>
              </a:rPr>
              <a:t>vlan_id</a:t>
            </a:r>
            <a:r>
              <a:rPr lang="en-US" sz="2000" dirty="0">
                <a:latin typeface="Courier New" pitchFamily="49" charset="0"/>
                <a:cs typeface="Courier New" pitchFamily="49" charset="0"/>
              </a:rPr>
              <a:t>&gt;  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interface</a:t>
            </a:r>
            <a:r>
              <a:rPr lang="en-US" sz="2000" dirty="0">
                <a:latin typeface="Courier New" pitchFamily="49" charset="0"/>
                <a:cs typeface="Courier New" pitchFamily="49" charset="0"/>
              </a:rPr>
              <a:t> </a:t>
            </a:r>
            <a:r>
              <a:rPr lang="en-US" sz="2000" dirty="0"/>
              <a:t>command to fix the problem.</a:t>
            </a:r>
            <a:endParaRPr lang="en-US" sz="2000" b="1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96412" y="530001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2000" b="0" dirty="0">
                <a:solidFill>
                  <a:schemeClr val="accent1"/>
                </a:solidFill>
                <a:ea typeface="ＭＳ Ｐゴシック" pitchFamily="34" charset="-128"/>
              </a:rPr>
              <a:t>Inter-VLAN Configuration Issues</a:t>
            </a:r>
            <a:br>
              <a:rPr lang="en-US" sz="2000" b="0" dirty="0">
                <a:solidFill>
                  <a:schemeClr val="accent1"/>
                </a:solidFill>
                <a:ea typeface="ＭＳ Ｐゴシック" pitchFamily="34" charset="-128"/>
              </a:rPr>
            </a:br>
            <a:r>
              <a:rPr lang="en-US" sz="3600" b="0" dirty="0">
                <a:solidFill>
                  <a:schemeClr val="accent1"/>
                </a:solidFill>
                <a:ea typeface="ＭＳ Ｐゴシック" pitchFamily="34" charset="-128"/>
              </a:rPr>
              <a:t>Verify Router Configuration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2816" y="3672798"/>
            <a:ext cx="5712654" cy="3082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4887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55727" y="440525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1800" b="0" dirty="0">
                <a:solidFill>
                  <a:schemeClr val="accent1"/>
                </a:solidFill>
                <a:ea typeface="ＭＳ Ｐゴシック" pitchFamily="34" charset="-128"/>
              </a:rPr>
              <a:t>Inter-VLAN Configuration Issues</a:t>
            </a:r>
            <a:br>
              <a:rPr lang="en-US" sz="1800" b="0" dirty="0">
                <a:solidFill>
                  <a:schemeClr val="accent1"/>
                </a:solidFill>
                <a:ea typeface="ＭＳ Ｐゴシック" pitchFamily="34" charset="-128"/>
              </a:rPr>
            </a:br>
            <a:r>
              <a:rPr lang="en-US" b="0" dirty="0">
                <a:solidFill>
                  <a:schemeClr val="accent1"/>
                </a:solidFill>
                <a:ea typeface="ＭＳ Ｐゴシック" pitchFamily="34" charset="-128"/>
              </a:rPr>
              <a:t>Verify Router Configuration (cont.)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754" y="1329295"/>
            <a:ext cx="6988493" cy="518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6723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1463006"/>
            <a:ext cx="7940675" cy="5024880"/>
          </a:xfrm>
        </p:spPr>
        <p:txBody>
          <a:bodyPr/>
          <a:lstStyle/>
          <a:p>
            <a:r>
              <a:rPr lang="en-US" sz="2000" dirty="0"/>
              <a:t>When using legacy inter-VLAN routing, ensure that the router has the correct IP address and mask on the interfaces connecting to the switch.</a:t>
            </a:r>
          </a:p>
          <a:p>
            <a:r>
              <a:rPr lang="en-US" sz="2000" dirty="0"/>
              <a:t>Ensure that the network devices are configured with the correct IP address and mask.</a:t>
            </a:r>
          </a:p>
          <a:p>
            <a:r>
              <a:rPr lang="en-US" sz="2000" dirty="0"/>
              <a:t>In the router, use the 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ip address</a:t>
            </a:r>
            <a:r>
              <a:rPr lang="en-US" sz="2000" dirty="0">
                <a:latin typeface="Courier New" pitchFamily="49" charset="0"/>
                <a:cs typeface="Courier New" pitchFamily="49" charset="0"/>
              </a:rPr>
              <a:t> </a:t>
            </a:r>
            <a:r>
              <a:rPr lang="en-US" sz="2000" dirty="0"/>
              <a:t>command to fix any erroneous IP assignments.</a:t>
            </a:r>
          </a:p>
          <a:p>
            <a:r>
              <a:rPr lang="en-US" sz="2000" dirty="0"/>
              <a:t>In the PCs, refer to the installed operating system documentation to properly change IP information.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387691" y="624806"/>
            <a:ext cx="8368617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1800" b="0" dirty="0">
                <a:solidFill>
                  <a:schemeClr val="accent1"/>
                </a:solidFill>
                <a:ea typeface="ＭＳ Ｐゴシック" pitchFamily="34" charset="-128"/>
              </a:rPr>
              <a:t>IP Addressing Issues</a:t>
            </a:r>
            <a:br>
              <a:rPr lang="en-US" sz="1800" b="0" dirty="0">
                <a:solidFill>
                  <a:schemeClr val="accent1"/>
                </a:solidFill>
                <a:ea typeface="ＭＳ Ｐゴシック" pitchFamily="34" charset="-128"/>
              </a:rPr>
            </a:br>
            <a:r>
              <a:rPr lang="en-US" b="0" dirty="0">
                <a:solidFill>
                  <a:schemeClr val="accent1"/>
                </a:solidFill>
                <a:ea typeface="ＭＳ Ｐゴシック" pitchFamily="34" charset="-128"/>
              </a:rPr>
              <a:t>Errors with IP Address and Subnet Masks</a:t>
            </a:r>
          </a:p>
        </p:txBody>
      </p:sp>
    </p:spTree>
    <p:extLst>
      <p:ext uri="{BB962C8B-B14F-4D97-AF65-F5344CB8AC3E}">
        <p14:creationId xmlns:p14="http://schemas.microsoft.com/office/powerpoint/2010/main" val="2538332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1199" y="2120010"/>
            <a:ext cx="7940675" cy="4527532"/>
          </a:xfrm>
        </p:spPr>
        <p:txBody>
          <a:bodyPr/>
          <a:lstStyle/>
          <a:p>
            <a:r>
              <a:rPr lang="en-US" sz="2000" dirty="0"/>
              <a:t>Use the 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show ip interface </a:t>
            </a:r>
            <a:r>
              <a:rPr lang="en-US" sz="2000" dirty="0"/>
              <a:t>command to verify if the correct IP address is configured in the router.</a:t>
            </a:r>
          </a:p>
          <a:p>
            <a:r>
              <a:rPr lang="en-US" sz="2000" dirty="0"/>
              <a:t>Use the 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show running-config </a:t>
            </a:r>
            <a:r>
              <a:rPr lang="en-US" sz="2000" dirty="0"/>
              <a:t>when troubleshooting router-related problems.</a:t>
            </a:r>
          </a:p>
          <a:p>
            <a:r>
              <a:rPr lang="en-US" sz="2000" dirty="0"/>
              <a:t>When troubleshooting addressing issues, ensure that the subinterface is configured with the correct address for that VLAN. </a:t>
            </a:r>
          </a:p>
          <a:p>
            <a:r>
              <a:rPr lang="en-US" sz="2000" dirty="0"/>
              <a:t>Subinterface IDs are often configured to match the VLAN number, which makes it easier to manage inter-VLAN configuration, but this is not a requirement.</a:t>
            </a:r>
          </a:p>
          <a:p>
            <a:endParaRPr lang="en-US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398805" y="860777"/>
            <a:ext cx="8145462" cy="107888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1800" b="0" dirty="0">
                <a:solidFill>
                  <a:schemeClr val="accent1"/>
                </a:solidFill>
                <a:ea typeface="ＭＳ Ｐゴシック" pitchFamily="34" charset="-128"/>
              </a:rPr>
              <a:t>IP Addressing Issues</a:t>
            </a:r>
            <a:br>
              <a:rPr lang="en-US" sz="1800" b="0" dirty="0">
                <a:solidFill>
                  <a:schemeClr val="accent1"/>
                </a:solidFill>
                <a:ea typeface="ＭＳ Ｐゴシック" pitchFamily="34" charset="-128"/>
              </a:rPr>
            </a:br>
            <a:r>
              <a:rPr lang="en-US" b="0" dirty="0">
                <a:solidFill>
                  <a:schemeClr val="accent1"/>
                </a:solidFill>
                <a:ea typeface="ＭＳ Ｐゴシック" pitchFamily="34" charset="-128"/>
              </a:rPr>
              <a:t>Verifying IP Address and Subnet Mask Configuration Issues</a:t>
            </a:r>
          </a:p>
        </p:txBody>
      </p:sp>
    </p:spTree>
    <p:extLst>
      <p:ext uri="{BB962C8B-B14F-4D97-AF65-F5344CB8AC3E}">
        <p14:creationId xmlns:p14="http://schemas.microsoft.com/office/powerpoint/2010/main" val="2271119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699074" y="2193884"/>
            <a:ext cx="3854450" cy="1481138"/>
          </a:xfrm>
        </p:spPr>
        <p:txBody>
          <a:bodyPr/>
          <a:lstStyle/>
          <a:p>
            <a:pPr eaLnBrk="1" hangingPunct="1"/>
            <a:r>
              <a:rPr lang="en-US" sz="4000" dirty="0"/>
              <a:t>Layer 3 Switching</a:t>
            </a:r>
            <a:endParaRPr lang="en-US" sz="4000" dirty="0">
              <a:solidFill>
                <a:schemeClr val="folHlin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903717"/>
      </p:ext>
    </p:extLst>
  </p:cSld>
  <p:clrMapOvr>
    <a:masterClrMapping/>
  </p:clrMapOvr>
  <p:transition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96412" y="1821543"/>
            <a:ext cx="8499246" cy="5036457"/>
          </a:xfrm>
        </p:spPr>
        <p:txBody>
          <a:bodyPr/>
          <a:lstStyle/>
          <a:p>
            <a:r>
              <a:rPr lang="en-US" sz="2000" dirty="0"/>
              <a:t>Layer 3 switches usually have packet-switching throughputs in the millions of packets per second (pps).</a:t>
            </a:r>
          </a:p>
          <a:p>
            <a:r>
              <a:rPr lang="en-US" sz="2000" dirty="0"/>
              <a:t>All Catalyst multilayer switches support the following types of Layer 3 interfaces: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Routed port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Switch virtual interface (SVI)</a:t>
            </a:r>
          </a:p>
          <a:p>
            <a:r>
              <a:rPr lang="en-US" sz="2000" dirty="0"/>
              <a:t>High-performance switches, such as the Catalyst 6500 and Catalyst 4500, are able to perform most of the router’s functions.</a:t>
            </a:r>
          </a:p>
          <a:p>
            <a:r>
              <a:rPr lang="en-US" sz="2000" dirty="0"/>
              <a:t>Several models of Catalyst switches require enhanced software for specific routing protocol features.</a:t>
            </a:r>
          </a:p>
          <a:p>
            <a:endParaRPr lang="en-US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296412" y="856157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3600" b="0" dirty="0">
                <a:solidFill>
                  <a:schemeClr val="accent1"/>
                </a:solidFill>
                <a:ea typeface="ＭＳ Ｐゴシック" pitchFamily="34" charset="-128"/>
              </a:rPr>
              <a:t>Introduction to Layer 3 Switching</a:t>
            </a:r>
          </a:p>
        </p:txBody>
      </p:sp>
    </p:spTree>
    <p:extLst>
      <p:ext uri="{BB962C8B-B14F-4D97-AF65-F5344CB8AC3E}">
        <p14:creationId xmlns:p14="http://schemas.microsoft.com/office/powerpoint/2010/main" val="1998747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6069" y="1535578"/>
            <a:ext cx="7940675" cy="5024880"/>
          </a:xfrm>
        </p:spPr>
        <p:txBody>
          <a:bodyPr/>
          <a:lstStyle/>
          <a:p>
            <a:r>
              <a:rPr lang="en-US" sz="2000" dirty="0"/>
              <a:t>Today’s routing has become faster and cheaper and can be performed at hardware speed.</a:t>
            </a:r>
          </a:p>
          <a:p>
            <a:r>
              <a:rPr lang="en-US" sz="2000" dirty="0"/>
              <a:t>Routing can be transferred to core and distribution devices with little to no impact on network performance.</a:t>
            </a:r>
          </a:p>
          <a:p>
            <a:r>
              <a:rPr lang="en-US" sz="2000" dirty="0"/>
              <a:t>Many users are in separate VLANs, and each VLAN is usually a separate subnet. This implies that each distribution switch must have IP addresses matching each access switch VLAN.</a:t>
            </a:r>
          </a:p>
          <a:p>
            <a:r>
              <a:rPr lang="en-US" sz="2000" dirty="0"/>
              <a:t>Layer 3 (routed) ports are normally implemented between the distribution and the core layer. This model is less dependent on spanning tree, because there are no loops in the Layer 2 portion of the topology.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384397" y="681631"/>
            <a:ext cx="8683888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defTabSz="782638" eaLnBrk="1" hangingPunct="1"/>
            <a:br>
              <a:rPr lang="en-US" sz="2000" b="0" dirty="0">
                <a:solidFill>
                  <a:schemeClr val="accent1"/>
                </a:solidFill>
                <a:ea typeface="ＭＳ Ｐゴシック" pitchFamily="34" charset="-128"/>
              </a:rPr>
            </a:br>
            <a:r>
              <a:rPr lang="en-US" sz="2800" b="0" dirty="0">
                <a:solidFill>
                  <a:schemeClr val="accent1"/>
                </a:solidFill>
                <a:ea typeface="ＭＳ Ｐゴシック" pitchFamily="34" charset="-128"/>
              </a:rPr>
              <a:t>Inter-VLAN Routing with Switch Virtual Interfaces</a:t>
            </a:r>
          </a:p>
        </p:txBody>
      </p:sp>
    </p:spTree>
    <p:extLst>
      <p:ext uri="{BB962C8B-B14F-4D97-AF65-F5344CB8AC3E}">
        <p14:creationId xmlns:p14="http://schemas.microsoft.com/office/powerpoint/2010/main" val="3202695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1550092"/>
            <a:ext cx="8125501" cy="5024880"/>
          </a:xfrm>
        </p:spPr>
        <p:txBody>
          <a:bodyPr/>
          <a:lstStyle/>
          <a:p>
            <a:r>
              <a:rPr lang="en-US" sz="2000" dirty="0"/>
              <a:t>By default, an SVI is created for the default VLAN (VLAN 1). This allows for remote switch administration.</a:t>
            </a:r>
          </a:p>
          <a:p>
            <a:r>
              <a:rPr lang="en-US" sz="2000" dirty="0"/>
              <a:t>Any additional SVIs must be created by the administrator.</a:t>
            </a:r>
          </a:p>
          <a:p>
            <a:r>
              <a:rPr lang="en-US" sz="2000" dirty="0"/>
              <a:t>SVIs are created the first time the VLAN interface configuration mode is entered for a particular VLAN SVI.</a:t>
            </a:r>
          </a:p>
          <a:p>
            <a:r>
              <a:rPr lang="en-US" sz="2000" dirty="0"/>
              <a:t>Enter the 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interface vlan 10 </a:t>
            </a:r>
            <a:r>
              <a:rPr lang="en-US" sz="2000" dirty="0"/>
              <a:t> command to create an SVI named VLAN 10.</a:t>
            </a:r>
          </a:p>
          <a:p>
            <a:r>
              <a:rPr lang="en-US" sz="2000" dirty="0"/>
              <a:t>The VLAN number used corresponds to the VLAN tag associated with data frames on an 802.1Q encapsulated trunk.</a:t>
            </a:r>
          </a:p>
          <a:p>
            <a:r>
              <a:rPr lang="en-US" sz="2000" dirty="0"/>
              <a:t>When the SVI is created, ensure that the specific VLAN is present in the VLAN database.</a:t>
            </a:r>
          </a:p>
          <a:p>
            <a:endParaRPr lang="en-US" sz="2000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566057" y="716026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3600" b="0" dirty="0">
                <a:solidFill>
                  <a:schemeClr val="accent1"/>
                </a:solidFill>
                <a:ea typeface="ＭＳ Ｐゴシック" pitchFamily="34" charset="-128"/>
              </a:rPr>
              <a:t>Inter-VLAN Routing with SVIs (Cont.)</a:t>
            </a:r>
          </a:p>
        </p:txBody>
      </p:sp>
    </p:spTree>
    <p:extLst>
      <p:ext uri="{BB962C8B-B14F-4D97-AF65-F5344CB8AC3E}">
        <p14:creationId xmlns:p14="http://schemas.microsoft.com/office/powerpoint/2010/main" val="1513214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7041" y="1550092"/>
            <a:ext cx="7940675" cy="5024880"/>
          </a:xfrm>
        </p:spPr>
        <p:txBody>
          <a:bodyPr/>
          <a:lstStyle/>
          <a:p>
            <a:r>
              <a:rPr lang="en-US" sz="2000" dirty="0"/>
              <a:t>SVIs advantages include: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Much faster than router-on-a-stick, because everything is hardware-switched and routed.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No need for external links from the switch to the router for routing.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Not limited to one link. Layer 2 EtherChannels can be used between the switches to get more bandwidth.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Latency is much lower, because it does not need to leave the switch.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21217" y="711892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3600" b="0" dirty="0">
                <a:solidFill>
                  <a:schemeClr val="accent1"/>
                </a:solidFill>
                <a:ea typeface="ＭＳ Ｐゴシック" pitchFamily="34" charset="-128"/>
              </a:rPr>
              <a:t>Inter-VLAN Routing with SVIs (Cont.)</a:t>
            </a:r>
          </a:p>
        </p:txBody>
      </p:sp>
    </p:spTree>
    <p:extLst>
      <p:ext uri="{BB962C8B-B14F-4D97-AF65-F5344CB8AC3E}">
        <p14:creationId xmlns:p14="http://schemas.microsoft.com/office/powerpoint/2010/main" val="2072228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7041" y="1570593"/>
            <a:ext cx="8252502" cy="5021943"/>
          </a:xfrm>
        </p:spPr>
        <p:txBody>
          <a:bodyPr/>
          <a:lstStyle/>
          <a:p>
            <a:r>
              <a:rPr lang="en-US" sz="2000" dirty="0"/>
              <a:t>A routed port is a physical port that acts similarly to an interface on a router.</a:t>
            </a:r>
          </a:p>
          <a:p>
            <a:r>
              <a:rPr lang="en-US" sz="2000" dirty="0"/>
              <a:t>Routed ports are not associated with any VLANs.</a:t>
            </a:r>
          </a:p>
          <a:p>
            <a:r>
              <a:rPr lang="en-US" sz="2000" dirty="0"/>
              <a:t>Layer 2 protocols, such as STP, do not function on a routed interface.</a:t>
            </a:r>
          </a:p>
          <a:p>
            <a:r>
              <a:rPr lang="en-US" sz="2000" dirty="0"/>
              <a:t>Routed ports on a Cisco IOS switch do not support subinterfaces.</a:t>
            </a:r>
          </a:p>
          <a:p>
            <a:r>
              <a:rPr lang="en-US" sz="2000" dirty="0"/>
              <a:t>To configure routed ports, use the</a:t>
            </a:r>
            <a:r>
              <a:rPr lang="en-US" sz="2000" b="1" dirty="0"/>
              <a:t> </a:t>
            </a:r>
            <a:r>
              <a:rPr lang="en-US" sz="2000" b="1" dirty="0">
                <a:latin typeface="Courier New" pitchFamily="49" charset="0"/>
                <a:cs typeface="Courier New" pitchFamily="49" charset="0"/>
              </a:rPr>
              <a:t>no switchport </a:t>
            </a:r>
            <a:r>
              <a:rPr lang="en-US" sz="2000" dirty="0"/>
              <a:t>interface configuration mode command.</a:t>
            </a:r>
          </a:p>
          <a:p>
            <a:r>
              <a:rPr lang="en-US" sz="2000" b="1" dirty="0"/>
              <a:t>Note</a:t>
            </a:r>
            <a:r>
              <a:rPr lang="en-US" sz="2000" dirty="0"/>
              <a:t>: Routed ports are not supported on Catalyst 2960 Series switches.</a:t>
            </a:r>
          </a:p>
          <a:p>
            <a:endParaRPr lang="en-US" dirty="0"/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56160" y="645279"/>
            <a:ext cx="8489816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sz="3600" b="0" dirty="0">
                <a:solidFill>
                  <a:schemeClr val="accent1"/>
                </a:solidFill>
                <a:ea typeface="ＭＳ Ｐゴシック" pitchFamily="34" charset="-128"/>
              </a:rPr>
              <a:t>Inter-VLAN Routing with Routed Ports</a:t>
            </a:r>
          </a:p>
        </p:txBody>
      </p:sp>
    </p:spTree>
    <p:extLst>
      <p:ext uri="{BB962C8B-B14F-4D97-AF65-F5344CB8AC3E}">
        <p14:creationId xmlns:p14="http://schemas.microsoft.com/office/powerpoint/2010/main" val="1786895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1" y="1671546"/>
            <a:ext cx="8256129" cy="4816340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To troubleshoot Layer 3 switching issues, verify the following for accuracy:</a:t>
            </a:r>
          </a:p>
          <a:p>
            <a:r>
              <a:rPr lang="en-US" sz="2000" b="1" dirty="0"/>
              <a:t>VLANs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VLANs must be defined across all the switches.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VLANs must be enabled on the trunk ports.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Ports must be in the right VLANs.</a:t>
            </a:r>
          </a:p>
          <a:p>
            <a:r>
              <a:rPr lang="en-US" sz="2000" b="1" dirty="0"/>
              <a:t>SVIs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err="1"/>
              <a:t>SVIs</a:t>
            </a:r>
            <a:r>
              <a:rPr lang="en-US" dirty="0"/>
              <a:t> must have the correct IP address or subnet mask.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err="1"/>
              <a:t>SVIs</a:t>
            </a:r>
            <a:r>
              <a:rPr lang="en-US" dirty="0"/>
              <a:t> must be up.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 err="1"/>
              <a:t>SVIs</a:t>
            </a:r>
            <a:r>
              <a:rPr lang="en-US" dirty="0"/>
              <a:t> must match with the VLAN number.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12526" y="680225"/>
            <a:ext cx="8145462" cy="8382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sz="3600" b="0" dirty="0">
                <a:solidFill>
                  <a:schemeClr val="accent1"/>
                </a:solidFill>
                <a:ea typeface="ＭＳ Ｐゴシック" pitchFamily="34" charset="-128"/>
              </a:rPr>
              <a:t>Layer 3 Switch Configuration Issues</a:t>
            </a:r>
          </a:p>
        </p:txBody>
      </p:sp>
    </p:spTree>
    <p:extLst>
      <p:ext uri="{BB962C8B-B14F-4D97-AF65-F5344CB8AC3E}">
        <p14:creationId xmlns:p14="http://schemas.microsoft.com/office/powerpoint/2010/main" val="2550719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2" y="1826303"/>
            <a:ext cx="7940675" cy="4661582"/>
          </a:xfrm>
        </p:spPr>
        <p:txBody>
          <a:bodyPr/>
          <a:lstStyle/>
          <a:p>
            <a:pPr marL="0" indent="0">
              <a:buNone/>
            </a:pPr>
            <a:r>
              <a:rPr lang="en-US" sz="2000" dirty="0"/>
              <a:t>To troubleshoot Layer 3 switching issues, verify the following for accuracy:</a:t>
            </a:r>
          </a:p>
          <a:p>
            <a:r>
              <a:rPr lang="en-US" sz="2000" b="1" dirty="0"/>
              <a:t>Routing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Routing must be enabled.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Each interface or network should be added to the routing protocol.</a:t>
            </a:r>
          </a:p>
          <a:p>
            <a:r>
              <a:rPr lang="en-US" sz="2000" b="1" dirty="0"/>
              <a:t>Hosts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Hosts must have the correct IP address or subnet mask.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en-US" dirty="0"/>
              <a:t>Hosts must have a default gateway associated with an SVI or routed port.</a:t>
            </a: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412527" y="1035503"/>
            <a:ext cx="8145462" cy="7908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>
            <a:lvl1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+mj-lt"/>
                <a:ea typeface="+mj-ea"/>
                <a:cs typeface="+mj-cs"/>
              </a:defRPr>
            </a:lvl1pPr>
            <a:lvl2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2pPr>
            <a:lvl3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3pPr>
            <a:lvl4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4pPr>
            <a:lvl5pPr algn="l" defTabSz="814388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5pPr>
            <a:lvl6pPr marL="4572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6pPr>
            <a:lvl7pPr marL="9144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7pPr>
            <a:lvl8pPr marL="13716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8pPr>
            <a:lvl9pPr marL="1828800" algn="l" defTabSz="814388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708CA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b="0" dirty="0">
                <a:solidFill>
                  <a:schemeClr val="accent1"/>
                </a:solidFill>
                <a:ea typeface="ＭＳ Ｐゴシック" pitchFamily="34" charset="-128"/>
              </a:rPr>
              <a:t>Layer 3 Switching Configuration Issues (Cont.)</a:t>
            </a:r>
          </a:p>
        </p:txBody>
      </p:sp>
    </p:spTree>
    <p:extLst>
      <p:ext uri="{BB962C8B-B14F-4D97-AF65-F5344CB8AC3E}">
        <p14:creationId xmlns:p14="http://schemas.microsoft.com/office/powerpoint/2010/main" val="1361099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48810" y="450170"/>
            <a:ext cx="8145462" cy="838200"/>
          </a:xfrm>
        </p:spPr>
        <p:txBody>
          <a:bodyPr/>
          <a:lstStyle/>
          <a:p>
            <a:pPr eaLnBrk="1" hangingPunct="1"/>
            <a:r>
              <a:rPr lang="en-US" dirty="0">
                <a:ea typeface="ＭＳ Ｐゴシック" pitchFamily="34" charset="-128"/>
              </a:rPr>
              <a:t>Summary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537029" y="1494972"/>
            <a:ext cx="7910286" cy="4500789"/>
          </a:xfrm>
        </p:spPr>
        <p:txBody>
          <a:bodyPr/>
          <a:lstStyle/>
          <a:p>
            <a:r>
              <a:rPr lang="en-US" sz="2000" dirty="0"/>
              <a:t>Inter-VLAN routing, the process of routing traffic between different VLANs, using either a dedicated router or a multilayer switch</a:t>
            </a:r>
          </a:p>
          <a:p>
            <a:r>
              <a:rPr lang="en-US" sz="2000" dirty="0"/>
              <a:t>Legacy, router-on-a-stick, and multilayer switch inter-VLAN routing</a:t>
            </a:r>
          </a:p>
          <a:p>
            <a:r>
              <a:rPr lang="en-US" sz="2000" dirty="0"/>
              <a:t>Layer 3 switching, </a:t>
            </a:r>
            <a:r>
              <a:rPr lang="en-US" sz="2000" dirty="0" err="1"/>
              <a:t>SVIs</a:t>
            </a:r>
            <a:r>
              <a:rPr lang="en-US" sz="2000" dirty="0"/>
              <a:t>, and routed ports</a:t>
            </a:r>
          </a:p>
          <a:p>
            <a:r>
              <a:rPr lang="en-US" sz="2000" dirty="0"/>
              <a:t>Troubleshooting inter-VLAN routing with a router or a Layer 3 switch</a:t>
            </a:r>
          </a:p>
          <a:p>
            <a:r>
              <a:rPr lang="en-US" sz="2000" dirty="0"/>
              <a:t>Common errors involving VLAN, trunk, Layer 3 interface, and IP address configurations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US" dirty="0">
              <a:cs typeface="Arial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2588</TotalTime>
  <Words>1487</Words>
  <Application>Microsoft Office PowerPoint</Application>
  <PresentationFormat>On-screen Show (4:3)</PresentationFormat>
  <Paragraphs>174</Paragraphs>
  <Slides>33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Arial</vt:lpstr>
      <vt:lpstr>Calibri</vt:lpstr>
      <vt:lpstr>Courier New</vt:lpstr>
      <vt:lpstr>News Gothic MT</vt:lpstr>
      <vt:lpstr>Wingdings</vt:lpstr>
      <vt:lpstr>Wingdings 2</vt:lpstr>
      <vt:lpstr>Breeze</vt:lpstr>
      <vt:lpstr>Inter-VLAN Routing</vt:lpstr>
      <vt:lpstr>Objectives</vt:lpstr>
      <vt:lpstr>Inter-VLAN Routing Configuration</vt:lpstr>
      <vt:lpstr> What is Inter-VLAN routing?</vt:lpstr>
      <vt:lpstr> Legacy Inter-VLAN Routing</vt:lpstr>
      <vt:lpstr> Router-on-a-Stick Inter-VLAN Routing</vt:lpstr>
      <vt:lpstr>Multilayer Switch Inter-VLAN Routing</vt:lpstr>
      <vt:lpstr>Configure Legacy Inter-VLAN Routing Preparation</vt:lpstr>
      <vt:lpstr>Configure Legacy Inter-VLAN Routing Preparation (cont.)</vt:lpstr>
      <vt:lpstr>Configure Legacy Inter-VLAN Routing Switch Configuration</vt:lpstr>
      <vt:lpstr>Configure Legacy Inter-VLAN Routing Router Interface Configuration</vt:lpstr>
      <vt:lpstr>Configure Router-on-a-Stick Preparation</vt:lpstr>
      <vt:lpstr>Configure Router-on-a-Stick Switch Configuration</vt:lpstr>
      <vt:lpstr>Configure Router-on-a-Stick Router Subinterface Configuration</vt:lpstr>
      <vt:lpstr>Configure Router-on-a-Stick Verifying Subinterfaces</vt:lpstr>
      <vt:lpstr>Configure Router-on-a-Stick Verifying Subinterfaces (cont.)</vt:lpstr>
      <vt:lpstr>PowerPoint Presentation</vt:lpstr>
      <vt:lpstr>Troubleshoot Inter-VLAN Routing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Layer 3 Switching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189</cp:revision>
  <dcterms:created xsi:type="dcterms:W3CDTF">2011-10-03T10:20:59Z</dcterms:created>
  <dcterms:modified xsi:type="dcterms:W3CDTF">2019-02-11T16:04:04Z</dcterms:modified>
</cp:coreProperties>
</file>