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notesSlides/notesSlide4.xml" ContentType="application/vnd.openxmlformats-officedocument.presentationml.notesSlide+xml"/>
  <Override PartName="/ppt/ink/ink16.xml" ContentType="application/inkml+xml"/>
  <Override PartName="/ppt/ink/ink17.xml" ContentType="application/inkml+xml"/>
  <Override PartName="/ppt/ink/ink18.xml" ContentType="application/inkml+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19"/>
  </p:notesMasterIdLst>
  <p:sldIdLst>
    <p:sldId id="257" r:id="rId2"/>
    <p:sldId id="260" r:id="rId3"/>
    <p:sldId id="258" r:id="rId4"/>
    <p:sldId id="261" r:id="rId5"/>
    <p:sldId id="262" r:id="rId6"/>
    <p:sldId id="263" r:id="rId7"/>
    <p:sldId id="264" r:id="rId8"/>
    <p:sldId id="268" r:id="rId9"/>
    <p:sldId id="266" r:id="rId10"/>
    <p:sldId id="265" r:id="rId11"/>
    <p:sldId id="267" r:id="rId12"/>
    <p:sldId id="269" r:id="rId13"/>
    <p:sldId id="270" r:id="rId14"/>
    <p:sldId id="271" r:id="rId15"/>
    <p:sldId id="272" r:id="rId16"/>
    <p:sldId id="273"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9" d="100"/>
          <a:sy n="69" d="100"/>
        </p:scale>
        <p:origin x="123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ABF518-C8D8-4CE2-8D6F-3A83B946353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D04C490-A0E7-49EC-BE41-25F59C80FEFD}">
      <dgm:prSet/>
      <dgm:spPr/>
      <dgm:t>
        <a:bodyPr/>
        <a:lstStyle/>
        <a:p>
          <a:r>
            <a:rPr lang="en-GB"/>
            <a:t>Health and Wellbeing</a:t>
          </a:r>
          <a:endParaRPr lang="en-US"/>
        </a:p>
      </dgm:t>
    </dgm:pt>
    <dgm:pt modelId="{9C6E3B69-9547-4394-B8BB-6A704CC3EAAE}" type="parTrans" cxnId="{9E753778-DF8B-456B-A6F8-E50DCAC44ADB}">
      <dgm:prSet/>
      <dgm:spPr/>
      <dgm:t>
        <a:bodyPr/>
        <a:lstStyle/>
        <a:p>
          <a:endParaRPr lang="en-US"/>
        </a:p>
      </dgm:t>
    </dgm:pt>
    <dgm:pt modelId="{8D4BFBCD-8C3E-4C36-A767-8B67C696A819}" type="sibTrans" cxnId="{9E753778-DF8B-456B-A6F8-E50DCAC44ADB}">
      <dgm:prSet/>
      <dgm:spPr/>
      <dgm:t>
        <a:bodyPr/>
        <a:lstStyle/>
        <a:p>
          <a:endParaRPr lang="en-US"/>
        </a:p>
      </dgm:t>
    </dgm:pt>
    <dgm:pt modelId="{97D686E7-2E0D-4DB3-85E0-368BB55615B0}">
      <dgm:prSet/>
      <dgm:spPr/>
      <dgm:t>
        <a:bodyPr/>
        <a:lstStyle/>
        <a:p>
          <a:r>
            <a:rPr lang="en-GB"/>
            <a:t>Sustainable Development</a:t>
          </a:r>
          <a:endParaRPr lang="en-US"/>
        </a:p>
      </dgm:t>
    </dgm:pt>
    <dgm:pt modelId="{53623469-93CB-4FE9-9C7B-735BF6C72AC2}" type="parTrans" cxnId="{9FCBFC91-3C0F-4F4F-9185-262050A0B873}">
      <dgm:prSet/>
      <dgm:spPr/>
      <dgm:t>
        <a:bodyPr/>
        <a:lstStyle/>
        <a:p>
          <a:endParaRPr lang="en-US"/>
        </a:p>
      </dgm:t>
    </dgm:pt>
    <dgm:pt modelId="{4A8FCCAE-B611-4F17-81DC-E921CF340A6F}" type="sibTrans" cxnId="{9FCBFC91-3C0F-4F4F-9185-262050A0B873}">
      <dgm:prSet/>
      <dgm:spPr/>
      <dgm:t>
        <a:bodyPr/>
        <a:lstStyle/>
        <a:p>
          <a:endParaRPr lang="en-US"/>
        </a:p>
      </dgm:t>
    </dgm:pt>
    <dgm:pt modelId="{D804EC08-31FD-42D3-A2FD-B7595D6827C5}">
      <dgm:prSet/>
      <dgm:spPr/>
      <dgm:t>
        <a:bodyPr/>
        <a:lstStyle/>
        <a:p>
          <a:r>
            <a:rPr lang="en-GB"/>
            <a:t>Theoretical Perspectives – Models of Health</a:t>
          </a:r>
          <a:endParaRPr lang="en-US"/>
        </a:p>
      </dgm:t>
    </dgm:pt>
    <dgm:pt modelId="{D8BE0D5E-AE26-4598-BA6D-D2A09E2DAC63}" type="parTrans" cxnId="{7848D815-AC22-4F98-B367-3B5EF1EB326B}">
      <dgm:prSet/>
      <dgm:spPr/>
      <dgm:t>
        <a:bodyPr/>
        <a:lstStyle/>
        <a:p>
          <a:endParaRPr lang="en-US"/>
        </a:p>
      </dgm:t>
    </dgm:pt>
    <dgm:pt modelId="{0BC10A11-1D0F-48AF-9740-12B7A8D6E502}" type="sibTrans" cxnId="{7848D815-AC22-4F98-B367-3B5EF1EB326B}">
      <dgm:prSet/>
      <dgm:spPr/>
      <dgm:t>
        <a:bodyPr/>
        <a:lstStyle/>
        <a:p>
          <a:endParaRPr lang="en-US"/>
        </a:p>
      </dgm:t>
    </dgm:pt>
    <dgm:pt modelId="{4ACF7706-078C-4AF0-8261-273A2F396394}">
      <dgm:prSet/>
      <dgm:spPr/>
      <dgm:t>
        <a:bodyPr/>
        <a:lstStyle/>
        <a:p>
          <a:r>
            <a:rPr lang="en-GB"/>
            <a:t>Sustainable Development Goals (SDGs)</a:t>
          </a:r>
          <a:endParaRPr lang="en-US"/>
        </a:p>
      </dgm:t>
    </dgm:pt>
    <dgm:pt modelId="{D982388A-A570-4439-92AF-C1C854769D96}" type="parTrans" cxnId="{F1C8987D-5F4B-47DC-8D53-BC729D49F6CE}">
      <dgm:prSet/>
      <dgm:spPr/>
      <dgm:t>
        <a:bodyPr/>
        <a:lstStyle/>
        <a:p>
          <a:endParaRPr lang="en-US"/>
        </a:p>
      </dgm:t>
    </dgm:pt>
    <dgm:pt modelId="{B5B9FAE2-BAAA-42A3-9E46-8A7708859497}" type="sibTrans" cxnId="{F1C8987D-5F4B-47DC-8D53-BC729D49F6CE}">
      <dgm:prSet/>
      <dgm:spPr/>
      <dgm:t>
        <a:bodyPr/>
        <a:lstStyle/>
        <a:p>
          <a:endParaRPr lang="en-US"/>
        </a:p>
      </dgm:t>
    </dgm:pt>
    <dgm:pt modelId="{64377E17-7622-4C1B-9E55-E5659AFA4167}">
      <dgm:prSet/>
      <dgm:spPr/>
      <dgm:t>
        <a:bodyPr/>
        <a:lstStyle/>
        <a:p>
          <a:r>
            <a:rPr lang="en-GB"/>
            <a:t>Legislation and Health Policy</a:t>
          </a:r>
          <a:endParaRPr lang="en-US"/>
        </a:p>
      </dgm:t>
    </dgm:pt>
    <dgm:pt modelId="{78C52FB9-0380-404C-86E0-768BE9869BA8}" type="parTrans" cxnId="{405DEBA0-7936-4DE0-8E7C-D19D1673D670}">
      <dgm:prSet/>
      <dgm:spPr/>
      <dgm:t>
        <a:bodyPr/>
        <a:lstStyle/>
        <a:p>
          <a:endParaRPr lang="en-US"/>
        </a:p>
      </dgm:t>
    </dgm:pt>
    <dgm:pt modelId="{8795DCC7-D5FF-4518-BA2E-7C45AE016C71}" type="sibTrans" cxnId="{405DEBA0-7936-4DE0-8E7C-D19D1673D670}">
      <dgm:prSet/>
      <dgm:spPr/>
      <dgm:t>
        <a:bodyPr/>
        <a:lstStyle/>
        <a:p>
          <a:endParaRPr lang="en-US"/>
        </a:p>
      </dgm:t>
    </dgm:pt>
    <dgm:pt modelId="{4CA81060-D64B-4C4C-ACA0-941FF445B585}">
      <dgm:prSet/>
      <dgm:spPr/>
      <dgm:t>
        <a:bodyPr/>
        <a:lstStyle/>
        <a:p>
          <a:r>
            <a:rPr lang="en-GB"/>
            <a:t>Social Processes, Media and Ideologies</a:t>
          </a:r>
          <a:endParaRPr lang="en-US"/>
        </a:p>
      </dgm:t>
    </dgm:pt>
    <dgm:pt modelId="{BEB57000-BF68-4905-B540-0BC9DF6E48CF}" type="parTrans" cxnId="{A7B437A5-F35D-4F86-9CF4-667151BE68DE}">
      <dgm:prSet/>
      <dgm:spPr/>
      <dgm:t>
        <a:bodyPr/>
        <a:lstStyle/>
        <a:p>
          <a:endParaRPr lang="en-US"/>
        </a:p>
      </dgm:t>
    </dgm:pt>
    <dgm:pt modelId="{23E606F3-20DA-482F-8F2D-BD18E07F6A28}" type="sibTrans" cxnId="{A7B437A5-F35D-4F86-9CF4-667151BE68DE}">
      <dgm:prSet/>
      <dgm:spPr/>
      <dgm:t>
        <a:bodyPr/>
        <a:lstStyle/>
        <a:p>
          <a:endParaRPr lang="en-US"/>
        </a:p>
      </dgm:t>
    </dgm:pt>
    <dgm:pt modelId="{959DE9E5-5D9F-4B73-8E59-FC2DFDB022C9}">
      <dgm:prSet/>
      <dgm:spPr/>
      <dgm:t>
        <a:bodyPr/>
        <a:lstStyle/>
        <a:p>
          <a:r>
            <a:rPr lang="en-GB"/>
            <a:t>Case Study: Better Health (Change4Life)</a:t>
          </a:r>
          <a:endParaRPr lang="en-US"/>
        </a:p>
      </dgm:t>
    </dgm:pt>
    <dgm:pt modelId="{7CFD137E-16A0-4A5D-A5D4-034054B51793}" type="parTrans" cxnId="{4CD8DA37-C62C-4E51-88AF-DBFA6C5CAFEE}">
      <dgm:prSet/>
      <dgm:spPr/>
      <dgm:t>
        <a:bodyPr/>
        <a:lstStyle/>
        <a:p>
          <a:endParaRPr lang="en-US"/>
        </a:p>
      </dgm:t>
    </dgm:pt>
    <dgm:pt modelId="{C64DF198-B5C2-4577-9604-7D7383440939}" type="sibTrans" cxnId="{4CD8DA37-C62C-4E51-88AF-DBFA6C5CAFEE}">
      <dgm:prSet/>
      <dgm:spPr/>
      <dgm:t>
        <a:bodyPr/>
        <a:lstStyle/>
        <a:p>
          <a:endParaRPr lang="en-US"/>
        </a:p>
      </dgm:t>
    </dgm:pt>
    <dgm:pt modelId="{D3E0E8E3-1B71-4171-B661-E833113F48C3}">
      <dgm:prSet/>
      <dgm:spPr/>
      <dgm:t>
        <a:bodyPr/>
        <a:lstStyle/>
        <a:p>
          <a:r>
            <a:rPr lang="en-GB"/>
            <a:t>Application of the Health Belief Model to Change4Life</a:t>
          </a:r>
          <a:endParaRPr lang="en-US"/>
        </a:p>
      </dgm:t>
    </dgm:pt>
    <dgm:pt modelId="{4DC15237-7D8C-4136-A8EE-DC405FB319E7}" type="parTrans" cxnId="{0C1C52D2-F790-44CE-AC12-CABD1801DF70}">
      <dgm:prSet/>
      <dgm:spPr/>
      <dgm:t>
        <a:bodyPr/>
        <a:lstStyle/>
        <a:p>
          <a:endParaRPr lang="en-US"/>
        </a:p>
      </dgm:t>
    </dgm:pt>
    <dgm:pt modelId="{7D665DD7-A278-460B-A864-F72ED0BCDD1A}" type="sibTrans" cxnId="{0C1C52D2-F790-44CE-AC12-CABD1801DF70}">
      <dgm:prSet/>
      <dgm:spPr/>
      <dgm:t>
        <a:bodyPr/>
        <a:lstStyle/>
        <a:p>
          <a:endParaRPr lang="en-US"/>
        </a:p>
      </dgm:t>
    </dgm:pt>
    <dgm:pt modelId="{FF1DCEB1-29F1-427E-9B9F-71245F7F8B9E}">
      <dgm:prSet/>
      <dgm:spPr/>
      <dgm:t>
        <a:bodyPr/>
        <a:lstStyle/>
        <a:p>
          <a:r>
            <a:rPr lang="en-GB"/>
            <a:t>Health Inequalities and Equity of Access</a:t>
          </a:r>
          <a:endParaRPr lang="en-US"/>
        </a:p>
      </dgm:t>
    </dgm:pt>
    <dgm:pt modelId="{AB70F68C-AE45-4E86-992D-3CAC9F98C459}" type="parTrans" cxnId="{250FCE2A-B1EE-42DC-957A-6060D8D8A46E}">
      <dgm:prSet/>
      <dgm:spPr/>
      <dgm:t>
        <a:bodyPr/>
        <a:lstStyle/>
        <a:p>
          <a:endParaRPr lang="en-US"/>
        </a:p>
      </dgm:t>
    </dgm:pt>
    <dgm:pt modelId="{6FE7DEE1-33EF-4C37-A0AF-EBD8FB729490}" type="sibTrans" cxnId="{250FCE2A-B1EE-42DC-957A-6060D8D8A46E}">
      <dgm:prSet/>
      <dgm:spPr/>
      <dgm:t>
        <a:bodyPr/>
        <a:lstStyle/>
        <a:p>
          <a:endParaRPr lang="en-US"/>
        </a:p>
      </dgm:t>
    </dgm:pt>
    <dgm:pt modelId="{140018FC-88C4-4E61-9516-8FD130080F73}">
      <dgm:prSet/>
      <dgm:spPr/>
      <dgm:t>
        <a:bodyPr/>
        <a:lstStyle/>
        <a:p>
          <a:r>
            <a:rPr lang="en-GB"/>
            <a:t>Recommendations</a:t>
          </a:r>
          <a:endParaRPr lang="en-US"/>
        </a:p>
      </dgm:t>
    </dgm:pt>
    <dgm:pt modelId="{B80AC25C-210F-46B1-9009-4245DC2486C5}" type="parTrans" cxnId="{7CE5040A-4D63-4FEA-AD0A-5E97C2CF613D}">
      <dgm:prSet/>
      <dgm:spPr/>
      <dgm:t>
        <a:bodyPr/>
        <a:lstStyle/>
        <a:p>
          <a:endParaRPr lang="en-US"/>
        </a:p>
      </dgm:t>
    </dgm:pt>
    <dgm:pt modelId="{AFC2966D-A0A5-4067-B5A0-14FC6902AA5D}" type="sibTrans" cxnId="{7CE5040A-4D63-4FEA-AD0A-5E97C2CF613D}">
      <dgm:prSet/>
      <dgm:spPr/>
      <dgm:t>
        <a:bodyPr/>
        <a:lstStyle/>
        <a:p>
          <a:endParaRPr lang="en-US"/>
        </a:p>
      </dgm:t>
    </dgm:pt>
    <dgm:pt modelId="{7123D5D1-4D3A-4AFA-A727-8D3496E10653}">
      <dgm:prSet/>
      <dgm:spPr/>
      <dgm:t>
        <a:bodyPr/>
        <a:lstStyle/>
        <a:p>
          <a:r>
            <a:rPr lang="en-GB"/>
            <a:t>Conclusion</a:t>
          </a:r>
          <a:endParaRPr lang="en-US"/>
        </a:p>
      </dgm:t>
    </dgm:pt>
    <dgm:pt modelId="{90384BD8-D0A7-4AE2-B194-4747662C6B83}" type="parTrans" cxnId="{A7378DF9-70C6-4E99-908D-194164476DFF}">
      <dgm:prSet/>
      <dgm:spPr/>
      <dgm:t>
        <a:bodyPr/>
        <a:lstStyle/>
        <a:p>
          <a:endParaRPr lang="en-US"/>
        </a:p>
      </dgm:t>
    </dgm:pt>
    <dgm:pt modelId="{B1027607-7786-47A1-BC1D-E366AD9E965D}" type="sibTrans" cxnId="{A7378DF9-70C6-4E99-908D-194164476DFF}">
      <dgm:prSet/>
      <dgm:spPr/>
      <dgm:t>
        <a:bodyPr/>
        <a:lstStyle/>
        <a:p>
          <a:endParaRPr lang="en-US"/>
        </a:p>
      </dgm:t>
    </dgm:pt>
    <dgm:pt modelId="{5F3DE8A4-B7CD-4B83-BDF5-616484B43BB5}" type="pres">
      <dgm:prSet presAssocID="{C2ABF518-C8D8-4CE2-8D6F-3A83B946353F}" presName="vert0" presStyleCnt="0">
        <dgm:presLayoutVars>
          <dgm:dir/>
          <dgm:animOne val="branch"/>
          <dgm:animLvl val="lvl"/>
        </dgm:presLayoutVars>
      </dgm:prSet>
      <dgm:spPr/>
    </dgm:pt>
    <dgm:pt modelId="{4BA5376A-8B15-4C2F-A09B-488B3F5AC8E0}" type="pres">
      <dgm:prSet presAssocID="{FD04C490-A0E7-49EC-BE41-25F59C80FEFD}" presName="thickLine" presStyleLbl="alignNode1" presStyleIdx="0" presStyleCnt="11"/>
      <dgm:spPr/>
    </dgm:pt>
    <dgm:pt modelId="{E6618E91-DDF4-4AA8-9309-5C682215D763}" type="pres">
      <dgm:prSet presAssocID="{FD04C490-A0E7-49EC-BE41-25F59C80FEFD}" presName="horz1" presStyleCnt="0"/>
      <dgm:spPr/>
    </dgm:pt>
    <dgm:pt modelId="{E8D71E57-5B84-4B1A-893E-EC170CFFD3EF}" type="pres">
      <dgm:prSet presAssocID="{FD04C490-A0E7-49EC-BE41-25F59C80FEFD}" presName="tx1" presStyleLbl="revTx" presStyleIdx="0" presStyleCnt="11"/>
      <dgm:spPr/>
    </dgm:pt>
    <dgm:pt modelId="{F452746E-FAFB-4991-A303-9CCA8422942C}" type="pres">
      <dgm:prSet presAssocID="{FD04C490-A0E7-49EC-BE41-25F59C80FEFD}" presName="vert1" presStyleCnt="0"/>
      <dgm:spPr/>
    </dgm:pt>
    <dgm:pt modelId="{B32E478D-9466-4CFA-9442-DA9ED2092929}" type="pres">
      <dgm:prSet presAssocID="{97D686E7-2E0D-4DB3-85E0-368BB55615B0}" presName="thickLine" presStyleLbl="alignNode1" presStyleIdx="1" presStyleCnt="11"/>
      <dgm:spPr/>
    </dgm:pt>
    <dgm:pt modelId="{CB4E0449-1451-437F-9E3E-5B685971876E}" type="pres">
      <dgm:prSet presAssocID="{97D686E7-2E0D-4DB3-85E0-368BB55615B0}" presName="horz1" presStyleCnt="0"/>
      <dgm:spPr/>
    </dgm:pt>
    <dgm:pt modelId="{C72FD777-9052-482B-9038-09BFDC1CCDAE}" type="pres">
      <dgm:prSet presAssocID="{97D686E7-2E0D-4DB3-85E0-368BB55615B0}" presName="tx1" presStyleLbl="revTx" presStyleIdx="1" presStyleCnt="11"/>
      <dgm:spPr/>
    </dgm:pt>
    <dgm:pt modelId="{DF91BCC9-F025-44B4-827B-BD2DA90A2100}" type="pres">
      <dgm:prSet presAssocID="{97D686E7-2E0D-4DB3-85E0-368BB55615B0}" presName="vert1" presStyleCnt="0"/>
      <dgm:spPr/>
    </dgm:pt>
    <dgm:pt modelId="{585F807A-393B-4DDB-AEE1-857A89613137}" type="pres">
      <dgm:prSet presAssocID="{D804EC08-31FD-42D3-A2FD-B7595D6827C5}" presName="thickLine" presStyleLbl="alignNode1" presStyleIdx="2" presStyleCnt="11"/>
      <dgm:spPr/>
    </dgm:pt>
    <dgm:pt modelId="{DEC45EAE-D208-4038-8152-5C68496C495A}" type="pres">
      <dgm:prSet presAssocID="{D804EC08-31FD-42D3-A2FD-B7595D6827C5}" presName="horz1" presStyleCnt="0"/>
      <dgm:spPr/>
    </dgm:pt>
    <dgm:pt modelId="{9FDC9A2A-4A8B-4008-BB34-B986A52C24B6}" type="pres">
      <dgm:prSet presAssocID="{D804EC08-31FD-42D3-A2FD-B7595D6827C5}" presName="tx1" presStyleLbl="revTx" presStyleIdx="2" presStyleCnt="11"/>
      <dgm:spPr/>
    </dgm:pt>
    <dgm:pt modelId="{9D173BE5-FD8B-446F-B392-8C07A77C0A14}" type="pres">
      <dgm:prSet presAssocID="{D804EC08-31FD-42D3-A2FD-B7595D6827C5}" presName="vert1" presStyleCnt="0"/>
      <dgm:spPr/>
    </dgm:pt>
    <dgm:pt modelId="{B00ED258-2F65-4E19-9DE3-35CF016D0A20}" type="pres">
      <dgm:prSet presAssocID="{4ACF7706-078C-4AF0-8261-273A2F396394}" presName="thickLine" presStyleLbl="alignNode1" presStyleIdx="3" presStyleCnt="11"/>
      <dgm:spPr/>
    </dgm:pt>
    <dgm:pt modelId="{A52994E4-CFFC-4798-8021-06326D93B3DE}" type="pres">
      <dgm:prSet presAssocID="{4ACF7706-078C-4AF0-8261-273A2F396394}" presName="horz1" presStyleCnt="0"/>
      <dgm:spPr/>
    </dgm:pt>
    <dgm:pt modelId="{C158D17F-5235-4541-A2AD-E0E1688EFB87}" type="pres">
      <dgm:prSet presAssocID="{4ACF7706-078C-4AF0-8261-273A2F396394}" presName="tx1" presStyleLbl="revTx" presStyleIdx="3" presStyleCnt="11"/>
      <dgm:spPr/>
    </dgm:pt>
    <dgm:pt modelId="{B0B6DFAA-75D9-43F5-8D4B-B42506FC53D0}" type="pres">
      <dgm:prSet presAssocID="{4ACF7706-078C-4AF0-8261-273A2F396394}" presName="vert1" presStyleCnt="0"/>
      <dgm:spPr/>
    </dgm:pt>
    <dgm:pt modelId="{2A050122-105C-460B-AC2F-79A7CD70A228}" type="pres">
      <dgm:prSet presAssocID="{64377E17-7622-4C1B-9E55-E5659AFA4167}" presName="thickLine" presStyleLbl="alignNode1" presStyleIdx="4" presStyleCnt="11"/>
      <dgm:spPr/>
    </dgm:pt>
    <dgm:pt modelId="{3FFA55AA-A5AC-4A4F-AF21-A9FC9EAFF1B2}" type="pres">
      <dgm:prSet presAssocID="{64377E17-7622-4C1B-9E55-E5659AFA4167}" presName="horz1" presStyleCnt="0"/>
      <dgm:spPr/>
    </dgm:pt>
    <dgm:pt modelId="{B99253AB-8EC2-453E-A894-F3D34881759A}" type="pres">
      <dgm:prSet presAssocID="{64377E17-7622-4C1B-9E55-E5659AFA4167}" presName="tx1" presStyleLbl="revTx" presStyleIdx="4" presStyleCnt="11"/>
      <dgm:spPr/>
    </dgm:pt>
    <dgm:pt modelId="{4896E69C-3652-47B9-876C-395CF42A6EFA}" type="pres">
      <dgm:prSet presAssocID="{64377E17-7622-4C1B-9E55-E5659AFA4167}" presName="vert1" presStyleCnt="0"/>
      <dgm:spPr/>
    </dgm:pt>
    <dgm:pt modelId="{69D12D74-BE10-4DD4-B6AF-4D37AAE58F76}" type="pres">
      <dgm:prSet presAssocID="{4CA81060-D64B-4C4C-ACA0-941FF445B585}" presName="thickLine" presStyleLbl="alignNode1" presStyleIdx="5" presStyleCnt="11"/>
      <dgm:spPr/>
    </dgm:pt>
    <dgm:pt modelId="{D29EBFEE-F948-4444-8EA0-55770BBE8C56}" type="pres">
      <dgm:prSet presAssocID="{4CA81060-D64B-4C4C-ACA0-941FF445B585}" presName="horz1" presStyleCnt="0"/>
      <dgm:spPr/>
    </dgm:pt>
    <dgm:pt modelId="{857A36A6-ACE1-460A-AA9C-0AE9A8E78B11}" type="pres">
      <dgm:prSet presAssocID="{4CA81060-D64B-4C4C-ACA0-941FF445B585}" presName="tx1" presStyleLbl="revTx" presStyleIdx="5" presStyleCnt="11"/>
      <dgm:spPr/>
    </dgm:pt>
    <dgm:pt modelId="{E49B102C-ABF9-45EE-8B8B-393670279ED6}" type="pres">
      <dgm:prSet presAssocID="{4CA81060-D64B-4C4C-ACA0-941FF445B585}" presName="vert1" presStyleCnt="0"/>
      <dgm:spPr/>
    </dgm:pt>
    <dgm:pt modelId="{B1504CC0-F84C-40AF-99A7-3B6DEF510ADF}" type="pres">
      <dgm:prSet presAssocID="{959DE9E5-5D9F-4B73-8E59-FC2DFDB022C9}" presName="thickLine" presStyleLbl="alignNode1" presStyleIdx="6" presStyleCnt="11"/>
      <dgm:spPr/>
    </dgm:pt>
    <dgm:pt modelId="{1D70BD18-C0D6-4295-8F04-1983F481EE71}" type="pres">
      <dgm:prSet presAssocID="{959DE9E5-5D9F-4B73-8E59-FC2DFDB022C9}" presName="horz1" presStyleCnt="0"/>
      <dgm:spPr/>
    </dgm:pt>
    <dgm:pt modelId="{BDE3999D-3348-44AA-971E-C2DA36D0FF14}" type="pres">
      <dgm:prSet presAssocID="{959DE9E5-5D9F-4B73-8E59-FC2DFDB022C9}" presName="tx1" presStyleLbl="revTx" presStyleIdx="6" presStyleCnt="11"/>
      <dgm:spPr/>
    </dgm:pt>
    <dgm:pt modelId="{8245F9CC-D582-4D9A-A5C1-10F7F69D2438}" type="pres">
      <dgm:prSet presAssocID="{959DE9E5-5D9F-4B73-8E59-FC2DFDB022C9}" presName="vert1" presStyleCnt="0"/>
      <dgm:spPr/>
    </dgm:pt>
    <dgm:pt modelId="{AB030C0F-808C-4FA5-9004-03C9C1115422}" type="pres">
      <dgm:prSet presAssocID="{D3E0E8E3-1B71-4171-B661-E833113F48C3}" presName="thickLine" presStyleLbl="alignNode1" presStyleIdx="7" presStyleCnt="11"/>
      <dgm:spPr/>
    </dgm:pt>
    <dgm:pt modelId="{C321848B-6F4A-43A4-A1D0-187C54DE5611}" type="pres">
      <dgm:prSet presAssocID="{D3E0E8E3-1B71-4171-B661-E833113F48C3}" presName="horz1" presStyleCnt="0"/>
      <dgm:spPr/>
    </dgm:pt>
    <dgm:pt modelId="{3A96BD45-C99A-4280-A707-FAAA24F5E270}" type="pres">
      <dgm:prSet presAssocID="{D3E0E8E3-1B71-4171-B661-E833113F48C3}" presName="tx1" presStyleLbl="revTx" presStyleIdx="7" presStyleCnt="11"/>
      <dgm:spPr/>
    </dgm:pt>
    <dgm:pt modelId="{E5976B41-DF5B-4426-B62A-042E9BF6913A}" type="pres">
      <dgm:prSet presAssocID="{D3E0E8E3-1B71-4171-B661-E833113F48C3}" presName="vert1" presStyleCnt="0"/>
      <dgm:spPr/>
    </dgm:pt>
    <dgm:pt modelId="{CCAA3A76-95B9-4906-8190-EA8C6D0A394F}" type="pres">
      <dgm:prSet presAssocID="{FF1DCEB1-29F1-427E-9B9F-71245F7F8B9E}" presName="thickLine" presStyleLbl="alignNode1" presStyleIdx="8" presStyleCnt="11"/>
      <dgm:spPr/>
    </dgm:pt>
    <dgm:pt modelId="{5D93F18B-38AA-4F46-A234-A2DFF8BD9910}" type="pres">
      <dgm:prSet presAssocID="{FF1DCEB1-29F1-427E-9B9F-71245F7F8B9E}" presName="horz1" presStyleCnt="0"/>
      <dgm:spPr/>
    </dgm:pt>
    <dgm:pt modelId="{77C4848C-E64C-4434-B977-1CE20790769C}" type="pres">
      <dgm:prSet presAssocID="{FF1DCEB1-29F1-427E-9B9F-71245F7F8B9E}" presName="tx1" presStyleLbl="revTx" presStyleIdx="8" presStyleCnt="11"/>
      <dgm:spPr/>
    </dgm:pt>
    <dgm:pt modelId="{CCD84BFF-D5F9-4129-BEC6-F3F5C0C23174}" type="pres">
      <dgm:prSet presAssocID="{FF1DCEB1-29F1-427E-9B9F-71245F7F8B9E}" presName="vert1" presStyleCnt="0"/>
      <dgm:spPr/>
    </dgm:pt>
    <dgm:pt modelId="{2BCE0D7C-E370-4066-9C57-33D9E4566F8B}" type="pres">
      <dgm:prSet presAssocID="{140018FC-88C4-4E61-9516-8FD130080F73}" presName="thickLine" presStyleLbl="alignNode1" presStyleIdx="9" presStyleCnt="11"/>
      <dgm:spPr/>
    </dgm:pt>
    <dgm:pt modelId="{194DF18F-0D86-45F9-9E4A-C7A1E2A34CAB}" type="pres">
      <dgm:prSet presAssocID="{140018FC-88C4-4E61-9516-8FD130080F73}" presName="horz1" presStyleCnt="0"/>
      <dgm:spPr/>
    </dgm:pt>
    <dgm:pt modelId="{BF919066-2F80-4826-A6B4-F7434636230B}" type="pres">
      <dgm:prSet presAssocID="{140018FC-88C4-4E61-9516-8FD130080F73}" presName="tx1" presStyleLbl="revTx" presStyleIdx="9" presStyleCnt="11"/>
      <dgm:spPr/>
    </dgm:pt>
    <dgm:pt modelId="{FB755947-419B-4188-AB74-5DD82AF3CBD6}" type="pres">
      <dgm:prSet presAssocID="{140018FC-88C4-4E61-9516-8FD130080F73}" presName="vert1" presStyleCnt="0"/>
      <dgm:spPr/>
    </dgm:pt>
    <dgm:pt modelId="{A49394AB-E874-479E-A70F-C8CCB8ECBB61}" type="pres">
      <dgm:prSet presAssocID="{7123D5D1-4D3A-4AFA-A727-8D3496E10653}" presName="thickLine" presStyleLbl="alignNode1" presStyleIdx="10" presStyleCnt="11"/>
      <dgm:spPr/>
    </dgm:pt>
    <dgm:pt modelId="{7A26F10E-D93E-4BF3-999B-121A18D7F9E2}" type="pres">
      <dgm:prSet presAssocID="{7123D5D1-4D3A-4AFA-A727-8D3496E10653}" presName="horz1" presStyleCnt="0"/>
      <dgm:spPr/>
    </dgm:pt>
    <dgm:pt modelId="{7095DE60-EFC7-48EB-9E6D-08CEE8E121E8}" type="pres">
      <dgm:prSet presAssocID="{7123D5D1-4D3A-4AFA-A727-8D3496E10653}" presName="tx1" presStyleLbl="revTx" presStyleIdx="10" presStyleCnt="11"/>
      <dgm:spPr/>
    </dgm:pt>
    <dgm:pt modelId="{446B4D93-9CB0-4DE3-9089-2577D53202B7}" type="pres">
      <dgm:prSet presAssocID="{7123D5D1-4D3A-4AFA-A727-8D3496E10653}" presName="vert1" presStyleCnt="0"/>
      <dgm:spPr/>
    </dgm:pt>
  </dgm:ptLst>
  <dgm:cxnLst>
    <dgm:cxn modelId="{10092100-A911-4FCE-87F9-2BD40926FED1}" type="presOf" srcId="{FF1DCEB1-29F1-427E-9B9F-71245F7F8B9E}" destId="{77C4848C-E64C-4434-B977-1CE20790769C}" srcOrd="0" destOrd="0" presId="urn:microsoft.com/office/officeart/2008/layout/LinedList"/>
    <dgm:cxn modelId="{7CE5040A-4D63-4FEA-AD0A-5E97C2CF613D}" srcId="{C2ABF518-C8D8-4CE2-8D6F-3A83B946353F}" destId="{140018FC-88C4-4E61-9516-8FD130080F73}" srcOrd="9" destOrd="0" parTransId="{B80AC25C-210F-46B1-9009-4245DC2486C5}" sibTransId="{AFC2966D-A0A5-4067-B5A0-14FC6902AA5D}"/>
    <dgm:cxn modelId="{7848D815-AC22-4F98-B367-3B5EF1EB326B}" srcId="{C2ABF518-C8D8-4CE2-8D6F-3A83B946353F}" destId="{D804EC08-31FD-42D3-A2FD-B7595D6827C5}" srcOrd="2" destOrd="0" parTransId="{D8BE0D5E-AE26-4598-BA6D-D2A09E2DAC63}" sibTransId="{0BC10A11-1D0F-48AF-9740-12B7A8D6E502}"/>
    <dgm:cxn modelId="{250FCE2A-B1EE-42DC-957A-6060D8D8A46E}" srcId="{C2ABF518-C8D8-4CE2-8D6F-3A83B946353F}" destId="{FF1DCEB1-29F1-427E-9B9F-71245F7F8B9E}" srcOrd="8" destOrd="0" parTransId="{AB70F68C-AE45-4E86-992D-3CAC9F98C459}" sibTransId="{6FE7DEE1-33EF-4C37-A0AF-EBD8FB729490}"/>
    <dgm:cxn modelId="{7D21D52A-E1E4-4F42-9C0E-B914202A5E4E}" type="presOf" srcId="{959DE9E5-5D9F-4B73-8E59-FC2DFDB022C9}" destId="{BDE3999D-3348-44AA-971E-C2DA36D0FF14}" srcOrd="0" destOrd="0" presId="urn:microsoft.com/office/officeart/2008/layout/LinedList"/>
    <dgm:cxn modelId="{4CD8DA37-C62C-4E51-88AF-DBFA6C5CAFEE}" srcId="{C2ABF518-C8D8-4CE2-8D6F-3A83B946353F}" destId="{959DE9E5-5D9F-4B73-8E59-FC2DFDB022C9}" srcOrd="6" destOrd="0" parTransId="{7CFD137E-16A0-4A5D-A5D4-034054B51793}" sibTransId="{C64DF198-B5C2-4577-9604-7D7383440939}"/>
    <dgm:cxn modelId="{17039240-3883-4F2F-99A6-EA37A9858A5E}" type="presOf" srcId="{4CA81060-D64B-4C4C-ACA0-941FF445B585}" destId="{857A36A6-ACE1-460A-AA9C-0AE9A8E78B11}" srcOrd="0" destOrd="0" presId="urn:microsoft.com/office/officeart/2008/layout/LinedList"/>
    <dgm:cxn modelId="{595F0A70-37E4-4F5A-A3CA-5902A00CE37D}" type="presOf" srcId="{D804EC08-31FD-42D3-A2FD-B7595D6827C5}" destId="{9FDC9A2A-4A8B-4008-BB34-B986A52C24B6}" srcOrd="0" destOrd="0" presId="urn:microsoft.com/office/officeart/2008/layout/LinedList"/>
    <dgm:cxn modelId="{9E753778-DF8B-456B-A6F8-E50DCAC44ADB}" srcId="{C2ABF518-C8D8-4CE2-8D6F-3A83B946353F}" destId="{FD04C490-A0E7-49EC-BE41-25F59C80FEFD}" srcOrd="0" destOrd="0" parTransId="{9C6E3B69-9547-4394-B8BB-6A704CC3EAAE}" sibTransId="{8D4BFBCD-8C3E-4C36-A767-8B67C696A819}"/>
    <dgm:cxn modelId="{84B9BD59-F1D3-477F-8F27-67B9D6BDD663}" type="presOf" srcId="{D3E0E8E3-1B71-4171-B661-E833113F48C3}" destId="{3A96BD45-C99A-4280-A707-FAAA24F5E270}" srcOrd="0" destOrd="0" presId="urn:microsoft.com/office/officeart/2008/layout/LinedList"/>
    <dgm:cxn modelId="{F1C8987D-5F4B-47DC-8D53-BC729D49F6CE}" srcId="{C2ABF518-C8D8-4CE2-8D6F-3A83B946353F}" destId="{4ACF7706-078C-4AF0-8261-273A2F396394}" srcOrd="3" destOrd="0" parTransId="{D982388A-A570-4439-92AF-C1C854769D96}" sibTransId="{B5B9FAE2-BAAA-42A3-9E46-8A7708859497}"/>
    <dgm:cxn modelId="{82A1B883-7F68-47E7-806D-5CE7E59BF866}" type="presOf" srcId="{97D686E7-2E0D-4DB3-85E0-368BB55615B0}" destId="{C72FD777-9052-482B-9038-09BFDC1CCDAE}" srcOrd="0" destOrd="0" presId="urn:microsoft.com/office/officeart/2008/layout/LinedList"/>
    <dgm:cxn modelId="{4E41068D-5BFE-4333-BDD8-85207149310F}" type="presOf" srcId="{FD04C490-A0E7-49EC-BE41-25F59C80FEFD}" destId="{E8D71E57-5B84-4B1A-893E-EC170CFFD3EF}" srcOrd="0" destOrd="0" presId="urn:microsoft.com/office/officeart/2008/layout/LinedList"/>
    <dgm:cxn modelId="{9FCBFC91-3C0F-4F4F-9185-262050A0B873}" srcId="{C2ABF518-C8D8-4CE2-8D6F-3A83B946353F}" destId="{97D686E7-2E0D-4DB3-85E0-368BB55615B0}" srcOrd="1" destOrd="0" parTransId="{53623469-93CB-4FE9-9C7B-735BF6C72AC2}" sibTransId="{4A8FCCAE-B611-4F17-81DC-E921CF340A6F}"/>
    <dgm:cxn modelId="{405DEBA0-7936-4DE0-8E7C-D19D1673D670}" srcId="{C2ABF518-C8D8-4CE2-8D6F-3A83B946353F}" destId="{64377E17-7622-4C1B-9E55-E5659AFA4167}" srcOrd="4" destOrd="0" parTransId="{78C52FB9-0380-404C-86E0-768BE9869BA8}" sibTransId="{8795DCC7-D5FF-4518-BA2E-7C45AE016C71}"/>
    <dgm:cxn modelId="{A7B437A5-F35D-4F86-9CF4-667151BE68DE}" srcId="{C2ABF518-C8D8-4CE2-8D6F-3A83B946353F}" destId="{4CA81060-D64B-4C4C-ACA0-941FF445B585}" srcOrd="5" destOrd="0" parTransId="{BEB57000-BF68-4905-B540-0BC9DF6E48CF}" sibTransId="{23E606F3-20DA-482F-8F2D-BD18E07F6A28}"/>
    <dgm:cxn modelId="{92ED82A5-7FD3-4E15-BE68-004C53813B94}" type="presOf" srcId="{C2ABF518-C8D8-4CE2-8D6F-3A83B946353F}" destId="{5F3DE8A4-B7CD-4B83-BDF5-616484B43BB5}" srcOrd="0" destOrd="0" presId="urn:microsoft.com/office/officeart/2008/layout/LinedList"/>
    <dgm:cxn modelId="{327BFEB6-0433-46E6-B38F-9934A90F6C7B}" type="presOf" srcId="{7123D5D1-4D3A-4AFA-A727-8D3496E10653}" destId="{7095DE60-EFC7-48EB-9E6D-08CEE8E121E8}" srcOrd="0" destOrd="0" presId="urn:microsoft.com/office/officeart/2008/layout/LinedList"/>
    <dgm:cxn modelId="{0C1C52D2-F790-44CE-AC12-CABD1801DF70}" srcId="{C2ABF518-C8D8-4CE2-8D6F-3A83B946353F}" destId="{D3E0E8E3-1B71-4171-B661-E833113F48C3}" srcOrd="7" destOrd="0" parTransId="{4DC15237-7D8C-4136-A8EE-DC405FB319E7}" sibTransId="{7D665DD7-A278-460B-A864-F72ED0BCDD1A}"/>
    <dgm:cxn modelId="{DAC189F2-497C-4C7F-A79E-14A42DF9232C}" type="presOf" srcId="{140018FC-88C4-4E61-9516-8FD130080F73}" destId="{BF919066-2F80-4826-A6B4-F7434636230B}" srcOrd="0" destOrd="0" presId="urn:microsoft.com/office/officeart/2008/layout/LinedList"/>
    <dgm:cxn modelId="{619128F8-0360-417E-8319-8B683C40CAB3}" type="presOf" srcId="{4ACF7706-078C-4AF0-8261-273A2F396394}" destId="{C158D17F-5235-4541-A2AD-E0E1688EFB87}" srcOrd="0" destOrd="0" presId="urn:microsoft.com/office/officeart/2008/layout/LinedList"/>
    <dgm:cxn modelId="{A7378DF9-70C6-4E99-908D-194164476DFF}" srcId="{C2ABF518-C8D8-4CE2-8D6F-3A83B946353F}" destId="{7123D5D1-4D3A-4AFA-A727-8D3496E10653}" srcOrd="10" destOrd="0" parTransId="{90384BD8-D0A7-4AE2-B194-4747662C6B83}" sibTransId="{B1027607-7786-47A1-BC1D-E366AD9E965D}"/>
    <dgm:cxn modelId="{4F00A8FD-40C7-4F89-95CC-CCF892648440}" type="presOf" srcId="{64377E17-7622-4C1B-9E55-E5659AFA4167}" destId="{B99253AB-8EC2-453E-A894-F3D34881759A}" srcOrd="0" destOrd="0" presId="urn:microsoft.com/office/officeart/2008/layout/LinedList"/>
    <dgm:cxn modelId="{1DE90823-9660-43A5-A099-3D48DF6EEB6B}" type="presParOf" srcId="{5F3DE8A4-B7CD-4B83-BDF5-616484B43BB5}" destId="{4BA5376A-8B15-4C2F-A09B-488B3F5AC8E0}" srcOrd="0" destOrd="0" presId="urn:microsoft.com/office/officeart/2008/layout/LinedList"/>
    <dgm:cxn modelId="{4D0EAA24-F5BC-40BE-B0AC-229FD78A5832}" type="presParOf" srcId="{5F3DE8A4-B7CD-4B83-BDF5-616484B43BB5}" destId="{E6618E91-DDF4-4AA8-9309-5C682215D763}" srcOrd="1" destOrd="0" presId="urn:microsoft.com/office/officeart/2008/layout/LinedList"/>
    <dgm:cxn modelId="{3B68F217-1C01-43D2-9075-62F25CD32C7D}" type="presParOf" srcId="{E6618E91-DDF4-4AA8-9309-5C682215D763}" destId="{E8D71E57-5B84-4B1A-893E-EC170CFFD3EF}" srcOrd="0" destOrd="0" presId="urn:microsoft.com/office/officeart/2008/layout/LinedList"/>
    <dgm:cxn modelId="{2F2A3627-83D1-49B5-8803-84432BEF8CDA}" type="presParOf" srcId="{E6618E91-DDF4-4AA8-9309-5C682215D763}" destId="{F452746E-FAFB-4991-A303-9CCA8422942C}" srcOrd="1" destOrd="0" presId="urn:microsoft.com/office/officeart/2008/layout/LinedList"/>
    <dgm:cxn modelId="{6BA182EA-76CB-4836-9ADB-32455D81C01D}" type="presParOf" srcId="{5F3DE8A4-B7CD-4B83-BDF5-616484B43BB5}" destId="{B32E478D-9466-4CFA-9442-DA9ED2092929}" srcOrd="2" destOrd="0" presId="urn:microsoft.com/office/officeart/2008/layout/LinedList"/>
    <dgm:cxn modelId="{A6FB6338-DEFC-4539-A31D-A75FF3D6A94C}" type="presParOf" srcId="{5F3DE8A4-B7CD-4B83-BDF5-616484B43BB5}" destId="{CB4E0449-1451-437F-9E3E-5B685971876E}" srcOrd="3" destOrd="0" presId="urn:microsoft.com/office/officeart/2008/layout/LinedList"/>
    <dgm:cxn modelId="{7C7AD1D8-FD27-446F-B9FF-139AA23CA096}" type="presParOf" srcId="{CB4E0449-1451-437F-9E3E-5B685971876E}" destId="{C72FD777-9052-482B-9038-09BFDC1CCDAE}" srcOrd="0" destOrd="0" presId="urn:microsoft.com/office/officeart/2008/layout/LinedList"/>
    <dgm:cxn modelId="{F2C2050E-8C59-4A84-A924-9D92A4DC38BA}" type="presParOf" srcId="{CB4E0449-1451-437F-9E3E-5B685971876E}" destId="{DF91BCC9-F025-44B4-827B-BD2DA90A2100}" srcOrd="1" destOrd="0" presId="urn:microsoft.com/office/officeart/2008/layout/LinedList"/>
    <dgm:cxn modelId="{44679A58-0735-4339-923C-23B3A485237E}" type="presParOf" srcId="{5F3DE8A4-B7CD-4B83-BDF5-616484B43BB5}" destId="{585F807A-393B-4DDB-AEE1-857A89613137}" srcOrd="4" destOrd="0" presId="urn:microsoft.com/office/officeart/2008/layout/LinedList"/>
    <dgm:cxn modelId="{0A3067A1-4896-40AF-8115-3FEBF93A8A42}" type="presParOf" srcId="{5F3DE8A4-B7CD-4B83-BDF5-616484B43BB5}" destId="{DEC45EAE-D208-4038-8152-5C68496C495A}" srcOrd="5" destOrd="0" presId="urn:microsoft.com/office/officeart/2008/layout/LinedList"/>
    <dgm:cxn modelId="{19E22767-FEEB-41D2-8D37-3BEEA5DD390E}" type="presParOf" srcId="{DEC45EAE-D208-4038-8152-5C68496C495A}" destId="{9FDC9A2A-4A8B-4008-BB34-B986A52C24B6}" srcOrd="0" destOrd="0" presId="urn:microsoft.com/office/officeart/2008/layout/LinedList"/>
    <dgm:cxn modelId="{9C0A11D0-2D66-4A3E-94FE-6D00CB4269A9}" type="presParOf" srcId="{DEC45EAE-D208-4038-8152-5C68496C495A}" destId="{9D173BE5-FD8B-446F-B392-8C07A77C0A14}" srcOrd="1" destOrd="0" presId="urn:microsoft.com/office/officeart/2008/layout/LinedList"/>
    <dgm:cxn modelId="{8F4D18A0-6147-4363-9B1C-EF87EB1A6714}" type="presParOf" srcId="{5F3DE8A4-B7CD-4B83-BDF5-616484B43BB5}" destId="{B00ED258-2F65-4E19-9DE3-35CF016D0A20}" srcOrd="6" destOrd="0" presId="urn:microsoft.com/office/officeart/2008/layout/LinedList"/>
    <dgm:cxn modelId="{EF91BF37-3B1D-4FD4-A562-3FB46DD95E02}" type="presParOf" srcId="{5F3DE8A4-B7CD-4B83-BDF5-616484B43BB5}" destId="{A52994E4-CFFC-4798-8021-06326D93B3DE}" srcOrd="7" destOrd="0" presId="urn:microsoft.com/office/officeart/2008/layout/LinedList"/>
    <dgm:cxn modelId="{087EA026-8A2E-45C4-A41B-002F011CACEB}" type="presParOf" srcId="{A52994E4-CFFC-4798-8021-06326D93B3DE}" destId="{C158D17F-5235-4541-A2AD-E0E1688EFB87}" srcOrd="0" destOrd="0" presId="urn:microsoft.com/office/officeart/2008/layout/LinedList"/>
    <dgm:cxn modelId="{14D2DCD3-D5D1-4563-8D4E-72C8DDCB2D46}" type="presParOf" srcId="{A52994E4-CFFC-4798-8021-06326D93B3DE}" destId="{B0B6DFAA-75D9-43F5-8D4B-B42506FC53D0}" srcOrd="1" destOrd="0" presId="urn:microsoft.com/office/officeart/2008/layout/LinedList"/>
    <dgm:cxn modelId="{82317D05-BFDD-4D2C-A5CB-54BC5A294145}" type="presParOf" srcId="{5F3DE8A4-B7CD-4B83-BDF5-616484B43BB5}" destId="{2A050122-105C-460B-AC2F-79A7CD70A228}" srcOrd="8" destOrd="0" presId="urn:microsoft.com/office/officeart/2008/layout/LinedList"/>
    <dgm:cxn modelId="{3D19D443-FFD4-499D-BC60-985BC4D81537}" type="presParOf" srcId="{5F3DE8A4-B7CD-4B83-BDF5-616484B43BB5}" destId="{3FFA55AA-A5AC-4A4F-AF21-A9FC9EAFF1B2}" srcOrd="9" destOrd="0" presId="urn:microsoft.com/office/officeart/2008/layout/LinedList"/>
    <dgm:cxn modelId="{0B43BEFA-35AD-475F-8EFA-208B2E511A01}" type="presParOf" srcId="{3FFA55AA-A5AC-4A4F-AF21-A9FC9EAFF1B2}" destId="{B99253AB-8EC2-453E-A894-F3D34881759A}" srcOrd="0" destOrd="0" presId="urn:microsoft.com/office/officeart/2008/layout/LinedList"/>
    <dgm:cxn modelId="{A952FC18-D21B-4B8A-A186-7C8168C344C1}" type="presParOf" srcId="{3FFA55AA-A5AC-4A4F-AF21-A9FC9EAFF1B2}" destId="{4896E69C-3652-47B9-876C-395CF42A6EFA}" srcOrd="1" destOrd="0" presId="urn:microsoft.com/office/officeart/2008/layout/LinedList"/>
    <dgm:cxn modelId="{E3A1F90F-1B96-43C1-B4DC-7D70D942E4C9}" type="presParOf" srcId="{5F3DE8A4-B7CD-4B83-BDF5-616484B43BB5}" destId="{69D12D74-BE10-4DD4-B6AF-4D37AAE58F76}" srcOrd="10" destOrd="0" presId="urn:microsoft.com/office/officeart/2008/layout/LinedList"/>
    <dgm:cxn modelId="{39798911-2F27-4C28-AAE5-58B85E4D9598}" type="presParOf" srcId="{5F3DE8A4-B7CD-4B83-BDF5-616484B43BB5}" destId="{D29EBFEE-F948-4444-8EA0-55770BBE8C56}" srcOrd="11" destOrd="0" presId="urn:microsoft.com/office/officeart/2008/layout/LinedList"/>
    <dgm:cxn modelId="{0D3F212A-E813-4566-BC89-05EC15F99267}" type="presParOf" srcId="{D29EBFEE-F948-4444-8EA0-55770BBE8C56}" destId="{857A36A6-ACE1-460A-AA9C-0AE9A8E78B11}" srcOrd="0" destOrd="0" presId="urn:microsoft.com/office/officeart/2008/layout/LinedList"/>
    <dgm:cxn modelId="{299D45DC-F392-4367-B047-B417ABD46D99}" type="presParOf" srcId="{D29EBFEE-F948-4444-8EA0-55770BBE8C56}" destId="{E49B102C-ABF9-45EE-8B8B-393670279ED6}" srcOrd="1" destOrd="0" presId="urn:microsoft.com/office/officeart/2008/layout/LinedList"/>
    <dgm:cxn modelId="{612AF9BD-C7E5-4918-9783-F01E44082417}" type="presParOf" srcId="{5F3DE8A4-B7CD-4B83-BDF5-616484B43BB5}" destId="{B1504CC0-F84C-40AF-99A7-3B6DEF510ADF}" srcOrd="12" destOrd="0" presId="urn:microsoft.com/office/officeart/2008/layout/LinedList"/>
    <dgm:cxn modelId="{7A4CAE65-4B3E-4958-97C5-775AECBA3180}" type="presParOf" srcId="{5F3DE8A4-B7CD-4B83-BDF5-616484B43BB5}" destId="{1D70BD18-C0D6-4295-8F04-1983F481EE71}" srcOrd="13" destOrd="0" presId="urn:microsoft.com/office/officeart/2008/layout/LinedList"/>
    <dgm:cxn modelId="{14047146-5C05-431D-A7AA-AE8667FAD7DE}" type="presParOf" srcId="{1D70BD18-C0D6-4295-8F04-1983F481EE71}" destId="{BDE3999D-3348-44AA-971E-C2DA36D0FF14}" srcOrd="0" destOrd="0" presId="urn:microsoft.com/office/officeart/2008/layout/LinedList"/>
    <dgm:cxn modelId="{A78D3D6C-EE43-47FB-9D49-A805892F1A99}" type="presParOf" srcId="{1D70BD18-C0D6-4295-8F04-1983F481EE71}" destId="{8245F9CC-D582-4D9A-A5C1-10F7F69D2438}" srcOrd="1" destOrd="0" presId="urn:microsoft.com/office/officeart/2008/layout/LinedList"/>
    <dgm:cxn modelId="{44486E76-59B5-4B85-B72A-C7503D5A2F28}" type="presParOf" srcId="{5F3DE8A4-B7CD-4B83-BDF5-616484B43BB5}" destId="{AB030C0F-808C-4FA5-9004-03C9C1115422}" srcOrd="14" destOrd="0" presId="urn:microsoft.com/office/officeart/2008/layout/LinedList"/>
    <dgm:cxn modelId="{914828BD-7630-46E5-975F-F7C534504BA5}" type="presParOf" srcId="{5F3DE8A4-B7CD-4B83-BDF5-616484B43BB5}" destId="{C321848B-6F4A-43A4-A1D0-187C54DE5611}" srcOrd="15" destOrd="0" presId="urn:microsoft.com/office/officeart/2008/layout/LinedList"/>
    <dgm:cxn modelId="{07682B68-6F53-4685-A1D2-C549FC872DEE}" type="presParOf" srcId="{C321848B-6F4A-43A4-A1D0-187C54DE5611}" destId="{3A96BD45-C99A-4280-A707-FAAA24F5E270}" srcOrd="0" destOrd="0" presId="urn:microsoft.com/office/officeart/2008/layout/LinedList"/>
    <dgm:cxn modelId="{9D217EAB-8523-4971-91FB-46C923F23D64}" type="presParOf" srcId="{C321848B-6F4A-43A4-A1D0-187C54DE5611}" destId="{E5976B41-DF5B-4426-B62A-042E9BF6913A}" srcOrd="1" destOrd="0" presId="urn:microsoft.com/office/officeart/2008/layout/LinedList"/>
    <dgm:cxn modelId="{EBAB8FF7-F3DB-4A8B-94B2-BBD6BC869E90}" type="presParOf" srcId="{5F3DE8A4-B7CD-4B83-BDF5-616484B43BB5}" destId="{CCAA3A76-95B9-4906-8190-EA8C6D0A394F}" srcOrd="16" destOrd="0" presId="urn:microsoft.com/office/officeart/2008/layout/LinedList"/>
    <dgm:cxn modelId="{35E33A89-63E2-495C-A4AA-6213EFEDAD16}" type="presParOf" srcId="{5F3DE8A4-B7CD-4B83-BDF5-616484B43BB5}" destId="{5D93F18B-38AA-4F46-A234-A2DFF8BD9910}" srcOrd="17" destOrd="0" presId="urn:microsoft.com/office/officeart/2008/layout/LinedList"/>
    <dgm:cxn modelId="{EFC0B734-1373-4921-AEC0-3A095B31414D}" type="presParOf" srcId="{5D93F18B-38AA-4F46-A234-A2DFF8BD9910}" destId="{77C4848C-E64C-4434-B977-1CE20790769C}" srcOrd="0" destOrd="0" presId="urn:microsoft.com/office/officeart/2008/layout/LinedList"/>
    <dgm:cxn modelId="{E51E8325-578B-4425-9F96-3C34A4BFC709}" type="presParOf" srcId="{5D93F18B-38AA-4F46-A234-A2DFF8BD9910}" destId="{CCD84BFF-D5F9-4129-BEC6-F3F5C0C23174}" srcOrd="1" destOrd="0" presId="urn:microsoft.com/office/officeart/2008/layout/LinedList"/>
    <dgm:cxn modelId="{B34C3B90-A664-44AB-82AC-EF70ACD35F86}" type="presParOf" srcId="{5F3DE8A4-B7CD-4B83-BDF5-616484B43BB5}" destId="{2BCE0D7C-E370-4066-9C57-33D9E4566F8B}" srcOrd="18" destOrd="0" presId="urn:microsoft.com/office/officeart/2008/layout/LinedList"/>
    <dgm:cxn modelId="{27F345C4-4664-4320-A160-9D5CAE1DAECF}" type="presParOf" srcId="{5F3DE8A4-B7CD-4B83-BDF5-616484B43BB5}" destId="{194DF18F-0D86-45F9-9E4A-C7A1E2A34CAB}" srcOrd="19" destOrd="0" presId="urn:microsoft.com/office/officeart/2008/layout/LinedList"/>
    <dgm:cxn modelId="{0636A9F0-582E-43F6-8384-FB125E5A5C48}" type="presParOf" srcId="{194DF18F-0D86-45F9-9E4A-C7A1E2A34CAB}" destId="{BF919066-2F80-4826-A6B4-F7434636230B}" srcOrd="0" destOrd="0" presId="urn:microsoft.com/office/officeart/2008/layout/LinedList"/>
    <dgm:cxn modelId="{FBAAC788-7E1F-4457-9AC0-AAE82CEBFEC2}" type="presParOf" srcId="{194DF18F-0D86-45F9-9E4A-C7A1E2A34CAB}" destId="{FB755947-419B-4188-AB74-5DD82AF3CBD6}" srcOrd="1" destOrd="0" presId="urn:microsoft.com/office/officeart/2008/layout/LinedList"/>
    <dgm:cxn modelId="{0A36AD23-A2BA-4241-A0E0-64E6DD458165}" type="presParOf" srcId="{5F3DE8A4-B7CD-4B83-BDF5-616484B43BB5}" destId="{A49394AB-E874-479E-A70F-C8CCB8ECBB61}" srcOrd="20" destOrd="0" presId="urn:microsoft.com/office/officeart/2008/layout/LinedList"/>
    <dgm:cxn modelId="{AB09DD7D-7E95-4BF9-8D6D-C09B48699B0F}" type="presParOf" srcId="{5F3DE8A4-B7CD-4B83-BDF5-616484B43BB5}" destId="{7A26F10E-D93E-4BF3-999B-121A18D7F9E2}" srcOrd="21" destOrd="0" presId="urn:microsoft.com/office/officeart/2008/layout/LinedList"/>
    <dgm:cxn modelId="{6ECE042E-115A-4C66-813A-A4F4DF01C4E0}" type="presParOf" srcId="{7A26F10E-D93E-4BF3-999B-121A18D7F9E2}" destId="{7095DE60-EFC7-48EB-9E6D-08CEE8E121E8}" srcOrd="0" destOrd="0" presId="urn:microsoft.com/office/officeart/2008/layout/LinedList"/>
    <dgm:cxn modelId="{6AA3F220-9AF6-414D-B069-611871EC95B8}" type="presParOf" srcId="{7A26F10E-D93E-4BF3-999B-121A18D7F9E2}" destId="{446B4D93-9CB0-4DE3-9089-2577D53202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5D5810-B46F-4DE0-BC0E-8B8D40075D6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E07BF55-5BB1-4C08-9C23-0DCED9FBC44D}">
      <dgm:prSet/>
      <dgm:spPr/>
      <dgm:t>
        <a:bodyPr/>
        <a:lstStyle/>
        <a:p>
          <a:pPr>
            <a:lnSpc>
              <a:spcPct val="100000"/>
            </a:lnSpc>
          </a:pPr>
          <a:r>
            <a:rPr lang="en-GB" b="1"/>
            <a:t>Importance in Healthcare</a:t>
          </a:r>
          <a:endParaRPr lang="en-US"/>
        </a:p>
      </dgm:t>
    </dgm:pt>
    <dgm:pt modelId="{9B3ADAFC-9708-46EE-851A-7FC912EBD360}" type="parTrans" cxnId="{06A5DA6E-3E12-4C78-9172-1185C3D312EE}">
      <dgm:prSet/>
      <dgm:spPr/>
      <dgm:t>
        <a:bodyPr/>
        <a:lstStyle/>
        <a:p>
          <a:endParaRPr lang="en-US"/>
        </a:p>
      </dgm:t>
    </dgm:pt>
    <dgm:pt modelId="{0A713DEC-3CBF-4EBC-8E19-A65444741067}" type="sibTrans" cxnId="{06A5DA6E-3E12-4C78-9172-1185C3D312EE}">
      <dgm:prSet/>
      <dgm:spPr/>
      <dgm:t>
        <a:bodyPr/>
        <a:lstStyle/>
        <a:p>
          <a:pPr>
            <a:lnSpc>
              <a:spcPct val="100000"/>
            </a:lnSpc>
          </a:pPr>
          <a:endParaRPr lang="en-US"/>
        </a:p>
      </dgm:t>
    </dgm:pt>
    <dgm:pt modelId="{1A8BEBF4-2D79-45A1-9904-74586B1EB06A}">
      <dgm:prSet/>
      <dgm:spPr/>
      <dgm:t>
        <a:bodyPr/>
        <a:lstStyle/>
        <a:p>
          <a:pPr>
            <a:lnSpc>
              <a:spcPct val="100000"/>
            </a:lnSpc>
          </a:pPr>
          <a:r>
            <a:rPr lang="en-GB" dirty="0"/>
            <a:t>The Greener NHS programme demonstrates the importance of reducing the environmental impact of healthcare (NHS England, n.d.-a).</a:t>
          </a:r>
          <a:endParaRPr lang="en-US" dirty="0"/>
        </a:p>
      </dgm:t>
    </dgm:pt>
    <dgm:pt modelId="{FF3DA7E7-5836-4B70-AA30-FA7E2B43D854}" type="parTrans" cxnId="{356A00E7-5C78-4D19-80AB-971A1DE2E45B}">
      <dgm:prSet/>
      <dgm:spPr/>
      <dgm:t>
        <a:bodyPr/>
        <a:lstStyle/>
        <a:p>
          <a:endParaRPr lang="en-US"/>
        </a:p>
      </dgm:t>
    </dgm:pt>
    <dgm:pt modelId="{8CC65D93-1C4C-4FD3-80D1-924DC89DC061}" type="sibTrans" cxnId="{356A00E7-5C78-4D19-80AB-971A1DE2E45B}">
      <dgm:prSet/>
      <dgm:spPr/>
      <dgm:t>
        <a:bodyPr/>
        <a:lstStyle/>
        <a:p>
          <a:pPr>
            <a:lnSpc>
              <a:spcPct val="100000"/>
            </a:lnSpc>
          </a:pPr>
          <a:endParaRPr lang="en-US"/>
        </a:p>
      </dgm:t>
    </dgm:pt>
    <dgm:pt modelId="{06E2C1AE-8CEF-4E74-95B1-A0C3D703B5CD}">
      <dgm:prSet/>
      <dgm:spPr/>
      <dgm:t>
        <a:bodyPr/>
        <a:lstStyle/>
        <a:p>
          <a:pPr>
            <a:lnSpc>
              <a:spcPct val="100000"/>
            </a:lnSpc>
          </a:pPr>
          <a:r>
            <a:rPr lang="en-GB" dirty="0"/>
            <a:t>Critical point: Sustainable healthcare must balance environmental responsibilities with affordability, quality of care and equitable access (WCED, 1987; United Nations, 2015).</a:t>
          </a:r>
          <a:endParaRPr lang="en-US" dirty="0"/>
        </a:p>
      </dgm:t>
    </dgm:pt>
    <dgm:pt modelId="{4A65A801-BC1E-4EE6-B764-04FDE6AA3F31}" type="parTrans" cxnId="{6F1811EB-B831-41F4-9372-B9D251A199FC}">
      <dgm:prSet/>
      <dgm:spPr/>
      <dgm:t>
        <a:bodyPr/>
        <a:lstStyle/>
        <a:p>
          <a:endParaRPr lang="en-US"/>
        </a:p>
      </dgm:t>
    </dgm:pt>
    <dgm:pt modelId="{C766B7A4-0C2C-4176-A375-FA8220A2010F}" type="sibTrans" cxnId="{6F1811EB-B831-41F4-9372-B9D251A199FC}">
      <dgm:prSet/>
      <dgm:spPr/>
      <dgm:t>
        <a:bodyPr/>
        <a:lstStyle/>
        <a:p>
          <a:endParaRPr lang="en-US"/>
        </a:p>
      </dgm:t>
    </dgm:pt>
    <dgm:pt modelId="{643850A0-84B1-446B-B4E3-8225F78A1773}" type="pres">
      <dgm:prSet presAssocID="{E55D5810-B46F-4DE0-BC0E-8B8D40075D62}" presName="root" presStyleCnt="0">
        <dgm:presLayoutVars>
          <dgm:dir/>
          <dgm:resizeHandles val="exact"/>
        </dgm:presLayoutVars>
      </dgm:prSet>
      <dgm:spPr/>
    </dgm:pt>
    <dgm:pt modelId="{880F82F1-3591-4F8A-936E-B2BE1DB3AC17}" type="pres">
      <dgm:prSet presAssocID="{E55D5810-B46F-4DE0-BC0E-8B8D40075D62}" presName="container" presStyleCnt="0">
        <dgm:presLayoutVars>
          <dgm:dir/>
          <dgm:resizeHandles val="exact"/>
        </dgm:presLayoutVars>
      </dgm:prSet>
      <dgm:spPr/>
    </dgm:pt>
    <dgm:pt modelId="{0CCC700C-F281-46E3-86F1-BC29D8A5CD5C}" type="pres">
      <dgm:prSet presAssocID="{7E07BF55-5BB1-4C08-9C23-0DCED9FBC44D}" presName="compNode" presStyleCnt="0"/>
      <dgm:spPr/>
    </dgm:pt>
    <dgm:pt modelId="{228E8484-07E0-47BF-AE74-B3B5B794EF1D}" type="pres">
      <dgm:prSet presAssocID="{7E07BF55-5BB1-4C08-9C23-0DCED9FBC44D}" presName="iconBgRect" presStyleLbl="bgShp" presStyleIdx="0" presStyleCnt="3"/>
      <dgm:spPr/>
    </dgm:pt>
    <dgm:pt modelId="{2DD9C0D1-9FA9-468E-BA88-364A87700906}" type="pres">
      <dgm:prSet presAssocID="{7E07BF55-5BB1-4C08-9C23-0DCED9FBC44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CBD67D79-70B5-4EB2-ABFD-77ACDA7C4508}" type="pres">
      <dgm:prSet presAssocID="{7E07BF55-5BB1-4C08-9C23-0DCED9FBC44D}" presName="spaceRect" presStyleCnt="0"/>
      <dgm:spPr/>
    </dgm:pt>
    <dgm:pt modelId="{A0D40045-765F-4751-8FC7-B4F2743E5F89}" type="pres">
      <dgm:prSet presAssocID="{7E07BF55-5BB1-4C08-9C23-0DCED9FBC44D}" presName="textRect" presStyleLbl="revTx" presStyleIdx="0" presStyleCnt="3">
        <dgm:presLayoutVars>
          <dgm:chMax val="1"/>
          <dgm:chPref val="1"/>
        </dgm:presLayoutVars>
      </dgm:prSet>
      <dgm:spPr/>
    </dgm:pt>
    <dgm:pt modelId="{0DAC93AF-BAAF-4B0F-ADE0-7CB4180AAF8B}" type="pres">
      <dgm:prSet presAssocID="{0A713DEC-3CBF-4EBC-8E19-A65444741067}" presName="sibTrans" presStyleLbl="sibTrans2D1" presStyleIdx="0" presStyleCnt="0"/>
      <dgm:spPr/>
    </dgm:pt>
    <dgm:pt modelId="{39536E35-60FD-44E7-BA35-CD746D739D58}" type="pres">
      <dgm:prSet presAssocID="{1A8BEBF4-2D79-45A1-9904-74586B1EB06A}" presName="compNode" presStyleCnt="0"/>
      <dgm:spPr/>
    </dgm:pt>
    <dgm:pt modelId="{EFEEEC67-DC9C-4EE8-8721-843F8B987D13}" type="pres">
      <dgm:prSet presAssocID="{1A8BEBF4-2D79-45A1-9904-74586B1EB06A}" presName="iconBgRect" presStyleLbl="bgShp" presStyleIdx="1" presStyleCnt="3"/>
      <dgm:spPr/>
    </dgm:pt>
    <dgm:pt modelId="{E20768D6-E2EA-4A02-8B05-99F33515647E}" type="pres">
      <dgm:prSet presAssocID="{1A8BEBF4-2D79-45A1-9904-74586B1EB06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stainability"/>
        </a:ext>
      </dgm:extLst>
    </dgm:pt>
    <dgm:pt modelId="{538BC90F-2577-4824-BB78-AA21DFA4F09C}" type="pres">
      <dgm:prSet presAssocID="{1A8BEBF4-2D79-45A1-9904-74586B1EB06A}" presName="spaceRect" presStyleCnt="0"/>
      <dgm:spPr/>
    </dgm:pt>
    <dgm:pt modelId="{0662DBBD-7975-4276-B683-56EE5FBD978A}" type="pres">
      <dgm:prSet presAssocID="{1A8BEBF4-2D79-45A1-9904-74586B1EB06A}" presName="textRect" presStyleLbl="revTx" presStyleIdx="1" presStyleCnt="3">
        <dgm:presLayoutVars>
          <dgm:chMax val="1"/>
          <dgm:chPref val="1"/>
        </dgm:presLayoutVars>
      </dgm:prSet>
      <dgm:spPr/>
    </dgm:pt>
    <dgm:pt modelId="{9FF1DEAB-A2C0-4FB9-B6B9-9000E0E849E0}" type="pres">
      <dgm:prSet presAssocID="{8CC65D93-1C4C-4FD3-80D1-924DC89DC061}" presName="sibTrans" presStyleLbl="sibTrans2D1" presStyleIdx="0" presStyleCnt="0"/>
      <dgm:spPr/>
    </dgm:pt>
    <dgm:pt modelId="{DC314D46-276E-49E0-BA45-8474A7AE3C79}" type="pres">
      <dgm:prSet presAssocID="{06E2C1AE-8CEF-4E74-95B1-A0C3D703B5CD}" presName="compNode" presStyleCnt="0"/>
      <dgm:spPr/>
    </dgm:pt>
    <dgm:pt modelId="{A1D4C15F-7D61-4061-8B79-4E8A31AEC377}" type="pres">
      <dgm:prSet presAssocID="{06E2C1AE-8CEF-4E74-95B1-A0C3D703B5CD}" presName="iconBgRect" presStyleLbl="bgShp" presStyleIdx="2" presStyleCnt="3"/>
      <dgm:spPr/>
    </dgm:pt>
    <dgm:pt modelId="{F0EA0809-7327-4464-8A7D-8FC9DC179EFC}" type="pres">
      <dgm:prSet presAssocID="{06E2C1AE-8CEF-4E74-95B1-A0C3D703B5C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ospital"/>
        </a:ext>
      </dgm:extLst>
    </dgm:pt>
    <dgm:pt modelId="{2B5ABB25-6817-42C5-A563-AD7C33119355}" type="pres">
      <dgm:prSet presAssocID="{06E2C1AE-8CEF-4E74-95B1-A0C3D703B5CD}" presName="spaceRect" presStyleCnt="0"/>
      <dgm:spPr/>
    </dgm:pt>
    <dgm:pt modelId="{5700D514-2A06-40E5-8D3C-166ED8D80EE7}" type="pres">
      <dgm:prSet presAssocID="{06E2C1AE-8CEF-4E74-95B1-A0C3D703B5CD}" presName="textRect" presStyleLbl="revTx" presStyleIdx="2" presStyleCnt="3">
        <dgm:presLayoutVars>
          <dgm:chMax val="1"/>
          <dgm:chPref val="1"/>
        </dgm:presLayoutVars>
      </dgm:prSet>
      <dgm:spPr/>
    </dgm:pt>
  </dgm:ptLst>
  <dgm:cxnLst>
    <dgm:cxn modelId="{89084312-7E71-4F0A-9886-F5EBF05A97AA}" type="presOf" srcId="{06E2C1AE-8CEF-4E74-95B1-A0C3D703B5CD}" destId="{5700D514-2A06-40E5-8D3C-166ED8D80EE7}" srcOrd="0" destOrd="0" presId="urn:microsoft.com/office/officeart/2018/2/layout/IconCircleList"/>
    <dgm:cxn modelId="{020F0133-36B7-4F38-ACD0-6B23D6336DBC}" type="presOf" srcId="{0A713DEC-3CBF-4EBC-8E19-A65444741067}" destId="{0DAC93AF-BAAF-4B0F-ADE0-7CB4180AAF8B}" srcOrd="0" destOrd="0" presId="urn:microsoft.com/office/officeart/2018/2/layout/IconCircleList"/>
    <dgm:cxn modelId="{06A5DA6E-3E12-4C78-9172-1185C3D312EE}" srcId="{E55D5810-B46F-4DE0-BC0E-8B8D40075D62}" destId="{7E07BF55-5BB1-4C08-9C23-0DCED9FBC44D}" srcOrd="0" destOrd="0" parTransId="{9B3ADAFC-9708-46EE-851A-7FC912EBD360}" sibTransId="{0A713DEC-3CBF-4EBC-8E19-A65444741067}"/>
    <dgm:cxn modelId="{01270E58-620F-486B-BBB8-D9C53A8E2868}" type="presOf" srcId="{E55D5810-B46F-4DE0-BC0E-8B8D40075D62}" destId="{643850A0-84B1-446B-B4E3-8225F78A1773}" srcOrd="0" destOrd="0" presId="urn:microsoft.com/office/officeart/2018/2/layout/IconCircleList"/>
    <dgm:cxn modelId="{B6E1F68A-7ED7-4C16-AFC9-2146E60D689F}" type="presOf" srcId="{8CC65D93-1C4C-4FD3-80D1-924DC89DC061}" destId="{9FF1DEAB-A2C0-4FB9-B6B9-9000E0E849E0}" srcOrd="0" destOrd="0" presId="urn:microsoft.com/office/officeart/2018/2/layout/IconCircleList"/>
    <dgm:cxn modelId="{7251EA8D-C6BC-4D37-82F5-F121D1274841}" type="presOf" srcId="{1A8BEBF4-2D79-45A1-9904-74586B1EB06A}" destId="{0662DBBD-7975-4276-B683-56EE5FBD978A}" srcOrd="0" destOrd="0" presId="urn:microsoft.com/office/officeart/2018/2/layout/IconCircleList"/>
    <dgm:cxn modelId="{356A00E7-5C78-4D19-80AB-971A1DE2E45B}" srcId="{E55D5810-B46F-4DE0-BC0E-8B8D40075D62}" destId="{1A8BEBF4-2D79-45A1-9904-74586B1EB06A}" srcOrd="1" destOrd="0" parTransId="{FF3DA7E7-5836-4B70-AA30-FA7E2B43D854}" sibTransId="{8CC65D93-1C4C-4FD3-80D1-924DC89DC061}"/>
    <dgm:cxn modelId="{6F1811EB-B831-41F4-9372-B9D251A199FC}" srcId="{E55D5810-B46F-4DE0-BC0E-8B8D40075D62}" destId="{06E2C1AE-8CEF-4E74-95B1-A0C3D703B5CD}" srcOrd="2" destOrd="0" parTransId="{4A65A801-BC1E-4EE6-B764-04FDE6AA3F31}" sibTransId="{C766B7A4-0C2C-4176-A375-FA8220A2010F}"/>
    <dgm:cxn modelId="{92789AED-1002-42CB-B008-949F4FFAE7EC}" type="presOf" srcId="{7E07BF55-5BB1-4C08-9C23-0DCED9FBC44D}" destId="{A0D40045-765F-4751-8FC7-B4F2743E5F89}" srcOrd="0" destOrd="0" presId="urn:microsoft.com/office/officeart/2018/2/layout/IconCircleList"/>
    <dgm:cxn modelId="{325F21B6-6194-4E44-A821-57D4D5F0BDB7}" type="presParOf" srcId="{643850A0-84B1-446B-B4E3-8225F78A1773}" destId="{880F82F1-3591-4F8A-936E-B2BE1DB3AC17}" srcOrd="0" destOrd="0" presId="urn:microsoft.com/office/officeart/2018/2/layout/IconCircleList"/>
    <dgm:cxn modelId="{134A2C67-67D5-44F9-AD09-D5C1EB13B4F5}" type="presParOf" srcId="{880F82F1-3591-4F8A-936E-B2BE1DB3AC17}" destId="{0CCC700C-F281-46E3-86F1-BC29D8A5CD5C}" srcOrd="0" destOrd="0" presId="urn:microsoft.com/office/officeart/2018/2/layout/IconCircleList"/>
    <dgm:cxn modelId="{B3066492-DB84-4FFA-9728-69000F9A9AC6}" type="presParOf" srcId="{0CCC700C-F281-46E3-86F1-BC29D8A5CD5C}" destId="{228E8484-07E0-47BF-AE74-B3B5B794EF1D}" srcOrd="0" destOrd="0" presId="urn:microsoft.com/office/officeart/2018/2/layout/IconCircleList"/>
    <dgm:cxn modelId="{793EECF4-C24A-4730-A68E-E60DC8A44597}" type="presParOf" srcId="{0CCC700C-F281-46E3-86F1-BC29D8A5CD5C}" destId="{2DD9C0D1-9FA9-468E-BA88-364A87700906}" srcOrd="1" destOrd="0" presId="urn:microsoft.com/office/officeart/2018/2/layout/IconCircleList"/>
    <dgm:cxn modelId="{0CDFABA4-32FC-43E3-9AE8-8D5EF0EF8F33}" type="presParOf" srcId="{0CCC700C-F281-46E3-86F1-BC29D8A5CD5C}" destId="{CBD67D79-70B5-4EB2-ABFD-77ACDA7C4508}" srcOrd="2" destOrd="0" presId="urn:microsoft.com/office/officeart/2018/2/layout/IconCircleList"/>
    <dgm:cxn modelId="{B79A1734-96B7-4F68-93EE-20656A599618}" type="presParOf" srcId="{0CCC700C-F281-46E3-86F1-BC29D8A5CD5C}" destId="{A0D40045-765F-4751-8FC7-B4F2743E5F89}" srcOrd="3" destOrd="0" presId="urn:microsoft.com/office/officeart/2018/2/layout/IconCircleList"/>
    <dgm:cxn modelId="{DF3398C5-FA87-4EF9-AFA3-8C5FFA11B850}" type="presParOf" srcId="{880F82F1-3591-4F8A-936E-B2BE1DB3AC17}" destId="{0DAC93AF-BAAF-4B0F-ADE0-7CB4180AAF8B}" srcOrd="1" destOrd="0" presId="urn:microsoft.com/office/officeart/2018/2/layout/IconCircleList"/>
    <dgm:cxn modelId="{1BE557AD-3925-4754-8C3E-30514C66B746}" type="presParOf" srcId="{880F82F1-3591-4F8A-936E-B2BE1DB3AC17}" destId="{39536E35-60FD-44E7-BA35-CD746D739D58}" srcOrd="2" destOrd="0" presId="urn:microsoft.com/office/officeart/2018/2/layout/IconCircleList"/>
    <dgm:cxn modelId="{8245231E-2075-40E2-AC24-44E18EBA24EC}" type="presParOf" srcId="{39536E35-60FD-44E7-BA35-CD746D739D58}" destId="{EFEEEC67-DC9C-4EE8-8721-843F8B987D13}" srcOrd="0" destOrd="0" presId="urn:microsoft.com/office/officeart/2018/2/layout/IconCircleList"/>
    <dgm:cxn modelId="{F612050E-1E87-49FD-8A31-7AC905D50C23}" type="presParOf" srcId="{39536E35-60FD-44E7-BA35-CD746D739D58}" destId="{E20768D6-E2EA-4A02-8B05-99F33515647E}" srcOrd="1" destOrd="0" presId="urn:microsoft.com/office/officeart/2018/2/layout/IconCircleList"/>
    <dgm:cxn modelId="{620D2023-2485-4FC0-8AC8-85A017FC7A20}" type="presParOf" srcId="{39536E35-60FD-44E7-BA35-CD746D739D58}" destId="{538BC90F-2577-4824-BB78-AA21DFA4F09C}" srcOrd="2" destOrd="0" presId="urn:microsoft.com/office/officeart/2018/2/layout/IconCircleList"/>
    <dgm:cxn modelId="{777877B7-4B91-48D7-91E0-2B168782EE7C}" type="presParOf" srcId="{39536E35-60FD-44E7-BA35-CD746D739D58}" destId="{0662DBBD-7975-4276-B683-56EE5FBD978A}" srcOrd="3" destOrd="0" presId="urn:microsoft.com/office/officeart/2018/2/layout/IconCircleList"/>
    <dgm:cxn modelId="{E6435E97-8C69-4C92-82DF-FB39E2C56462}" type="presParOf" srcId="{880F82F1-3591-4F8A-936E-B2BE1DB3AC17}" destId="{9FF1DEAB-A2C0-4FB9-B6B9-9000E0E849E0}" srcOrd="3" destOrd="0" presId="urn:microsoft.com/office/officeart/2018/2/layout/IconCircleList"/>
    <dgm:cxn modelId="{6528C7B1-B7A6-47E4-A427-117180B1FCAC}" type="presParOf" srcId="{880F82F1-3591-4F8A-936E-B2BE1DB3AC17}" destId="{DC314D46-276E-49E0-BA45-8474A7AE3C79}" srcOrd="4" destOrd="0" presId="urn:microsoft.com/office/officeart/2018/2/layout/IconCircleList"/>
    <dgm:cxn modelId="{74D02DEA-4401-4F17-9ACC-62E2A79F9DC6}" type="presParOf" srcId="{DC314D46-276E-49E0-BA45-8474A7AE3C79}" destId="{A1D4C15F-7D61-4061-8B79-4E8A31AEC377}" srcOrd="0" destOrd="0" presId="urn:microsoft.com/office/officeart/2018/2/layout/IconCircleList"/>
    <dgm:cxn modelId="{CEE27E64-2D7D-4F01-8BF1-03E7C93DE57F}" type="presParOf" srcId="{DC314D46-276E-49E0-BA45-8474A7AE3C79}" destId="{F0EA0809-7327-4464-8A7D-8FC9DC179EFC}" srcOrd="1" destOrd="0" presId="urn:microsoft.com/office/officeart/2018/2/layout/IconCircleList"/>
    <dgm:cxn modelId="{536050EB-0CC8-442E-8758-4C799D2C9355}" type="presParOf" srcId="{DC314D46-276E-49E0-BA45-8474A7AE3C79}" destId="{2B5ABB25-6817-42C5-A563-AD7C33119355}" srcOrd="2" destOrd="0" presId="urn:microsoft.com/office/officeart/2018/2/layout/IconCircleList"/>
    <dgm:cxn modelId="{CFC9E7D0-D4E3-4CC2-8D10-9E79C515AE81}" type="presParOf" srcId="{DC314D46-276E-49E0-BA45-8474A7AE3C79}" destId="{5700D514-2A06-40E5-8D3C-166ED8D80EE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7BD5C6-3E57-4FBB-83E3-BFA2209B153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B909F6D-A158-4617-B489-1DDBF8852C93}">
      <dgm:prSet/>
      <dgm:spPr/>
      <dgm:t>
        <a:bodyPr/>
        <a:lstStyle/>
        <a:p>
          <a:r>
            <a:rPr lang="en-GB" b="1"/>
            <a:t>Biopsychosocial Model (Engel, 1977)</a:t>
          </a:r>
          <a:endParaRPr lang="en-US"/>
        </a:p>
      </dgm:t>
    </dgm:pt>
    <dgm:pt modelId="{87CEBF4B-04CF-42D8-81B1-7BCC4B524B46}" type="parTrans" cxnId="{41F793F5-E889-4CD5-9559-AC86C38249F7}">
      <dgm:prSet/>
      <dgm:spPr/>
      <dgm:t>
        <a:bodyPr/>
        <a:lstStyle/>
        <a:p>
          <a:endParaRPr lang="en-US"/>
        </a:p>
      </dgm:t>
    </dgm:pt>
    <dgm:pt modelId="{A3B73FDE-0100-40CC-BCAD-D10A10239DA3}" type="sibTrans" cxnId="{41F793F5-E889-4CD5-9559-AC86C38249F7}">
      <dgm:prSet/>
      <dgm:spPr/>
      <dgm:t>
        <a:bodyPr/>
        <a:lstStyle/>
        <a:p>
          <a:endParaRPr lang="en-US"/>
        </a:p>
      </dgm:t>
    </dgm:pt>
    <dgm:pt modelId="{D6382B57-634A-4A72-A3AF-9AA3B4747902}">
      <dgm:prSet/>
      <dgm:spPr/>
      <dgm:t>
        <a:bodyPr/>
        <a:lstStyle/>
        <a:p>
          <a:r>
            <a:rPr lang="en-GB"/>
            <a:t>Explains health through biological, psychological and social factors.</a:t>
          </a:r>
          <a:endParaRPr lang="en-US"/>
        </a:p>
      </dgm:t>
    </dgm:pt>
    <dgm:pt modelId="{B1E075FD-16B2-4ACD-8677-0BDFF68DFB37}" type="parTrans" cxnId="{359E5FF7-1BFB-4DE5-A0EC-94A6DB5255A4}">
      <dgm:prSet/>
      <dgm:spPr/>
      <dgm:t>
        <a:bodyPr/>
        <a:lstStyle/>
        <a:p>
          <a:endParaRPr lang="en-US"/>
        </a:p>
      </dgm:t>
    </dgm:pt>
    <dgm:pt modelId="{14598D64-BBE6-4B4C-B49B-B115B32716D4}" type="sibTrans" cxnId="{359E5FF7-1BFB-4DE5-A0EC-94A6DB5255A4}">
      <dgm:prSet/>
      <dgm:spPr/>
      <dgm:t>
        <a:bodyPr/>
        <a:lstStyle/>
        <a:p>
          <a:endParaRPr lang="en-US"/>
        </a:p>
      </dgm:t>
    </dgm:pt>
    <dgm:pt modelId="{3C04065C-D437-4092-A6D0-9E2E4D8F8F57}">
      <dgm:prSet/>
      <dgm:spPr/>
      <dgm:t>
        <a:bodyPr/>
        <a:lstStyle/>
        <a:p>
          <a:r>
            <a:rPr lang="en-GB" b="1"/>
            <a:t>Application</a:t>
          </a:r>
          <a:r>
            <a:rPr lang="en-GB"/>
            <a:t>: Supports holistic, person-centred care by considering physical health, emotional wellbeing and social circumstances.</a:t>
          </a:r>
          <a:endParaRPr lang="en-US"/>
        </a:p>
      </dgm:t>
    </dgm:pt>
    <dgm:pt modelId="{BFC0D63C-8C3E-49AA-BE02-5ADC017F0BA2}" type="parTrans" cxnId="{BEBDF655-2BDF-4186-87F1-41CEB4595418}">
      <dgm:prSet/>
      <dgm:spPr/>
      <dgm:t>
        <a:bodyPr/>
        <a:lstStyle/>
        <a:p>
          <a:endParaRPr lang="en-US"/>
        </a:p>
      </dgm:t>
    </dgm:pt>
    <dgm:pt modelId="{DEC8DA4A-DCF7-435D-B867-D04457C2E78A}" type="sibTrans" cxnId="{BEBDF655-2BDF-4186-87F1-41CEB4595418}">
      <dgm:prSet/>
      <dgm:spPr/>
      <dgm:t>
        <a:bodyPr/>
        <a:lstStyle/>
        <a:p>
          <a:endParaRPr lang="en-US"/>
        </a:p>
      </dgm:t>
    </dgm:pt>
    <dgm:pt modelId="{E7F953E5-BB62-4FFB-BA5C-A0BB8DF70BF6}">
      <dgm:prSet/>
      <dgm:spPr/>
      <dgm:t>
        <a:bodyPr/>
        <a:lstStyle/>
        <a:p>
          <a:r>
            <a:rPr lang="en-GB" b="1"/>
            <a:t>Strength: </a:t>
          </a:r>
          <a:r>
            <a:rPr lang="en-GB"/>
            <a:t>Recognises that health is influenced by more than illness.</a:t>
          </a:r>
          <a:endParaRPr lang="en-US"/>
        </a:p>
      </dgm:t>
    </dgm:pt>
    <dgm:pt modelId="{5E7E443B-60F1-4FB6-99F5-AA7EB6A6E064}" type="parTrans" cxnId="{AE6F76A6-DF06-4A6A-9DC9-32094248CDF2}">
      <dgm:prSet/>
      <dgm:spPr/>
      <dgm:t>
        <a:bodyPr/>
        <a:lstStyle/>
        <a:p>
          <a:endParaRPr lang="en-US"/>
        </a:p>
      </dgm:t>
    </dgm:pt>
    <dgm:pt modelId="{5B53ADBC-01B5-48E6-816D-BA2E30185F54}" type="sibTrans" cxnId="{AE6F76A6-DF06-4A6A-9DC9-32094248CDF2}">
      <dgm:prSet/>
      <dgm:spPr/>
      <dgm:t>
        <a:bodyPr/>
        <a:lstStyle/>
        <a:p>
          <a:endParaRPr lang="en-US"/>
        </a:p>
      </dgm:t>
    </dgm:pt>
    <dgm:pt modelId="{3290BF83-E1B5-4184-8145-9FD1E07AC82E}">
      <dgm:prSet/>
      <dgm:spPr/>
      <dgm:t>
        <a:bodyPr/>
        <a:lstStyle/>
        <a:p>
          <a:r>
            <a:rPr lang="en-GB" b="1"/>
            <a:t>Limitation</a:t>
          </a:r>
          <a:r>
            <a:rPr lang="en-GB"/>
            <a:t>: Can be difficult to apply consistently because of its broad scope.</a:t>
          </a:r>
          <a:endParaRPr lang="en-US"/>
        </a:p>
      </dgm:t>
    </dgm:pt>
    <dgm:pt modelId="{24C37E1F-08A2-4D6C-8183-D001300C74B5}" type="parTrans" cxnId="{906AAEBA-6FB9-4A25-A3EF-8141A7C9AD3C}">
      <dgm:prSet/>
      <dgm:spPr/>
      <dgm:t>
        <a:bodyPr/>
        <a:lstStyle/>
        <a:p>
          <a:endParaRPr lang="en-US"/>
        </a:p>
      </dgm:t>
    </dgm:pt>
    <dgm:pt modelId="{35F6EB57-1095-4FDF-9902-7189AA7931A3}" type="sibTrans" cxnId="{906AAEBA-6FB9-4A25-A3EF-8141A7C9AD3C}">
      <dgm:prSet/>
      <dgm:spPr/>
      <dgm:t>
        <a:bodyPr/>
        <a:lstStyle/>
        <a:p>
          <a:endParaRPr lang="en-US"/>
        </a:p>
      </dgm:t>
    </dgm:pt>
    <dgm:pt modelId="{12B4D169-192C-4468-B984-9C598E9447A4}">
      <dgm:prSet/>
      <dgm:spPr/>
      <dgm:t>
        <a:bodyPr/>
        <a:lstStyle/>
        <a:p>
          <a:r>
            <a:rPr lang="en-GB" b="1"/>
            <a:t>Health Belief Model (Rosenstock, 1974)</a:t>
          </a:r>
          <a:endParaRPr lang="en-US"/>
        </a:p>
      </dgm:t>
    </dgm:pt>
    <dgm:pt modelId="{DD70CBC1-A32F-4A1E-8752-D3A99A3F441A}" type="parTrans" cxnId="{B68CB42A-8F81-4BBA-8181-E41026DD51E4}">
      <dgm:prSet/>
      <dgm:spPr/>
      <dgm:t>
        <a:bodyPr/>
        <a:lstStyle/>
        <a:p>
          <a:endParaRPr lang="en-US"/>
        </a:p>
      </dgm:t>
    </dgm:pt>
    <dgm:pt modelId="{4BB441C7-84EB-4459-9AEB-3E0C2828D7FD}" type="sibTrans" cxnId="{B68CB42A-8F81-4BBA-8181-E41026DD51E4}">
      <dgm:prSet/>
      <dgm:spPr/>
      <dgm:t>
        <a:bodyPr/>
        <a:lstStyle/>
        <a:p>
          <a:endParaRPr lang="en-US"/>
        </a:p>
      </dgm:t>
    </dgm:pt>
    <dgm:pt modelId="{E70AEAB0-FD64-4F2B-A69C-5F8E4F9A3ACF}">
      <dgm:prSet/>
      <dgm:spPr/>
      <dgm:t>
        <a:bodyPr/>
        <a:lstStyle/>
        <a:p>
          <a:r>
            <a:rPr lang="en-GB"/>
            <a:t>Explains how people's beliefs about health risks, benefits and barriers influence their behaviour.</a:t>
          </a:r>
          <a:endParaRPr lang="en-US"/>
        </a:p>
      </dgm:t>
    </dgm:pt>
    <dgm:pt modelId="{79911FF5-C7A5-453F-9489-9578E7722D1B}" type="parTrans" cxnId="{7FF1DE86-027E-4C24-BF6B-3602894DA599}">
      <dgm:prSet/>
      <dgm:spPr/>
      <dgm:t>
        <a:bodyPr/>
        <a:lstStyle/>
        <a:p>
          <a:endParaRPr lang="en-US"/>
        </a:p>
      </dgm:t>
    </dgm:pt>
    <dgm:pt modelId="{18E1803E-AC6B-4FA6-A669-2248413CFB2F}" type="sibTrans" cxnId="{7FF1DE86-027E-4C24-BF6B-3602894DA599}">
      <dgm:prSet/>
      <dgm:spPr/>
      <dgm:t>
        <a:bodyPr/>
        <a:lstStyle/>
        <a:p>
          <a:endParaRPr lang="en-US"/>
        </a:p>
      </dgm:t>
    </dgm:pt>
    <dgm:pt modelId="{31DF4293-698D-4023-AAE6-EBAE7E841EBD}">
      <dgm:prSet/>
      <dgm:spPr/>
      <dgm:t>
        <a:bodyPr/>
        <a:lstStyle/>
        <a:p>
          <a:r>
            <a:rPr lang="en-GB" b="1" dirty="0"/>
            <a:t>Application</a:t>
          </a:r>
          <a:r>
            <a:rPr lang="en-GB" dirty="0"/>
            <a:t>: Supports health promotion, screening and preventive programmes.</a:t>
          </a:r>
          <a:endParaRPr lang="en-US" dirty="0"/>
        </a:p>
      </dgm:t>
    </dgm:pt>
    <dgm:pt modelId="{3D26A921-B2CB-4152-9132-A673A2962AC8}" type="parTrans" cxnId="{8355AE90-1872-43CB-9476-37A1962E5BF9}">
      <dgm:prSet/>
      <dgm:spPr/>
      <dgm:t>
        <a:bodyPr/>
        <a:lstStyle/>
        <a:p>
          <a:endParaRPr lang="en-US"/>
        </a:p>
      </dgm:t>
    </dgm:pt>
    <dgm:pt modelId="{040573BF-B03D-49B3-A59C-641ADB803841}" type="sibTrans" cxnId="{8355AE90-1872-43CB-9476-37A1962E5BF9}">
      <dgm:prSet/>
      <dgm:spPr/>
      <dgm:t>
        <a:bodyPr/>
        <a:lstStyle/>
        <a:p>
          <a:endParaRPr lang="en-US"/>
        </a:p>
      </dgm:t>
    </dgm:pt>
    <dgm:pt modelId="{B1E8738F-87B9-4D8A-92B9-322E48EEE31B}">
      <dgm:prSet/>
      <dgm:spPr/>
      <dgm:t>
        <a:bodyPr/>
        <a:lstStyle/>
        <a:p>
          <a:r>
            <a:rPr lang="en-GB" b="1"/>
            <a:t>Strength: </a:t>
          </a:r>
          <a:r>
            <a:rPr lang="en-GB"/>
            <a:t>Helps professionals understand and encourage healthier behaviours.</a:t>
          </a:r>
          <a:endParaRPr lang="en-US"/>
        </a:p>
      </dgm:t>
    </dgm:pt>
    <dgm:pt modelId="{B8A6984B-65A6-4611-8F59-1500AA81CBD0}" type="parTrans" cxnId="{6D07C839-3D9A-4B71-A138-32630F43C5CA}">
      <dgm:prSet/>
      <dgm:spPr/>
      <dgm:t>
        <a:bodyPr/>
        <a:lstStyle/>
        <a:p>
          <a:endParaRPr lang="en-US"/>
        </a:p>
      </dgm:t>
    </dgm:pt>
    <dgm:pt modelId="{C4C38F22-E3DF-420D-99A3-6C455E2DF102}" type="sibTrans" cxnId="{6D07C839-3D9A-4B71-A138-32630F43C5CA}">
      <dgm:prSet/>
      <dgm:spPr/>
      <dgm:t>
        <a:bodyPr/>
        <a:lstStyle/>
        <a:p>
          <a:endParaRPr lang="en-US"/>
        </a:p>
      </dgm:t>
    </dgm:pt>
    <dgm:pt modelId="{9B8D1C80-8F91-44F9-B059-03F2EC5A4CAB}">
      <dgm:prSet/>
      <dgm:spPr/>
      <dgm:t>
        <a:bodyPr/>
        <a:lstStyle/>
        <a:p>
          <a:r>
            <a:rPr lang="en-GB" b="1"/>
            <a:t>Limitation: </a:t>
          </a:r>
          <a:r>
            <a:rPr lang="en-GB"/>
            <a:t>Focuses mainly on individual choices rather than wider social inequalities.</a:t>
          </a:r>
          <a:endParaRPr lang="en-US"/>
        </a:p>
      </dgm:t>
    </dgm:pt>
    <dgm:pt modelId="{E6D6FE46-78B8-430C-8029-A7C185D9F60B}" type="parTrans" cxnId="{7F1DAA11-61FC-418C-9F4B-6B5C11FB3ECA}">
      <dgm:prSet/>
      <dgm:spPr/>
      <dgm:t>
        <a:bodyPr/>
        <a:lstStyle/>
        <a:p>
          <a:endParaRPr lang="en-US"/>
        </a:p>
      </dgm:t>
    </dgm:pt>
    <dgm:pt modelId="{ACA893B8-E96F-4710-BD5F-6BFCC1FBD7D7}" type="sibTrans" cxnId="{7F1DAA11-61FC-418C-9F4B-6B5C11FB3ECA}">
      <dgm:prSet/>
      <dgm:spPr/>
      <dgm:t>
        <a:bodyPr/>
        <a:lstStyle/>
        <a:p>
          <a:endParaRPr lang="en-US"/>
        </a:p>
      </dgm:t>
    </dgm:pt>
    <dgm:pt modelId="{B153EEAE-1B6B-47A7-8FD1-8A8C534DFD27}" type="pres">
      <dgm:prSet presAssocID="{C07BD5C6-3E57-4FBB-83E3-BFA2209B1535}" presName="diagram" presStyleCnt="0">
        <dgm:presLayoutVars>
          <dgm:dir/>
          <dgm:resizeHandles val="exact"/>
        </dgm:presLayoutVars>
      </dgm:prSet>
      <dgm:spPr/>
    </dgm:pt>
    <dgm:pt modelId="{C51BC09D-E9B4-48F4-919C-6E44F801ABB1}" type="pres">
      <dgm:prSet presAssocID="{DB909F6D-A158-4617-B489-1DDBF8852C93}" presName="node" presStyleLbl="node1" presStyleIdx="0" presStyleCnt="10">
        <dgm:presLayoutVars>
          <dgm:bulletEnabled val="1"/>
        </dgm:presLayoutVars>
      </dgm:prSet>
      <dgm:spPr/>
    </dgm:pt>
    <dgm:pt modelId="{D0E4CC65-D2E2-453E-8FFC-FA2AC9AADDA5}" type="pres">
      <dgm:prSet presAssocID="{A3B73FDE-0100-40CC-BCAD-D10A10239DA3}" presName="sibTrans" presStyleCnt="0"/>
      <dgm:spPr/>
    </dgm:pt>
    <dgm:pt modelId="{3EF8BC33-0AD8-4CCA-B3B3-9590208154B9}" type="pres">
      <dgm:prSet presAssocID="{D6382B57-634A-4A72-A3AF-9AA3B4747902}" presName="node" presStyleLbl="node1" presStyleIdx="1" presStyleCnt="10">
        <dgm:presLayoutVars>
          <dgm:bulletEnabled val="1"/>
        </dgm:presLayoutVars>
      </dgm:prSet>
      <dgm:spPr/>
    </dgm:pt>
    <dgm:pt modelId="{6414FA40-C8E4-4204-BD2E-A307B104CEB8}" type="pres">
      <dgm:prSet presAssocID="{14598D64-BBE6-4B4C-B49B-B115B32716D4}" presName="sibTrans" presStyleCnt="0"/>
      <dgm:spPr/>
    </dgm:pt>
    <dgm:pt modelId="{C117EB3E-48D4-4B3A-AEFD-52592C4CDC6A}" type="pres">
      <dgm:prSet presAssocID="{E7F953E5-BB62-4FFB-BA5C-A0BB8DF70BF6}" presName="node" presStyleLbl="node1" presStyleIdx="2" presStyleCnt="10">
        <dgm:presLayoutVars>
          <dgm:bulletEnabled val="1"/>
        </dgm:presLayoutVars>
      </dgm:prSet>
      <dgm:spPr/>
    </dgm:pt>
    <dgm:pt modelId="{83ECD458-96A1-4288-88BF-E930DCC568B3}" type="pres">
      <dgm:prSet presAssocID="{5B53ADBC-01B5-48E6-816D-BA2E30185F54}" presName="sibTrans" presStyleCnt="0"/>
      <dgm:spPr/>
    </dgm:pt>
    <dgm:pt modelId="{8F344072-865E-4AC8-B9C7-8E7421C09E25}" type="pres">
      <dgm:prSet presAssocID="{3C04065C-D437-4092-A6D0-9E2E4D8F8F57}" presName="node" presStyleLbl="node1" presStyleIdx="3" presStyleCnt="10">
        <dgm:presLayoutVars>
          <dgm:bulletEnabled val="1"/>
        </dgm:presLayoutVars>
      </dgm:prSet>
      <dgm:spPr/>
    </dgm:pt>
    <dgm:pt modelId="{74F78F7B-6471-435E-8043-E23F584C82F3}" type="pres">
      <dgm:prSet presAssocID="{DEC8DA4A-DCF7-435D-B867-D04457C2E78A}" presName="sibTrans" presStyleCnt="0"/>
      <dgm:spPr/>
    </dgm:pt>
    <dgm:pt modelId="{DA4CD794-60D2-430B-99D4-EA62E4F28662}" type="pres">
      <dgm:prSet presAssocID="{3290BF83-E1B5-4184-8145-9FD1E07AC82E}" presName="node" presStyleLbl="node1" presStyleIdx="4" presStyleCnt="10">
        <dgm:presLayoutVars>
          <dgm:bulletEnabled val="1"/>
        </dgm:presLayoutVars>
      </dgm:prSet>
      <dgm:spPr/>
    </dgm:pt>
    <dgm:pt modelId="{7101DE00-FA02-4AFE-8638-0ED93B85901D}" type="pres">
      <dgm:prSet presAssocID="{35F6EB57-1095-4FDF-9902-7189AA7931A3}" presName="sibTrans" presStyleCnt="0"/>
      <dgm:spPr/>
    </dgm:pt>
    <dgm:pt modelId="{08242E43-84CB-4055-A97B-1EE43863E1AD}" type="pres">
      <dgm:prSet presAssocID="{12B4D169-192C-4468-B984-9C598E9447A4}" presName="node" presStyleLbl="node1" presStyleIdx="5" presStyleCnt="10">
        <dgm:presLayoutVars>
          <dgm:bulletEnabled val="1"/>
        </dgm:presLayoutVars>
      </dgm:prSet>
      <dgm:spPr/>
    </dgm:pt>
    <dgm:pt modelId="{165A6C2B-58F5-42CE-AAE8-82C349FDE9A9}" type="pres">
      <dgm:prSet presAssocID="{4BB441C7-84EB-4459-9AEB-3E0C2828D7FD}" presName="sibTrans" presStyleCnt="0"/>
      <dgm:spPr/>
    </dgm:pt>
    <dgm:pt modelId="{4B3D4C47-E2F9-4ACF-B403-2D88157A5E57}" type="pres">
      <dgm:prSet presAssocID="{E70AEAB0-FD64-4F2B-A69C-5F8E4F9A3ACF}" presName="node" presStyleLbl="node1" presStyleIdx="6" presStyleCnt="10">
        <dgm:presLayoutVars>
          <dgm:bulletEnabled val="1"/>
        </dgm:presLayoutVars>
      </dgm:prSet>
      <dgm:spPr/>
    </dgm:pt>
    <dgm:pt modelId="{CEED989F-1683-4D1D-99CE-1452C70E5556}" type="pres">
      <dgm:prSet presAssocID="{18E1803E-AC6B-4FA6-A669-2248413CFB2F}" presName="sibTrans" presStyleCnt="0"/>
      <dgm:spPr/>
    </dgm:pt>
    <dgm:pt modelId="{EB9118A4-26D7-4055-933F-8AD521A31E86}" type="pres">
      <dgm:prSet presAssocID="{31DF4293-698D-4023-AAE6-EBAE7E841EBD}" presName="node" presStyleLbl="node1" presStyleIdx="7" presStyleCnt="10">
        <dgm:presLayoutVars>
          <dgm:bulletEnabled val="1"/>
        </dgm:presLayoutVars>
      </dgm:prSet>
      <dgm:spPr/>
    </dgm:pt>
    <dgm:pt modelId="{058A46DF-C2C2-4D9C-AE97-D80CAD4A2BD5}" type="pres">
      <dgm:prSet presAssocID="{040573BF-B03D-49B3-A59C-641ADB803841}" presName="sibTrans" presStyleCnt="0"/>
      <dgm:spPr/>
    </dgm:pt>
    <dgm:pt modelId="{51E23C8B-C0ED-4767-828B-49FC0FF96950}" type="pres">
      <dgm:prSet presAssocID="{B1E8738F-87B9-4D8A-92B9-322E48EEE31B}" presName="node" presStyleLbl="node1" presStyleIdx="8" presStyleCnt="10">
        <dgm:presLayoutVars>
          <dgm:bulletEnabled val="1"/>
        </dgm:presLayoutVars>
      </dgm:prSet>
      <dgm:spPr/>
    </dgm:pt>
    <dgm:pt modelId="{F770D60F-A4A9-4058-A2B6-0F4C5A28823D}" type="pres">
      <dgm:prSet presAssocID="{C4C38F22-E3DF-420D-99A3-6C455E2DF102}" presName="sibTrans" presStyleCnt="0"/>
      <dgm:spPr/>
    </dgm:pt>
    <dgm:pt modelId="{ADC78F4E-56B8-41B5-A9AA-19BAEED095E9}" type="pres">
      <dgm:prSet presAssocID="{9B8D1C80-8F91-44F9-B059-03F2EC5A4CAB}" presName="node" presStyleLbl="node1" presStyleIdx="9" presStyleCnt="10">
        <dgm:presLayoutVars>
          <dgm:bulletEnabled val="1"/>
        </dgm:presLayoutVars>
      </dgm:prSet>
      <dgm:spPr/>
    </dgm:pt>
  </dgm:ptLst>
  <dgm:cxnLst>
    <dgm:cxn modelId="{7F1DAA11-61FC-418C-9F4B-6B5C11FB3ECA}" srcId="{C07BD5C6-3E57-4FBB-83E3-BFA2209B1535}" destId="{9B8D1C80-8F91-44F9-B059-03F2EC5A4CAB}" srcOrd="9" destOrd="0" parTransId="{E6D6FE46-78B8-430C-8029-A7C185D9F60B}" sibTransId="{ACA893B8-E96F-4710-BD5F-6BFCC1FBD7D7}"/>
    <dgm:cxn modelId="{5B8E4E1E-DF94-4EF4-8484-A6253848E995}" type="presOf" srcId="{E7F953E5-BB62-4FFB-BA5C-A0BB8DF70BF6}" destId="{C117EB3E-48D4-4B3A-AEFD-52592C4CDC6A}" srcOrd="0" destOrd="0" presId="urn:microsoft.com/office/officeart/2005/8/layout/default"/>
    <dgm:cxn modelId="{7DDABA22-2151-488C-8DAE-8799632BB67B}" type="presOf" srcId="{C07BD5C6-3E57-4FBB-83E3-BFA2209B1535}" destId="{B153EEAE-1B6B-47A7-8FD1-8A8C534DFD27}" srcOrd="0" destOrd="0" presId="urn:microsoft.com/office/officeart/2005/8/layout/default"/>
    <dgm:cxn modelId="{B68CB42A-8F81-4BBA-8181-E41026DD51E4}" srcId="{C07BD5C6-3E57-4FBB-83E3-BFA2209B1535}" destId="{12B4D169-192C-4468-B984-9C598E9447A4}" srcOrd="5" destOrd="0" parTransId="{DD70CBC1-A32F-4A1E-8752-D3A99A3F441A}" sibTransId="{4BB441C7-84EB-4459-9AEB-3E0C2828D7FD}"/>
    <dgm:cxn modelId="{F1F1362C-7363-4227-96B6-A859B5B75CD3}" type="presOf" srcId="{E70AEAB0-FD64-4F2B-A69C-5F8E4F9A3ACF}" destId="{4B3D4C47-E2F9-4ACF-B403-2D88157A5E57}" srcOrd="0" destOrd="0" presId="urn:microsoft.com/office/officeart/2005/8/layout/default"/>
    <dgm:cxn modelId="{6D07C839-3D9A-4B71-A138-32630F43C5CA}" srcId="{C07BD5C6-3E57-4FBB-83E3-BFA2209B1535}" destId="{B1E8738F-87B9-4D8A-92B9-322E48EEE31B}" srcOrd="8" destOrd="0" parTransId="{B8A6984B-65A6-4611-8F59-1500AA81CBD0}" sibTransId="{C4C38F22-E3DF-420D-99A3-6C455E2DF102}"/>
    <dgm:cxn modelId="{90FB854F-CCA5-49E0-8DC7-0838EDC636AD}" type="presOf" srcId="{31DF4293-698D-4023-AAE6-EBAE7E841EBD}" destId="{EB9118A4-26D7-4055-933F-8AD521A31E86}" srcOrd="0" destOrd="0" presId="urn:microsoft.com/office/officeart/2005/8/layout/default"/>
    <dgm:cxn modelId="{81616672-9070-465D-89B8-5200D03C3A86}" type="presOf" srcId="{9B8D1C80-8F91-44F9-B059-03F2EC5A4CAB}" destId="{ADC78F4E-56B8-41B5-A9AA-19BAEED095E9}" srcOrd="0" destOrd="0" presId="urn:microsoft.com/office/officeart/2005/8/layout/default"/>
    <dgm:cxn modelId="{BEBDF655-2BDF-4186-87F1-41CEB4595418}" srcId="{C07BD5C6-3E57-4FBB-83E3-BFA2209B1535}" destId="{3C04065C-D437-4092-A6D0-9E2E4D8F8F57}" srcOrd="3" destOrd="0" parTransId="{BFC0D63C-8C3E-49AA-BE02-5ADC017F0BA2}" sibTransId="{DEC8DA4A-DCF7-435D-B867-D04457C2E78A}"/>
    <dgm:cxn modelId="{253E6684-107D-44E7-996C-E000FBD757DF}" type="presOf" srcId="{3C04065C-D437-4092-A6D0-9E2E4D8F8F57}" destId="{8F344072-865E-4AC8-B9C7-8E7421C09E25}" srcOrd="0" destOrd="0" presId="urn:microsoft.com/office/officeart/2005/8/layout/default"/>
    <dgm:cxn modelId="{7FF1DE86-027E-4C24-BF6B-3602894DA599}" srcId="{C07BD5C6-3E57-4FBB-83E3-BFA2209B1535}" destId="{E70AEAB0-FD64-4F2B-A69C-5F8E4F9A3ACF}" srcOrd="6" destOrd="0" parTransId="{79911FF5-C7A5-453F-9489-9578E7722D1B}" sibTransId="{18E1803E-AC6B-4FA6-A669-2248413CFB2F}"/>
    <dgm:cxn modelId="{8355AE90-1872-43CB-9476-37A1962E5BF9}" srcId="{C07BD5C6-3E57-4FBB-83E3-BFA2209B1535}" destId="{31DF4293-698D-4023-AAE6-EBAE7E841EBD}" srcOrd="7" destOrd="0" parTransId="{3D26A921-B2CB-4152-9132-A673A2962AC8}" sibTransId="{040573BF-B03D-49B3-A59C-641ADB803841}"/>
    <dgm:cxn modelId="{3A7B3A9F-59B2-47F1-8173-7008C2242A52}" type="presOf" srcId="{3290BF83-E1B5-4184-8145-9FD1E07AC82E}" destId="{DA4CD794-60D2-430B-99D4-EA62E4F28662}" srcOrd="0" destOrd="0" presId="urn:microsoft.com/office/officeart/2005/8/layout/default"/>
    <dgm:cxn modelId="{AE6F76A6-DF06-4A6A-9DC9-32094248CDF2}" srcId="{C07BD5C6-3E57-4FBB-83E3-BFA2209B1535}" destId="{E7F953E5-BB62-4FFB-BA5C-A0BB8DF70BF6}" srcOrd="2" destOrd="0" parTransId="{5E7E443B-60F1-4FB6-99F5-AA7EB6A6E064}" sibTransId="{5B53ADBC-01B5-48E6-816D-BA2E30185F54}"/>
    <dgm:cxn modelId="{6C4EB0A6-99B2-4E84-A34C-DA78D675864E}" type="presOf" srcId="{12B4D169-192C-4468-B984-9C598E9447A4}" destId="{08242E43-84CB-4055-A97B-1EE43863E1AD}" srcOrd="0" destOrd="0" presId="urn:microsoft.com/office/officeart/2005/8/layout/default"/>
    <dgm:cxn modelId="{906AAEBA-6FB9-4A25-A3EF-8141A7C9AD3C}" srcId="{C07BD5C6-3E57-4FBB-83E3-BFA2209B1535}" destId="{3290BF83-E1B5-4184-8145-9FD1E07AC82E}" srcOrd="4" destOrd="0" parTransId="{24C37E1F-08A2-4D6C-8183-D001300C74B5}" sibTransId="{35F6EB57-1095-4FDF-9902-7189AA7931A3}"/>
    <dgm:cxn modelId="{F31CFBE3-0D84-43DE-ABB2-A942323452A5}" type="presOf" srcId="{D6382B57-634A-4A72-A3AF-9AA3B4747902}" destId="{3EF8BC33-0AD8-4CCA-B3B3-9590208154B9}" srcOrd="0" destOrd="0" presId="urn:microsoft.com/office/officeart/2005/8/layout/default"/>
    <dgm:cxn modelId="{DFC6CFE4-7296-431A-A498-5EFFABDB28B8}" type="presOf" srcId="{B1E8738F-87B9-4D8A-92B9-322E48EEE31B}" destId="{51E23C8B-C0ED-4767-828B-49FC0FF96950}" srcOrd="0" destOrd="0" presId="urn:microsoft.com/office/officeart/2005/8/layout/default"/>
    <dgm:cxn modelId="{C71199EC-556E-4F82-BA69-E717FDCE671F}" type="presOf" srcId="{DB909F6D-A158-4617-B489-1DDBF8852C93}" destId="{C51BC09D-E9B4-48F4-919C-6E44F801ABB1}" srcOrd="0" destOrd="0" presId="urn:microsoft.com/office/officeart/2005/8/layout/default"/>
    <dgm:cxn modelId="{41F793F5-E889-4CD5-9559-AC86C38249F7}" srcId="{C07BD5C6-3E57-4FBB-83E3-BFA2209B1535}" destId="{DB909F6D-A158-4617-B489-1DDBF8852C93}" srcOrd="0" destOrd="0" parTransId="{87CEBF4B-04CF-42D8-81B1-7BCC4B524B46}" sibTransId="{A3B73FDE-0100-40CC-BCAD-D10A10239DA3}"/>
    <dgm:cxn modelId="{359E5FF7-1BFB-4DE5-A0EC-94A6DB5255A4}" srcId="{C07BD5C6-3E57-4FBB-83E3-BFA2209B1535}" destId="{D6382B57-634A-4A72-A3AF-9AA3B4747902}" srcOrd="1" destOrd="0" parTransId="{B1E075FD-16B2-4ACD-8677-0BDFF68DFB37}" sibTransId="{14598D64-BBE6-4B4C-B49B-B115B32716D4}"/>
    <dgm:cxn modelId="{4CC58778-13AE-473C-9E62-C2AF73A793D3}" type="presParOf" srcId="{B153EEAE-1B6B-47A7-8FD1-8A8C534DFD27}" destId="{C51BC09D-E9B4-48F4-919C-6E44F801ABB1}" srcOrd="0" destOrd="0" presId="urn:microsoft.com/office/officeart/2005/8/layout/default"/>
    <dgm:cxn modelId="{7873F120-81D8-42F3-9C8E-AA0C0623524F}" type="presParOf" srcId="{B153EEAE-1B6B-47A7-8FD1-8A8C534DFD27}" destId="{D0E4CC65-D2E2-453E-8FFC-FA2AC9AADDA5}" srcOrd="1" destOrd="0" presId="urn:microsoft.com/office/officeart/2005/8/layout/default"/>
    <dgm:cxn modelId="{29718040-466A-48FF-A0C8-BEE15DCD33DD}" type="presParOf" srcId="{B153EEAE-1B6B-47A7-8FD1-8A8C534DFD27}" destId="{3EF8BC33-0AD8-4CCA-B3B3-9590208154B9}" srcOrd="2" destOrd="0" presId="urn:microsoft.com/office/officeart/2005/8/layout/default"/>
    <dgm:cxn modelId="{0EFB6899-469D-467B-BF3B-28396B2A19A5}" type="presParOf" srcId="{B153EEAE-1B6B-47A7-8FD1-8A8C534DFD27}" destId="{6414FA40-C8E4-4204-BD2E-A307B104CEB8}" srcOrd="3" destOrd="0" presId="urn:microsoft.com/office/officeart/2005/8/layout/default"/>
    <dgm:cxn modelId="{C1136D2F-1D7F-464E-839E-AF36171E42C9}" type="presParOf" srcId="{B153EEAE-1B6B-47A7-8FD1-8A8C534DFD27}" destId="{C117EB3E-48D4-4B3A-AEFD-52592C4CDC6A}" srcOrd="4" destOrd="0" presId="urn:microsoft.com/office/officeart/2005/8/layout/default"/>
    <dgm:cxn modelId="{2C1233FA-689A-426E-A101-58C604024096}" type="presParOf" srcId="{B153EEAE-1B6B-47A7-8FD1-8A8C534DFD27}" destId="{83ECD458-96A1-4288-88BF-E930DCC568B3}" srcOrd="5" destOrd="0" presId="urn:microsoft.com/office/officeart/2005/8/layout/default"/>
    <dgm:cxn modelId="{0B7C0CD8-C6A9-4661-BA47-A783EAF03CD0}" type="presParOf" srcId="{B153EEAE-1B6B-47A7-8FD1-8A8C534DFD27}" destId="{8F344072-865E-4AC8-B9C7-8E7421C09E25}" srcOrd="6" destOrd="0" presId="urn:microsoft.com/office/officeart/2005/8/layout/default"/>
    <dgm:cxn modelId="{D1B056A6-F9C6-4424-B8D4-38E927AB1DE3}" type="presParOf" srcId="{B153EEAE-1B6B-47A7-8FD1-8A8C534DFD27}" destId="{74F78F7B-6471-435E-8043-E23F584C82F3}" srcOrd="7" destOrd="0" presId="urn:microsoft.com/office/officeart/2005/8/layout/default"/>
    <dgm:cxn modelId="{C8FB8E2D-7A2A-4AC3-8540-55E6A62CDAEC}" type="presParOf" srcId="{B153EEAE-1B6B-47A7-8FD1-8A8C534DFD27}" destId="{DA4CD794-60D2-430B-99D4-EA62E4F28662}" srcOrd="8" destOrd="0" presId="urn:microsoft.com/office/officeart/2005/8/layout/default"/>
    <dgm:cxn modelId="{E92CF387-47F7-4C00-B9F5-03562AA1DFB4}" type="presParOf" srcId="{B153EEAE-1B6B-47A7-8FD1-8A8C534DFD27}" destId="{7101DE00-FA02-4AFE-8638-0ED93B85901D}" srcOrd="9" destOrd="0" presId="urn:microsoft.com/office/officeart/2005/8/layout/default"/>
    <dgm:cxn modelId="{88582DAD-1472-451B-A46B-DB18FE748BC9}" type="presParOf" srcId="{B153EEAE-1B6B-47A7-8FD1-8A8C534DFD27}" destId="{08242E43-84CB-4055-A97B-1EE43863E1AD}" srcOrd="10" destOrd="0" presId="urn:microsoft.com/office/officeart/2005/8/layout/default"/>
    <dgm:cxn modelId="{D6623E91-1FAB-4961-AB12-7DA8D4526EC7}" type="presParOf" srcId="{B153EEAE-1B6B-47A7-8FD1-8A8C534DFD27}" destId="{165A6C2B-58F5-42CE-AAE8-82C349FDE9A9}" srcOrd="11" destOrd="0" presId="urn:microsoft.com/office/officeart/2005/8/layout/default"/>
    <dgm:cxn modelId="{9A833E43-C663-4C1D-9457-48D7625E036C}" type="presParOf" srcId="{B153EEAE-1B6B-47A7-8FD1-8A8C534DFD27}" destId="{4B3D4C47-E2F9-4ACF-B403-2D88157A5E57}" srcOrd="12" destOrd="0" presId="urn:microsoft.com/office/officeart/2005/8/layout/default"/>
    <dgm:cxn modelId="{3B7579CD-3E76-4D46-A08C-267E06813F22}" type="presParOf" srcId="{B153EEAE-1B6B-47A7-8FD1-8A8C534DFD27}" destId="{CEED989F-1683-4D1D-99CE-1452C70E5556}" srcOrd="13" destOrd="0" presId="urn:microsoft.com/office/officeart/2005/8/layout/default"/>
    <dgm:cxn modelId="{C7247F1B-5945-41A8-BEF5-24D25664EAFB}" type="presParOf" srcId="{B153EEAE-1B6B-47A7-8FD1-8A8C534DFD27}" destId="{EB9118A4-26D7-4055-933F-8AD521A31E86}" srcOrd="14" destOrd="0" presId="urn:microsoft.com/office/officeart/2005/8/layout/default"/>
    <dgm:cxn modelId="{C0EB0675-634B-4822-A854-AE069DC14B76}" type="presParOf" srcId="{B153EEAE-1B6B-47A7-8FD1-8A8C534DFD27}" destId="{058A46DF-C2C2-4D9C-AE97-D80CAD4A2BD5}" srcOrd="15" destOrd="0" presId="urn:microsoft.com/office/officeart/2005/8/layout/default"/>
    <dgm:cxn modelId="{D6C88AEE-CE22-4869-86E9-6ACAEFDA2BDC}" type="presParOf" srcId="{B153EEAE-1B6B-47A7-8FD1-8A8C534DFD27}" destId="{51E23C8B-C0ED-4767-828B-49FC0FF96950}" srcOrd="16" destOrd="0" presId="urn:microsoft.com/office/officeart/2005/8/layout/default"/>
    <dgm:cxn modelId="{266F56F0-282C-44FC-A340-4E1BD36D9AA8}" type="presParOf" srcId="{B153EEAE-1B6B-47A7-8FD1-8A8C534DFD27}" destId="{F770D60F-A4A9-4058-A2B6-0F4C5A28823D}" srcOrd="17" destOrd="0" presId="urn:microsoft.com/office/officeart/2005/8/layout/default"/>
    <dgm:cxn modelId="{442D6492-3434-4842-8F79-56955D7740F7}" type="presParOf" srcId="{B153EEAE-1B6B-47A7-8FD1-8A8C534DFD27}" destId="{ADC78F4E-56B8-41B5-A9AA-19BAEED095E9}" srcOrd="1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303DDE-B4E7-4DBB-9812-5EB54E46D8EC}"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472AD7E-947E-4D97-B124-B11647B21D4A}">
      <dgm:prSet/>
      <dgm:spPr/>
      <dgm:t>
        <a:bodyPr/>
        <a:lstStyle/>
        <a:p>
          <a:r>
            <a:rPr lang="en-GB" dirty="0"/>
            <a:t>SDG 3: Good Health and Well-being</a:t>
          </a:r>
          <a:endParaRPr lang="en-US" dirty="0"/>
        </a:p>
      </dgm:t>
    </dgm:pt>
    <dgm:pt modelId="{D66CC9AA-14DC-476F-97F2-73788B91CD03}" type="parTrans" cxnId="{CC35C800-6E8C-41A0-AB33-4D5150631B2D}">
      <dgm:prSet/>
      <dgm:spPr/>
      <dgm:t>
        <a:bodyPr/>
        <a:lstStyle/>
        <a:p>
          <a:endParaRPr lang="en-US"/>
        </a:p>
      </dgm:t>
    </dgm:pt>
    <dgm:pt modelId="{328EE54B-4BB6-46BA-AA5A-53A957ECD0CF}" type="sibTrans" cxnId="{CC35C800-6E8C-41A0-AB33-4D5150631B2D}">
      <dgm:prSet/>
      <dgm:spPr/>
      <dgm:t>
        <a:bodyPr/>
        <a:lstStyle/>
        <a:p>
          <a:endParaRPr lang="en-US"/>
        </a:p>
      </dgm:t>
    </dgm:pt>
    <dgm:pt modelId="{D292DE7D-F98A-47C1-AA32-62AC08746F24}">
      <dgm:prSet/>
      <dgm:spPr/>
      <dgm:t>
        <a:bodyPr/>
        <a:lstStyle/>
        <a:p>
          <a:r>
            <a:rPr lang="en-GB"/>
            <a:t>Promotes healthy lives, disease prevention, mental wellbeing and access to essential healthcare.</a:t>
          </a:r>
          <a:endParaRPr lang="en-US"/>
        </a:p>
      </dgm:t>
    </dgm:pt>
    <dgm:pt modelId="{CE1DF46C-884D-48B0-BA4D-11F02DDA83EE}" type="parTrans" cxnId="{50D09BAF-AD8F-4F42-B27E-333C19E072B0}">
      <dgm:prSet/>
      <dgm:spPr/>
      <dgm:t>
        <a:bodyPr/>
        <a:lstStyle/>
        <a:p>
          <a:endParaRPr lang="en-US"/>
        </a:p>
      </dgm:t>
    </dgm:pt>
    <dgm:pt modelId="{2798CA6B-B5EE-4C21-9012-EB1D3467A9AC}" type="sibTrans" cxnId="{50D09BAF-AD8F-4F42-B27E-333C19E072B0}">
      <dgm:prSet/>
      <dgm:spPr/>
      <dgm:t>
        <a:bodyPr/>
        <a:lstStyle/>
        <a:p>
          <a:endParaRPr lang="en-US"/>
        </a:p>
      </dgm:t>
    </dgm:pt>
    <dgm:pt modelId="{CF7331BE-1EA6-4CCC-8138-4A0B9DA33B93}">
      <dgm:prSet/>
      <dgm:spPr/>
      <dgm:t>
        <a:bodyPr/>
        <a:lstStyle/>
        <a:p>
          <a:r>
            <a:rPr lang="en-GB"/>
            <a:t>SDG 10  Reduced Inequalities</a:t>
          </a:r>
          <a:endParaRPr lang="en-US"/>
        </a:p>
      </dgm:t>
    </dgm:pt>
    <dgm:pt modelId="{E3D56AB8-6544-4B3D-B56E-118C86E4E4FA}" type="parTrans" cxnId="{715BC780-9496-44F9-BBB8-9C80CBAF57E3}">
      <dgm:prSet/>
      <dgm:spPr/>
      <dgm:t>
        <a:bodyPr/>
        <a:lstStyle/>
        <a:p>
          <a:endParaRPr lang="en-US"/>
        </a:p>
      </dgm:t>
    </dgm:pt>
    <dgm:pt modelId="{8E25EAC1-4A9C-4245-A7C1-3344C9577A23}" type="sibTrans" cxnId="{715BC780-9496-44F9-BBB8-9C80CBAF57E3}">
      <dgm:prSet/>
      <dgm:spPr/>
      <dgm:t>
        <a:bodyPr/>
        <a:lstStyle/>
        <a:p>
          <a:endParaRPr lang="en-US"/>
        </a:p>
      </dgm:t>
    </dgm:pt>
    <dgm:pt modelId="{FDB1087C-9DA4-4231-A031-5E03CD2B88E7}">
      <dgm:prSet/>
      <dgm:spPr/>
      <dgm:t>
        <a:bodyPr/>
        <a:lstStyle/>
        <a:p>
          <a:r>
            <a:rPr lang="en-GB"/>
            <a:t>Promotes inclusion and aims to reduce inequalities within and between countries.</a:t>
          </a:r>
          <a:endParaRPr lang="en-US"/>
        </a:p>
      </dgm:t>
    </dgm:pt>
    <dgm:pt modelId="{77E9D00E-D1C1-4D01-8D7B-BB9D2C28AAE2}" type="parTrans" cxnId="{3426BAE9-D498-4CA5-A72D-E6CC2BCA87A4}">
      <dgm:prSet/>
      <dgm:spPr/>
      <dgm:t>
        <a:bodyPr/>
        <a:lstStyle/>
        <a:p>
          <a:endParaRPr lang="en-US"/>
        </a:p>
      </dgm:t>
    </dgm:pt>
    <dgm:pt modelId="{79B666F3-4013-4ABA-83AE-9C9D38026BA5}" type="sibTrans" cxnId="{3426BAE9-D498-4CA5-A72D-E6CC2BCA87A4}">
      <dgm:prSet/>
      <dgm:spPr/>
      <dgm:t>
        <a:bodyPr/>
        <a:lstStyle/>
        <a:p>
          <a:endParaRPr lang="en-US"/>
        </a:p>
      </dgm:t>
    </dgm:pt>
    <dgm:pt modelId="{45D8AFC1-86E6-462B-90A4-F151E6EE75BF}" type="pres">
      <dgm:prSet presAssocID="{73303DDE-B4E7-4DBB-9812-5EB54E46D8EC}" presName="diagram" presStyleCnt="0">
        <dgm:presLayoutVars>
          <dgm:dir/>
          <dgm:resizeHandles val="exact"/>
        </dgm:presLayoutVars>
      </dgm:prSet>
      <dgm:spPr/>
    </dgm:pt>
    <dgm:pt modelId="{84BB737A-81F5-42EF-B465-7F5134DE0CA1}" type="pres">
      <dgm:prSet presAssocID="{F472AD7E-947E-4D97-B124-B11647B21D4A}" presName="node" presStyleLbl="node1" presStyleIdx="0" presStyleCnt="4">
        <dgm:presLayoutVars>
          <dgm:bulletEnabled val="1"/>
        </dgm:presLayoutVars>
      </dgm:prSet>
      <dgm:spPr/>
    </dgm:pt>
    <dgm:pt modelId="{B66266C0-B4D8-4723-AACC-4288133A6325}" type="pres">
      <dgm:prSet presAssocID="{328EE54B-4BB6-46BA-AA5A-53A957ECD0CF}" presName="sibTrans" presStyleLbl="sibTrans2D1" presStyleIdx="0" presStyleCnt="3"/>
      <dgm:spPr/>
    </dgm:pt>
    <dgm:pt modelId="{2DBD61A4-FE30-44BF-A80C-91C0235AB6C5}" type="pres">
      <dgm:prSet presAssocID="{328EE54B-4BB6-46BA-AA5A-53A957ECD0CF}" presName="connectorText" presStyleLbl="sibTrans2D1" presStyleIdx="0" presStyleCnt="3"/>
      <dgm:spPr/>
    </dgm:pt>
    <dgm:pt modelId="{B75BAA83-6FF2-4E05-A3E3-8ED17D66AC44}" type="pres">
      <dgm:prSet presAssocID="{D292DE7D-F98A-47C1-AA32-62AC08746F24}" presName="node" presStyleLbl="node1" presStyleIdx="1" presStyleCnt="4">
        <dgm:presLayoutVars>
          <dgm:bulletEnabled val="1"/>
        </dgm:presLayoutVars>
      </dgm:prSet>
      <dgm:spPr/>
    </dgm:pt>
    <dgm:pt modelId="{E669E9BF-4258-4812-A427-20725D3E7201}" type="pres">
      <dgm:prSet presAssocID="{2798CA6B-B5EE-4C21-9012-EB1D3467A9AC}" presName="sibTrans" presStyleLbl="sibTrans2D1" presStyleIdx="1" presStyleCnt="3"/>
      <dgm:spPr/>
    </dgm:pt>
    <dgm:pt modelId="{B1BB28EF-6218-42D3-B1B8-147556227A03}" type="pres">
      <dgm:prSet presAssocID="{2798CA6B-B5EE-4C21-9012-EB1D3467A9AC}" presName="connectorText" presStyleLbl="sibTrans2D1" presStyleIdx="1" presStyleCnt="3"/>
      <dgm:spPr/>
    </dgm:pt>
    <dgm:pt modelId="{DEFDB55C-266D-4A1E-A346-72BE095BAFBC}" type="pres">
      <dgm:prSet presAssocID="{CF7331BE-1EA6-4CCC-8138-4A0B9DA33B93}" presName="node" presStyleLbl="node1" presStyleIdx="2" presStyleCnt="4">
        <dgm:presLayoutVars>
          <dgm:bulletEnabled val="1"/>
        </dgm:presLayoutVars>
      </dgm:prSet>
      <dgm:spPr/>
    </dgm:pt>
    <dgm:pt modelId="{E72752A8-A15B-4A84-BC56-AEE36C406B88}" type="pres">
      <dgm:prSet presAssocID="{8E25EAC1-4A9C-4245-A7C1-3344C9577A23}" presName="sibTrans" presStyleLbl="sibTrans2D1" presStyleIdx="2" presStyleCnt="3"/>
      <dgm:spPr/>
    </dgm:pt>
    <dgm:pt modelId="{5D7EA4AE-7EE6-4530-9058-6F0BF3EFD664}" type="pres">
      <dgm:prSet presAssocID="{8E25EAC1-4A9C-4245-A7C1-3344C9577A23}" presName="connectorText" presStyleLbl="sibTrans2D1" presStyleIdx="2" presStyleCnt="3"/>
      <dgm:spPr/>
    </dgm:pt>
    <dgm:pt modelId="{8A39F140-3177-4022-A3C2-290BCD60913D}" type="pres">
      <dgm:prSet presAssocID="{FDB1087C-9DA4-4231-A031-5E03CD2B88E7}" presName="node" presStyleLbl="node1" presStyleIdx="3" presStyleCnt="4">
        <dgm:presLayoutVars>
          <dgm:bulletEnabled val="1"/>
        </dgm:presLayoutVars>
      </dgm:prSet>
      <dgm:spPr/>
    </dgm:pt>
  </dgm:ptLst>
  <dgm:cxnLst>
    <dgm:cxn modelId="{CC35C800-6E8C-41A0-AB33-4D5150631B2D}" srcId="{73303DDE-B4E7-4DBB-9812-5EB54E46D8EC}" destId="{F472AD7E-947E-4D97-B124-B11647B21D4A}" srcOrd="0" destOrd="0" parTransId="{D66CC9AA-14DC-476F-97F2-73788B91CD03}" sibTransId="{328EE54B-4BB6-46BA-AA5A-53A957ECD0CF}"/>
    <dgm:cxn modelId="{5E8F8C05-55A2-42D1-9FC4-EF96BC18F641}" type="presOf" srcId="{8E25EAC1-4A9C-4245-A7C1-3344C9577A23}" destId="{E72752A8-A15B-4A84-BC56-AEE36C406B88}" srcOrd="0" destOrd="0" presId="urn:microsoft.com/office/officeart/2005/8/layout/process5"/>
    <dgm:cxn modelId="{B785D30B-870D-4D13-B568-19455A78A03D}" type="presOf" srcId="{FDB1087C-9DA4-4231-A031-5E03CD2B88E7}" destId="{8A39F140-3177-4022-A3C2-290BCD60913D}" srcOrd="0" destOrd="0" presId="urn:microsoft.com/office/officeart/2005/8/layout/process5"/>
    <dgm:cxn modelId="{6ECAA30D-83D1-409B-A8A7-CE0C12674E39}" type="presOf" srcId="{2798CA6B-B5EE-4C21-9012-EB1D3467A9AC}" destId="{B1BB28EF-6218-42D3-B1B8-147556227A03}" srcOrd="1" destOrd="0" presId="urn:microsoft.com/office/officeart/2005/8/layout/process5"/>
    <dgm:cxn modelId="{FAB49923-76E9-44F0-A835-876BFCC756C2}" type="presOf" srcId="{2798CA6B-B5EE-4C21-9012-EB1D3467A9AC}" destId="{E669E9BF-4258-4812-A427-20725D3E7201}" srcOrd="0" destOrd="0" presId="urn:microsoft.com/office/officeart/2005/8/layout/process5"/>
    <dgm:cxn modelId="{E6AA8741-96B7-4C2E-B0F5-8DC21D8FBE26}" type="presOf" srcId="{CF7331BE-1EA6-4CCC-8138-4A0B9DA33B93}" destId="{DEFDB55C-266D-4A1E-A346-72BE095BAFBC}" srcOrd="0" destOrd="0" presId="urn:microsoft.com/office/officeart/2005/8/layout/process5"/>
    <dgm:cxn modelId="{C1009666-AEDA-43FE-9247-8D0CCB8CF635}" type="presOf" srcId="{73303DDE-B4E7-4DBB-9812-5EB54E46D8EC}" destId="{45D8AFC1-86E6-462B-90A4-F151E6EE75BF}" srcOrd="0" destOrd="0" presId="urn:microsoft.com/office/officeart/2005/8/layout/process5"/>
    <dgm:cxn modelId="{B313C66F-6788-4F53-9A9D-11E1E9518145}" type="presOf" srcId="{328EE54B-4BB6-46BA-AA5A-53A957ECD0CF}" destId="{B66266C0-B4D8-4723-AACC-4288133A6325}" srcOrd="0" destOrd="0" presId="urn:microsoft.com/office/officeart/2005/8/layout/process5"/>
    <dgm:cxn modelId="{479B9071-EA3A-454D-B0C6-71700B9B44B2}" type="presOf" srcId="{328EE54B-4BB6-46BA-AA5A-53A957ECD0CF}" destId="{2DBD61A4-FE30-44BF-A80C-91C0235AB6C5}" srcOrd="1" destOrd="0" presId="urn:microsoft.com/office/officeart/2005/8/layout/process5"/>
    <dgm:cxn modelId="{715BC780-9496-44F9-BBB8-9C80CBAF57E3}" srcId="{73303DDE-B4E7-4DBB-9812-5EB54E46D8EC}" destId="{CF7331BE-1EA6-4CCC-8138-4A0B9DA33B93}" srcOrd="2" destOrd="0" parTransId="{E3D56AB8-6544-4B3D-B56E-118C86E4E4FA}" sibTransId="{8E25EAC1-4A9C-4245-A7C1-3344C9577A23}"/>
    <dgm:cxn modelId="{50D09BAF-AD8F-4F42-B27E-333C19E072B0}" srcId="{73303DDE-B4E7-4DBB-9812-5EB54E46D8EC}" destId="{D292DE7D-F98A-47C1-AA32-62AC08746F24}" srcOrd="1" destOrd="0" parTransId="{CE1DF46C-884D-48B0-BA4D-11F02DDA83EE}" sibTransId="{2798CA6B-B5EE-4C21-9012-EB1D3467A9AC}"/>
    <dgm:cxn modelId="{E9A5BADA-64FB-43C7-8A38-86DDD3A9E51A}" type="presOf" srcId="{D292DE7D-F98A-47C1-AA32-62AC08746F24}" destId="{B75BAA83-6FF2-4E05-A3E3-8ED17D66AC44}" srcOrd="0" destOrd="0" presId="urn:microsoft.com/office/officeart/2005/8/layout/process5"/>
    <dgm:cxn modelId="{403995E4-A5FC-44EE-ADF2-6AC21AD1F6C0}" type="presOf" srcId="{F472AD7E-947E-4D97-B124-B11647B21D4A}" destId="{84BB737A-81F5-42EF-B465-7F5134DE0CA1}" srcOrd="0" destOrd="0" presId="urn:microsoft.com/office/officeart/2005/8/layout/process5"/>
    <dgm:cxn modelId="{3426BAE9-D498-4CA5-A72D-E6CC2BCA87A4}" srcId="{73303DDE-B4E7-4DBB-9812-5EB54E46D8EC}" destId="{FDB1087C-9DA4-4231-A031-5E03CD2B88E7}" srcOrd="3" destOrd="0" parTransId="{77E9D00E-D1C1-4D01-8D7B-BB9D2C28AAE2}" sibTransId="{79B666F3-4013-4ABA-83AE-9C9D38026BA5}"/>
    <dgm:cxn modelId="{E69F34FD-9DE0-42CB-9CDE-219643405C85}" type="presOf" srcId="{8E25EAC1-4A9C-4245-A7C1-3344C9577A23}" destId="{5D7EA4AE-7EE6-4530-9058-6F0BF3EFD664}" srcOrd="1" destOrd="0" presId="urn:microsoft.com/office/officeart/2005/8/layout/process5"/>
    <dgm:cxn modelId="{987E1F62-B5C1-4F9A-B448-DD2F866E8B01}" type="presParOf" srcId="{45D8AFC1-86E6-462B-90A4-F151E6EE75BF}" destId="{84BB737A-81F5-42EF-B465-7F5134DE0CA1}" srcOrd="0" destOrd="0" presId="urn:microsoft.com/office/officeart/2005/8/layout/process5"/>
    <dgm:cxn modelId="{F5B73515-F93F-4006-825B-57C2C5D8559D}" type="presParOf" srcId="{45D8AFC1-86E6-462B-90A4-F151E6EE75BF}" destId="{B66266C0-B4D8-4723-AACC-4288133A6325}" srcOrd="1" destOrd="0" presId="urn:microsoft.com/office/officeart/2005/8/layout/process5"/>
    <dgm:cxn modelId="{4B85FA5E-AE65-498B-BCB9-3895E27C20E6}" type="presParOf" srcId="{B66266C0-B4D8-4723-AACC-4288133A6325}" destId="{2DBD61A4-FE30-44BF-A80C-91C0235AB6C5}" srcOrd="0" destOrd="0" presId="urn:microsoft.com/office/officeart/2005/8/layout/process5"/>
    <dgm:cxn modelId="{F299FF60-D95F-489C-A8C0-1E48EB05D87F}" type="presParOf" srcId="{45D8AFC1-86E6-462B-90A4-F151E6EE75BF}" destId="{B75BAA83-6FF2-4E05-A3E3-8ED17D66AC44}" srcOrd="2" destOrd="0" presId="urn:microsoft.com/office/officeart/2005/8/layout/process5"/>
    <dgm:cxn modelId="{76432991-7326-4498-98AC-5C4E26889687}" type="presParOf" srcId="{45D8AFC1-86E6-462B-90A4-F151E6EE75BF}" destId="{E669E9BF-4258-4812-A427-20725D3E7201}" srcOrd="3" destOrd="0" presId="urn:microsoft.com/office/officeart/2005/8/layout/process5"/>
    <dgm:cxn modelId="{470AC50C-08E1-4F43-B4BB-F96C267F8C6E}" type="presParOf" srcId="{E669E9BF-4258-4812-A427-20725D3E7201}" destId="{B1BB28EF-6218-42D3-B1B8-147556227A03}" srcOrd="0" destOrd="0" presId="urn:microsoft.com/office/officeart/2005/8/layout/process5"/>
    <dgm:cxn modelId="{D7A975C2-BC3E-411C-AE96-D080F8171FBF}" type="presParOf" srcId="{45D8AFC1-86E6-462B-90A4-F151E6EE75BF}" destId="{DEFDB55C-266D-4A1E-A346-72BE095BAFBC}" srcOrd="4" destOrd="0" presId="urn:microsoft.com/office/officeart/2005/8/layout/process5"/>
    <dgm:cxn modelId="{4A27A928-E3F2-4EEB-BBC4-54DD2A4CE8EC}" type="presParOf" srcId="{45D8AFC1-86E6-462B-90A4-F151E6EE75BF}" destId="{E72752A8-A15B-4A84-BC56-AEE36C406B88}" srcOrd="5" destOrd="0" presId="urn:microsoft.com/office/officeart/2005/8/layout/process5"/>
    <dgm:cxn modelId="{488B840C-56BF-439E-AF1E-11470CDD357A}" type="presParOf" srcId="{E72752A8-A15B-4A84-BC56-AEE36C406B88}" destId="{5D7EA4AE-7EE6-4530-9058-6F0BF3EFD664}" srcOrd="0" destOrd="0" presId="urn:microsoft.com/office/officeart/2005/8/layout/process5"/>
    <dgm:cxn modelId="{266D9425-698E-476A-BF65-AF5D515B718B}" type="presParOf" srcId="{45D8AFC1-86E6-462B-90A4-F151E6EE75BF}" destId="{8A39F140-3177-4022-A3C2-290BCD60913D}"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A38B64-EBBB-4DBE-A03A-E94465701447}" type="doc">
      <dgm:prSet loTypeId="urn:microsoft.com/office/officeart/2005/8/layout/process5" loCatId="process" qsTypeId="urn:microsoft.com/office/officeart/2005/8/quickstyle/simple1" qsCatId="simple" csTypeId="urn:microsoft.com/office/officeart/2005/8/colors/accent5_2" csCatId="accent5"/>
      <dgm:spPr/>
      <dgm:t>
        <a:bodyPr/>
        <a:lstStyle/>
        <a:p>
          <a:endParaRPr lang="en-US"/>
        </a:p>
      </dgm:t>
    </dgm:pt>
    <dgm:pt modelId="{DBE97959-2B51-4F16-B06F-3045B105939E}">
      <dgm:prSet/>
      <dgm:spPr/>
      <dgm:t>
        <a:bodyPr/>
        <a:lstStyle/>
        <a:p>
          <a:r>
            <a:rPr lang="en-GB"/>
            <a:t>Who</a:t>
          </a:r>
          <a:endParaRPr lang="en-US"/>
        </a:p>
      </dgm:t>
    </dgm:pt>
    <dgm:pt modelId="{96A7C9D3-FE87-4D65-83D8-491E69283AF8}" type="parTrans" cxnId="{8248643B-199D-4D4F-8628-B6F4D256DC12}">
      <dgm:prSet/>
      <dgm:spPr/>
      <dgm:t>
        <a:bodyPr/>
        <a:lstStyle/>
        <a:p>
          <a:endParaRPr lang="en-US"/>
        </a:p>
      </dgm:t>
    </dgm:pt>
    <dgm:pt modelId="{A56177A4-3154-4621-98AC-20EA2DDDEE08}" type="sibTrans" cxnId="{8248643B-199D-4D4F-8628-B6F4D256DC12}">
      <dgm:prSet/>
      <dgm:spPr/>
      <dgm:t>
        <a:bodyPr/>
        <a:lstStyle/>
        <a:p>
          <a:endParaRPr lang="en-US"/>
        </a:p>
      </dgm:t>
    </dgm:pt>
    <dgm:pt modelId="{72BA7956-0CF8-417F-A495-3782016ABABC}">
      <dgm:prSet/>
      <dgm:spPr/>
      <dgm:t>
        <a:bodyPr/>
        <a:lstStyle/>
        <a:p>
          <a:r>
            <a:rPr lang="en-GB"/>
            <a:t>Children and families across England.</a:t>
          </a:r>
          <a:endParaRPr lang="en-US"/>
        </a:p>
      </dgm:t>
    </dgm:pt>
    <dgm:pt modelId="{13D2D87F-FB53-4427-824B-CED41E1081E5}" type="parTrans" cxnId="{DCAA0405-FFC9-450F-977A-27ECA998130F}">
      <dgm:prSet/>
      <dgm:spPr/>
      <dgm:t>
        <a:bodyPr/>
        <a:lstStyle/>
        <a:p>
          <a:endParaRPr lang="en-US"/>
        </a:p>
      </dgm:t>
    </dgm:pt>
    <dgm:pt modelId="{867452CF-62A0-487E-BC0F-003849071F82}" type="sibTrans" cxnId="{DCAA0405-FFC9-450F-977A-27ECA998130F}">
      <dgm:prSet/>
      <dgm:spPr/>
      <dgm:t>
        <a:bodyPr/>
        <a:lstStyle/>
        <a:p>
          <a:endParaRPr lang="en-US"/>
        </a:p>
      </dgm:t>
    </dgm:pt>
    <dgm:pt modelId="{B3DF60B1-02E6-47F6-8FAC-61FE9241114E}">
      <dgm:prSet/>
      <dgm:spPr/>
      <dgm:t>
        <a:bodyPr/>
        <a:lstStyle/>
        <a:p>
          <a:r>
            <a:rPr lang="en-GB"/>
            <a:t>What does it provide?</a:t>
          </a:r>
          <a:endParaRPr lang="en-US"/>
        </a:p>
      </dgm:t>
    </dgm:pt>
    <dgm:pt modelId="{9E4750AD-665A-473A-9772-419A9F7396A8}" type="parTrans" cxnId="{8F2F1B5B-E54A-4837-8B33-B843EA826554}">
      <dgm:prSet/>
      <dgm:spPr/>
      <dgm:t>
        <a:bodyPr/>
        <a:lstStyle/>
        <a:p>
          <a:endParaRPr lang="en-US"/>
        </a:p>
      </dgm:t>
    </dgm:pt>
    <dgm:pt modelId="{B2C40477-E750-42FC-BE4B-DECC6C0B4B1B}" type="sibTrans" cxnId="{8F2F1B5B-E54A-4837-8B33-B843EA826554}">
      <dgm:prSet/>
      <dgm:spPr/>
      <dgm:t>
        <a:bodyPr/>
        <a:lstStyle/>
        <a:p>
          <a:endParaRPr lang="en-US"/>
        </a:p>
      </dgm:t>
    </dgm:pt>
    <dgm:pt modelId="{87E3BAB3-58A6-45AB-848D-574FCF9A2172}">
      <dgm:prSet/>
      <dgm:spPr/>
      <dgm:t>
        <a:bodyPr/>
        <a:lstStyle/>
        <a:p>
          <a:r>
            <a:rPr lang="en-GB"/>
            <a:t>Healthy eating advice</a:t>
          </a:r>
          <a:endParaRPr lang="en-US"/>
        </a:p>
      </dgm:t>
    </dgm:pt>
    <dgm:pt modelId="{C3DDB7D2-82DC-4D97-94C2-701A7F70B99F}" type="parTrans" cxnId="{76D3102A-EC1A-45B0-AAE9-65C68E812166}">
      <dgm:prSet/>
      <dgm:spPr/>
      <dgm:t>
        <a:bodyPr/>
        <a:lstStyle/>
        <a:p>
          <a:endParaRPr lang="en-US"/>
        </a:p>
      </dgm:t>
    </dgm:pt>
    <dgm:pt modelId="{6324F03F-5F2B-4B28-9F85-714651EE146F}" type="sibTrans" cxnId="{76D3102A-EC1A-45B0-AAE9-65C68E812166}">
      <dgm:prSet/>
      <dgm:spPr/>
      <dgm:t>
        <a:bodyPr/>
        <a:lstStyle/>
        <a:p>
          <a:endParaRPr lang="en-US"/>
        </a:p>
      </dgm:t>
    </dgm:pt>
    <dgm:pt modelId="{04FC8381-831B-4819-87EF-AC3A3B35B84B}">
      <dgm:prSet/>
      <dgm:spPr/>
      <dgm:t>
        <a:bodyPr/>
        <a:lstStyle/>
        <a:p>
          <a:r>
            <a:rPr lang="en-GB"/>
            <a:t>Physical activity ideas</a:t>
          </a:r>
          <a:endParaRPr lang="en-US"/>
        </a:p>
      </dgm:t>
    </dgm:pt>
    <dgm:pt modelId="{AE7080D9-11BF-4F49-AF3B-8A25D606CEEE}" type="parTrans" cxnId="{6CCF1001-54A2-4373-B8E6-B0608510219B}">
      <dgm:prSet/>
      <dgm:spPr/>
      <dgm:t>
        <a:bodyPr/>
        <a:lstStyle/>
        <a:p>
          <a:endParaRPr lang="en-US"/>
        </a:p>
      </dgm:t>
    </dgm:pt>
    <dgm:pt modelId="{6B140A84-CF0E-41D9-BFDB-358B0181FCDC}" type="sibTrans" cxnId="{6CCF1001-54A2-4373-B8E6-B0608510219B}">
      <dgm:prSet/>
      <dgm:spPr/>
      <dgm:t>
        <a:bodyPr/>
        <a:lstStyle/>
        <a:p>
          <a:endParaRPr lang="en-US"/>
        </a:p>
      </dgm:t>
    </dgm:pt>
    <dgm:pt modelId="{5D5FDB8C-1C1E-48F4-ABFD-07C3872959FC}">
      <dgm:prSet/>
      <dgm:spPr/>
      <dgm:t>
        <a:bodyPr/>
        <a:lstStyle/>
        <a:p>
          <a:r>
            <a:rPr lang="en-GB"/>
            <a:t>Sugar reduction guidance</a:t>
          </a:r>
          <a:endParaRPr lang="en-US"/>
        </a:p>
      </dgm:t>
    </dgm:pt>
    <dgm:pt modelId="{A988D3D8-4000-4519-B3C3-64CC23AF6493}" type="parTrans" cxnId="{DCC18578-0164-4865-ABDE-629BBC03A53C}">
      <dgm:prSet/>
      <dgm:spPr/>
      <dgm:t>
        <a:bodyPr/>
        <a:lstStyle/>
        <a:p>
          <a:endParaRPr lang="en-US"/>
        </a:p>
      </dgm:t>
    </dgm:pt>
    <dgm:pt modelId="{ECC2EF1B-51BB-4354-BEDE-B0D74166FAEC}" type="sibTrans" cxnId="{DCC18578-0164-4865-ABDE-629BBC03A53C}">
      <dgm:prSet/>
      <dgm:spPr/>
      <dgm:t>
        <a:bodyPr/>
        <a:lstStyle/>
        <a:p>
          <a:endParaRPr lang="en-US"/>
        </a:p>
      </dgm:t>
    </dgm:pt>
    <dgm:pt modelId="{DCE704C9-56A6-4553-B440-8C91A9CC21A2}">
      <dgm:prSet/>
      <dgm:spPr/>
      <dgm:t>
        <a:bodyPr/>
        <a:lstStyle/>
        <a:p>
          <a:r>
            <a:rPr lang="en-GB"/>
            <a:t>Family-friendly resources</a:t>
          </a:r>
          <a:endParaRPr lang="en-US"/>
        </a:p>
      </dgm:t>
    </dgm:pt>
    <dgm:pt modelId="{B55CBDE9-60E3-41EF-811A-CBCF0EB58646}" type="parTrans" cxnId="{C58049E4-FF4C-4EE2-9B72-163B138261C6}">
      <dgm:prSet/>
      <dgm:spPr/>
      <dgm:t>
        <a:bodyPr/>
        <a:lstStyle/>
        <a:p>
          <a:endParaRPr lang="en-US"/>
        </a:p>
      </dgm:t>
    </dgm:pt>
    <dgm:pt modelId="{14E191A3-A993-4AFC-A40F-496D56BDEA9E}" type="sibTrans" cxnId="{C58049E4-FF4C-4EE2-9B72-163B138261C6}">
      <dgm:prSet/>
      <dgm:spPr/>
      <dgm:t>
        <a:bodyPr/>
        <a:lstStyle/>
        <a:p>
          <a:endParaRPr lang="en-US"/>
        </a:p>
      </dgm:t>
    </dgm:pt>
    <dgm:pt modelId="{DC20475A-4B40-4E08-A351-5BF69CBA0CBB}">
      <dgm:prSet/>
      <dgm:spPr/>
      <dgm:t>
        <a:bodyPr/>
        <a:lstStyle/>
        <a:p>
          <a:r>
            <a:rPr lang="en-GB"/>
            <a:t>Intended impact</a:t>
          </a:r>
          <a:endParaRPr lang="en-US"/>
        </a:p>
      </dgm:t>
    </dgm:pt>
    <dgm:pt modelId="{2A5A2E74-135A-4EC6-978F-DF4A5B633335}" type="parTrans" cxnId="{040E45ED-FC78-4E94-B26A-056A62CA8B36}">
      <dgm:prSet/>
      <dgm:spPr/>
      <dgm:t>
        <a:bodyPr/>
        <a:lstStyle/>
        <a:p>
          <a:endParaRPr lang="en-US"/>
        </a:p>
      </dgm:t>
    </dgm:pt>
    <dgm:pt modelId="{03248AD2-AC35-4BBD-BAA5-336B03ACEC1C}" type="sibTrans" cxnId="{040E45ED-FC78-4E94-B26A-056A62CA8B36}">
      <dgm:prSet/>
      <dgm:spPr/>
      <dgm:t>
        <a:bodyPr/>
        <a:lstStyle/>
        <a:p>
          <a:endParaRPr lang="en-US"/>
        </a:p>
      </dgm:t>
    </dgm:pt>
    <dgm:pt modelId="{7F89DE00-265A-42FC-8C65-35275F672971}">
      <dgm:prSet/>
      <dgm:spPr/>
      <dgm:t>
        <a:bodyPr/>
        <a:lstStyle/>
        <a:p>
          <a:r>
            <a:rPr lang="en-GB"/>
            <a:t>Greater health awareness</a:t>
          </a:r>
          <a:endParaRPr lang="en-US"/>
        </a:p>
      </dgm:t>
    </dgm:pt>
    <dgm:pt modelId="{EC68AB67-A347-46DA-BF5B-E71C3B5B28F4}" type="parTrans" cxnId="{C217E6C5-407C-4AAB-96AE-BCD49F9F4EC0}">
      <dgm:prSet/>
      <dgm:spPr/>
      <dgm:t>
        <a:bodyPr/>
        <a:lstStyle/>
        <a:p>
          <a:endParaRPr lang="en-US"/>
        </a:p>
      </dgm:t>
    </dgm:pt>
    <dgm:pt modelId="{06401704-32FF-4844-B031-9F24FFD4B9AF}" type="sibTrans" cxnId="{C217E6C5-407C-4AAB-96AE-BCD49F9F4EC0}">
      <dgm:prSet/>
      <dgm:spPr/>
      <dgm:t>
        <a:bodyPr/>
        <a:lstStyle/>
        <a:p>
          <a:endParaRPr lang="en-US"/>
        </a:p>
      </dgm:t>
    </dgm:pt>
    <dgm:pt modelId="{1C4C2CD6-8087-4A13-B3A6-69225173B96D}">
      <dgm:prSet/>
      <dgm:spPr/>
      <dgm:t>
        <a:bodyPr/>
        <a:lstStyle/>
        <a:p>
          <a:r>
            <a:rPr lang="en-GB"/>
            <a:t>Healthier lifestyle choices</a:t>
          </a:r>
          <a:endParaRPr lang="en-US"/>
        </a:p>
      </dgm:t>
    </dgm:pt>
    <dgm:pt modelId="{40479D1F-73CC-40B1-9549-84831FA40532}" type="parTrans" cxnId="{03BF75C4-2B9B-4A58-8120-9A02EDEC2B1D}">
      <dgm:prSet/>
      <dgm:spPr/>
      <dgm:t>
        <a:bodyPr/>
        <a:lstStyle/>
        <a:p>
          <a:endParaRPr lang="en-US"/>
        </a:p>
      </dgm:t>
    </dgm:pt>
    <dgm:pt modelId="{2F29B189-9F4C-4F97-A581-33CEF1FC85EC}" type="sibTrans" cxnId="{03BF75C4-2B9B-4A58-8120-9A02EDEC2B1D}">
      <dgm:prSet/>
      <dgm:spPr/>
      <dgm:t>
        <a:bodyPr/>
        <a:lstStyle/>
        <a:p>
          <a:endParaRPr lang="en-US"/>
        </a:p>
      </dgm:t>
    </dgm:pt>
    <dgm:pt modelId="{5CEBEF83-CE2A-4769-8634-899217B7FAEF}">
      <dgm:prSet/>
      <dgm:spPr/>
      <dgm:t>
        <a:bodyPr/>
        <a:lstStyle/>
        <a:p>
          <a:r>
            <a:rPr lang="en-GB"/>
            <a:t>Prevention of long-term illness</a:t>
          </a:r>
          <a:endParaRPr lang="en-US"/>
        </a:p>
      </dgm:t>
    </dgm:pt>
    <dgm:pt modelId="{472B95B7-9775-4502-BA6E-17FE08328F23}" type="parTrans" cxnId="{2CE391D0-9B93-4523-A86C-C829AFB13DCD}">
      <dgm:prSet/>
      <dgm:spPr/>
      <dgm:t>
        <a:bodyPr/>
        <a:lstStyle/>
        <a:p>
          <a:endParaRPr lang="en-US"/>
        </a:p>
      </dgm:t>
    </dgm:pt>
    <dgm:pt modelId="{835AF8E5-B263-41B6-82AF-2A595FD18922}" type="sibTrans" cxnId="{2CE391D0-9B93-4523-A86C-C829AFB13DCD}">
      <dgm:prSet/>
      <dgm:spPr/>
      <dgm:t>
        <a:bodyPr/>
        <a:lstStyle/>
        <a:p>
          <a:endParaRPr lang="en-US"/>
        </a:p>
      </dgm:t>
    </dgm:pt>
    <dgm:pt modelId="{90580A45-FF5D-4B68-8A75-3AD79A24EE96}">
      <dgm:prSet/>
      <dgm:spPr/>
      <dgm:t>
        <a:bodyPr/>
        <a:lstStyle/>
        <a:p>
          <a:r>
            <a:rPr lang="en-GB"/>
            <a:t>Why is it important?</a:t>
          </a:r>
          <a:endParaRPr lang="en-US"/>
        </a:p>
      </dgm:t>
    </dgm:pt>
    <dgm:pt modelId="{31E07E87-8DF7-4802-8258-9880F35BBA8C}" type="parTrans" cxnId="{16E10204-53A7-4877-A8F5-37951C1E8A9B}">
      <dgm:prSet/>
      <dgm:spPr/>
      <dgm:t>
        <a:bodyPr/>
        <a:lstStyle/>
        <a:p>
          <a:endParaRPr lang="en-US"/>
        </a:p>
      </dgm:t>
    </dgm:pt>
    <dgm:pt modelId="{3182A37A-210A-446A-B127-04C58D459A71}" type="sibTrans" cxnId="{16E10204-53A7-4877-A8F5-37951C1E8A9B}">
      <dgm:prSet/>
      <dgm:spPr/>
      <dgm:t>
        <a:bodyPr/>
        <a:lstStyle/>
        <a:p>
          <a:endParaRPr lang="en-US"/>
        </a:p>
      </dgm:t>
    </dgm:pt>
    <dgm:pt modelId="{1BD842A8-D6CC-4FCD-9018-9212399321C4}">
      <dgm:prSet/>
      <dgm:spPr/>
      <dgm:t>
        <a:bodyPr/>
        <a:lstStyle/>
        <a:p>
          <a:r>
            <a:rPr lang="en-GB"/>
            <a:t>Supports SDG 3.4</a:t>
          </a:r>
          <a:endParaRPr lang="en-US"/>
        </a:p>
      </dgm:t>
    </dgm:pt>
    <dgm:pt modelId="{7D850CD7-06D2-44AE-B0D8-4C143B5252AF}" type="parTrans" cxnId="{1C3AC22E-8FA6-4CAD-83B9-958E16D0A492}">
      <dgm:prSet/>
      <dgm:spPr/>
      <dgm:t>
        <a:bodyPr/>
        <a:lstStyle/>
        <a:p>
          <a:endParaRPr lang="en-US"/>
        </a:p>
      </dgm:t>
    </dgm:pt>
    <dgm:pt modelId="{4662BE0A-E7A7-41C5-B59A-A44A13B92FB2}" type="sibTrans" cxnId="{1C3AC22E-8FA6-4CAD-83B9-958E16D0A492}">
      <dgm:prSet/>
      <dgm:spPr/>
      <dgm:t>
        <a:bodyPr/>
        <a:lstStyle/>
        <a:p>
          <a:endParaRPr lang="en-US"/>
        </a:p>
      </dgm:t>
    </dgm:pt>
    <dgm:pt modelId="{2DBCE1BE-C6D2-4A15-9B88-295C72B7A235}">
      <dgm:prSet/>
      <dgm:spPr/>
      <dgm:t>
        <a:bodyPr/>
        <a:lstStyle/>
        <a:p>
          <a:r>
            <a:rPr lang="en-GB"/>
            <a:t>Encourages prevention</a:t>
          </a:r>
          <a:endParaRPr lang="en-US"/>
        </a:p>
      </dgm:t>
    </dgm:pt>
    <dgm:pt modelId="{1350B39A-F284-49AE-AB40-6C7A4827D846}" type="parTrans" cxnId="{3444295C-F657-4E7E-AB1C-6E530D7C7540}">
      <dgm:prSet/>
      <dgm:spPr/>
      <dgm:t>
        <a:bodyPr/>
        <a:lstStyle/>
        <a:p>
          <a:endParaRPr lang="en-US"/>
        </a:p>
      </dgm:t>
    </dgm:pt>
    <dgm:pt modelId="{2E20F4A6-930D-46BC-BA36-D3AF7CB2036D}" type="sibTrans" cxnId="{3444295C-F657-4E7E-AB1C-6E530D7C7540}">
      <dgm:prSet/>
      <dgm:spPr/>
      <dgm:t>
        <a:bodyPr/>
        <a:lstStyle/>
        <a:p>
          <a:endParaRPr lang="en-US"/>
        </a:p>
      </dgm:t>
    </dgm:pt>
    <dgm:pt modelId="{E1FA6FAD-518B-45EB-BD0B-9ABB92460104}">
      <dgm:prSet/>
      <dgm:spPr/>
      <dgm:t>
        <a:bodyPr/>
        <a:lstStyle/>
        <a:p>
          <a:r>
            <a:rPr lang="en-GB"/>
            <a:t>Highlights health inequalities</a:t>
          </a:r>
          <a:endParaRPr lang="en-US"/>
        </a:p>
      </dgm:t>
    </dgm:pt>
    <dgm:pt modelId="{A3DB572B-C7A5-4659-9969-7A058503BBF0}" type="parTrans" cxnId="{9F6344B8-EAD4-473A-BFC7-F9CB5EFE6AA2}">
      <dgm:prSet/>
      <dgm:spPr/>
      <dgm:t>
        <a:bodyPr/>
        <a:lstStyle/>
        <a:p>
          <a:endParaRPr lang="en-US"/>
        </a:p>
      </dgm:t>
    </dgm:pt>
    <dgm:pt modelId="{47F9C415-5FBA-43FE-B1AF-C54A1FECD083}" type="sibTrans" cxnId="{9F6344B8-EAD4-473A-BFC7-F9CB5EFE6AA2}">
      <dgm:prSet/>
      <dgm:spPr/>
      <dgm:t>
        <a:bodyPr/>
        <a:lstStyle/>
        <a:p>
          <a:endParaRPr lang="en-US"/>
        </a:p>
      </dgm:t>
    </dgm:pt>
    <dgm:pt modelId="{3C6CD56A-E4CF-45DC-89F7-24956E984F8F}" type="pres">
      <dgm:prSet presAssocID="{49A38B64-EBBB-4DBE-A03A-E94465701447}" presName="diagram" presStyleCnt="0">
        <dgm:presLayoutVars>
          <dgm:dir/>
          <dgm:resizeHandles val="exact"/>
        </dgm:presLayoutVars>
      </dgm:prSet>
      <dgm:spPr/>
    </dgm:pt>
    <dgm:pt modelId="{3B966735-2085-4672-9F84-5C2737BFD8BB}" type="pres">
      <dgm:prSet presAssocID="{DBE97959-2B51-4F16-B06F-3045B105939E}" presName="node" presStyleLbl="node1" presStyleIdx="0" presStyleCnt="15">
        <dgm:presLayoutVars>
          <dgm:bulletEnabled val="1"/>
        </dgm:presLayoutVars>
      </dgm:prSet>
      <dgm:spPr/>
    </dgm:pt>
    <dgm:pt modelId="{23B28664-75D5-4A68-A9AF-0D53E471DB2D}" type="pres">
      <dgm:prSet presAssocID="{A56177A4-3154-4621-98AC-20EA2DDDEE08}" presName="sibTrans" presStyleLbl="sibTrans2D1" presStyleIdx="0" presStyleCnt="14"/>
      <dgm:spPr/>
    </dgm:pt>
    <dgm:pt modelId="{EE0997DD-82F7-48A1-9FD7-91084C92D36E}" type="pres">
      <dgm:prSet presAssocID="{A56177A4-3154-4621-98AC-20EA2DDDEE08}" presName="connectorText" presStyleLbl="sibTrans2D1" presStyleIdx="0" presStyleCnt="14"/>
      <dgm:spPr/>
    </dgm:pt>
    <dgm:pt modelId="{E14B3110-687F-4F3B-9C54-2858B4DF1F9A}" type="pres">
      <dgm:prSet presAssocID="{72BA7956-0CF8-417F-A495-3782016ABABC}" presName="node" presStyleLbl="node1" presStyleIdx="1" presStyleCnt="15">
        <dgm:presLayoutVars>
          <dgm:bulletEnabled val="1"/>
        </dgm:presLayoutVars>
      </dgm:prSet>
      <dgm:spPr/>
    </dgm:pt>
    <dgm:pt modelId="{0379352C-6FB9-404F-919A-1AA88D08A605}" type="pres">
      <dgm:prSet presAssocID="{867452CF-62A0-487E-BC0F-003849071F82}" presName="sibTrans" presStyleLbl="sibTrans2D1" presStyleIdx="1" presStyleCnt="14"/>
      <dgm:spPr/>
    </dgm:pt>
    <dgm:pt modelId="{F8DEC58F-CA7F-4C1B-88A1-B4DB010A4CB1}" type="pres">
      <dgm:prSet presAssocID="{867452CF-62A0-487E-BC0F-003849071F82}" presName="connectorText" presStyleLbl="sibTrans2D1" presStyleIdx="1" presStyleCnt="14"/>
      <dgm:spPr/>
    </dgm:pt>
    <dgm:pt modelId="{FEF7E2BA-7162-4132-B425-140D0ADBF659}" type="pres">
      <dgm:prSet presAssocID="{B3DF60B1-02E6-47F6-8FAC-61FE9241114E}" presName="node" presStyleLbl="node1" presStyleIdx="2" presStyleCnt="15">
        <dgm:presLayoutVars>
          <dgm:bulletEnabled val="1"/>
        </dgm:presLayoutVars>
      </dgm:prSet>
      <dgm:spPr/>
    </dgm:pt>
    <dgm:pt modelId="{E2F693C0-F55C-4A6D-BB80-2D815A0F4E00}" type="pres">
      <dgm:prSet presAssocID="{B2C40477-E750-42FC-BE4B-DECC6C0B4B1B}" presName="sibTrans" presStyleLbl="sibTrans2D1" presStyleIdx="2" presStyleCnt="14"/>
      <dgm:spPr/>
    </dgm:pt>
    <dgm:pt modelId="{8654F915-98C3-4D5B-B6B3-FFDD6F844111}" type="pres">
      <dgm:prSet presAssocID="{B2C40477-E750-42FC-BE4B-DECC6C0B4B1B}" presName="connectorText" presStyleLbl="sibTrans2D1" presStyleIdx="2" presStyleCnt="14"/>
      <dgm:spPr/>
    </dgm:pt>
    <dgm:pt modelId="{E5F74363-5230-49A1-ABC9-6AA2EAF92293}" type="pres">
      <dgm:prSet presAssocID="{87E3BAB3-58A6-45AB-848D-574FCF9A2172}" presName="node" presStyleLbl="node1" presStyleIdx="3" presStyleCnt="15">
        <dgm:presLayoutVars>
          <dgm:bulletEnabled val="1"/>
        </dgm:presLayoutVars>
      </dgm:prSet>
      <dgm:spPr/>
    </dgm:pt>
    <dgm:pt modelId="{03595458-F992-4306-BE12-AC59715BD7BE}" type="pres">
      <dgm:prSet presAssocID="{6324F03F-5F2B-4B28-9F85-714651EE146F}" presName="sibTrans" presStyleLbl="sibTrans2D1" presStyleIdx="3" presStyleCnt="14"/>
      <dgm:spPr/>
    </dgm:pt>
    <dgm:pt modelId="{F7E76CD4-CA51-4E63-AB82-FEC5F096B685}" type="pres">
      <dgm:prSet presAssocID="{6324F03F-5F2B-4B28-9F85-714651EE146F}" presName="connectorText" presStyleLbl="sibTrans2D1" presStyleIdx="3" presStyleCnt="14"/>
      <dgm:spPr/>
    </dgm:pt>
    <dgm:pt modelId="{33FAE50D-FEA1-431D-8BDA-FAD1E0C7FF7D}" type="pres">
      <dgm:prSet presAssocID="{04FC8381-831B-4819-87EF-AC3A3B35B84B}" presName="node" presStyleLbl="node1" presStyleIdx="4" presStyleCnt="15">
        <dgm:presLayoutVars>
          <dgm:bulletEnabled val="1"/>
        </dgm:presLayoutVars>
      </dgm:prSet>
      <dgm:spPr/>
    </dgm:pt>
    <dgm:pt modelId="{A631F609-7574-475A-AC44-4FB52EF63C3E}" type="pres">
      <dgm:prSet presAssocID="{6B140A84-CF0E-41D9-BFDB-358B0181FCDC}" presName="sibTrans" presStyleLbl="sibTrans2D1" presStyleIdx="4" presStyleCnt="14"/>
      <dgm:spPr/>
    </dgm:pt>
    <dgm:pt modelId="{E913F06B-6D6E-425F-8969-D2A113E6747F}" type="pres">
      <dgm:prSet presAssocID="{6B140A84-CF0E-41D9-BFDB-358B0181FCDC}" presName="connectorText" presStyleLbl="sibTrans2D1" presStyleIdx="4" presStyleCnt="14"/>
      <dgm:spPr/>
    </dgm:pt>
    <dgm:pt modelId="{842BCB84-B5D8-46B4-8A77-D5544C6BD1FB}" type="pres">
      <dgm:prSet presAssocID="{5D5FDB8C-1C1E-48F4-ABFD-07C3872959FC}" presName="node" presStyleLbl="node1" presStyleIdx="5" presStyleCnt="15">
        <dgm:presLayoutVars>
          <dgm:bulletEnabled val="1"/>
        </dgm:presLayoutVars>
      </dgm:prSet>
      <dgm:spPr/>
    </dgm:pt>
    <dgm:pt modelId="{CA1CBAB1-E3AD-4583-8239-5271530E96D9}" type="pres">
      <dgm:prSet presAssocID="{ECC2EF1B-51BB-4354-BEDE-B0D74166FAEC}" presName="sibTrans" presStyleLbl="sibTrans2D1" presStyleIdx="5" presStyleCnt="14"/>
      <dgm:spPr/>
    </dgm:pt>
    <dgm:pt modelId="{084ED89B-5C21-4588-AFBE-292D98191D1B}" type="pres">
      <dgm:prSet presAssocID="{ECC2EF1B-51BB-4354-BEDE-B0D74166FAEC}" presName="connectorText" presStyleLbl="sibTrans2D1" presStyleIdx="5" presStyleCnt="14"/>
      <dgm:spPr/>
    </dgm:pt>
    <dgm:pt modelId="{A0C60A0A-F5AB-4167-9C90-15AB658EBFE6}" type="pres">
      <dgm:prSet presAssocID="{DCE704C9-56A6-4553-B440-8C91A9CC21A2}" presName="node" presStyleLbl="node1" presStyleIdx="6" presStyleCnt="15">
        <dgm:presLayoutVars>
          <dgm:bulletEnabled val="1"/>
        </dgm:presLayoutVars>
      </dgm:prSet>
      <dgm:spPr/>
    </dgm:pt>
    <dgm:pt modelId="{F2D5F77B-C91B-4BA1-9D7E-0DF180A5D87F}" type="pres">
      <dgm:prSet presAssocID="{14E191A3-A993-4AFC-A40F-496D56BDEA9E}" presName="sibTrans" presStyleLbl="sibTrans2D1" presStyleIdx="6" presStyleCnt="14"/>
      <dgm:spPr/>
    </dgm:pt>
    <dgm:pt modelId="{15B7E5E1-9986-4CC3-A4D2-EB3823F05F1B}" type="pres">
      <dgm:prSet presAssocID="{14E191A3-A993-4AFC-A40F-496D56BDEA9E}" presName="connectorText" presStyleLbl="sibTrans2D1" presStyleIdx="6" presStyleCnt="14"/>
      <dgm:spPr/>
    </dgm:pt>
    <dgm:pt modelId="{8275D13B-FE19-4CD1-9ECF-EE249564BAFF}" type="pres">
      <dgm:prSet presAssocID="{DC20475A-4B40-4E08-A351-5BF69CBA0CBB}" presName="node" presStyleLbl="node1" presStyleIdx="7" presStyleCnt="15">
        <dgm:presLayoutVars>
          <dgm:bulletEnabled val="1"/>
        </dgm:presLayoutVars>
      </dgm:prSet>
      <dgm:spPr/>
    </dgm:pt>
    <dgm:pt modelId="{369313D9-EBF2-4551-B200-312BAF5A2D76}" type="pres">
      <dgm:prSet presAssocID="{03248AD2-AC35-4BBD-BAA5-336B03ACEC1C}" presName="sibTrans" presStyleLbl="sibTrans2D1" presStyleIdx="7" presStyleCnt="14"/>
      <dgm:spPr/>
    </dgm:pt>
    <dgm:pt modelId="{C5170081-8754-49A8-AEC7-C8B684C67C47}" type="pres">
      <dgm:prSet presAssocID="{03248AD2-AC35-4BBD-BAA5-336B03ACEC1C}" presName="connectorText" presStyleLbl="sibTrans2D1" presStyleIdx="7" presStyleCnt="14"/>
      <dgm:spPr/>
    </dgm:pt>
    <dgm:pt modelId="{C2E56414-EC22-4F7D-BACB-E9134C2C2A60}" type="pres">
      <dgm:prSet presAssocID="{7F89DE00-265A-42FC-8C65-35275F672971}" presName="node" presStyleLbl="node1" presStyleIdx="8" presStyleCnt="15">
        <dgm:presLayoutVars>
          <dgm:bulletEnabled val="1"/>
        </dgm:presLayoutVars>
      </dgm:prSet>
      <dgm:spPr/>
    </dgm:pt>
    <dgm:pt modelId="{13EE03EE-7390-44A8-9807-3BFC32EF77C3}" type="pres">
      <dgm:prSet presAssocID="{06401704-32FF-4844-B031-9F24FFD4B9AF}" presName="sibTrans" presStyleLbl="sibTrans2D1" presStyleIdx="8" presStyleCnt="14"/>
      <dgm:spPr/>
    </dgm:pt>
    <dgm:pt modelId="{309AB2AD-CCCE-4730-B914-4EF755503746}" type="pres">
      <dgm:prSet presAssocID="{06401704-32FF-4844-B031-9F24FFD4B9AF}" presName="connectorText" presStyleLbl="sibTrans2D1" presStyleIdx="8" presStyleCnt="14"/>
      <dgm:spPr/>
    </dgm:pt>
    <dgm:pt modelId="{A75151FB-3294-4D89-B007-51534F8C933A}" type="pres">
      <dgm:prSet presAssocID="{1C4C2CD6-8087-4A13-B3A6-69225173B96D}" presName="node" presStyleLbl="node1" presStyleIdx="9" presStyleCnt="15">
        <dgm:presLayoutVars>
          <dgm:bulletEnabled val="1"/>
        </dgm:presLayoutVars>
      </dgm:prSet>
      <dgm:spPr/>
    </dgm:pt>
    <dgm:pt modelId="{6257DE5F-CDAB-454C-A7F8-C2FF0B8164BB}" type="pres">
      <dgm:prSet presAssocID="{2F29B189-9F4C-4F97-A581-33CEF1FC85EC}" presName="sibTrans" presStyleLbl="sibTrans2D1" presStyleIdx="9" presStyleCnt="14"/>
      <dgm:spPr/>
    </dgm:pt>
    <dgm:pt modelId="{89A66016-B89A-4C41-BAB9-1AAF42B12D11}" type="pres">
      <dgm:prSet presAssocID="{2F29B189-9F4C-4F97-A581-33CEF1FC85EC}" presName="connectorText" presStyleLbl="sibTrans2D1" presStyleIdx="9" presStyleCnt="14"/>
      <dgm:spPr/>
    </dgm:pt>
    <dgm:pt modelId="{AB6D71FE-787D-4A3F-B426-84B9388AA43E}" type="pres">
      <dgm:prSet presAssocID="{5CEBEF83-CE2A-4769-8634-899217B7FAEF}" presName="node" presStyleLbl="node1" presStyleIdx="10" presStyleCnt="15">
        <dgm:presLayoutVars>
          <dgm:bulletEnabled val="1"/>
        </dgm:presLayoutVars>
      </dgm:prSet>
      <dgm:spPr/>
    </dgm:pt>
    <dgm:pt modelId="{7AA78E5A-DFF8-4240-90A0-5ADF4B5CE002}" type="pres">
      <dgm:prSet presAssocID="{835AF8E5-B263-41B6-82AF-2A595FD18922}" presName="sibTrans" presStyleLbl="sibTrans2D1" presStyleIdx="10" presStyleCnt="14"/>
      <dgm:spPr/>
    </dgm:pt>
    <dgm:pt modelId="{712D65C5-6B29-4876-A631-45778279F29A}" type="pres">
      <dgm:prSet presAssocID="{835AF8E5-B263-41B6-82AF-2A595FD18922}" presName="connectorText" presStyleLbl="sibTrans2D1" presStyleIdx="10" presStyleCnt="14"/>
      <dgm:spPr/>
    </dgm:pt>
    <dgm:pt modelId="{033F5AD4-2C04-48DC-8AC0-0175C2D2CBCF}" type="pres">
      <dgm:prSet presAssocID="{90580A45-FF5D-4B68-8A75-3AD79A24EE96}" presName="node" presStyleLbl="node1" presStyleIdx="11" presStyleCnt="15">
        <dgm:presLayoutVars>
          <dgm:bulletEnabled val="1"/>
        </dgm:presLayoutVars>
      </dgm:prSet>
      <dgm:spPr/>
    </dgm:pt>
    <dgm:pt modelId="{E6109403-9841-478C-84CB-62736F662FB0}" type="pres">
      <dgm:prSet presAssocID="{3182A37A-210A-446A-B127-04C58D459A71}" presName="sibTrans" presStyleLbl="sibTrans2D1" presStyleIdx="11" presStyleCnt="14"/>
      <dgm:spPr/>
    </dgm:pt>
    <dgm:pt modelId="{06173CBE-39ED-4297-9502-BD88AB3639A3}" type="pres">
      <dgm:prSet presAssocID="{3182A37A-210A-446A-B127-04C58D459A71}" presName="connectorText" presStyleLbl="sibTrans2D1" presStyleIdx="11" presStyleCnt="14"/>
      <dgm:spPr/>
    </dgm:pt>
    <dgm:pt modelId="{598D92C7-8153-4E6F-9CF7-2C1EABA39B2F}" type="pres">
      <dgm:prSet presAssocID="{1BD842A8-D6CC-4FCD-9018-9212399321C4}" presName="node" presStyleLbl="node1" presStyleIdx="12" presStyleCnt="15">
        <dgm:presLayoutVars>
          <dgm:bulletEnabled val="1"/>
        </dgm:presLayoutVars>
      </dgm:prSet>
      <dgm:spPr/>
    </dgm:pt>
    <dgm:pt modelId="{F7F9C6AA-875F-4A92-823E-4092E46F127D}" type="pres">
      <dgm:prSet presAssocID="{4662BE0A-E7A7-41C5-B59A-A44A13B92FB2}" presName="sibTrans" presStyleLbl="sibTrans2D1" presStyleIdx="12" presStyleCnt="14"/>
      <dgm:spPr/>
    </dgm:pt>
    <dgm:pt modelId="{0C3A9766-5493-4110-8156-780760B7F2DB}" type="pres">
      <dgm:prSet presAssocID="{4662BE0A-E7A7-41C5-B59A-A44A13B92FB2}" presName="connectorText" presStyleLbl="sibTrans2D1" presStyleIdx="12" presStyleCnt="14"/>
      <dgm:spPr/>
    </dgm:pt>
    <dgm:pt modelId="{608D8477-CBA2-4FF0-B0D6-C0FAB2289430}" type="pres">
      <dgm:prSet presAssocID="{2DBCE1BE-C6D2-4A15-9B88-295C72B7A235}" presName="node" presStyleLbl="node1" presStyleIdx="13" presStyleCnt="15">
        <dgm:presLayoutVars>
          <dgm:bulletEnabled val="1"/>
        </dgm:presLayoutVars>
      </dgm:prSet>
      <dgm:spPr/>
    </dgm:pt>
    <dgm:pt modelId="{88419A4F-AECB-4E60-A599-C6449DE9E2D4}" type="pres">
      <dgm:prSet presAssocID="{2E20F4A6-930D-46BC-BA36-D3AF7CB2036D}" presName="sibTrans" presStyleLbl="sibTrans2D1" presStyleIdx="13" presStyleCnt="14"/>
      <dgm:spPr/>
    </dgm:pt>
    <dgm:pt modelId="{41DB8F28-D3DD-4376-8C8D-668CD7A15BD8}" type="pres">
      <dgm:prSet presAssocID="{2E20F4A6-930D-46BC-BA36-D3AF7CB2036D}" presName="connectorText" presStyleLbl="sibTrans2D1" presStyleIdx="13" presStyleCnt="14"/>
      <dgm:spPr/>
    </dgm:pt>
    <dgm:pt modelId="{AFB44D5C-028F-43B1-9111-5236986945D8}" type="pres">
      <dgm:prSet presAssocID="{E1FA6FAD-518B-45EB-BD0B-9ABB92460104}" presName="node" presStyleLbl="node1" presStyleIdx="14" presStyleCnt="15">
        <dgm:presLayoutVars>
          <dgm:bulletEnabled val="1"/>
        </dgm:presLayoutVars>
      </dgm:prSet>
      <dgm:spPr/>
    </dgm:pt>
  </dgm:ptLst>
  <dgm:cxnLst>
    <dgm:cxn modelId="{6CCF1001-54A2-4373-B8E6-B0608510219B}" srcId="{49A38B64-EBBB-4DBE-A03A-E94465701447}" destId="{04FC8381-831B-4819-87EF-AC3A3B35B84B}" srcOrd="4" destOrd="0" parTransId="{AE7080D9-11BF-4F49-AF3B-8A25D606CEEE}" sibTransId="{6B140A84-CF0E-41D9-BFDB-358B0181FCDC}"/>
    <dgm:cxn modelId="{49529102-B599-42D2-82C0-F775D9DC78CD}" type="presOf" srcId="{4662BE0A-E7A7-41C5-B59A-A44A13B92FB2}" destId="{0C3A9766-5493-4110-8156-780760B7F2DB}" srcOrd="1" destOrd="0" presId="urn:microsoft.com/office/officeart/2005/8/layout/process5"/>
    <dgm:cxn modelId="{16E10204-53A7-4877-A8F5-37951C1E8A9B}" srcId="{49A38B64-EBBB-4DBE-A03A-E94465701447}" destId="{90580A45-FF5D-4B68-8A75-3AD79A24EE96}" srcOrd="11" destOrd="0" parTransId="{31E07E87-8DF7-4802-8258-9880F35BBA8C}" sibTransId="{3182A37A-210A-446A-B127-04C58D459A71}"/>
    <dgm:cxn modelId="{DCAA0405-FFC9-450F-977A-27ECA998130F}" srcId="{49A38B64-EBBB-4DBE-A03A-E94465701447}" destId="{72BA7956-0CF8-417F-A495-3782016ABABC}" srcOrd="1" destOrd="0" parTransId="{13D2D87F-FB53-4427-824B-CED41E1081E5}" sibTransId="{867452CF-62A0-487E-BC0F-003849071F82}"/>
    <dgm:cxn modelId="{2261EA0B-129D-4202-984E-FBC3F02A57F1}" type="presOf" srcId="{B3DF60B1-02E6-47F6-8FAC-61FE9241114E}" destId="{FEF7E2BA-7162-4132-B425-140D0ADBF659}" srcOrd="0" destOrd="0" presId="urn:microsoft.com/office/officeart/2005/8/layout/process5"/>
    <dgm:cxn modelId="{D47ADC12-ECCD-4404-9BC9-A96CC79E871E}" type="presOf" srcId="{3182A37A-210A-446A-B127-04C58D459A71}" destId="{E6109403-9841-478C-84CB-62736F662FB0}" srcOrd="0" destOrd="0" presId="urn:microsoft.com/office/officeart/2005/8/layout/process5"/>
    <dgm:cxn modelId="{7257C31A-E57F-40F5-8CF7-B924E51DC351}" type="presOf" srcId="{3182A37A-210A-446A-B127-04C58D459A71}" destId="{06173CBE-39ED-4297-9502-BD88AB3639A3}" srcOrd="1" destOrd="0" presId="urn:microsoft.com/office/officeart/2005/8/layout/process5"/>
    <dgm:cxn modelId="{5E04731B-ECD3-45B2-8A7C-E692DBE6209F}" type="presOf" srcId="{14E191A3-A993-4AFC-A40F-496D56BDEA9E}" destId="{F2D5F77B-C91B-4BA1-9D7E-0DF180A5D87F}" srcOrd="0" destOrd="0" presId="urn:microsoft.com/office/officeart/2005/8/layout/process5"/>
    <dgm:cxn modelId="{380FEE26-9A94-4294-8544-652DACAC659B}" type="presOf" srcId="{6324F03F-5F2B-4B28-9F85-714651EE146F}" destId="{F7E76CD4-CA51-4E63-AB82-FEC5F096B685}" srcOrd="1" destOrd="0" presId="urn:microsoft.com/office/officeart/2005/8/layout/process5"/>
    <dgm:cxn modelId="{76D3102A-EC1A-45B0-AAE9-65C68E812166}" srcId="{49A38B64-EBBB-4DBE-A03A-E94465701447}" destId="{87E3BAB3-58A6-45AB-848D-574FCF9A2172}" srcOrd="3" destOrd="0" parTransId="{C3DDB7D2-82DC-4D97-94C2-701A7F70B99F}" sibTransId="{6324F03F-5F2B-4B28-9F85-714651EE146F}"/>
    <dgm:cxn modelId="{1C3AC22E-8FA6-4CAD-83B9-958E16D0A492}" srcId="{49A38B64-EBBB-4DBE-A03A-E94465701447}" destId="{1BD842A8-D6CC-4FCD-9018-9212399321C4}" srcOrd="12" destOrd="0" parTransId="{7D850CD7-06D2-44AE-B0D8-4C143B5252AF}" sibTransId="{4662BE0A-E7A7-41C5-B59A-A44A13B92FB2}"/>
    <dgm:cxn modelId="{B813DA34-3B20-4A08-9A70-530DA0E6C81A}" type="presOf" srcId="{6324F03F-5F2B-4B28-9F85-714651EE146F}" destId="{03595458-F992-4306-BE12-AC59715BD7BE}" srcOrd="0" destOrd="0" presId="urn:microsoft.com/office/officeart/2005/8/layout/process5"/>
    <dgm:cxn modelId="{0806B136-628B-4B44-8B3E-ACD50F07C116}" type="presOf" srcId="{6B140A84-CF0E-41D9-BFDB-358B0181FCDC}" destId="{A631F609-7574-475A-AC44-4FB52EF63C3E}" srcOrd="0" destOrd="0" presId="urn:microsoft.com/office/officeart/2005/8/layout/process5"/>
    <dgm:cxn modelId="{5F50D439-4F83-4619-8BCA-87D2BE9584E7}" type="presOf" srcId="{06401704-32FF-4844-B031-9F24FFD4B9AF}" destId="{309AB2AD-CCCE-4730-B914-4EF755503746}" srcOrd="1" destOrd="0" presId="urn:microsoft.com/office/officeart/2005/8/layout/process5"/>
    <dgm:cxn modelId="{8248643B-199D-4D4F-8628-B6F4D256DC12}" srcId="{49A38B64-EBBB-4DBE-A03A-E94465701447}" destId="{DBE97959-2B51-4F16-B06F-3045B105939E}" srcOrd="0" destOrd="0" parTransId="{96A7C9D3-FE87-4D65-83D8-491E69283AF8}" sibTransId="{A56177A4-3154-4621-98AC-20EA2DDDEE08}"/>
    <dgm:cxn modelId="{8F2F1B5B-E54A-4837-8B33-B843EA826554}" srcId="{49A38B64-EBBB-4DBE-A03A-E94465701447}" destId="{B3DF60B1-02E6-47F6-8FAC-61FE9241114E}" srcOrd="2" destOrd="0" parTransId="{9E4750AD-665A-473A-9772-419A9F7396A8}" sibTransId="{B2C40477-E750-42FC-BE4B-DECC6C0B4B1B}"/>
    <dgm:cxn modelId="{3444295C-F657-4E7E-AB1C-6E530D7C7540}" srcId="{49A38B64-EBBB-4DBE-A03A-E94465701447}" destId="{2DBCE1BE-C6D2-4A15-9B88-295C72B7A235}" srcOrd="13" destOrd="0" parTransId="{1350B39A-F284-49AE-AB40-6C7A4827D846}" sibTransId="{2E20F4A6-930D-46BC-BA36-D3AF7CB2036D}"/>
    <dgm:cxn modelId="{3A330461-8241-4E0B-A53B-D04A551D3C6C}" type="presOf" srcId="{2F29B189-9F4C-4F97-A581-33CEF1FC85EC}" destId="{6257DE5F-CDAB-454C-A7F8-C2FF0B8164BB}" srcOrd="0" destOrd="0" presId="urn:microsoft.com/office/officeart/2005/8/layout/process5"/>
    <dgm:cxn modelId="{C1D32362-9C1E-43C7-BDE8-479C6D0F2F63}" type="presOf" srcId="{04FC8381-831B-4819-87EF-AC3A3B35B84B}" destId="{33FAE50D-FEA1-431D-8BDA-FAD1E0C7FF7D}" srcOrd="0" destOrd="0" presId="urn:microsoft.com/office/officeart/2005/8/layout/process5"/>
    <dgm:cxn modelId="{81BFEF44-E0FF-42E0-A4D9-8D484484EB95}" type="presOf" srcId="{DC20475A-4B40-4E08-A351-5BF69CBA0CBB}" destId="{8275D13B-FE19-4CD1-9ECF-EE249564BAFF}" srcOrd="0" destOrd="0" presId="urn:microsoft.com/office/officeart/2005/8/layout/process5"/>
    <dgm:cxn modelId="{F0A88365-0CA9-4500-B69D-C8768E7FDD6B}" type="presOf" srcId="{1BD842A8-D6CC-4FCD-9018-9212399321C4}" destId="{598D92C7-8153-4E6F-9CF7-2C1EABA39B2F}" srcOrd="0" destOrd="0" presId="urn:microsoft.com/office/officeart/2005/8/layout/process5"/>
    <dgm:cxn modelId="{7D076350-8ED1-4EFB-89EA-D1300A580A8B}" type="presOf" srcId="{A56177A4-3154-4621-98AC-20EA2DDDEE08}" destId="{23B28664-75D5-4A68-A9AF-0D53E471DB2D}" srcOrd="0" destOrd="0" presId="urn:microsoft.com/office/officeart/2005/8/layout/process5"/>
    <dgm:cxn modelId="{99037370-F2A2-41E1-9F1C-B31B55FBF8D0}" type="presOf" srcId="{03248AD2-AC35-4BBD-BAA5-336B03ACEC1C}" destId="{C5170081-8754-49A8-AEC7-C8B684C67C47}" srcOrd="1" destOrd="0" presId="urn:microsoft.com/office/officeart/2005/8/layout/process5"/>
    <dgm:cxn modelId="{DCC18578-0164-4865-ABDE-629BBC03A53C}" srcId="{49A38B64-EBBB-4DBE-A03A-E94465701447}" destId="{5D5FDB8C-1C1E-48F4-ABFD-07C3872959FC}" srcOrd="5" destOrd="0" parTransId="{A988D3D8-4000-4519-B3C3-64CC23AF6493}" sibTransId="{ECC2EF1B-51BB-4354-BEDE-B0D74166FAEC}"/>
    <dgm:cxn modelId="{A0FC3659-BA6E-4EB5-8E72-F459D2DDCCCF}" type="presOf" srcId="{A56177A4-3154-4621-98AC-20EA2DDDEE08}" destId="{EE0997DD-82F7-48A1-9FD7-91084C92D36E}" srcOrd="1" destOrd="0" presId="urn:microsoft.com/office/officeart/2005/8/layout/process5"/>
    <dgm:cxn modelId="{61C8437C-E14C-4601-9016-4F40F79FFA78}" type="presOf" srcId="{03248AD2-AC35-4BBD-BAA5-336B03ACEC1C}" destId="{369313D9-EBF2-4551-B200-312BAF5A2D76}" srcOrd="0" destOrd="0" presId="urn:microsoft.com/office/officeart/2005/8/layout/process5"/>
    <dgm:cxn modelId="{A28F9182-8DC5-49F4-A82B-656B9D6AAA97}" type="presOf" srcId="{ECC2EF1B-51BB-4354-BEDE-B0D74166FAEC}" destId="{084ED89B-5C21-4588-AFBE-292D98191D1B}" srcOrd="1" destOrd="0" presId="urn:microsoft.com/office/officeart/2005/8/layout/process5"/>
    <dgm:cxn modelId="{8617278A-59D1-46BB-A9D9-57BC3C72F61F}" type="presOf" srcId="{835AF8E5-B263-41B6-82AF-2A595FD18922}" destId="{7AA78E5A-DFF8-4240-90A0-5ADF4B5CE002}" srcOrd="0" destOrd="0" presId="urn:microsoft.com/office/officeart/2005/8/layout/process5"/>
    <dgm:cxn modelId="{89380C90-4E17-4E0C-8044-D2E1853F7828}" type="presOf" srcId="{835AF8E5-B263-41B6-82AF-2A595FD18922}" destId="{712D65C5-6B29-4876-A631-45778279F29A}" srcOrd="1" destOrd="0" presId="urn:microsoft.com/office/officeart/2005/8/layout/process5"/>
    <dgm:cxn modelId="{3DF5009E-5BC1-494D-8957-837200E30091}" type="presOf" srcId="{867452CF-62A0-487E-BC0F-003849071F82}" destId="{0379352C-6FB9-404F-919A-1AA88D08A605}" srcOrd="0" destOrd="0" presId="urn:microsoft.com/office/officeart/2005/8/layout/process5"/>
    <dgm:cxn modelId="{F5628F9F-B738-4F80-9B13-13A973215E20}" type="presOf" srcId="{ECC2EF1B-51BB-4354-BEDE-B0D74166FAEC}" destId="{CA1CBAB1-E3AD-4583-8239-5271530E96D9}" srcOrd="0" destOrd="0" presId="urn:microsoft.com/office/officeart/2005/8/layout/process5"/>
    <dgm:cxn modelId="{5A1BFCA8-CE7E-4ACD-83EB-F06455E28EF0}" type="presOf" srcId="{DBE97959-2B51-4F16-B06F-3045B105939E}" destId="{3B966735-2085-4672-9F84-5C2737BFD8BB}" srcOrd="0" destOrd="0" presId="urn:microsoft.com/office/officeart/2005/8/layout/process5"/>
    <dgm:cxn modelId="{7EED47AA-86BD-44DA-9C4C-6C3BAF400751}" type="presOf" srcId="{14E191A3-A993-4AFC-A40F-496D56BDEA9E}" destId="{15B7E5E1-9986-4CC3-A4D2-EB3823F05F1B}" srcOrd="1" destOrd="0" presId="urn:microsoft.com/office/officeart/2005/8/layout/process5"/>
    <dgm:cxn modelId="{37F283AB-2783-4BA4-AEF6-AF383C15C4AB}" type="presOf" srcId="{2DBCE1BE-C6D2-4A15-9B88-295C72B7A235}" destId="{608D8477-CBA2-4FF0-B0D6-C0FAB2289430}" srcOrd="0" destOrd="0" presId="urn:microsoft.com/office/officeart/2005/8/layout/process5"/>
    <dgm:cxn modelId="{F007C8B2-5F1B-4675-BC3A-C43463E9BACA}" type="presOf" srcId="{7F89DE00-265A-42FC-8C65-35275F672971}" destId="{C2E56414-EC22-4F7D-BACB-E9134C2C2A60}" srcOrd="0" destOrd="0" presId="urn:microsoft.com/office/officeart/2005/8/layout/process5"/>
    <dgm:cxn modelId="{9F6344B8-EAD4-473A-BFC7-F9CB5EFE6AA2}" srcId="{49A38B64-EBBB-4DBE-A03A-E94465701447}" destId="{E1FA6FAD-518B-45EB-BD0B-9ABB92460104}" srcOrd="14" destOrd="0" parTransId="{A3DB572B-C7A5-4659-9969-7A058503BBF0}" sibTransId="{47F9C415-5FBA-43FE-B1AF-C54A1FECD083}"/>
    <dgm:cxn modelId="{41DAB7B8-6C74-47F7-AA9A-E52ED7F24C79}" type="presOf" srcId="{E1FA6FAD-518B-45EB-BD0B-9ABB92460104}" destId="{AFB44D5C-028F-43B1-9111-5236986945D8}" srcOrd="0" destOrd="0" presId="urn:microsoft.com/office/officeart/2005/8/layout/process5"/>
    <dgm:cxn modelId="{90A1FDBF-E0D3-499B-8171-4211835692FF}" type="presOf" srcId="{2F29B189-9F4C-4F97-A581-33CEF1FC85EC}" destId="{89A66016-B89A-4C41-BAB9-1AAF42B12D11}" srcOrd="1" destOrd="0" presId="urn:microsoft.com/office/officeart/2005/8/layout/process5"/>
    <dgm:cxn modelId="{4CE3BEC0-EF2A-4D3B-975B-9AD33C889F04}" type="presOf" srcId="{2E20F4A6-930D-46BC-BA36-D3AF7CB2036D}" destId="{41DB8F28-D3DD-4376-8C8D-668CD7A15BD8}" srcOrd="1" destOrd="0" presId="urn:microsoft.com/office/officeart/2005/8/layout/process5"/>
    <dgm:cxn modelId="{03BF75C4-2B9B-4A58-8120-9A02EDEC2B1D}" srcId="{49A38B64-EBBB-4DBE-A03A-E94465701447}" destId="{1C4C2CD6-8087-4A13-B3A6-69225173B96D}" srcOrd="9" destOrd="0" parTransId="{40479D1F-73CC-40B1-9549-84831FA40532}" sibTransId="{2F29B189-9F4C-4F97-A581-33CEF1FC85EC}"/>
    <dgm:cxn modelId="{C217E6C5-407C-4AAB-96AE-BCD49F9F4EC0}" srcId="{49A38B64-EBBB-4DBE-A03A-E94465701447}" destId="{7F89DE00-265A-42FC-8C65-35275F672971}" srcOrd="8" destOrd="0" parTransId="{EC68AB67-A347-46DA-BF5B-E71C3B5B28F4}" sibTransId="{06401704-32FF-4844-B031-9F24FFD4B9AF}"/>
    <dgm:cxn modelId="{A56416C7-D206-426D-891E-2EEDCE438617}" type="presOf" srcId="{49A38B64-EBBB-4DBE-A03A-E94465701447}" destId="{3C6CD56A-E4CF-45DC-89F7-24956E984F8F}" srcOrd="0" destOrd="0" presId="urn:microsoft.com/office/officeart/2005/8/layout/process5"/>
    <dgm:cxn modelId="{973253C7-D618-4588-BE43-7AFA796A5B97}" type="presOf" srcId="{72BA7956-0CF8-417F-A495-3782016ABABC}" destId="{E14B3110-687F-4F3B-9C54-2858B4DF1F9A}" srcOrd="0" destOrd="0" presId="urn:microsoft.com/office/officeart/2005/8/layout/process5"/>
    <dgm:cxn modelId="{869391CB-E999-4F05-A9E8-F2FF89A552D6}" type="presOf" srcId="{5CEBEF83-CE2A-4769-8634-899217B7FAEF}" destId="{AB6D71FE-787D-4A3F-B426-84B9388AA43E}" srcOrd="0" destOrd="0" presId="urn:microsoft.com/office/officeart/2005/8/layout/process5"/>
    <dgm:cxn modelId="{446766CC-0116-4B95-9B69-A2D3E3C2E20B}" type="presOf" srcId="{DCE704C9-56A6-4553-B440-8C91A9CC21A2}" destId="{A0C60A0A-F5AB-4167-9C90-15AB658EBFE6}" srcOrd="0" destOrd="0" presId="urn:microsoft.com/office/officeart/2005/8/layout/process5"/>
    <dgm:cxn modelId="{952AF9CF-09BB-404D-ABA0-BA48F3891C6E}" type="presOf" srcId="{B2C40477-E750-42FC-BE4B-DECC6C0B4B1B}" destId="{8654F915-98C3-4D5B-B6B3-FFDD6F844111}" srcOrd="1" destOrd="0" presId="urn:microsoft.com/office/officeart/2005/8/layout/process5"/>
    <dgm:cxn modelId="{305C85D0-CF95-42A7-8568-9F30A0DA4C31}" type="presOf" srcId="{87E3BAB3-58A6-45AB-848D-574FCF9A2172}" destId="{E5F74363-5230-49A1-ABC9-6AA2EAF92293}" srcOrd="0" destOrd="0" presId="urn:microsoft.com/office/officeart/2005/8/layout/process5"/>
    <dgm:cxn modelId="{2CE391D0-9B93-4523-A86C-C829AFB13DCD}" srcId="{49A38B64-EBBB-4DBE-A03A-E94465701447}" destId="{5CEBEF83-CE2A-4769-8634-899217B7FAEF}" srcOrd="10" destOrd="0" parTransId="{472B95B7-9775-4502-BA6E-17FE08328F23}" sibTransId="{835AF8E5-B263-41B6-82AF-2A595FD18922}"/>
    <dgm:cxn modelId="{458F4FD5-1D5A-4A99-A248-980BCCA75D54}" type="presOf" srcId="{867452CF-62A0-487E-BC0F-003849071F82}" destId="{F8DEC58F-CA7F-4C1B-88A1-B4DB010A4CB1}" srcOrd="1" destOrd="0" presId="urn:microsoft.com/office/officeart/2005/8/layout/process5"/>
    <dgm:cxn modelId="{1FB7AADC-916E-46A7-9FD4-EAC2A8A0B3A1}" type="presOf" srcId="{1C4C2CD6-8087-4A13-B3A6-69225173B96D}" destId="{A75151FB-3294-4D89-B007-51534F8C933A}" srcOrd="0" destOrd="0" presId="urn:microsoft.com/office/officeart/2005/8/layout/process5"/>
    <dgm:cxn modelId="{1361EBDD-C780-464D-B5F2-F7EDA81F0EF5}" type="presOf" srcId="{06401704-32FF-4844-B031-9F24FFD4B9AF}" destId="{13EE03EE-7390-44A8-9807-3BFC32EF77C3}" srcOrd="0" destOrd="0" presId="urn:microsoft.com/office/officeart/2005/8/layout/process5"/>
    <dgm:cxn modelId="{C58049E4-FF4C-4EE2-9B72-163B138261C6}" srcId="{49A38B64-EBBB-4DBE-A03A-E94465701447}" destId="{DCE704C9-56A6-4553-B440-8C91A9CC21A2}" srcOrd="6" destOrd="0" parTransId="{B55CBDE9-60E3-41EF-811A-CBCF0EB58646}" sibTransId="{14E191A3-A993-4AFC-A40F-496D56BDEA9E}"/>
    <dgm:cxn modelId="{D3115AE7-8646-4F39-B11D-5AAD428676F0}" type="presOf" srcId="{90580A45-FF5D-4B68-8A75-3AD79A24EE96}" destId="{033F5AD4-2C04-48DC-8AC0-0175C2D2CBCF}" srcOrd="0" destOrd="0" presId="urn:microsoft.com/office/officeart/2005/8/layout/process5"/>
    <dgm:cxn modelId="{040E45ED-FC78-4E94-B26A-056A62CA8B36}" srcId="{49A38B64-EBBB-4DBE-A03A-E94465701447}" destId="{DC20475A-4B40-4E08-A351-5BF69CBA0CBB}" srcOrd="7" destOrd="0" parTransId="{2A5A2E74-135A-4EC6-978F-DF4A5B633335}" sibTransId="{03248AD2-AC35-4BBD-BAA5-336B03ACEC1C}"/>
    <dgm:cxn modelId="{A9C070ED-0496-46BC-8924-A1F59BBF5042}" type="presOf" srcId="{4662BE0A-E7A7-41C5-B59A-A44A13B92FB2}" destId="{F7F9C6AA-875F-4A92-823E-4092E46F127D}" srcOrd="0" destOrd="0" presId="urn:microsoft.com/office/officeart/2005/8/layout/process5"/>
    <dgm:cxn modelId="{475553FB-441B-4574-829F-105A834A52DB}" type="presOf" srcId="{2E20F4A6-930D-46BC-BA36-D3AF7CB2036D}" destId="{88419A4F-AECB-4E60-A599-C6449DE9E2D4}" srcOrd="0" destOrd="0" presId="urn:microsoft.com/office/officeart/2005/8/layout/process5"/>
    <dgm:cxn modelId="{302C80FC-8B93-4ACB-A3EA-FE16E8AEF2B1}" type="presOf" srcId="{6B140A84-CF0E-41D9-BFDB-358B0181FCDC}" destId="{E913F06B-6D6E-425F-8969-D2A113E6747F}" srcOrd="1" destOrd="0" presId="urn:microsoft.com/office/officeart/2005/8/layout/process5"/>
    <dgm:cxn modelId="{85BE3AFD-9066-4409-A8A5-19DFAD49C532}" type="presOf" srcId="{5D5FDB8C-1C1E-48F4-ABFD-07C3872959FC}" destId="{842BCB84-B5D8-46B4-8A77-D5544C6BD1FB}" srcOrd="0" destOrd="0" presId="urn:microsoft.com/office/officeart/2005/8/layout/process5"/>
    <dgm:cxn modelId="{844979FE-5990-4472-9042-FC7C41D2BEBE}" type="presOf" srcId="{B2C40477-E750-42FC-BE4B-DECC6C0B4B1B}" destId="{E2F693C0-F55C-4A6D-BB80-2D815A0F4E00}" srcOrd="0" destOrd="0" presId="urn:microsoft.com/office/officeart/2005/8/layout/process5"/>
    <dgm:cxn modelId="{A8C071F6-D7D3-45C8-ACE8-28F05BF51B57}" type="presParOf" srcId="{3C6CD56A-E4CF-45DC-89F7-24956E984F8F}" destId="{3B966735-2085-4672-9F84-5C2737BFD8BB}" srcOrd="0" destOrd="0" presId="urn:microsoft.com/office/officeart/2005/8/layout/process5"/>
    <dgm:cxn modelId="{D221C811-05DC-46C8-93D4-1B3B1161E0FA}" type="presParOf" srcId="{3C6CD56A-E4CF-45DC-89F7-24956E984F8F}" destId="{23B28664-75D5-4A68-A9AF-0D53E471DB2D}" srcOrd="1" destOrd="0" presId="urn:microsoft.com/office/officeart/2005/8/layout/process5"/>
    <dgm:cxn modelId="{66C4ECC1-D387-433D-A1B7-156AC2B20978}" type="presParOf" srcId="{23B28664-75D5-4A68-A9AF-0D53E471DB2D}" destId="{EE0997DD-82F7-48A1-9FD7-91084C92D36E}" srcOrd="0" destOrd="0" presId="urn:microsoft.com/office/officeart/2005/8/layout/process5"/>
    <dgm:cxn modelId="{E60C0A2B-B5A5-4A5D-8869-5607F29165B8}" type="presParOf" srcId="{3C6CD56A-E4CF-45DC-89F7-24956E984F8F}" destId="{E14B3110-687F-4F3B-9C54-2858B4DF1F9A}" srcOrd="2" destOrd="0" presId="urn:microsoft.com/office/officeart/2005/8/layout/process5"/>
    <dgm:cxn modelId="{8558D461-4A42-40C8-9A40-50A99DF0A059}" type="presParOf" srcId="{3C6CD56A-E4CF-45DC-89F7-24956E984F8F}" destId="{0379352C-6FB9-404F-919A-1AA88D08A605}" srcOrd="3" destOrd="0" presId="urn:microsoft.com/office/officeart/2005/8/layout/process5"/>
    <dgm:cxn modelId="{C9F58B28-0EF2-4379-B57B-F18C3A481713}" type="presParOf" srcId="{0379352C-6FB9-404F-919A-1AA88D08A605}" destId="{F8DEC58F-CA7F-4C1B-88A1-B4DB010A4CB1}" srcOrd="0" destOrd="0" presId="urn:microsoft.com/office/officeart/2005/8/layout/process5"/>
    <dgm:cxn modelId="{047CD736-C628-4B30-9EF4-3754B4E16AEE}" type="presParOf" srcId="{3C6CD56A-E4CF-45DC-89F7-24956E984F8F}" destId="{FEF7E2BA-7162-4132-B425-140D0ADBF659}" srcOrd="4" destOrd="0" presId="urn:microsoft.com/office/officeart/2005/8/layout/process5"/>
    <dgm:cxn modelId="{78030045-4E70-4CDE-BEA1-B0419A150E97}" type="presParOf" srcId="{3C6CD56A-E4CF-45DC-89F7-24956E984F8F}" destId="{E2F693C0-F55C-4A6D-BB80-2D815A0F4E00}" srcOrd="5" destOrd="0" presId="urn:microsoft.com/office/officeart/2005/8/layout/process5"/>
    <dgm:cxn modelId="{864B56BA-8CBC-4B42-BB1B-EE5275715514}" type="presParOf" srcId="{E2F693C0-F55C-4A6D-BB80-2D815A0F4E00}" destId="{8654F915-98C3-4D5B-B6B3-FFDD6F844111}" srcOrd="0" destOrd="0" presId="urn:microsoft.com/office/officeart/2005/8/layout/process5"/>
    <dgm:cxn modelId="{AEF427FD-383E-4C87-9426-371C20A6389D}" type="presParOf" srcId="{3C6CD56A-E4CF-45DC-89F7-24956E984F8F}" destId="{E5F74363-5230-49A1-ABC9-6AA2EAF92293}" srcOrd="6" destOrd="0" presId="urn:microsoft.com/office/officeart/2005/8/layout/process5"/>
    <dgm:cxn modelId="{FE0C1D43-04A6-4B99-BA5D-61B1BF3B8F3C}" type="presParOf" srcId="{3C6CD56A-E4CF-45DC-89F7-24956E984F8F}" destId="{03595458-F992-4306-BE12-AC59715BD7BE}" srcOrd="7" destOrd="0" presId="urn:microsoft.com/office/officeart/2005/8/layout/process5"/>
    <dgm:cxn modelId="{88401596-5CA0-4D67-9594-17306A3136DA}" type="presParOf" srcId="{03595458-F992-4306-BE12-AC59715BD7BE}" destId="{F7E76CD4-CA51-4E63-AB82-FEC5F096B685}" srcOrd="0" destOrd="0" presId="urn:microsoft.com/office/officeart/2005/8/layout/process5"/>
    <dgm:cxn modelId="{6B390E70-7E9A-4FF3-B0C3-108842D1DDFD}" type="presParOf" srcId="{3C6CD56A-E4CF-45DC-89F7-24956E984F8F}" destId="{33FAE50D-FEA1-431D-8BDA-FAD1E0C7FF7D}" srcOrd="8" destOrd="0" presId="urn:microsoft.com/office/officeart/2005/8/layout/process5"/>
    <dgm:cxn modelId="{C3B3589C-4A79-4959-A2C1-1720C5D3E0F5}" type="presParOf" srcId="{3C6CD56A-E4CF-45DC-89F7-24956E984F8F}" destId="{A631F609-7574-475A-AC44-4FB52EF63C3E}" srcOrd="9" destOrd="0" presId="urn:microsoft.com/office/officeart/2005/8/layout/process5"/>
    <dgm:cxn modelId="{F17EC3FC-9213-4F71-8D4F-B60185F6970F}" type="presParOf" srcId="{A631F609-7574-475A-AC44-4FB52EF63C3E}" destId="{E913F06B-6D6E-425F-8969-D2A113E6747F}" srcOrd="0" destOrd="0" presId="urn:microsoft.com/office/officeart/2005/8/layout/process5"/>
    <dgm:cxn modelId="{2254514B-76EA-4D23-A915-E562C7758885}" type="presParOf" srcId="{3C6CD56A-E4CF-45DC-89F7-24956E984F8F}" destId="{842BCB84-B5D8-46B4-8A77-D5544C6BD1FB}" srcOrd="10" destOrd="0" presId="urn:microsoft.com/office/officeart/2005/8/layout/process5"/>
    <dgm:cxn modelId="{4855820C-096B-47BC-A20B-04CDC8D6910F}" type="presParOf" srcId="{3C6CD56A-E4CF-45DC-89F7-24956E984F8F}" destId="{CA1CBAB1-E3AD-4583-8239-5271530E96D9}" srcOrd="11" destOrd="0" presId="urn:microsoft.com/office/officeart/2005/8/layout/process5"/>
    <dgm:cxn modelId="{D0057D86-2F75-4487-B87A-00BDDC9AE72C}" type="presParOf" srcId="{CA1CBAB1-E3AD-4583-8239-5271530E96D9}" destId="{084ED89B-5C21-4588-AFBE-292D98191D1B}" srcOrd="0" destOrd="0" presId="urn:microsoft.com/office/officeart/2005/8/layout/process5"/>
    <dgm:cxn modelId="{13F22E4E-5503-40DA-978A-1B921B33DBD4}" type="presParOf" srcId="{3C6CD56A-E4CF-45DC-89F7-24956E984F8F}" destId="{A0C60A0A-F5AB-4167-9C90-15AB658EBFE6}" srcOrd="12" destOrd="0" presId="urn:microsoft.com/office/officeart/2005/8/layout/process5"/>
    <dgm:cxn modelId="{14B43F32-95A9-41E7-B3B5-FFF822F5E1A7}" type="presParOf" srcId="{3C6CD56A-E4CF-45DC-89F7-24956E984F8F}" destId="{F2D5F77B-C91B-4BA1-9D7E-0DF180A5D87F}" srcOrd="13" destOrd="0" presId="urn:microsoft.com/office/officeart/2005/8/layout/process5"/>
    <dgm:cxn modelId="{87079E9B-BBC3-4A8C-92F7-6C8F85A363DD}" type="presParOf" srcId="{F2D5F77B-C91B-4BA1-9D7E-0DF180A5D87F}" destId="{15B7E5E1-9986-4CC3-A4D2-EB3823F05F1B}" srcOrd="0" destOrd="0" presId="urn:microsoft.com/office/officeart/2005/8/layout/process5"/>
    <dgm:cxn modelId="{0AC4EBDA-2819-4F1C-B385-F15E55488794}" type="presParOf" srcId="{3C6CD56A-E4CF-45DC-89F7-24956E984F8F}" destId="{8275D13B-FE19-4CD1-9ECF-EE249564BAFF}" srcOrd="14" destOrd="0" presId="urn:microsoft.com/office/officeart/2005/8/layout/process5"/>
    <dgm:cxn modelId="{586F39C0-A6C9-4525-9E99-456CED9B9181}" type="presParOf" srcId="{3C6CD56A-E4CF-45DC-89F7-24956E984F8F}" destId="{369313D9-EBF2-4551-B200-312BAF5A2D76}" srcOrd="15" destOrd="0" presId="urn:microsoft.com/office/officeart/2005/8/layout/process5"/>
    <dgm:cxn modelId="{4F12BAA0-5882-4B1E-ACEF-37B5005827C3}" type="presParOf" srcId="{369313D9-EBF2-4551-B200-312BAF5A2D76}" destId="{C5170081-8754-49A8-AEC7-C8B684C67C47}" srcOrd="0" destOrd="0" presId="urn:microsoft.com/office/officeart/2005/8/layout/process5"/>
    <dgm:cxn modelId="{4B0C3FB5-6CAA-4032-84FE-55703203B3BC}" type="presParOf" srcId="{3C6CD56A-E4CF-45DC-89F7-24956E984F8F}" destId="{C2E56414-EC22-4F7D-BACB-E9134C2C2A60}" srcOrd="16" destOrd="0" presId="urn:microsoft.com/office/officeart/2005/8/layout/process5"/>
    <dgm:cxn modelId="{7E77654A-10D8-4F38-A84F-9A0918340354}" type="presParOf" srcId="{3C6CD56A-E4CF-45DC-89F7-24956E984F8F}" destId="{13EE03EE-7390-44A8-9807-3BFC32EF77C3}" srcOrd="17" destOrd="0" presId="urn:microsoft.com/office/officeart/2005/8/layout/process5"/>
    <dgm:cxn modelId="{0BA95F8A-5417-4E34-A9CD-B525D4841646}" type="presParOf" srcId="{13EE03EE-7390-44A8-9807-3BFC32EF77C3}" destId="{309AB2AD-CCCE-4730-B914-4EF755503746}" srcOrd="0" destOrd="0" presId="urn:microsoft.com/office/officeart/2005/8/layout/process5"/>
    <dgm:cxn modelId="{A06171C1-114B-489D-BF24-486EEBE99253}" type="presParOf" srcId="{3C6CD56A-E4CF-45DC-89F7-24956E984F8F}" destId="{A75151FB-3294-4D89-B007-51534F8C933A}" srcOrd="18" destOrd="0" presId="urn:microsoft.com/office/officeart/2005/8/layout/process5"/>
    <dgm:cxn modelId="{F7217A9B-75D6-4414-97F3-7724E1FA1B37}" type="presParOf" srcId="{3C6CD56A-E4CF-45DC-89F7-24956E984F8F}" destId="{6257DE5F-CDAB-454C-A7F8-C2FF0B8164BB}" srcOrd="19" destOrd="0" presId="urn:microsoft.com/office/officeart/2005/8/layout/process5"/>
    <dgm:cxn modelId="{ED28808F-F4D4-49BC-A64E-2ABC7206D799}" type="presParOf" srcId="{6257DE5F-CDAB-454C-A7F8-C2FF0B8164BB}" destId="{89A66016-B89A-4C41-BAB9-1AAF42B12D11}" srcOrd="0" destOrd="0" presId="urn:microsoft.com/office/officeart/2005/8/layout/process5"/>
    <dgm:cxn modelId="{01E5854A-AB0B-4002-A5AD-E9D5A9D5CB9D}" type="presParOf" srcId="{3C6CD56A-E4CF-45DC-89F7-24956E984F8F}" destId="{AB6D71FE-787D-4A3F-B426-84B9388AA43E}" srcOrd="20" destOrd="0" presId="urn:microsoft.com/office/officeart/2005/8/layout/process5"/>
    <dgm:cxn modelId="{64C61F5E-5C93-4AE3-AAE3-791AB51FE141}" type="presParOf" srcId="{3C6CD56A-E4CF-45DC-89F7-24956E984F8F}" destId="{7AA78E5A-DFF8-4240-90A0-5ADF4B5CE002}" srcOrd="21" destOrd="0" presId="urn:microsoft.com/office/officeart/2005/8/layout/process5"/>
    <dgm:cxn modelId="{12290CB1-D7FD-4FE4-A2BE-9CA897E7B730}" type="presParOf" srcId="{7AA78E5A-DFF8-4240-90A0-5ADF4B5CE002}" destId="{712D65C5-6B29-4876-A631-45778279F29A}" srcOrd="0" destOrd="0" presId="urn:microsoft.com/office/officeart/2005/8/layout/process5"/>
    <dgm:cxn modelId="{C7A0DA90-ACFE-4CF7-B5F4-160BCFF7EC86}" type="presParOf" srcId="{3C6CD56A-E4CF-45DC-89F7-24956E984F8F}" destId="{033F5AD4-2C04-48DC-8AC0-0175C2D2CBCF}" srcOrd="22" destOrd="0" presId="urn:microsoft.com/office/officeart/2005/8/layout/process5"/>
    <dgm:cxn modelId="{92765BBA-369A-441F-8A5D-2B1F0632E9C4}" type="presParOf" srcId="{3C6CD56A-E4CF-45DC-89F7-24956E984F8F}" destId="{E6109403-9841-478C-84CB-62736F662FB0}" srcOrd="23" destOrd="0" presId="urn:microsoft.com/office/officeart/2005/8/layout/process5"/>
    <dgm:cxn modelId="{BC56F05E-262D-40D4-9842-ECFADCC3DF97}" type="presParOf" srcId="{E6109403-9841-478C-84CB-62736F662FB0}" destId="{06173CBE-39ED-4297-9502-BD88AB3639A3}" srcOrd="0" destOrd="0" presId="urn:microsoft.com/office/officeart/2005/8/layout/process5"/>
    <dgm:cxn modelId="{68EDC01D-13E4-46E9-95D6-115948F6456A}" type="presParOf" srcId="{3C6CD56A-E4CF-45DC-89F7-24956E984F8F}" destId="{598D92C7-8153-4E6F-9CF7-2C1EABA39B2F}" srcOrd="24" destOrd="0" presId="urn:microsoft.com/office/officeart/2005/8/layout/process5"/>
    <dgm:cxn modelId="{FDDD01C8-B8AB-4998-B832-D5D7DC8BF93A}" type="presParOf" srcId="{3C6CD56A-E4CF-45DC-89F7-24956E984F8F}" destId="{F7F9C6AA-875F-4A92-823E-4092E46F127D}" srcOrd="25" destOrd="0" presId="urn:microsoft.com/office/officeart/2005/8/layout/process5"/>
    <dgm:cxn modelId="{4C4E02DC-CE66-48A4-8945-2B8926ED42AE}" type="presParOf" srcId="{F7F9C6AA-875F-4A92-823E-4092E46F127D}" destId="{0C3A9766-5493-4110-8156-780760B7F2DB}" srcOrd="0" destOrd="0" presId="urn:microsoft.com/office/officeart/2005/8/layout/process5"/>
    <dgm:cxn modelId="{AE275242-D423-4A9A-B941-F0B0F9AE029F}" type="presParOf" srcId="{3C6CD56A-E4CF-45DC-89F7-24956E984F8F}" destId="{608D8477-CBA2-4FF0-B0D6-C0FAB2289430}" srcOrd="26" destOrd="0" presId="urn:microsoft.com/office/officeart/2005/8/layout/process5"/>
    <dgm:cxn modelId="{3C36C009-48D8-4DE4-A4E0-916D80834DA0}" type="presParOf" srcId="{3C6CD56A-E4CF-45DC-89F7-24956E984F8F}" destId="{88419A4F-AECB-4E60-A599-C6449DE9E2D4}" srcOrd="27" destOrd="0" presId="urn:microsoft.com/office/officeart/2005/8/layout/process5"/>
    <dgm:cxn modelId="{02E84FA3-1B93-46FE-8E58-6F88A4DA5C11}" type="presParOf" srcId="{88419A4F-AECB-4E60-A599-C6449DE9E2D4}" destId="{41DB8F28-D3DD-4376-8C8D-668CD7A15BD8}" srcOrd="0" destOrd="0" presId="urn:microsoft.com/office/officeart/2005/8/layout/process5"/>
    <dgm:cxn modelId="{8ACCC2F6-2936-49A0-9D74-7684DD9A558C}" type="presParOf" srcId="{3C6CD56A-E4CF-45DC-89F7-24956E984F8F}" destId="{AFB44D5C-028F-43B1-9111-5236986945D8}" srcOrd="28"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5376A-8B15-4C2F-A09B-488B3F5AC8E0}">
      <dsp:nvSpPr>
        <dsp:cNvPr id="0" name=""/>
        <dsp:cNvSpPr/>
      </dsp:nvSpPr>
      <dsp:spPr>
        <a:xfrm>
          <a:off x="0" y="1502"/>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D71E57-5B84-4B1A-893E-EC170CFFD3EF}">
      <dsp:nvSpPr>
        <dsp:cNvPr id="0" name=""/>
        <dsp:cNvSpPr/>
      </dsp:nvSpPr>
      <dsp:spPr>
        <a:xfrm>
          <a:off x="0" y="1502"/>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Health and Wellbeing</a:t>
          </a:r>
          <a:endParaRPr lang="en-US" sz="1200" kern="1200"/>
        </a:p>
      </dsp:txBody>
      <dsp:txXfrm>
        <a:off x="0" y="1502"/>
        <a:ext cx="9010185" cy="279523"/>
      </dsp:txXfrm>
    </dsp:sp>
    <dsp:sp modelId="{B32E478D-9466-4CFA-9442-DA9ED2092929}">
      <dsp:nvSpPr>
        <dsp:cNvPr id="0" name=""/>
        <dsp:cNvSpPr/>
      </dsp:nvSpPr>
      <dsp:spPr>
        <a:xfrm>
          <a:off x="0" y="281026"/>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2FD777-9052-482B-9038-09BFDC1CCDAE}">
      <dsp:nvSpPr>
        <dsp:cNvPr id="0" name=""/>
        <dsp:cNvSpPr/>
      </dsp:nvSpPr>
      <dsp:spPr>
        <a:xfrm>
          <a:off x="0" y="281026"/>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Sustainable Development</a:t>
          </a:r>
          <a:endParaRPr lang="en-US" sz="1200" kern="1200"/>
        </a:p>
      </dsp:txBody>
      <dsp:txXfrm>
        <a:off x="0" y="281026"/>
        <a:ext cx="9010185" cy="279523"/>
      </dsp:txXfrm>
    </dsp:sp>
    <dsp:sp modelId="{585F807A-393B-4DDB-AEE1-857A89613137}">
      <dsp:nvSpPr>
        <dsp:cNvPr id="0" name=""/>
        <dsp:cNvSpPr/>
      </dsp:nvSpPr>
      <dsp:spPr>
        <a:xfrm>
          <a:off x="0" y="560550"/>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DC9A2A-4A8B-4008-BB34-B986A52C24B6}">
      <dsp:nvSpPr>
        <dsp:cNvPr id="0" name=""/>
        <dsp:cNvSpPr/>
      </dsp:nvSpPr>
      <dsp:spPr>
        <a:xfrm>
          <a:off x="0" y="560550"/>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Theoretical Perspectives – Models of Health</a:t>
          </a:r>
          <a:endParaRPr lang="en-US" sz="1200" kern="1200"/>
        </a:p>
      </dsp:txBody>
      <dsp:txXfrm>
        <a:off x="0" y="560550"/>
        <a:ext cx="9010185" cy="279523"/>
      </dsp:txXfrm>
    </dsp:sp>
    <dsp:sp modelId="{B00ED258-2F65-4E19-9DE3-35CF016D0A20}">
      <dsp:nvSpPr>
        <dsp:cNvPr id="0" name=""/>
        <dsp:cNvSpPr/>
      </dsp:nvSpPr>
      <dsp:spPr>
        <a:xfrm>
          <a:off x="0" y="840073"/>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58D17F-5235-4541-A2AD-E0E1688EFB87}">
      <dsp:nvSpPr>
        <dsp:cNvPr id="0" name=""/>
        <dsp:cNvSpPr/>
      </dsp:nvSpPr>
      <dsp:spPr>
        <a:xfrm>
          <a:off x="0" y="840073"/>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Sustainable Development Goals (SDGs)</a:t>
          </a:r>
          <a:endParaRPr lang="en-US" sz="1200" kern="1200"/>
        </a:p>
      </dsp:txBody>
      <dsp:txXfrm>
        <a:off x="0" y="840073"/>
        <a:ext cx="9010185" cy="279523"/>
      </dsp:txXfrm>
    </dsp:sp>
    <dsp:sp modelId="{2A050122-105C-460B-AC2F-79A7CD70A228}">
      <dsp:nvSpPr>
        <dsp:cNvPr id="0" name=""/>
        <dsp:cNvSpPr/>
      </dsp:nvSpPr>
      <dsp:spPr>
        <a:xfrm>
          <a:off x="0" y="1119597"/>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9253AB-8EC2-453E-A894-F3D34881759A}">
      <dsp:nvSpPr>
        <dsp:cNvPr id="0" name=""/>
        <dsp:cNvSpPr/>
      </dsp:nvSpPr>
      <dsp:spPr>
        <a:xfrm>
          <a:off x="0" y="1119597"/>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Legislation and Health Policy</a:t>
          </a:r>
          <a:endParaRPr lang="en-US" sz="1200" kern="1200"/>
        </a:p>
      </dsp:txBody>
      <dsp:txXfrm>
        <a:off x="0" y="1119597"/>
        <a:ext cx="9010185" cy="279523"/>
      </dsp:txXfrm>
    </dsp:sp>
    <dsp:sp modelId="{69D12D74-BE10-4DD4-B6AF-4D37AAE58F76}">
      <dsp:nvSpPr>
        <dsp:cNvPr id="0" name=""/>
        <dsp:cNvSpPr/>
      </dsp:nvSpPr>
      <dsp:spPr>
        <a:xfrm>
          <a:off x="0" y="1399121"/>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7A36A6-ACE1-460A-AA9C-0AE9A8E78B11}">
      <dsp:nvSpPr>
        <dsp:cNvPr id="0" name=""/>
        <dsp:cNvSpPr/>
      </dsp:nvSpPr>
      <dsp:spPr>
        <a:xfrm>
          <a:off x="0" y="1399121"/>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Social Processes, Media and Ideologies</a:t>
          </a:r>
          <a:endParaRPr lang="en-US" sz="1200" kern="1200"/>
        </a:p>
      </dsp:txBody>
      <dsp:txXfrm>
        <a:off x="0" y="1399121"/>
        <a:ext cx="9010185" cy="279523"/>
      </dsp:txXfrm>
    </dsp:sp>
    <dsp:sp modelId="{B1504CC0-F84C-40AF-99A7-3B6DEF510ADF}">
      <dsp:nvSpPr>
        <dsp:cNvPr id="0" name=""/>
        <dsp:cNvSpPr/>
      </dsp:nvSpPr>
      <dsp:spPr>
        <a:xfrm>
          <a:off x="0" y="1678644"/>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E3999D-3348-44AA-971E-C2DA36D0FF14}">
      <dsp:nvSpPr>
        <dsp:cNvPr id="0" name=""/>
        <dsp:cNvSpPr/>
      </dsp:nvSpPr>
      <dsp:spPr>
        <a:xfrm>
          <a:off x="0" y="1678644"/>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Case Study: Better Health (Change4Life)</a:t>
          </a:r>
          <a:endParaRPr lang="en-US" sz="1200" kern="1200"/>
        </a:p>
      </dsp:txBody>
      <dsp:txXfrm>
        <a:off x="0" y="1678644"/>
        <a:ext cx="9010185" cy="279523"/>
      </dsp:txXfrm>
    </dsp:sp>
    <dsp:sp modelId="{AB030C0F-808C-4FA5-9004-03C9C1115422}">
      <dsp:nvSpPr>
        <dsp:cNvPr id="0" name=""/>
        <dsp:cNvSpPr/>
      </dsp:nvSpPr>
      <dsp:spPr>
        <a:xfrm>
          <a:off x="0" y="1958168"/>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96BD45-C99A-4280-A707-FAAA24F5E270}">
      <dsp:nvSpPr>
        <dsp:cNvPr id="0" name=""/>
        <dsp:cNvSpPr/>
      </dsp:nvSpPr>
      <dsp:spPr>
        <a:xfrm>
          <a:off x="0" y="1958168"/>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Application of the Health Belief Model to Change4Life</a:t>
          </a:r>
          <a:endParaRPr lang="en-US" sz="1200" kern="1200"/>
        </a:p>
      </dsp:txBody>
      <dsp:txXfrm>
        <a:off x="0" y="1958168"/>
        <a:ext cx="9010185" cy="279523"/>
      </dsp:txXfrm>
    </dsp:sp>
    <dsp:sp modelId="{CCAA3A76-95B9-4906-8190-EA8C6D0A394F}">
      <dsp:nvSpPr>
        <dsp:cNvPr id="0" name=""/>
        <dsp:cNvSpPr/>
      </dsp:nvSpPr>
      <dsp:spPr>
        <a:xfrm>
          <a:off x="0" y="2237692"/>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C4848C-E64C-4434-B977-1CE20790769C}">
      <dsp:nvSpPr>
        <dsp:cNvPr id="0" name=""/>
        <dsp:cNvSpPr/>
      </dsp:nvSpPr>
      <dsp:spPr>
        <a:xfrm>
          <a:off x="0" y="2237692"/>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Health Inequalities and Equity of Access</a:t>
          </a:r>
          <a:endParaRPr lang="en-US" sz="1200" kern="1200"/>
        </a:p>
      </dsp:txBody>
      <dsp:txXfrm>
        <a:off x="0" y="2237692"/>
        <a:ext cx="9010185" cy="279523"/>
      </dsp:txXfrm>
    </dsp:sp>
    <dsp:sp modelId="{2BCE0D7C-E370-4066-9C57-33D9E4566F8B}">
      <dsp:nvSpPr>
        <dsp:cNvPr id="0" name=""/>
        <dsp:cNvSpPr/>
      </dsp:nvSpPr>
      <dsp:spPr>
        <a:xfrm>
          <a:off x="0" y="2517215"/>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919066-2F80-4826-A6B4-F7434636230B}">
      <dsp:nvSpPr>
        <dsp:cNvPr id="0" name=""/>
        <dsp:cNvSpPr/>
      </dsp:nvSpPr>
      <dsp:spPr>
        <a:xfrm>
          <a:off x="0" y="2517215"/>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Recommendations</a:t>
          </a:r>
          <a:endParaRPr lang="en-US" sz="1200" kern="1200"/>
        </a:p>
      </dsp:txBody>
      <dsp:txXfrm>
        <a:off x="0" y="2517215"/>
        <a:ext cx="9010185" cy="279523"/>
      </dsp:txXfrm>
    </dsp:sp>
    <dsp:sp modelId="{A49394AB-E874-479E-A70F-C8CCB8ECBB61}">
      <dsp:nvSpPr>
        <dsp:cNvPr id="0" name=""/>
        <dsp:cNvSpPr/>
      </dsp:nvSpPr>
      <dsp:spPr>
        <a:xfrm>
          <a:off x="0" y="2796739"/>
          <a:ext cx="9010185"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95DE60-EFC7-48EB-9E6D-08CEE8E121E8}">
      <dsp:nvSpPr>
        <dsp:cNvPr id="0" name=""/>
        <dsp:cNvSpPr/>
      </dsp:nvSpPr>
      <dsp:spPr>
        <a:xfrm>
          <a:off x="0" y="2796739"/>
          <a:ext cx="9010185" cy="279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Conclusion</a:t>
          </a:r>
          <a:endParaRPr lang="en-US" sz="1200" kern="1200"/>
        </a:p>
      </dsp:txBody>
      <dsp:txXfrm>
        <a:off x="0" y="2796739"/>
        <a:ext cx="9010185" cy="279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E8484-07E0-47BF-AE74-B3B5B794EF1D}">
      <dsp:nvSpPr>
        <dsp:cNvPr id="0" name=""/>
        <dsp:cNvSpPr/>
      </dsp:nvSpPr>
      <dsp:spPr>
        <a:xfrm>
          <a:off x="97957" y="935489"/>
          <a:ext cx="714710" cy="714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D9C0D1-9FA9-468E-BA88-364A87700906}">
      <dsp:nvSpPr>
        <dsp:cNvPr id="0" name=""/>
        <dsp:cNvSpPr/>
      </dsp:nvSpPr>
      <dsp:spPr>
        <a:xfrm>
          <a:off x="248047" y="1085578"/>
          <a:ext cx="414532" cy="414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D40045-765F-4751-8FC7-B4F2743E5F89}">
      <dsp:nvSpPr>
        <dsp:cNvPr id="0" name=""/>
        <dsp:cNvSpPr/>
      </dsp:nvSpPr>
      <dsp:spPr>
        <a:xfrm>
          <a:off x="965820" y="935489"/>
          <a:ext cx="1684675" cy="714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Importance in Healthcare</a:t>
          </a:r>
          <a:endParaRPr lang="en-US" sz="1100" kern="1200"/>
        </a:p>
      </dsp:txBody>
      <dsp:txXfrm>
        <a:off x="965820" y="935489"/>
        <a:ext cx="1684675" cy="714710"/>
      </dsp:txXfrm>
    </dsp:sp>
    <dsp:sp modelId="{EFEEEC67-DC9C-4EE8-8721-843F8B987D13}">
      <dsp:nvSpPr>
        <dsp:cNvPr id="0" name=""/>
        <dsp:cNvSpPr/>
      </dsp:nvSpPr>
      <dsp:spPr>
        <a:xfrm>
          <a:off x="2944038" y="935489"/>
          <a:ext cx="714710" cy="714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768D6-E2EA-4A02-8B05-99F33515647E}">
      <dsp:nvSpPr>
        <dsp:cNvPr id="0" name=""/>
        <dsp:cNvSpPr/>
      </dsp:nvSpPr>
      <dsp:spPr>
        <a:xfrm>
          <a:off x="3094127" y="1085578"/>
          <a:ext cx="414532" cy="414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62DBBD-7975-4276-B683-56EE5FBD978A}">
      <dsp:nvSpPr>
        <dsp:cNvPr id="0" name=""/>
        <dsp:cNvSpPr/>
      </dsp:nvSpPr>
      <dsp:spPr>
        <a:xfrm>
          <a:off x="3811901" y="935489"/>
          <a:ext cx="1684675" cy="714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 Greener NHS programme demonstrates the importance of reducing the environmental impact of healthcare (NHS England, n.d.-a).</a:t>
          </a:r>
          <a:endParaRPr lang="en-US" sz="1100" kern="1200" dirty="0"/>
        </a:p>
      </dsp:txBody>
      <dsp:txXfrm>
        <a:off x="3811901" y="935489"/>
        <a:ext cx="1684675" cy="714710"/>
      </dsp:txXfrm>
    </dsp:sp>
    <dsp:sp modelId="{A1D4C15F-7D61-4061-8B79-4E8A31AEC377}">
      <dsp:nvSpPr>
        <dsp:cNvPr id="0" name=""/>
        <dsp:cNvSpPr/>
      </dsp:nvSpPr>
      <dsp:spPr>
        <a:xfrm>
          <a:off x="5790118" y="935489"/>
          <a:ext cx="714710" cy="714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A0809-7327-4464-8A7D-8FC9DC179EFC}">
      <dsp:nvSpPr>
        <dsp:cNvPr id="0" name=""/>
        <dsp:cNvSpPr/>
      </dsp:nvSpPr>
      <dsp:spPr>
        <a:xfrm>
          <a:off x="5940207" y="1085578"/>
          <a:ext cx="414532" cy="414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00D514-2A06-40E5-8D3C-166ED8D80EE7}">
      <dsp:nvSpPr>
        <dsp:cNvPr id="0" name=""/>
        <dsp:cNvSpPr/>
      </dsp:nvSpPr>
      <dsp:spPr>
        <a:xfrm>
          <a:off x="6657981" y="935489"/>
          <a:ext cx="1684675" cy="714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Critical point: Sustainable healthcare must balance environmental responsibilities with affordability, quality of care and equitable access (WCED, 1987; United Nations, 2015).</a:t>
          </a:r>
          <a:endParaRPr lang="en-US" sz="1100" kern="1200" dirty="0"/>
        </a:p>
      </dsp:txBody>
      <dsp:txXfrm>
        <a:off x="6657981" y="935489"/>
        <a:ext cx="1684675" cy="7147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BC09D-E9B4-48F4-919C-6E44F801ABB1}">
      <dsp:nvSpPr>
        <dsp:cNvPr id="0" name=""/>
        <dsp:cNvSpPr/>
      </dsp:nvSpPr>
      <dsp:spPr>
        <a:xfrm>
          <a:off x="3663" y="557361"/>
          <a:ext cx="1983302" cy="118998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Biopsychosocial Model (Engel, 1977)</a:t>
          </a:r>
          <a:endParaRPr lang="en-US" sz="1200" kern="1200"/>
        </a:p>
      </dsp:txBody>
      <dsp:txXfrm>
        <a:off x="3663" y="557361"/>
        <a:ext cx="1983302" cy="1189981"/>
      </dsp:txXfrm>
    </dsp:sp>
    <dsp:sp modelId="{3EF8BC33-0AD8-4CCA-B3B3-9590208154B9}">
      <dsp:nvSpPr>
        <dsp:cNvPr id="0" name=""/>
        <dsp:cNvSpPr/>
      </dsp:nvSpPr>
      <dsp:spPr>
        <a:xfrm>
          <a:off x="2185296" y="557361"/>
          <a:ext cx="1983302" cy="118998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Explains health through biological, psychological and social factors.</a:t>
          </a:r>
          <a:endParaRPr lang="en-US" sz="1200" kern="1200"/>
        </a:p>
      </dsp:txBody>
      <dsp:txXfrm>
        <a:off x="2185296" y="557361"/>
        <a:ext cx="1983302" cy="1189981"/>
      </dsp:txXfrm>
    </dsp:sp>
    <dsp:sp modelId="{C117EB3E-48D4-4B3A-AEFD-52592C4CDC6A}">
      <dsp:nvSpPr>
        <dsp:cNvPr id="0" name=""/>
        <dsp:cNvSpPr/>
      </dsp:nvSpPr>
      <dsp:spPr>
        <a:xfrm>
          <a:off x="4366929" y="557361"/>
          <a:ext cx="1983302" cy="118998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Strength: </a:t>
          </a:r>
          <a:r>
            <a:rPr lang="en-GB" sz="1200" kern="1200"/>
            <a:t>Recognises that health is influenced by more than illness.</a:t>
          </a:r>
          <a:endParaRPr lang="en-US" sz="1200" kern="1200"/>
        </a:p>
      </dsp:txBody>
      <dsp:txXfrm>
        <a:off x="4366929" y="557361"/>
        <a:ext cx="1983302" cy="1189981"/>
      </dsp:txXfrm>
    </dsp:sp>
    <dsp:sp modelId="{8F344072-865E-4AC8-B9C7-8E7421C09E25}">
      <dsp:nvSpPr>
        <dsp:cNvPr id="0" name=""/>
        <dsp:cNvSpPr/>
      </dsp:nvSpPr>
      <dsp:spPr>
        <a:xfrm>
          <a:off x="6548562" y="557361"/>
          <a:ext cx="1983302" cy="118998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Application</a:t>
          </a:r>
          <a:r>
            <a:rPr lang="en-GB" sz="1200" kern="1200"/>
            <a:t>: Supports holistic, person-centred care by considering physical health, emotional wellbeing and social circumstances.</a:t>
          </a:r>
          <a:endParaRPr lang="en-US" sz="1200" kern="1200"/>
        </a:p>
      </dsp:txBody>
      <dsp:txXfrm>
        <a:off x="6548562" y="557361"/>
        <a:ext cx="1983302" cy="1189981"/>
      </dsp:txXfrm>
    </dsp:sp>
    <dsp:sp modelId="{DA4CD794-60D2-430B-99D4-EA62E4F28662}">
      <dsp:nvSpPr>
        <dsp:cNvPr id="0" name=""/>
        <dsp:cNvSpPr/>
      </dsp:nvSpPr>
      <dsp:spPr>
        <a:xfrm>
          <a:off x="8730195" y="557361"/>
          <a:ext cx="1983302" cy="118998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Limitation</a:t>
          </a:r>
          <a:r>
            <a:rPr lang="en-GB" sz="1200" kern="1200"/>
            <a:t>: Can be difficult to apply consistently because of its broad scope.</a:t>
          </a:r>
          <a:endParaRPr lang="en-US" sz="1200" kern="1200"/>
        </a:p>
      </dsp:txBody>
      <dsp:txXfrm>
        <a:off x="8730195" y="557361"/>
        <a:ext cx="1983302" cy="1189981"/>
      </dsp:txXfrm>
    </dsp:sp>
    <dsp:sp modelId="{08242E43-84CB-4055-A97B-1EE43863E1AD}">
      <dsp:nvSpPr>
        <dsp:cNvPr id="0" name=""/>
        <dsp:cNvSpPr/>
      </dsp:nvSpPr>
      <dsp:spPr>
        <a:xfrm>
          <a:off x="3663" y="1945673"/>
          <a:ext cx="1983302" cy="118998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Health Belief Model (Rosenstock, 1974)</a:t>
          </a:r>
          <a:endParaRPr lang="en-US" sz="1200" kern="1200"/>
        </a:p>
      </dsp:txBody>
      <dsp:txXfrm>
        <a:off x="3663" y="1945673"/>
        <a:ext cx="1983302" cy="1189981"/>
      </dsp:txXfrm>
    </dsp:sp>
    <dsp:sp modelId="{4B3D4C47-E2F9-4ACF-B403-2D88157A5E57}">
      <dsp:nvSpPr>
        <dsp:cNvPr id="0" name=""/>
        <dsp:cNvSpPr/>
      </dsp:nvSpPr>
      <dsp:spPr>
        <a:xfrm>
          <a:off x="2185296" y="1945673"/>
          <a:ext cx="1983302" cy="118998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Explains how people's beliefs about health risks, benefits and barriers influence their behaviour.</a:t>
          </a:r>
          <a:endParaRPr lang="en-US" sz="1200" kern="1200"/>
        </a:p>
      </dsp:txBody>
      <dsp:txXfrm>
        <a:off x="2185296" y="1945673"/>
        <a:ext cx="1983302" cy="1189981"/>
      </dsp:txXfrm>
    </dsp:sp>
    <dsp:sp modelId="{EB9118A4-26D7-4055-933F-8AD521A31E86}">
      <dsp:nvSpPr>
        <dsp:cNvPr id="0" name=""/>
        <dsp:cNvSpPr/>
      </dsp:nvSpPr>
      <dsp:spPr>
        <a:xfrm>
          <a:off x="4366929" y="1945673"/>
          <a:ext cx="1983302" cy="118998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Application</a:t>
          </a:r>
          <a:r>
            <a:rPr lang="en-GB" sz="1200" kern="1200" dirty="0"/>
            <a:t>: Supports health promotion, screening and preventive programmes.</a:t>
          </a:r>
          <a:endParaRPr lang="en-US" sz="1200" kern="1200" dirty="0"/>
        </a:p>
      </dsp:txBody>
      <dsp:txXfrm>
        <a:off x="4366929" y="1945673"/>
        <a:ext cx="1983302" cy="1189981"/>
      </dsp:txXfrm>
    </dsp:sp>
    <dsp:sp modelId="{51E23C8B-C0ED-4767-828B-49FC0FF96950}">
      <dsp:nvSpPr>
        <dsp:cNvPr id="0" name=""/>
        <dsp:cNvSpPr/>
      </dsp:nvSpPr>
      <dsp:spPr>
        <a:xfrm>
          <a:off x="6548562" y="1945673"/>
          <a:ext cx="1983302" cy="118998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Strength: </a:t>
          </a:r>
          <a:r>
            <a:rPr lang="en-GB" sz="1200" kern="1200"/>
            <a:t>Helps professionals understand and encourage healthier behaviours.</a:t>
          </a:r>
          <a:endParaRPr lang="en-US" sz="1200" kern="1200"/>
        </a:p>
      </dsp:txBody>
      <dsp:txXfrm>
        <a:off x="6548562" y="1945673"/>
        <a:ext cx="1983302" cy="1189981"/>
      </dsp:txXfrm>
    </dsp:sp>
    <dsp:sp modelId="{ADC78F4E-56B8-41B5-A9AA-19BAEED095E9}">
      <dsp:nvSpPr>
        <dsp:cNvPr id="0" name=""/>
        <dsp:cNvSpPr/>
      </dsp:nvSpPr>
      <dsp:spPr>
        <a:xfrm>
          <a:off x="8730195" y="1945673"/>
          <a:ext cx="1983302" cy="118998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Limitation: </a:t>
          </a:r>
          <a:r>
            <a:rPr lang="en-GB" sz="1200" kern="1200"/>
            <a:t>Focuses mainly on individual choices rather than wider social inequalities.</a:t>
          </a:r>
          <a:endParaRPr lang="en-US" sz="1200" kern="1200"/>
        </a:p>
      </dsp:txBody>
      <dsp:txXfrm>
        <a:off x="8730195" y="1945673"/>
        <a:ext cx="1983302" cy="11899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B737A-81F5-42EF-B465-7F5134DE0CA1}">
      <dsp:nvSpPr>
        <dsp:cNvPr id="0" name=""/>
        <dsp:cNvSpPr/>
      </dsp:nvSpPr>
      <dsp:spPr>
        <a:xfrm>
          <a:off x="4526" y="237313"/>
          <a:ext cx="1978943" cy="11873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SDG 3: Good Health and Well-being</a:t>
          </a:r>
          <a:endParaRPr lang="en-US" sz="1200" kern="1200" dirty="0"/>
        </a:p>
      </dsp:txBody>
      <dsp:txXfrm>
        <a:off x="39303" y="272090"/>
        <a:ext cx="1909389" cy="1117812"/>
      </dsp:txXfrm>
    </dsp:sp>
    <dsp:sp modelId="{B66266C0-B4D8-4723-AACC-4288133A6325}">
      <dsp:nvSpPr>
        <dsp:cNvPr id="0" name=""/>
        <dsp:cNvSpPr/>
      </dsp:nvSpPr>
      <dsp:spPr>
        <a:xfrm>
          <a:off x="2157617" y="585607"/>
          <a:ext cx="419536" cy="4907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157617" y="683763"/>
        <a:ext cx="293675" cy="294466"/>
      </dsp:txXfrm>
    </dsp:sp>
    <dsp:sp modelId="{B75BAA83-6FF2-4E05-A3E3-8ED17D66AC44}">
      <dsp:nvSpPr>
        <dsp:cNvPr id="0" name=""/>
        <dsp:cNvSpPr/>
      </dsp:nvSpPr>
      <dsp:spPr>
        <a:xfrm>
          <a:off x="2775047" y="237313"/>
          <a:ext cx="1978943" cy="11873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Promotes healthy lives, disease prevention, mental wellbeing and access to essential healthcare.</a:t>
          </a:r>
          <a:endParaRPr lang="en-US" sz="1200" kern="1200"/>
        </a:p>
      </dsp:txBody>
      <dsp:txXfrm>
        <a:off x="2809824" y="272090"/>
        <a:ext cx="1909389" cy="1117812"/>
      </dsp:txXfrm>
    </dsp:sp>
    <dsp:sp modelId="{E669E9BF-4258-4812-A427-20725D3E7201}">
      <dsp:nvSpPr>
        <dsp:cNvPr id="0" name=""/>
        <dsp:cNvSpPr/>
      </dsp:nvSpPr>
      <dsp:spPr>
        <a:xfrm>
          <a:off x="4928138" y="585607"/>
          <a:ext cx="419536" cy="4907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928138" y="683763"/>
        <a:ext cx="293675" cy="294466"/>
      </dsp:txXfrm>
    </dsp:sp>
    <dsp:sp modelId="{DEFDB55C-266D-4A1E-A346-72BE095BAFBC}">
      <dsp:nvSpPr>
        <dsp:cNvPr id="0" name=""/>
        <dsp:cNvSpPr/>
      </dsp:nvSpPr>
      <dsp:spPr>
        <a:xfrm>
          <a:off x="5545568" y="237313"/>
          <a:ext cx="1978943" cy="11873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SDG 10  Reduced Inequalities</a:t>
          </a:r>
          <a:endParaRPr lang="en-US" sz="1200" kern="1200"/>
        </a:p>
      </dsp:txBody>
      <dsp:txXfrm>
        <a:off x="5580345" y="272090"/>
        <a:ext cx="1909389" cy="1117812"/>
      </dsp:txXfrm>
    </dsp:sp>
    <dsp:sp modelId="{E72752A8-A15B-4A84-BC56-AEE36C406B88}">
      <dsp:nvSpPr>
        <dsp:cNvPr id="0" name=""/>
        <dsp:cNvSpPr/>
      </dsp:nvSpPr>
      <dsp:spPr>
        <a:xfrm>
          <a:off x="7698659" y="585607"/>
          <a:ext cx="419536" cy="4907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7698659" y="683763"/>
        <a:ext cx="293675" cy="294466"/>
      </dsp:txXfrm>
    </dsp:sp>
    <dsp:sp modelId="{8A39F140-3177-4022-A3C2-290BCD60913D}">
      <dsp:nvSpPr>
        <dsp:cNvPr id="0" name=""/>
        <dsp:cNvSpPr/>
      </dsp:nvSpPr>
      <dsp:spPr>
        <a:xfrm>
          <a:off x="8316090" y="237313"/>
          <a:ext cx="1978943" cy="11873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Promotes inclusion and aims to reduce inequalities within and between countries.</a:t>
          </a:r>
          <a:endParaRPr lang="en-US" sz="1200" kern="1200"/>
        </a:p>
      </dsp:txBody>
      <dsp:txXfrm>
        <a:off x="8350867" y="272090"/>
        <a:ext cx="1909389" cy="11178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66735-2085-4672-9F84-5C2737BFD8BB}">
      <dsp:nvSpPr>
        <dsp:cNvPr id="0" name=""/>
        <dsp:cNvSpPr/>
      </dsp:nvSpPr>
      <dsp:spPr>
        <a:xfrm>
          <a:off x="4591"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Who</a:t>
          </a:r>
          <a:endParaRPr lang="en-US" sz="1400" kern="1200"/>
        </a:p>
      </dsp:txBody>
      <dsp:txXfrm>
        <a:off x="29607" y="202669"/>
        <a:ext cx="1373478" cy="804074"/>
      </dsp:txXfrm>
    </dsp:sp>
    <dsp:sp modelId="{23B28664-75D5-4A68-A9AF-0D53E471DB2D}">
      <dsp:nvSpPr>
        <dsp:cNvPr id="0" name=""/>
        <dsp:cNvSpPr/>
      </dsp:nvSpPr>
      <dsp:spPr>
        <a:xfrm>
          <a:off x="1553371" y="42819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553371" y="498797"/>
        <a:ext cx="211249" cy="211818"/>
      </dsp:txXfrm>
    </dsp:sp>
    <dsp:sp modelId="{E14B3110-687F-4F3B-9C54-2858B4DF1F9A}">
      <dsp:nvSpPr>
        <dsp:cNvPr id="0" name=""/>
        <dsp:cNvSpPr/>
      </dsp:nvSpPr>
      <dsp:spPr>
        <a:xfrm>
          <a:off x="1997506"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Children and families across England.</a:t>
          </a:r>
          <a:endParaRPr lang="en-US" sz="1400" kern="1200"/>
        </a:p>
      </dsp:txBody>
      <dsp:txXfrm>
        <a:off x="2022522" y="202669"/>
        <a:ext cx="1373478" cy="804074"/>
      </dsp:txXfrm>
    </dsp:sp>
    <dsp:sp modelId="{0379352C-6FB9-404F-919A-1AA88D08A605}">
      <dsp:nvSpPr>
        <dsp:cNvPr id="0" name=""/>
        <dsp:cNvSpPr/>
      </dsp:nvSpPr>
      <dsp:spPr>
        <a:xfrm>
          <a:off x="3546285" y="42819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546285" y="498797"/>
        <a:ext cx="211249" cy="211818"/>
      </dsp:txXfrm>
    </dsp:sp>
    <dsp:sp modelId="{FEF7E2BA-7162-4132-B425-140D0ADBF659}">
      <dsp:nvSpPr>
        <dsp:cNvPr id="0" name=""/>
        <dsp:cNvSpPr/>
      </dsp:nvSpPr>
      <dsp:spPr>
        <a:xfrm>
          <a:off x="3990420"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does it provide?</a:t>
          </a:r>
          <a:endParaRPr lang="en-US" sz="1400" kern="1200"/>
        </a:p>
      </dsp:txBody>
      <dsp:txXfrm>
        <a:off x="4015436" y="202669"/>
        <a:ext cx="1373478" cy="804074"/>
      </dsp:txXfrm>
    </dsp:sp>
    <dsp:sp modelId="{E2F693C0-F55C-4A6D-BB80-2D815A0F4E00}">
      <dsp:nvSpPr>
        <dsp:cNvPr id="0" name=""/>
        <dsp:cNvSpPr/>
      </dsp:nvSpPr>
      <dsp:spPr>
        <a:xfrm>
          <a:off x="5539200" y="42819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539200" y="498797"/>
        <a:ext cx="211249" cy="211818"/>
      </dsp:txXfrm>
    </dsp:sp>
    <dsp:sp modelId="{E5F74363-5230-49A1-ABC9-6AA2EAF92293}">
      <dsp:nvSpPr>
        <dsp:cNvPr id="0" name=""/>
        <dsp:cNvSpPr/>
      </dsp:nvSpPr>
      <dsp:spPr>
        <a:xfrm>
          <a:off x="5983335"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Healthy eating advice</a:t>
          </a:r>
          <a:endParaRPr lang="en-US" sz="1400" kern="1200"/>
        </a:p>
      </dsp:txBody>
      <dsp:txXfrm>
        <a:off x="6008351" y="202669"/>
        <a:ext cx="1373478" cy="804074"/>
      </dsp:txXfrm>
    </dsp:sp>
    <dsp:sp modelId="{03595458-F992-4306-BE12-AC59715BD7BE}">
      <dsp:nvSpPr>
        <dsp:cNvPr id="0" name=""/>
        <dsp:cNvSpPr/>
      </dsp:nvSpPr>
      <dsp:spPr>
        <a:xfrm>
          <a:off x="7532114" y="42819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532114" y="498797"/>
        <a:ext cx="211249" cy="211818"/>
      </dsp:txXfrm>
    </dsp:sp>
    <dsp:sp modelId="{33FAE50D-FEA1-431D-8BDA-FAD1E0C7FF7D}">
      <dsp:nvSpPr>
        <dsp:cNvPr id="0" name=""/>
        <dsp:cNvSpPr/>
      </dsp:nvSpPr>
      <dsp:spPr>
        <a:xfrm>
          <a:off x="7976249"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Physical activity ideas</a:t>
          </a:r>
          <a:endParaRPr lang="en-US" sz="1400" kern="1200"/>
        </a:p>
      </dsp:txBody>
      <dsp:txXfrm>
        <a:off x="8001265" y="202669"/>
        <a:ext cx="1373478" cy="804074"/>
      </dsp:txXfrm>
    </dsp:sp>
    <dsp:sp modelId="{A631F609-7574-475A-AC44-4FB52EF63C3E}">
      <dsp:nvSpPr>
        <dsp:cNvPr id="0" name=""/>
        <dsp:cNvSpPr/>
      </dsp:nvSpPr>
      <dsp:spPr>
        <a:xfrm rot="5400000">
          <a:off x="8537112" y="1131405"/>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582096" y="1157028"/>
        <a:ext cx="211818" cy="211249"/>
      </dsp:txXfrm>
    </dsp:sp>
    <dsp:sp modelId="{842BCB84-B5D8-46B4-8A77-D5544C6BD1FB}">
      <dsp:nvSpPr>
        <dsp:cNvPr id="0" name=""/>
        <dsp:cNvSpPr/>
      </dsp:nvSpPr>
      <dsp:spPr>
        <a:xfrm>
          <a:off x="7976249"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Sugar reduction guidance</a:t>
          </a:r>
          <a:endParaRPr lang="en-US" sz="1400" kern="1200"/>
        </a:p>
      </dsp:txBody>
      <dsp:txXfrm>
        <a:off x="8001265" y="1626179"/>
        <a:ext cx="1373478" cy="804074"/>
      </dsp:txXfrm>
    </dsp:sp>
    <dsp:sp modelId="{CA1CBAB1-E3AD-4583-8239-5271530E96D9}">
      <dsp:nvSpPr>
        <dsp:cNvPr id="0" name=""/>
        <dsp:cNvSpPr/>
      </dsp:nvSpPr>
      <dsp:spPr>
        <a:xfrm rot="10800000">
          <a:off x="7549196" y="185170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7639731" y="1922307"/>
        <a:ext cx="211249" cy="211818"/>
      </dsp:txXfrm>
    </dsp:sp>
    <dsp:sp modelId="{A0C60A0A-F5AB-4167-9C90-15AB658EBFE6}">
      <dsp:nvSpPr>
        <dsp:cNvPr id="0" name=""/>
        <dsp:cNvSpPr/>
      </dsp:nvSpPr>
      <dsp:spPr>
        <a:xfrm>
          <a:off x="5983335"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Family-friendly resources</a:t>
          </a:r>
          <a:endParaRPr lang="en-US" sz="1400" kern="1200"/>
        </a:p>
      </dsp:txBody>
      <dsp:txXfrm>
        <a:off x="6008351" y="1626179"/>
        <a:ext cx="1373478" cy="804074"/>
      </dsp:txXfrm>
    </dsp:sp>
    <dsp:sp modelId="{F2D5F77B-C91B-4BA1-9D7E-0DF180A5D87F}">
      <dsp:nvSpPr>
        <dsp:cNvPr id="0" name=""/>
        <dsp:cNvSpPr/>
      </dsp:nvSpPr>
      <dsp:spPr>
        <a:xfrm rot="10800000">
          <a:off x="5556282" y="185170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5646817" y="1922307"/>
        <a:ext cx="211249" cy="211818"/>
      </dsp:txXfrm>
    </dsp:sp>
    <dsp:sp modelId="{8275D13B-FE19-4CD1-9ECF-EE249564BAFF}">
      <dsp:nvSpPr>
        <dsp:cNvPr id="0" name=""/>
        <dsp:cNvSpPr/>
      </dsp:nvSpPr>
      <dsp:spPr>
        <a:xfrm>
          <a:off x="3990420"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Intended impact</a:t>
          </a:r>
          <a:endParaRPr lang="en-US" sz="1400" kern="1200"/>
        </a:p>
      </dsp:txBody>
      <dsp:txXfrm>
        <a:off x="4015436" y="1626179"/>
        <a:ext cx="1373478" cy="804074"/>
      </dsp:txXfrm>
    </dsp:sp>
    <dsp:sp modelId="{369313D9-EBF2-4551-B200-312BAF5A2D76}">
      <dsp:nvSpPr>
        <dsp:cNvPr id="0" name=""/>
        <dsp:cNvSpPr/>
      </dsp:nvSpPr>
      <dsp:spPr>
        <a:xfrm rot="10800000">
          <a:off x="3563367" y="185170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653902" y="1922307"/>
        <a:ext cx="211249" cy="211818"/>
      </dsp:txXfrm>
    </dsp:sp>
    <dsp:sp modelId="{C2E56414-EC22-4F7D-BACB-E9134C2C2A60}">
      <dsp:nvSpPr>
        <dsp:cNvPr id="0" name=""/>
        <dsp:cNvSpPr/>
      </dsp:nvSpPr>
      <dsp:spPr>
        <a:xfrm>
          <a:off x="1997506"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Greater health awareness</a:t>
          </a:r>
          <a:endParaRPr lang="en-US" sz="1400" kern="1200"/>
        </a:p>
      </dsp:txBody>
      <dsp:txXfrm>
        <a:off x="2022522" y="1626179"/>
        <a:ext cx="1373478" cy="804074"/>
      </dsp:txXfrm>
    </dsp:sp>
    <dsp:sp modelId="{13EE03EE-7390-44A8-9807-3BFC32EF77C3}">
      <dsp:nvSpPr>
        <dsp:cNvPr id="0" name=""/>
        <dsp:cNvSpPr/>
      </dsp:nvSpPr>
      <dsp:spPr>
        <a:xfrm rot="10800000">
          <a:off x="1570453" y="185170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1660988" y="1922307"/>
        <a:ext cx="211249" cy="211818"/>
      </dsp:txXfrm>
    </dsp:sp>
    <dsp:sp modelId="{A75151FB-3294-4D89-B007-51534F8C933A}">
      <dsp:nvSpPr>
        <dsp:cNvPr id="0" name=""/>
        <dsp:cNvSpPr/>
      </dsp:nvSpPr>
      <dsp:spPr>
        <a:xfrm>
          <a:off x="4591"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Healthier lifestyle choices</a:t>
          </a:r>
          <a:endParaRPr lang="en-US" sz="1400" kern="1200"/>
        </a:p>
      </dsp:txBody>
      <dsp:txXfrm>
        <a:off x="29607" y="1626179"/>
        <a:ext cx="1373478" cy="804074"/>
      </dsp:txXfrm>
    </dsp:sp>
    <dsp:sp modelId="{6257DE5F-CDAB-454C-A7F8-C2FF0B8164BB}">
      <dsp:nvSpPr>
        <dsp:cNvPr id="0" name=""/>
        <dsp:cNvSpPr/>
      </dsp:nvSpPr>
      <dsp:spPr>
        <a:xfrm rot="5400000">
          <a:off x="565455" y="2554915"/>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610439" y="2580538"/>
        <a:ext cx="211818" cy="211249"/>
      </dsp:txXfrm>
    </dsp:sp>
    <dsp:sp modelId="{AB6D71FE-787D-4A3F-B426-84B9388AA43E}">
      <dsp:nvSpPr>
        <dsp:cNvPr id="0" name=""/>
        <dsp:cNvSpPr/>
      </dsp:nvSpPr>
      <dsp:spPr>
        <a:xfrm>
          <a:off x="4591"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Prevention of long-term illness</a:t>
          </a:r>
          <a:endParaRPr lang="en-US" sz="1400" kern="1200"/>
        </a:p>
      </dsp:txBody>
      <dsp:txXfrm>
        <a:off x="29607" y="3049690"/>
        <a:ext cx="1373478" cy="804074"/>
      </dsp:txXfrm>
    </dsp:sp>
    <dsp:sp modelId="{7AA78E5A-DFF8-4240-90A0-5ADF4B5CE002}">
      <dsp:nvSpPr>
        <dsp:cNvPr id="0" name=""/>
        <dsp:cNvSpPr/>
      </dsp:nvSpPr>
      <dsp:spPr>
        <a:xfrm>
          <a:off x="1553371" y="3275212"/>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553371" y="3345818"/>
        <a:ext cx="211249" cy="211818"/>
      </dsp:txXfrm>
    </dsp:sp>
    <dsp:sp modelId="{033F5AD4-2C04-48DC-8AC0-0175C2D2CBCF}">
      <dsp:nvSpPr>
        <dsp:cNvPr id="0" name=""/>
        <dsp:cNvSpPr/>
      </dsp:nvSpPr>
      <dsp:spPr>
        <a:xfrm>
          <a:off x="1997506"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Why is it important?</a:t>
          </a:r>
          <a:endParaRPr lang="en-US" sz="1400" kern="1200"/>
        </a:p>
      </dsp:txBody>
      <dsp:txXfrm>
        <a:off x="2022522" y="3049690"/>
        <a:ext cx="1373478" cy="804074"/>
      </dsp:txXfrm>
    </dsp:sp>
    <dsp:sp modelId="{E6109403-9841-478C-84CB-62736F662FB0}">
      <dsp:nvSpPr>
        <dsp:cNvPr id="0" name=""/>
        <dsp:cNvSpPr/>
      </dsp:nvSpPr>
      <dsp:spPr>
        <a:xfrm>
          <a:off x="3546285" y="3275212"/>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546285" y="3345818"/>
        <a:ext cx="211249" cy="211818"/>
      </dsp:txXfrm>
    </dsp:sp>
    <dsp:sp modelId="{598D92C7-8153-4E6F-9CF7-2C1EABA39B2F}">
      <dsp:nvSpPr>
        <dsp:cNvPr id="0" name=""/>
        <dsp:cNvSpPr/>
      </dsp:nvSpPr>
      <dsp:spPr>
        <a:xfrm>
          <a:off x="3990420"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Supports SDG 3.4</a:t>
          </a:r>
          <a:endParaRPr lang="en-US" sz="1400" kern="1200"/>
        </a:p>
      </dsp:txBody>
      <dsp:txXfrm>
        <a:off x="4015436" y="3049690"/>
        <a:ext cx="1373478" cy="804074"/>
      </dsp:txXfrm>
    </dsp:sp>
    <dsp:sp modelId="{F7F9C6AA-875F-4A92-823E-4092E46F127D}">
      <dsp:nvSpPr>
        <dsp:cNvPr id="0" name=""/>
        <dsp:cNvSpPr/>
      </dsp:nvSpPr>
      <dsp:spPr>
        <a:xfrm>
          <a:off x="5539200" y="3275212"/>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539200" y="3345818"/>
        <a:ext cx="211249" cy="211818"/>
      </dsp:txXfrm>
    </dsp:sp>
    <dsp:sp modelId="{608D8477-CBA2-4FF0-B0D6-C0FAB2289430}">
      <dsp:nvSpPr>
        <dsp:cNvPr id="0" name=""/>
        <dsp:cNvSpPr/>
      </dsp:nvSpPr>
      <dsp:spPr>
        <a:xfrm>
          <a:off x="5983335"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Encourages prevention</a:t>
          </a:r>
          <a:endParaRPr lang="en-US" sz="1400" kern="1200"/>
        </a:p>
      </dsp:txBody>
      <dsp:txXfrm>
        <a:off x="6008351" y="3049690"/>
        <a:ext cx="1373478" cy="804074"/>
      </dsp:txXfrm>
    </dsp:sp>
    <dsp:sp modelId="{88419A4F-AECB-4E60-A599-C6449DE9E2D4}">
      <dsp:nvSpPr>
        <dsp:cNvPr id="0" name=""/>
        <dsp:cNvSpPr/>
      </dsp:nvSpPr>
      <dsp:spPr>
        <a:xfrm>
          <a:off x="7532114" y="3275212"/>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532114" y="3345818"/>
        <a:ext cx="211249" cy="211818"/>
      </dsp:txXfrm>
    </dsp:sp>
    <dsp:sp modelId="{AFB44D5C-028F-43B1-9111-5236986945D8}">
      <dsp:nvSpPr>
        <dsp:cNvPr id="0" name=""/>
        <dsp:cNvSpPr/>
      </dsp:nvSpPr>
      <dsp:spPr>
        <a:xfrm>
          <a:off x="7976249"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Highlights health inequalities</a:t>
          </a:r>
          <a:endParaRPr lang="en-US" sz="1400" kern="1200"/>
        </a:p>
      </dsp:txBody>
      <dsp:txXfrm>
        <a:off x="8001265" y="3049690"/>
        <a:ext cx="1373478" cy="8040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29.335"/>
    </inkml:context>
    <inkml:brush xml:id="br0">
      <inkml:brushProperty name="width" value="0.035" units="cm"/>
      <inkml:brushProperty name="height" value="0.035" units="cm"/>
      <inkml:brushProperty name="color" value="#E71224"/>
    </inkml:brush>
  </inkml:definitions>
  <inkml:trace contextRef="#ctx0" brushRef="#br0">0 0 24575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29.544"/>
    </inkml:context>
    <inkml:brush xml:id="br0">
      <inkml:brushProperty name="width" value="0.035" units="cm"/>
      <inkml:brushProperty name="height" value="0.035" units="cm"/>
      <inkml:brushProperty name="color" value="#E71224"/>
    </inkml:brush>
  </inkml:definitions>
  <inkml:trace contextRef="#ctx0" brushRef="#br0">0 0 24575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34.217"/>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34.408"/>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35.476"/>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35.717"/>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56.408"/>
    </inkml:context>
    <inkml:brush xml:id="br0">
      <inkml:brushProperty name="width" value="0.035" units="cm"/>
      <inkml:brushProperty name="height" value="0.035" units="cm"/>
    </inkml:brush>
  </inkml:definitions>
  <inkml:trace contextRef="#ctx0" brushRef="#br0">0 0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57.446"/>
    </inkml:context>
    <inkml:brush xml:id="br0">
      <inkml:brushProperty name="width" value="0.035" units="cm"/>
      <inkml:brushProperty name="height" value="0.035" units="cm"/>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57.670"/>
    </inkml:context>
    <inkml:brush xml:id="br0">
      <inkml:brushProperty name="width" value="0.035" units="cm"/>
      <inkml:brushProperty name="height" value="0.035" units="cm"/>
    </inkml:brush>
  </inkml:definitions>
  <inkml:trace contextRef="#ctx0" brushRef="#br0">1 1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58.866"/>
    </inkml:context>
    <inkml:brush xml:id="br0">
      <inkml:brushProperty name="width" value="0.035" units="cm"/>
      <inkml:brushProperty name="height" value="0.035" units="cm"/>
    </inkml:brush>
  </inkml:definitions>
  <inkml:trace contextRef="#ctx0" brushRef="#br0">1 1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4.295"/>
    </inkml:context>
    <inkml:brush xml:id="br0">
      <inkml:brushProperty name="width" value="0.035" units="cm"/>
      <inkml:brushProperty name="height" value="0.035" units="cm"/>
    </inkml:brush>
  </inkml:definitions>
  <inkml:trace contextRef="#ctx0" brushRef="#br0">1 0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4.519"/>
    </inkml:context>
    <inkml:brush xml:id="br0">
      <inkml:brushProperty name="width" value="0.035" units="cm"/>
      <inkml:brushProperty name="height" value="0.035" units="cm"/>
    </inkml:brush>
  </inkml:definitions>
  <inkml:trace contextRef="#ctx0" brushRef="#br0">1 0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5.365"/>
    </inkml:context>
    <inkml:brush xml:id="br0">
      <inkml:brushProperty name="width" value="0.035" units="cm"/>
      <inkml:brushProperty name="height" value="0.035" units="cm"/>
    </inkml:brush>
  </inkml:definitions>
  <inkml:trace contextRef="#ctx0" brushRef="#br0">0 0 24575,'0'0'-8191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5.589"/>
    </inkml:context>
    <inkml:brush xml:id="br0">
      <inkml:brushProperty name="width" value="0.035" units="cm"/>
      <inkml:brushProperty name="height" value="0.035" units="cm"/>
    </inkml:brush>
  </inkml:definitions>
  <inkml:trace contextRef="#ctx0" brushRef="#br0">0 0 24575,'0'0'-8191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7.569"/>
    </inkml:context>
    <inkml:brush xml:id="br0">
      <inkml:brushProperty name="width" value="0.035" units="cm"/>
      <inkml:brushProperty name="height" value="0.035" units="cm"/>
    </inkml:brush>
  </inkml:definitions>
  <inkml:trace contextRef="#ctx0" brushRef="#br0">83 1 24575,'6'6'0,"-1"1"0,0 0 0,-1 1 0,0-1 0,0 1 0,5 13 0,-2-4 0,30 69 0,12 27 0,85 144 0,-115-230 0,1 0 0,33 33 0,24 31 0,-55-66 0,-17-20 0,-1 0 0,0 0 0,0 0 0,7 11 0,-11-15 0,1-1 0,-1 0 0,0 1 0,0-1 0,0 0 0,0 1 0,0-1 0,0 0 0,0 1 0,0-1 0,0 1 0,0-1 0,0 0 0,0 1 0,0-1 0,0 0 0,0 1 0,0-1 0,0 0 0,0 1 0,-1-1 0,1 0 0,0 1 0,0-1 0,0 0 0,-1 1 0,1-1 0,0 0 0,0 0 0,0 1 0,-1-1 0,1 0 0,0 0 0,-1 0 0,1 1 0,-18 4 0,-22-3 0,39-2 0,-22-1 12,0-1 0,0-2 0,0 0 0,1-1 0,0-2 0,0 0 0,0-1 0,1-2 0,-29-16 0,-15-14-748,-89-73-1,153 113 725,-31-25-6814</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17:13.859"/>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17:40.292"/>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17:41.614"/>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36C498-AD6D-4368-A0F0-3B7E81E060D4}"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50AA24-D458-4520-B85C-6F83CEC38A75}" type="slidenum">
              <a:rPr lang="en-GB" smtClean="0"/>
              <a:t>‹#›</a:t>
            </a:fld>
            <a:endParaRPr lang="en-GB"/>
          </a:p>
        </p:txBody>
      </p:sp>
    </p:spTree>
    <p:extLst>
      <p:ext uri="{BB962C8B-B14F-4D97-AF65-F5344CB8AC3E}">
        <p14:creationId xmlns:p14="http://schemas.microsoft.com/office/powerpoint/2010/main" val="1788154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50AA24-D458-4520-B85C-6F83CEC38A75}" type="slidenum">
              <a:rPr lang="en-GB" smtClean="0"/>
              <a:t>3</a:t>
            </a:fld>
            <a:endParaRPr lang="en-GB"/>
          </a:p>
        </p:txBody>
      </p:sp>
    </p:spTree>
    <p:extLst>
      <p:ext uri="{BB962C8B-B14F-4D97-AF65-F5344CB8AC3E}">
        <p14:creationId xmlns:p14="http://schemas.microsoft.com/office/powerpoint/2010/main" val="1898063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50AA24-D458-4520-B85C-6F83CEC38A75}" type="slidenum">
              <a:rPr lang="en-GB" smtClean="0"/>
              <a:t>5</a:t>
            </a:fld>
            <a:endParaRPr lang="en-GB"/>
          </a:p>
        </p:txBody>
      </p:sp>
    </p:spTree>
    <p:extLst>
      <p:ext uri="{BB962C8B-B14F-4D97-AF65-F5344CB8AC3E}">
        <p14:creationId xmlns:p14="http://schemas.microsoft.com/office/powerpoint/2010/main" val="4118307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50AA24-D458-4520-B85C-6F83CEC38A75}" type="slidenum">
              <a:rPr lang="en-GB" smtClean="0"/>
              <a:t>6</a:t>
            </a:fld>
            <a:endParaRPr lang="en-GB"/>
          </a:p>
        </p:txBody>
      </p:sp>
    </p:spTree>
    <p:extLst>
      <p:ext uri="{BB962C8B-B14F-4D97-AF65-F5344CB8AC3E}">
        <p14:creationId xmlns:p14="http://schemas.microsoft.com/office/powerpoint/2010/main" val="2904782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50AA24-D458-4520-B85C-6F83CEC38A75}" type="slidenum">
              <a:rPr lang="en-GB" smtClean="0"/>
              <a:t>7</a:t>
            </a:fld>
            <a:endParaRPr lang="en-GB"/>
          </a:p>
        </p:txBody>
      </p:sp>
    </p:spTree>
    <p:extLst>
      <p:ext uri="{BB962C8B-B14F-4D97-AF65-F5344CB8AC3E}">
        <p14:creationId xmlns:p14="http://schemas.microsoft.com/office/powerpoint/2010/main" val="868675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50AA24-D458-4520-B85C-6F83CEC38A75}" type="slidenum">
              <a:rPr lang="en-GB" smtClean="0"/>
              <a:t>11</a:t>
            </a:fld>
            <a:endParaRPr lang="en-GB"/>
          </a:p>
        </p:txBody>
      </p:sp>
    </p:spTree>
    <p:extLst>
      <p:ext uri="{BB962C8B-B14F-4D97-AF65-F5344CB8AC3E}">
        <p14:creationId xmlns:p14="http://schemas.microsoft.com/office/powerpoint/2010/main" val="2244399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569335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3588496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4053510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7C64619-6FD7-473C-8CAD-0551B9B21872}"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1669329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C64619-6FD7-473C-8CAD-0551B9B21872}" type="datetimeFigureOut">
              <a:rPr lang="en-GB" smtClean="0"/>
              <a:t>13/10/2026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592806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730196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1115958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554552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C64619-6FD7-473C-8CAD-0551B9B21872}"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922892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C64619-6FD7-473C-8CAD-0551B9B21872}"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3632738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658802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78014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5426070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1523531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15453562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41958316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306532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7C64619-6FD7-473C-8CAD-0551B9B21872}" type="datetimeFigureOut">
              <a:rPr lang="en-GB" smtClean="0"/>
              <a:t>13/10/2026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F905405-413C-4534-B309-B15F665F50BD}" type="slidenum">
              <a:rPr lang="en-GB" smtClean="0"/>
              <a:t>‹#›</a:t>
            </a:fld>
            <a:endParaRPr lang="en-GB"/>
          </a:p>
        </p:txBody>
      </p:sp>
    </p:spTree>
    <p:extLst>
      <p:ext uri="{BB962C8B-B14F-4D97-AF65-F5344CB8AC3E}">
        <p14:creationId xmlns:p14="http://schemas.microsoft.com/office/powerpoint/2010/main" val="327007474"/>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hyperlink" Target="https://en.wikipedia.org/wiki/Wellness_(alternative_medicine)"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en.wikipedia.org/wiki/Sustainable_Development_Goals" TargetMode="External"/><Relationship Id="rId3" Type="http://schemas.openxmlformats.org/officeDocument/2006/relationships/diagramLayout" Target="../diagrams/layout2.xml"/><Relationship Id="rId7" Type="http://schemas.openxmlformats.org/officeDocument/2006/relationships/image" Target="../media/image11.pn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customXml" Target="../ink/ink5.xml"/><Relationship Id="rId18" Type="http://schemas.openxmlformats.org/officeDocument/2006/relationships/customXml" Target="../ink/ink9.xml"/><Relationship Id="rId3" Type="http://schemas.openxmlformats.org/officeDocument/2006/relationships/diagramData" Target="../diagrams/data4.xml"/><Relationship Id="rId21" Type="http://schemas.openxmlformats.org/officeDocument/2006/relationships/customXml" Target="../ink/ink12.xml"/><Relationship Id="rId7" Type="http://schemas.microsoft.com/office/2007/relationships/diagramDrawing" Target="../diagrams/drawing4.xml"/><Relationship Id="rId12" Type="http://schemas.openxmlformats.org/officeDocument/2006/relationships/customXml" Target="../ink/ink4.xml"/><Relationship Id="rId17" Type="http://schemas.openxmlformats.org/officeDocument/2006/relationships/customXml" Target="../ink/ink8.xml"/><Relationship Id="rId25" Type="http://schemas.openxmlformats.org/officeDocument/2006/relationships/image" Target="../media/image17.png"/><Relationship Id="rId2" Type="http://schemas.openxmlformats.org/officeDocument/2006/relationships/notesSlide" Target="../notesSlides/notesSlide3.xml"/><Relationship Id="rId16" Type="http://schemas.openxmlformats.org/officeDocument/2006/relationships/image" Target="../media/image16.png"/><Relationship Id="rId20" Type="http://schemas.openxmlformats.org/officeDocument/2006/relationships/customXml" Target="../ink/ink11.xml"/><Relationship Id="rId1" Type="http://schemas.openxmlformats.org/officeDocument/2006/relationships/slideLayout" Target="../slideLayouts/slideLayout6.xml"/><Relationship Id="rId6" Type="http://schemas.openxmlformats.org/officeDocument/2006/relationships/diagramColors" Target="../diagrams/colors4.xml"/><Relationship Id="rId11" Type="http://schemas.openxmlformats.org/officeDocument/2006/relationships/customXml" Target="../ink/ink3.xml"/><Relationship Id="rId24" Type="http://schemas.openxmlformats.org/officeDocument/2006/relationships/customXml" Target="../ink/ink15.xml"/><Relationship Id="rId5" Type="http://schemas.openxmlformats.org/officeDocument/2006/relationships/diagramQuickStyle" Target="../diagrams/quickStyle4.xml"/><Relationship Id="rId15" Type="http://schemas.openxmlformats.org/officeDocument/2006/relationships/customXml" Target="../ink/ink7.xml"/><Relationship Id="rId23" Type="http://schemas.openxmlformats.org/officeDocument/2006/relationships/customXml" Target="../ink/ink14.xml"/><Relationship Id="rId10" Type="http://schemas.openxmlformats.org/officeDocument/2006/relationships/customXml" Target="../ink/ink2.xml"/><Relationship Id="rId19" Type="http://schemas.openxmlformats.org/officeDocument/2006/relationships/customXml" Target="../ink/ink10.xml"/><Relationship Id="rId4" Type="http://schemas.openxmlformats.org/officeDocument/2006/relationships/diagramLayout" Target="../diagrams/layout4.xml"/><Relationship Id="rId9" Type="http://schemas.openxmlformats.org/officeDocument/2006/relationships/image" Target="../media/image15.png"/><Relationship Id="rId14" Type="http://schemas.openxmlformats.org/officeDocument/2006/relationships/customXml" Target="../ink/ink6.xml"/><Relationship Id="rId22" Type="http://schemas.openxmlformats.org/officeDocument/2006/relationships/customXml" Target="../ink/ink13.xml"/></Relationships>
</file>

<file path=ppt/slides/_rels/slide7.xml.rels><?xml version="1.0" encoding="UTF-8" standalone="yes"?>
<Relationships xmlns="http://schemas.openxmlformats.org/package/2006/relationships"><Relationship Id="rId3" Type="http://schemas.openxmlformats.org/officeDocument/2006/relationships/customXml" Target="../ink/ink16.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customXml" Target="../ink/ink18.xml"/><Relationship Id="rId5" Type="http://schemas.openxmlformats.org/officeDocument/2006/relationships/customXml" Target="../ink/ink17.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13.png"/><Relationship Id="rId7" Type="http://schemas.openxmlformats.org/officeDocument/2006/relationships/diagramData" Target="../diagrams/data5.xml"/><Relationship Id="rId2" Type="http://schemas.openxmlformats.org/officeDocument/2006/relationships/image" Target="../media/image12.jpeg"/><Relationship Id="rId1" Type="http://schemas.openxmlformats.org/officeDocument/2006/relationships/slideLayout" Target="../slideLayouts/slideLayout6.xml"/><Relationship Id="rId6" Type="http://schemas.openxmlformats.org/officeDocument/2006/relationships/image" Target="../media/image5.png"/><Relationship Id="rId11" Type="http://schemas.microsoft.com/office/2007/relationships/diagramDrawing" Target="../diagrams/drawing5.xml"/><Relationship Id="rId5" Type="http://schemas.openxmlformats.org/officeDocument/2006/relationships/image" Target="../media/image18.png"/><Relationship Id="rId10" Type="http://schemas.openxmlformats.org/officeDocument/2006/relationships/diagramColors" Target="../diagrams/colors5.xml"/><Relationship Id="rId4" Type="http://schemas.openxmlformats.org/officeDocument/2006/relationships/image" Target="../media/image14.png"/><Relationship Id="rId9"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hyperlink" Target="https://otra-educacion.blogspot.com/2020/08/it-all-starts-at-home.html" TargetMode="External"/><Relationship Id="rId2" Type="http://schemas.openxmlformats.org/officeDocument/2006/relationships/image" Target="../media/image19.png"/><Relationship Id="rId1" Type="http://schemas.openxmlformats.org/officeDocument/2006/relationships/slideLayout" Target="../slideLayouts/slideLayout6.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86/1471-2458-12-404" TargetMode="External"/><Relationship Id="rId7" Type="http://schemas.openxmlformats.org/officeDocument/2006/relationships/hyperlink" Target="https://doi.org/10.2196/38786" TargetMode="External"/><Relationship Id="rId2" Type="http://schemas.openxmlformats.org/officeDocument/2006/relationships/hyperlink" Target="https://doi.org/10.1186/s12889-024-20089-5" TargetMode="External"/><Relationship Id="rId1" Type="http://schemas.openxmlformats.org/officeDocument/2006/relationships/slideLayout" Target="../slideLayouts/slideLayout7.xml"/><Relationship Id="rId6" Type="http://schemas.openxmlformats.org/officeDocument/2006/relationships/hyperlink" Target="https://www.legislation.gov.uk/ukpga/2022/31/contents"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doi.org/10.1126/science.847460"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about/equality/equality-hub/national-healthcare-inequalities-improvement-programme/core20plus5/" TargetMode="External"/><Relationship Id="rId3" Type="http://schemas.openxmlformats.org/officeDocument/2006/relationships/hyperlink" Target="https://www.instituteofhealthequity.org/resources-reports/fair-society-healthy-lives-the-marmot-review" TargetMode="External"/><Relationship Id="rId7" Type="http://schemas.openxmlformats.org/officeDocument/2006/relationships/hyperlink" Target="https://www.england.nhs.uk/greenernhs/" TargetMode="External"/><Relationship Id="rId2" Type="http://schemas.openxmlformats.org/officeDocument/2006/relationships/hyperlink" Target="https://doi.org/10.1016/S0140-6736(08)61690-6" TargetMode="External"/><Relationship Id="rId1" Type="http://schemas.openxmlformats.org/officeDocument/2006/relationships/slideLayout" Target="../slideLayouts/slideLayout7.xml"/><Relationship Id="rId6" Type="http://schemas.openxmlformats.org/officeDocument/2006/relationships/hyperlink" Target="https://www.england.nhs.uk/long-read/inclusive-digital-healthcare-a-framework-for-nhs-action-on-digital-inclusion/" TargetMode="External"/><Relationship Id="rId5" Type="http://schemas.openxmlformats.org/officeDocument/2006/relationships/hyperlink" Target="https://www.longtermplan.nhs.uk/" TargetMode="External"/><Relationship Id="rId4" Type="http://schemas.openxmlformats.org/officeDocument/2006/relationships/hyperlink" Target="https://www.health.org.uk/reports-and-analysis/reports/health-equity-in-england-the-marmot-review-10-years-on-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healthinequalities/bulletins/healthylifeexpectancybynationalareadeprivationenglandandwales/latest" TargetMode="External"/><Relationship Id="rId7" Type="http://schemas.openxmlformats.org/officeDocument/2006/relationships/hyperlink" Target="https://doi.org/10.1016/S0140-6736(10)60809-4" TargetMode="External"/><Relationship Id="rId2" Type="http://schemas.openxmlformats.org/officeDocument/2006/relationships/hyperlink" Target="https://www.gov.uk/government/publications/health-disparities-and-health-inequalities-applying-all-our-health" TargetMode="External"/><Relationship Id="rId1" Type="http://schemas.openxmlformats.org/officeDocument/2006/relationships/slideLayout" Target="../slideLayouts/slideLayout7.xml"/><Relationship Id="rId6" Type="http://schemas.openxmlformats.org/officeDocument/2006/relationships/hyperlink" Target="https://unstats.un.org/sdgs/report/2025/" TargetMode="External"/><Relationship Id="rId5" Type="http://schemas.openxmlformats.org/officeDocument/2006/relationships/hyperlink" Target="https://sdgs.un.org/2030agenda" TargetMode="External"/><Relationship Id="rId4" Type="http://schemas.openxmlformats.org/officeDocument/2006/relationships/hyperlink" Target="https://doi.org/10.1787/90ba854a-en"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who.int/publications/i/item/9789241506908" TargetMode="External"/><Relationship Id="rId2" Type="http://schemas.openxmlformats.org/officeDocument/2006/relationships/hyperlink" Target="https://www.who.int/about/governance/constitution" TargetMode="External"/><Relationship Id="rId1" Type="http://schemas.openxmlformats.org/officeDocument/2006/relationships/slideLayout" Target="../slideLayouts/slideLayout7.xml"/><Relationship Id="rId4" Type="http://schemas.openxmlformats.org/officeDocument/2006/relationships/hyperlink" Target="https://www.who.int/publications/i/item/97892400848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1639F39-6033-4843-9DA8-2DB869AC1332}"/>
              </a:ext>
            </a:extLst>
          </p:cNvPr>
          <p:cNvSpPr txBox="1"/>
          <p:nvPr/>
        </p:nvSpPr>
        <p:spPr>
          <a:xfrm>
            <a:off x="648930" y="2438400"/>
            <a:ext cx="6188189" cy="3785419"/>
          </a:xfrm>
          <a:prstGeom prst="rect">
            <a:avLst/>
          </a:prstGeom>
        </p:spPr>
        <p:txBody>
          <a:bodyPr vert="horz" lIns="91440" tIns="45720" rIns="91440" bIns="45720" rtlCol="0">
            <a:normAutofit/>
          </a:bodyPr>
          <a:lstStyle/>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Name: Ishrat Fatima</a:t>
            </a:r>
          </a:p>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Student Number: 2322752</a:t>
            </a:r>
          </a:p>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Lecturer: Parese Ahmed</a:t>
            </a:r>
          </a:p>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Module Code:BMHP6030</a:t>
            </a:r>
          </a:p>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 Module Title: Health, Wellbeing and Sustainable Development </a:t>
            </a:r>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Chemical formulae are written on paper">
            <a:extLst>
              <a:ext uri="{FF2B5EF4-FFF2-40B4-BE49-F238E27FC236}">
                <a16:creationId xmlns:a16="http://schemas.microsoft.com/office/drawing/2014/main" id="{8B32E6BA-3115-565E-11E5-469056F78C3B}"/>
              </a:ext>
            </a:extLst>
          </p:cNvPr>
          <p:cNvPicPr>
            <a:picLocks noChangeAspect="1"/>
          </p:cNvPicPr>
          <p:nvPr/>
        </p:nvPicPr>
        <p:blipFill>
          <a:blip r:embed="rId7"/>
          <a:srcRect l="29418" r="29873"/>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39237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D05D-F12F-6F7A-0042-FB18744511BF}"/>
              </a:ext>
            </a:extLst>
          </p:cNvPr>
          <p:cNvSpPr>
            <a:spLocks noGrp="1"/>
          </p:cNvSpPr>
          <p:nvPr>
            <p:ph type="title"/>
          </p:nvPr>
        </p:nvSpPr>
        <p:spPr>
          <a:xfrm>
            <a:off x="167149" y="176981"/>
            <a:ext cx="3352799" cy="816077"/>
          </a:xfrm>
        </p:spPr>
        <p:txBody>
          <a:bodyPr/>
          <a:lstStyle/>
          <a:p>
            <a:r>
              <a:rPr lang="en-GB">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7BEED36-D95C-DDB3-5647-317D609652A6}"/>
              </a:ext>
            </a:extLst>
          </p:cNvPr>
          <p:cNvSpPr txBox="1"/>
          <p:nvPr/>
        </p:nvSpPr>
        <p:spPr>
          <a:xfrm>
            <a:off x="314631" y="1386349"/>
            <a:ext cx="11454581" cy="830997"/>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Health and wellbeing are important aspects of modern health and social care. Health includes physical, mental and social wellbeing, rather than simply the absence of illness (WHO, 1948). Sustainable development also recognises the importance of meeting today's needs without negatively affecting future generations (WCED, 1987).</a:t>
            </a:r>
            <a:endParaRPr lang="en-GB" sz="1600" dirty="0">
              <a:latin typeface="Arial" panose="020B0604020202020204" pitchFamily="34" charset="0"/>
              <a:cs typeface="Arial" panose="020B0604020202020204" pitchFamily="34" charset="0"/>
            </a:endParaRPr>
          </a:p>
        </p:txBody>
      </p:sp>
      <p:graphicFrame>
        <p:nvGraphicFramePr>
          <p:cNvPr id="24" name="TextBox 3">
            <a:extLst>
              <a:ext uri="{FF2B5EF4-FFF2-40B4-BE49-F238E27FC236}">
                <a16:creationId xmlns:a16="http://schemas.microsoft.com/office/drawing/2014/main" id="{88ECEC8A-CC7A-AD85-B2E0-E64A5048AA23}"/>
              </a:ext>
            </a:extLst>
          </p:cNvPr>
          <p:cNvGraphicFramePr/>
          <p:nvPr/>
        </p:nvGraphicFramePr>
        <p:xfrm>
          <a:off x="657922" y="2798956"/>
          <a:ext cx="9010185" cy="30777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691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2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2" name="Picture 3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3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0FDFC-B45F-5C53-166C-6EC49BD42AEA}"/>
              </a:ext>
            </a:extLst>
          </p:cNvPr>
          <p:cNvSpPr>
            <a:spLocks noGrp="1"/>
          </p:cNvSpPr>
          <p:nvPr>
            <p:ph type="title"/>
          </p:nvPr>
        </p:nvSpPr>
        <p:spPr>
          <a:xfrm>
            <a:off x="242072" y="223025"/>
            <a:ext cx="5740336" cy="524108"/>
          </a:xfrm>
        </p:spPr>
        <p:txBody>
          <a:bodyPr vert="horz" lIns="91440" tIns="45720" rIns="91440" bIns="45720" rtlCol="0">
            <a:normAutofit fontScale="90000"/>
          </a:bodyPr>
          <a:lstStyle/>
          <a:p>
            <a:pPr>
              <a:lnSpc>
                <a:spcPct val="90000"/>
              </a:lnSpc>
            </a:pPr>
            <a:r>
              <a:rPr lang="en-US" sz="3600" dirty="0">
                <a:solidFill>
                  <a:srgbClr val="EBEBEB"/>
                </a:solidFill>
              </a:rPr>
              <a:t>Health and Wellbeing </a:t>
            </a:r>
          </a:p>
        </p:txBody>
      </p:sp>
      <p:sp>
        <p:nvSpPr>
          <p:cNvPr id="3" name="TextBox 2">
            <a:extLst>
              <a:ext uri="{FF2B5EF4-FFF2-40B4-BE49-F238E27FC236}">
                <a16:creationId xmlns:a16="http://schemas.microsoft.com/office/drawing/2014/main" id="{0A971100-2CEB-D7AA-CEBC-19A41C7F6218}"/>
              </a:ext>
            </a:extLst>
          </p:cNvPr>
          <p:cNvSpPr txBox="1"/>
          <p:nvPr/>
        </p:nvSpPr>
        <p:spPr>
          <a:xfrm>
            <a:off x="247221" y="747133"/>
            <a:ext cx="5933740" cy="4001848"/>
          </a:xfrm>
          <a:prstGeom prst="rect">
            <a:avLst/>
          </a:prstGeom>
        </p:spPr>
        <p:txBody>
          <a:bodyPr vert="horz" lIns="91440" tIns="45720" rIns="91440" bIns="45720" rtlCol="0">
            <a:normAutofit lnSpcReduction="10000"/>
          </a:bodyPr>
          <a:lstStyle/>
          <a:p>
            <a:pPr>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 </a:t>
            </a:r>
          </a:p>
          <a:p>
            <a:pPr>
              <a:lnSpc>
                <a:spcPct val="90000"/>
              </a:lnSpc>
              <a:spcBef>
                <a:spcPts val="1000"/>
              </a:spcBef>
              <a:buClr>
                <a:schemeClr val="bg2">
                  <a:lumMod val="40000"/>
                  <a:lumOff val="60000"/>
                </a:schemeClr>
              </a:buClr>
              <a:buSzPct val="80000"/>
              <a:buFont typeface="Wingdings 3" charset="2"/>
              <a:buChar char=""/>
            </a:pPr>
            <a:r>
              <a:rPr lang="en-US" sz="1600" b="1" dirty="0">
                <a:latin typeface="Arial" panose="020B0604020202020204" pitchFamily="34" charset="0"/>
                <a:ea typeface="+mj-ea"/>
                <a:cs typeface="Arial" panose="020B0604020202020204" pitchFamily="34" charset="0"/>
              </a:rPr>
              <a:t>Health</a:t>
            </a:r>
          </a:p>
          <a:p>
            <a:pPr>
              <a:lnSpc>
                <a:spcPct val="90000"/>
              </a:lnSpc>
              <a:spcBef>
                <a:spcPts val="1000"/>
              </a:spcBef>
              <a:buClr>
                <a:schemeClr val="bg2">
                  <a:lumMod val="40000"/>
                  <a:lumOff val="60000"/>
                </a:schemeClr>
              </a:buClr>
              <a:buSzPct val="80000"/>
              <a:buFont typeface="Wingdings 3" charset="2"/>
              <a:buChar char=""/>
            </a:pPr>
            <a:r>
              <a:rPr lang="en-US" sz="1400" dirty="0">
                <a:solidFill>
                  <a:srgbClr val="FFFFFF"/>
                </a:solidFill>
                <a:latin typeface="Arial" panose="020B0604020202020204" pitchFamily="34" charset="0"/>
                <a:ea typeface="+mj-ea"/>
                <a:cs typeface="Arial" panose="020B0604020202020204" pitchFamily="34" charset="0"/>
              </a:rPr>
              <a:t>Health encompasses physical, mental and social wellbeing, not merely the absence of disease or illness (WHO, 1948).</a:t>
            </a:r>
          </a:p>
          <a:p>
            <a:pPr>
              <a:lnSpc>
                <a:spcPct val="90000"/>
              </a:lnSpc>
              <a:spcBef>
                <a:spcPts val="1000"/>
              </a:spcBef>
              <a:buClr>
                <a:schemeClr val="bg2">
                  <a:lumMod val="40000"/>
                  <a:lumOff val="60000"/>
                </a:schemeClr>
              </a:buClr>
              <a:buSzPct val="80000"/>
              <a:buFont typeface="Wingdings 3" charset="2"/>
              <a:buChar char=""/>
            </a:pPr>
            <a:endParaRPr lang="en-US" sz="1400" dirty="0">
              <a:solidFill>
                <a:srgbClr val="FFFFFF"/>
              </a:solidFill>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sz="1400" b="1" dirty="0">
                <a:solidFill>
                  <a:srgbClr val="FFFFFF"/>
                </a:solidFill>
                <a:latin typeface="Arial" panose="020B0604020202020204" pitchFamily="34" charset="0"/>
                <a:ea typeface="+mj-ea"/>
                <a:cs typeface="Arial" panose="020B0604020202020204" pitchFamily="34" charset="0"/>
              </a:rPr>
              <a:t>Wellbeing</a:t>
            </a:r>
          </a:p>
          <a:p>
            <a:pPr>
              <a:lnSpc>
                <a:spcPct val="90000"/>
              </a:lnSpc>
              <a:spcBef>
                <a:spcPts val="1000"/>
              </a:spcBef>
              <a:buClr>
                <a:schemeClr val="bg2">
                  <a:lumMod val="40000"/>
                  <a:lumOff val="60000"/>
                </a:schemeClr>
              </a:buClr>
              <a:buSzPct val="80000"/>
              <a:buFont typeface="Wingdings 3" charset="2"/>
              <a:buChar char=""/>
            </a:pPr>
            <a:r>
              <a:rPr lang="en-US" sz="1400" dirty="0">
                <a:solidFill>
                  <a:srgbClr val="FFFFFF"/>
                </a:solidFill>
                <a:latin typeface="Arial" panose="020B0604020202020204" pitchFamily="34" charset="0"/>
                <a:ea typeface="+mj-ea"/>
                <a:cs typeface="Arial" panose="020B0604020202020204" pitchFamily="34" charset="0"/>
              </a:rPr>
              <a:t>Wellbeing adopts a holistic perspective that includes the physical, mental, psychological, emotional and social dimensions of life (WHO, 2024).</a:t>
            </a:r>
          </a:p>
          <a:p>
            <a:pPr>
              <a:lnSpc>
                <a:spcPct val="90000"/>
              </a:lnSpc>
              <a:spcBef>
                <a:spcPts val="1000"/>
              </a:spcBef>
              <a:buClr>
                <a:schemeClr val="bg2">
                  <a:lumMod val="40000"/>
                  <a:lumOff val="60000"/>
                </a:schemeClr>
              </a:buClr>
              <a:buSzPct val="80000"/>
              <a:buFont typeface="Wingdings 3" charset="2"/>
              <a:buChar char=""/>
            </a:pPr>
            <a:endParaRPr lang="en-US" sz="1400" dirty="0">
              <a:solidFill>
                <a:srgbClr val="FFFFFF"/>
              </a:solidFill>
              <a:latin typeface="Arial" panose="020B0604020202020204" pitchFamily="34" charset="0"/>
              <a:ea typeface="+mj-ea"/>
              <a:cs typeface="Arial" panose="020B0604020202020204" pitchFamily="34" charset="0"/>
            </a:endParaRPr>
          </a:p>
          <a:p>
            <a:r>
              <a:rPr lang="en-GB" sz="1400" dirty="0">
                <a:latin typeface="Arial" panose="020B0604020202020204" pitchFamily="34" charset="0"/>
                <a:cs typeface="Arial" panose="020B0604020202020204" pitchFamily="34" charset="0"/>
              </a:rPr>
              <a:t>Wellbeing considers how people feel and function in everyday life. It can be influenced by:</a:t>
            </a:r>
          </a:p>
          <a:p>
            <a:pPr lvl="0"/>
            <a:r>
              <a:rPr lang="en-GB" sz="1400" dirty="0">
                <a:latin typeface="Arial" panose="020B0604020202020204" pitchFamily="34" charset="0"/>
                <a:cs typeface="Arial" panose="020B0604020202020204" pitchFamily="34" charset="0"/>
              </a:rPr>
              <a:t>Physical and psychological health</a:t>
            </a:r>
          </a:p>
          <a:p>
            <a:pPr lvl="0"/>
            <a:r>
              <a:rPr lang="en-GB" sz="1400" dirty="0">
                <a:latin typeface="Arial" panose="020B0604020202020204" pitchFamily="34" charset="0"/>
                <a:cs typeface="Arial" panose="020B0604020202020204" pitchFamily="34" charset="0"/>
              </a:rPr>
              <a:t>Relationships and social support</a:t>
            </a:r>
          </a:p>
          <a:p>
            <a:pPr lvl="0"/>
            <a:r>
              <a:rPr lang="en-GB" sz="1400" dirty="0">
                <a:latin typeface="Arial" panose="020B0604020202020204" pitchFamily="34" charset="0"/>
                <a:cs typeface="Arial" panose="020B0604020202020204" pitchFamily="34" charset="0"/>
              </a:rPr>
              <a:t>Income and employment</a:t>
            </a:r>
          </a:p>
          <a:p>
            <a:pPr lvl="0"/>
            <a:r>
              <a:rPr lang="en-GB" sz="1400" dirty="0">
                <a:latin typeface="Arial" panose="020B0604020202020204" pitchFamily="34" charset="0"/>
                <a:cs typeface="Arial" panose="020B0604020202020204" pitchFamily="34" charset="0"/>
              </a:rPr>
              <a:t>Housing and local environment</a:t>
            </a:r>
          </a:p>
          <a:p>
            <a:pPr lvl="0"/>
            <a:r>
              <a:rPr lang="en-GB" sz="1400" dirty="0">
                <a:latin typeface="Arial" panose="020B0604020202020204" pitchFamily="34" charset="0"/>
                <a:cs typeface="Arial" panose="020B0604020202020204" pitchFamily="34" charset="0"/>
              </a:rPr>
              <a:t>Education and access to services</a:t>
            </a:r>
          </a:p>
          <a:p>
            <a:pPr>
              <a:lnSpc>
                <a:spcPct val="90000"/>
              </a:lnSpc>
              <a:spcBef>
                <a:spcPts val="1000"/>
              </a:spcBef>
              <a:buClr>
                <a:schemeClr val="bg2">
                  <a:lumMod val="40000"/>
                  <a:lumOff val="60000"/>
                </a:schemeClr>
              </a:buClr>
              <a:buSzPct val="80000"/>
              <a:buFont typeface="Wingdings 3" charset="2"/>
              <a:buChar char=""/>
            </a:pPr>
            <a:endParaRPr lang="en-US" sz="1100" dirty="0">
              <a:solidFill>
                <a:srgbClr val="FFFFFF"/>
              </a:solidFill>
              <a:latin typeface="+mj-lt"/>
              <a:ea typeface="+mj-ea"/>
              <a:cs typeface="+mj-cs"/>
            </a:endParaRPr>
          </a:p>
        </p:txBody>
      </p:sp>
      <p:sp>
        <p:nvSpPr>
          <p:cNvPr id="4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4" name="TextBox 23">
            <a:extLst>
              <a:ext uri="{FF2B5EF4-FFF2-40B4-BE49-F238E27FC236}">
                <a16:creationId xmlns:a16="http://schemas.microsoft.com/office/drawing/2014/main" id="{3F3F144B-3209-2BDB-E587-031BADB5CB13}"/>
              </a:ext>
            </a:extLst>
          </p:cNvPr>
          <p:cNvSpPr txBox="1"/>
          <p:nvPr/>
        </p:nvSpPr>
        <p:spPr>
          <a:xfrm>
            <a:off x="242072" y="5977054"/>
            <a:ext cx="5043606" cy="101566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 holistic approach recognises these wider influences rather than placing responsibility only on the individual (Marmot et al., 2010).</a:t>
            </a:r>
          </a:p>
          <a:p>
            <a:endParaRPr lang="en-GB" dirty="0"/>
          </a:p>
        </p:txBody>
      </p:sp>
      <p:sp>
        <p:nvSpPr>
          <p:cNvPr id="4" name="TextBox 3">
            <a:extLst>
              <a:ext uri="{FF2B5EF4-FFF2-40B4-BE49-F238E27FC236}">
                <a16:creationId xmlns:a16="http://schemas.microsoft.com/office/drawing/2014/main" id="{E79C755E-954B-8782-5D44-0576B0088A36}"/>
              </a:ext>
            </a:extLst>
          </p:cNvPr>
          <p:cNvSpPr txBox="1"/>
          <p:nvPr/>
        </p:nvSpPr>
        <p:spPr>
          <a:xfrm>
            <a:off x="7999412" y="5814200"/>
            <a:ext cx="2536113" cy="707886"/>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Image source: Microsoft PowerPoint Stock Images.</a:t>
            </a:r>
          </a:p>
          <a:p>
            <a:endParaRPr lang="en-GB" dirty="0"/>
          </a:p>
        </p:txBody>
      </p:sp>
      <p:pic>
        <p:nvPicPr>
          <p:cNvPr id="7" name="Picture 6">
            <a:extLst>
              <a:ext uri="{FF2B5EF4-FFF2-40B4-BE49-F238E27FC236}">
                <a16:creationId xmlns:a16="http://schemas.microsoft.com/office/drawing/2014/main" id="{E35BC401-12AF-E16B-6FE2-D9D293B2B2B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342355" y="896471"/>
            <a:ext cx="3607573" cy="4652729"/>
          </a:xfrm>
          <a:prstGeom prst="rect">
            <a:avLst/>
          </a:prstGeom>
        </p:spPr>
      </p:pic>
      <p:sp>
        <p:nvSpPr>
          <p:cNvPr id="9" name="TextBox 8">
            <a:extLst>
              <a:ext uri="{FF2B5EF4-FFF2-40B4-BE49-F238E27FC236}">
                <a16:creationId xmlns:a16="http://schemas.microsoft.com/office/drawing/2014/main" id="{7C3BDC5B-14E9-C4F6-F6E4-CE4D89E471F0}"/>
              </a:ext>
            </a:extLst>
          </p:cNvPr>
          <p:cNvSpPr txBox="1"/>
          <p:nvPr/>
        </p:nvSpPr>
        <p:spPr>
          <a:xfrm>
            <a:off x="242072" y="4748981"/>
            <a:ext cx="4433889" cy="1446550"/>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Indicators of Wellbeing</a:t>
            </a:r>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Objective:</a:t>
            </a:r>
            <a:r>
              <a:rPr lang="en-GB" sz="1400" dirty="0">
                <a:latin typeface="Arial" panose="020B0604020202020204" pitchFamily="34" charset="0"/>
                <a:cs typeface="Arial" panose="020B0604020202020204" pitchFamily="34" charset="0"/>
              </a:rPr>
              <a:t> Income, employment, housing, health, education, and services</a:t>
            </a:r>
          </a:p>
          <a:p>
            <a:pPr lvl="0"/>
            <a:r>
              <a:rPr lang="en-GB" sz="1400" b="1" dirty="0">
                <a:latin typeface="Arial" panose="020B0604020202020204" pitchFamily="34" charset="0"/>
                <a:cs typeface="Arial" panose="020B0604020202020204" pitchFamily="34" charset="0"/>
              </a:rPr>
              <a:t>Subjective:</a:t>
            </a:r>
            <a:r>
              <a:rPr lang="en-GB" sz="1400" dirty="0">
                <a:latin typeface="Arial" panose="020B0604020202020204" pitchFamily="34" charset="0"/>
                <a:cs typeface="Arial" panose="020B0604020202020204" pitchFamily="34" charset="0"/>
              </a:rPr>
              <a:t> Life satisfaction, happiness, stress, and sense of belonging.</a:t>
            </a:r>
            <a:r>
              <a:rPr lang="en-GB" sz="1400" dirty="0"/>
              <a:t> (OECD, 2024)</a:t>
            </a: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53227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84EEA-85EE-BC57-E55C-56EF7D5C46C9}"/>
              </a:ext>
            </a:extLst>
          </p:cNvPr>
          <p:cNvSpPr>
            <a:spLocks noGrp="1"/>
          </p:cNvSpPr>
          <p:nvPr>
            <p:ph type="title"/>
          </p:nvPr>
        </p:nvSpPr>
        <p:spPr>
          <a:xfrm>
            <a:off x="78658" y="98323"/>
            <a:ext cx="7295536" cy="884903"/>
          </a:xfrm>
        </p:spPr>
        <p:txBody>
          <a:bodyPr/>
          <a:lstStyle/>
          <a:p>
            <a:r>
              <a:rPr lang="en-GB" b="1" dirty="0"/>
              <a:t>Sustainable Development</a:t>
            </a:r>
            <a:br>
              <a:rPr lang="en-GB" dirty="0"/>
            </a:br>
            <a:endParaRPr lang="en-GB" dirty="0"/>
          </a:p>
        </p:txBody>
      </p:sp>
      <p:sp>
        <p:nvSpPr>
          <p:cNvPr id="3" name="TextBox 2">
            <a:extLst>
              <a:ext uri="{FF2B5EF4-FFF2-40B4-BE49-F238E27FC236}">
                <a16:creationId xmlns:a16="http://schemas.microsoft.com/office/drawing/2014/main" id="{0EB57A4D-5E9A-FBA4-4C87-235E2D07D599}"/>
              </a:ext>
            </a:extLst>
          </p:cNvPr>
          <p:cNvSpPr txBox="1"/>
          <p:nvPr/>
        </p:nvSpPr>
        <p:spPr>
          <a:xfrm>
            <a:off x="226142" y="1052052"/>
            <a:ext cx="8150942" cy="1200329"/>
          </a:xfrm>
          <a:prstGeom prst="rect">
            <a:avLst/>
          </a:prstGeom>
          <a:noFill/>
        </p:spPr>
        <p:txBody>
          <a:bodyPr wrap="square" rtlCol="0">
            <a:spAutoFit/>
          </a:bodyPr>
          <a:lstStyle/>
          <a:p>
            <a:r>
              <a:rPr lang="en-GB" dirty="0"/>
              <a:t>Sustainable development means meeting present needs without compromising the ability of future generations to meet their own needs (WCED, 1987).</a:t>
            </a:r>
          </a:p>
          <a:p>
            <a:endParaRPr lang="en-GB" dirty="0"/>
          </a:p>
        </p:txBody>
      </p:sp>
      <p:sp>
        <p:nvSpPr>
          <p:cNvPr id="4" name="TextBox 3">
            <a:extLst>
              <a:ext uri="{FF2B5EF4-FFF2-40B4-BE49-F238E27FC236}">
                <a16:creationId xmlns:a16="http://schemas.microsoft.com/office/drawing/2014/main" id="{E6D4DD78-5F33-4179-7F16-4EDEAD5DF680}"/>
              </a:ext>
            </a:extLst>
          </p:cNvPr>
          <p:cNvSpPr txBox="1"/>
          <p:nvPr/>
        </p:nvSpPr>
        <p:spPr>
          <a:xfrm>
            <a:off x="363793" y="2595716"/>
            <a:ext cx="2731099" cy="1231106"/>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Environmental Sustainability</a:t>
            </a:r>
          </a:p>
          <a:p>
            <a:r>
              <a:rPr lang="en-GB" sz="1400" dirty="0">
                <a:latin typeface="Arial" panose="020B0604020202020204" pitchFamily="34" charset="0"/>
                <a:cs typeface="Arial" panose="020B0604020202020204" pitchFamily="34" charset="0"/>
              </a:rPr>
              <a:t>Reducing healthcare waste, pollution and unnecessary resource consumption.</a:t>
            </a:r>
          </a:p>
          <a:p>
            <a:endParaRPr lang="en-GB" dirty="0"/>
          </a:p>
        </p:txBody>
      </p:sp>
      <p:sp>
        <p:nvSpPr>
          <p:cNvPr id="5" name="TextBox 4">
            <a:extLst>
              <a:ext uri="{FF2B5EF4-FFF2-40B4-BE49-F238E27FC236}">
                <a16:creationId xmlns:a16="http://schemas.microsoft.com/office/drawing/2014/main" id="{CF7C720A-A240-BAD9-06F2-8845108B8494}"/>
              </a:ext>
            </a:extLst>
          </p:cNvPr>
          <p:cNvSpPr txBox="1"/>
          <p:nvPr/>
        </p:nvSpPr>
        <p:spPr>
          <a:xfrm flipH="1">
            <a:off x="3346100" y="2595716"/>
            <a:ext cx="2361363" cy="144655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Social Sustainability</a:t>
            </a:r>
          </a:p>
          <a:p>
            <a:r>
              <a:rPr lang="en-GB" sz="1400" dirty="0">
                <a:latin typeface="Arial" panose="020B0604020202020204" pitchFamily="34" charset="0"/>
                <a:cs typeface="Arial" panose="020B0604020202020204" pitchFamily="34" charset="0"/>
              </a:rPr>
              <a:t>Improving wellbeing, reducing inequalities and promoting inclusive communities.</a:t>
            </a:r>
          </a:p>
          <a:p>
            <a:endParaRPr lang="en-GB" dirty="0"/>
          </a:p>
        </p:txBody>
      </p:sp>
      <p:sp>
        <p:nvSpPr>
          <p:cNvPr id="6" name="TextBox 5">
            <a:extLst>
              <a:ext uri="{FF2B5EF4-FFF2-40B4-BE49-F238E27FC236}">
                <a16:creationId xmlns:a16="http://schemas.microsoft.com/office/drawing/2014/main" id="{85B16552-B01D-49B0-37BE-7A823D1EB3D5}"/>
              </a:ext>
            </a:extLst>
          </p:cNvPr>
          <p:cNvSpPr txBox="1"/>
          <p:nvPr/>
        </p:nvSpPr>
        <p:spPr>
          <a:xfrm>
            <a:off x="5858189" y="2525220"/>
            <a:ext cx="2361363" cy="144655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Economic Sustainability</a:t>
            </a:r>
          </a:p>
          <a:p>
            <a:r>
              <a:rPr lang="en-GB" sz="1400" dirty="0">
                <a:latin typeface="Arial" panose="020B0604020202020204" pitchFamily="34" charset="0"/>
                <a:cs typeface="Arial" panose="020B0604020202020204" pitchFamily="34" charset="0"/>
              </a:rPr>
              <a:t>Using healthcare funding efficiently and maintaining services for future populations.</a:t>
            </a:r>
          </a:p>
          <a:p>
            <a:endParaRPr lang="en-GB" dirty="0"/>
          </a:p>
        </p:txBody>
      </p:sp>
      <p:graphicFrame>
        <p:nvGraphicFramePr>
          <p:cNvPr id="15" name="TextBox 6">
            <a:extLst>
              <a:ext uri="{FF2B5EF4-FFF2-40B4-BE49-F238E27FC236}">
                <a16:creationId xmlns:a16="http://schemas.microsoft.com/office/drawing/2014/main" id="{9F84C911-B5C1-EC5E-90B4-4B9E7C30B904}"/>
              </a:ext>
            </a:extLst>
          </p:cNvPr>
          <p:cNvGraphicFramePr/>
          <p:nvPr>
            <p:extLst>
              <p:ext uri="{D42A27DB-BD31-4B8C-83A1-F6EECF244321}">
                <p14:modId xmlns:p14="http://schemas.microsoft.com/office/powerpoint/2010/main" val="1473550327"/>
              </p:ext>
            </p:extLst>
          </p:nvPr>
        </p:nvGraphicFramePr>
        <p:xfrm>
          <a:off x="492370" y="4029165"/>
          <a:ext cx="8440615" cy="2585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9" name="Picture 18">
            <a:extLst>
              <a:ext uri="{FF2B5EF4-FFF2-40B4-BE49-F238E27FC236}">
                <a16:creationId xmlns:a16="http://schemas.microsoft.com/office/drawing/2014/main" id="{2B5185DB-AB78-5A22-6A18-0F7F3D023B1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812405" y="1193048"/>
            <a:ext cx="2883877" cy="3198528"/>
          </a:xfrm>
          <a:prstGeom prst="rect">
            <a:avLst/>
          </a:prstGeom>
        </p:spPr>
      </p:pic>
      <p:sp>
        <p:nvSpPr>
          <p:cNvPr id="21" name="TextBox 20">
            <a:extLst>
              <a:ext uri="{FF2B5EF4-FFF2-40B4-BE49-F238E27FC236}">
                <a16:creationId xmlns:a16="http://schemas.microsoft.com/office/drawing/2014/main" id="{C130CF91-A645-5B90-22EE-4C9EFB42A07C}"/>
              </a:ext>
            </a:extLst>
          </p:cNvPr>
          <p:cNvSpPr txBox="1"/>
          <p:nvPr/>
        </p:nvSpPr>
        <p:spPr>
          <a:xfrm>
            <a:off x="8812405" y="4640827"/>
            <a:ext cx="3153453" cy="81560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Figure 1: </a:t>
            </a:r>
            <a:r>
              <a:rPr lang="en-GB" sz="1100" b="1" dirty="0">
                <a:latin typeface="Arial" panose="020B0604020202020204" pitchFamily="34" charset="0"/>
                <a:cs typeface="Arial" panose="020B0604020202020204" pitchFamily="34" charset="0"/>
              </a:rPr>
              <a:t>Sustainable Development Goals (Wikipedia contributors, no date).</a:t>
            </a:r>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69390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5"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EB019C9-B5E1-B738-27D4-D83C47F2C467}"/>
              </a:ext>
            </a:extLst>
          </p:cNvPr>
          <p:cNvSpPr>
            <a:spLocks noGrp="1"/>
          </p:cNvSpPr>
          <p:nvPr>
            <p:ph type="title"/>
          </p:nvPr>
        </p:nvSpPr>
        <p:spPr>
          <a:xfrm>
            <a:off x="648930" y="629267"/>
            <a:ext cx="9252154" cy="1016654"/>
          </a:xfrm>
        </p:spPr>
        <p:txBody>
          <a:bodyPr vert="horz" lIns="91440" tIns="45720" rIns="91440" bIns="45720" rtlCol="0">
            <a:normAutofit fontScale="90000"/>
          </a:bodyPr>
          <a:lstStyle/>
          <a:p>
            <a:r>
              <a:rPr lang="en-GB" dirty="0">
                <a:solidFill>
                  <a:schemeClr val="tx1"/>
                </a:solidFill>
                <a:highlight>
                  <a:srgbClr val="FFFF00"/>
                </a:highlight>
              </a:rPr>
              <a:t>Theoretical perspectives – Models of Health </a:t>
            </a:r>
            <a:br>
              <a:rPr lang="en-US" dirty="0"/>
            </a:br>
            <a:endParaRPr lang="en-US" dirty="0">
              <a:solidFill>
                <a:srgbClr val="EBEBEB"/>
              </a:solidFill>
            </a:endParaRPr>
          </a:p>
        </p:txBody>
      </p:sp>
      <p:sp>
        <p:nvSpPr>
          <p:cNvPr id="27" name="Rectangle 26">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sp>
        <p:nvSpPr>
          <p:cNvPr id="5" name="TextBox 4">
            <a:extLst>
              <a:ext uri="{FF2B5EF4-FFF2-40B4-BE49-F238E27FC236}">
                <a16:creationId xmlns:a16="http://schemas.microsoft.com/office/drawing/2014/main" id="{AD7F7745-89A8-7BE5-0BB0-FBCB9D1EE263}"/>
              </a:ext>
            </a:extLst>
          </p:cNvPr>
          <p:cNvSpPr txBox="1"/>
          <p:nvPr/>
        </p:nvSpPr>
        <p:spPr>
          <a:xfrm>
            <a:off x="648930" y="5257800"/>
            <a:ext cx="11338755" cy="1661993"/>
          </a:xfrm>
          <a:prstGeom prst="rect">
            <a:avLst/>
          </a:prstGeom>
          <a:noFill/>
        </p:spPr>
        <p:txBody>
          <a:bodyPr wrap="square" rtlCol="0">
            <a:spAutoFit/>
          </a:bodyPr>
          <a:lstStyle/>
          <a:p>
            <a:r>
              <a:rPr lang="en-GB" b="1" dirty="0"/>
              <a:t>Critical Comparison </a:t>
            </a:r>
          </a:p>
          <a:p>
            <a:r>
              <a:rPr lang="en-GB" sz="1600" dirty="0">
                <a:latin typeface="Arial" panose="020B0604020202020204" pitchFamily="34" charset="0"/>
                <a:cs typeface="Arial" panose="020B0604020202020204" pitchFamily="34" charset="0"/>
              </a:rPr>
              <a:t>The Biopsychosocial Model promotes holistic care, while the Health Belief Model focuses on individual health behaviours. Both support prevention and wellbeing, but effective implementation requires coordinated services and attention to social inequalities (Engel, 1977; Rosenstock, 1974; Marmot et al., 2010).</a:t>
            </a:r>
          </a:p>
          <a:p>
            <a:r>
              <a:rPr lang="en-GB" dirty="0"/>
              <a:t> </a:t>
            </a:r>
          </a:p>
          <a:p>
            <a:pPr>
              <a:spcAft>
                <a:spcPts val="600"/>
              </a:spcAft>
            </a:pPr>
            <a:endParaRPr lang="en-GB" dirty="0"/>
          </a:p>
        </p:txBody>
      </p:sp>
      <p:graphicFrame>
        <p:nvGraphicFramePr>
          <p:cNvPr id="7" name="TextBox 2">
            <a:extLst>
              <a:ext uri="{FF2B5EF4-FFF2-40B4-BE49-F238E27FC236}">
                <a16:creationId xmlns:a16="http://schemas.microsoft.com/office/drawing/2014/main" id="{54566473-2155-BFF5-6E8B-06D7276E1646}"/>
              </a:ext>
            </a:extLst>
          </p:cNvPr>
          <p:cNvGraphicFramePr/>
          <p:nvPr>
            <p:extLst>
              <p:ext uri="{D42A27DB-BD31-4B8C-83A1-F6EECF244321}">
                <p14:modId xmlns:p14="http://schemas.microsoft.com/office/powerpoint/2010/main" val="3495578580"/>
              </p:ext>
            </p:extLst>
          </p:nvPr>
        </p:nvGraphicFramePr>
        <p:xfrm>
          <a:off x="530942" y="2049026"/>
          <a:ext cx="10717161" cy="369301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3564498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460E8-76E0-F133-46B8-F0072BD0F550}"/>
              </a:ext>
            </a:extLst>
          </p:cNvPr>
          <p:cNvSpPr>
            <a:spLocks noGrp="1"/>
          </p:cNvSpPr>
          <p:nvPr>
            <p:ph type="title"/>
          </p:nvPr>
        </p:nvSpPr>
        <p:spPr>
          <a:xfrm>
            <a:off x="137652" y="196645"/>
            <a:ext cx="8908026" cy="1656603"/>
          </a:xfrm>
        </p:spPr>
        <p:txBody>
          <a:bodyPr/>
          <a:lstStyle/>
          <a:p>
            <a:r>
              <a:rPr lang="en-GB">
                <a:latin typeface="Arial" panose="020B0604020202020204" pitchFamily="34" charset="0"/>
                <a:cs typeface="Arial" panose="020B0604020202020204" pitchFamily="34" charset="0"/>
              </a:rPr>
              <a:t>Sustainable Development Goals</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151722E-F44D-1A48-966F-6F0CD60A7BB3}"/>
              </a:ext>
            </a:extLst>
          </p:cNvPr>
          <p:cNvSpPr txBox="1"/>
          <p:nvPr/>
        </p:nvSpPr>
        <p:spPr>
          <a:xfrm>
            <a:off x="1622322" y="1455173"/>
            <a:ext cx="6990735" cy="523220"/>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The United Nations established 17 Sustainable Development Goals to address global social, economic and environmental challenges (United Nations, 2015).</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8233B8A-F0B9-A075-0346-C8A469F26DAF}"/>
              </a:ext>
            </a:extLst>
          </p:cNvPr>
          <p:cNvSpPr txBox="1"/>
          <p:nvPr/>
        </p:nvSpPr>
        <p:spPr>
          <a:xfrm>
            <a:off x="1464817" y="3633114"/>
            <a:ext cx="9620691" cy="166199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SDG 3.4: Reduce premature deaths from non-communicable diseases by one-third by 2030 and promote mental health and wellbeing.</a:t>
            </a:r>
          </a:p>
          <a:p>
            <a:pPr lvl="0"/>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SDG 3.8: Achieve universal health coverage, including access to quality essential healthcare services.</a:t>
            </a:r>
          </a:p>
          <a:p>
            <a:pPr lvl="0"/>
            <a:endParaRPr lang="en-GB" sz="1400" dirty="0">
              <a:latin typeface="Arial" panose="020B0604020202020204" pitchFamily="34" charset="0"/>
              <a:cs typeface="Arial" panose="020B0604020202020204" pitchFamily="34" charset="0"/>
            </a:endParaRPr>
          </a:p>
          <a:p>
            <a:endParaRPr lang="en-GB" dirty="0"/>
          </a:p>
        </p:txBody>
      </p:sp>
      <p:graphicFrame>
        <p:nvGraphicFramePr>
          <p:cNvPr id="8" name="TextBox 3">
            <a:extLst>
              <a:ext uri="{FF2B5EF4-FFF2-40B4-BE49-F238E27FC236}">
                <a16:creationId xmlns:a16="http://schemas.microsoft.com/office/drawing/2014/main" id="{B3B8C559-F6CD-AE2A-ADE2-F6AF35EA4061}"/>
              </a:ext>
            </a:extLst>
          </p:cNvPr>
          <p:cNvGraphicFramePr/>
          <p:nvPr>
            <p:extLst>
              <p:ext uri="{D42A27DB-BD31-4B8C-83A1-F6EECF244321}">
                <p14:modId xmlns:p14="http://schemas.microsoft.com/office/powerpoint/2010/main" val="764601499"/>
              </p:ext>
            </p:extLst>
          </p:nvPr>
        </p:nvGraphicFramePr>
        <p:xfrm>
          <a:off x="1245996" y="2320679"/>
          <a:ext cx="10299560" cy="1661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5" name="Group 34">
            <a:extLst>
              <a:ext uri="{FF2B5EF4-FFF2-40B4-BE49-F238E27FC236}">
                <a16:creationId xmlns:a16="http://schemas.microsoft.com/office/drawing/2014/main" id="{9EA72BC5-DA36-DA18-8AB2-4E33FD099238}"/>
              </a:ext>
            </a:extLst>
          </p:cNvPr>
          <p:cNvGrpSpPr/>
          <p:nvPr/>
        </p:nvGrpSpPr>
        <p:grpSpPr>
          <a:xfrm>
            <a:off x="5584657" y="4945548"/>
            <a:ext cx="360" cy="360"/>
            <a:chOff x="5584657" y="4945548"/>
            <a:chExt cx="360" cy="360"/>
          </a:xfrm>
        </p:grpSpPr>
        <mc:AlternateContent xmlns:mc="http://schemas.openxmlformats.org/markup-compatibility/2006" xmlns:p14="http://schemas.microsoft.com/office/powerpoint/2010/main">
          <mc:Choice Requires="p14">
            <p:contentPart p14:bwMode="auto" r:id="rId8">
              <p14:nvContentPartPr>
                <p14:cNvPr id="33" name="Ink 32">
                  <a:extLst>
                    <a:ext uri="{FF2B5EF4-FFF2-40B4-BE49-F238E27FC236}">
                      <a16:creationId xmlns:a16="http://schemas.microsoft.com/office/drawing/2014/main" id="{37B0DC60-5623-CE02-0B5C-59F53B008C65}"/>
                    </a:ext>
                  </a:extLst>
                </p14:cNvPr>
                <p14:cNvContentPartPr/>
                <p14:nvPr/>
              </p14:nvContentPartPr>
              <p14:xfrm>
                <a:off x="5584657" y="4945548"/>
                <a:ext cx="360" cy="360"/>
              </p14:xfrm>
            </p:contentPart>
          </mc:Choice>
          <mc:Fallback xmlns="">
            <p:pic>
              <p:nvPicPr>
                <p:cNvPr id="33" name="Ink 32">
                  <a:extLst>
                    <a:ext uri="{FF2B5EF4-FFF2-40B4-BE49-F238E27FC236}">
                      <a16:creationId xmlns:a16="http://schemas.microsoft.com/office/drawing/2014/main" id="{37B0DC60-5623-CE02-0B5C-59F53B008C65}"/>
                    </a:ext>
                  </a:extLst>
                </p:cNvPr>
                <p:cNvPicPr/>
                <p:nvPr/>
              </p:nvPicPr>
              <p:blipFill>
                <a:blip r:embed="rId9"/>
                <a:stretch>
                  <a:fillRect/>
                </a:stretch>
              </p:blipFill>
              <p:spPr>
                <a:xfrm>
                  <a:off x="5578537" y="493942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4" name="Ink 33">
                  <a:extLst>
                    <a:ext uri="{FF2B5EF4-FFF2-40B4-BE49-F238E27FC236}">
                      <a16:creationId xmlns:a16="http://schemas.microsoft.com/office/drawing/2014/main" id="{BF115C87-8967-027B-A5AD-9913138B2C2B}"/>
                    </a:ext>
                  </a:extLst>
                </p14:cNvPr>
                <p14:cNvContentPartPr/>
                <p14:nvPr/>
              </p14:nvContentPartPr>
              <p14:xfrm>
                <a:off x="5584657" y="4945548"/>
                <a:ext cx="360" cy="360"/>
              </p14:xfrm>
            </p:contentPart>
          </mc:Choice>
          <mc:Fallback xmlns="">
            <p:pic>
              <p:nvPicPr>
                <p:cNvPr id="34" name="Ink 33">
                  <a:extLst>
                    <a:ext uri="{FF2B5EF4-FFF2-40B4-BE49-F238E27FC236}">
                      <a16:creationId xmlns:a16="http://schemas.microsoft.com/office/drawing/2014/main" id="{BF115C87-8967-027B-A5AD-9913138B2C2B}"/>
                    </a:ext>
                  </a:extLst>
                </p:cNvPr>
                <p:cNvPicPr/>
                <p:nvPr/>
              </p:nvPicPr>
              <p:blipFill>
                <a:blip r:embed="rId9"/>
                <a:stretch>
                  <a:fillRect/>
                </a:stretch>
              </p:blipFill>
              <p:spPr>
                <a:xfrm>
                  <a:off x="5578537" y="4939428"/>
                  <a:ext cx="12600" cy="12600"/>
                </a:xfrm>
                <a:prstGeom prst="rect">
                  <a:avLst/>
                </a:prstGeom>
              </p:spPr>
            </p:pic>
          </mc:Fallback>
        </mc:AlternateContent>
      </p:grpSp>
      <p:grpSp>
        <p:nvGrpSpPr>
          <p:cNvPr id="38" name="Group 37">
            <a:extLst>
              <a:ext uri="{FF2B5EF4-FFF2-40B4-BE49-F238E27FC236}">
                <a16:creationId xmlns:a16="http://schemas.microsoft.com/office/drawing/2014/main" id="{9B018D97-37B8-6A2C-4A34-8123FDFBB9F9}"/>
              </a:ext>
            </a:extLst>
          </p:cNvPr>
          <p:cNvGrpSpPr/>
          <p:nvPr/>
        </p:nvGrpSpPr>
        <p:grpSpPr>
          <a:xfrm>
            <a:off x="2310457" y="4965101"/>
            <a:ext cx="360" cy="360"/>
            <a:chOff x="2310457" y="4965101"/>
            <a:chExt cx="360" cy="360"/>
          </a:xfrm>
        </p:grpSpPr>
        <mc:AlternateContent xmlns:mc="http://schemas.openxmlformats.org/markup-compatibility/2006" xmlns:p14="http://schemas.microsoft.com/office/powerpoint/2010/main">
          <mc:Choice Requires="p14">
            <p:contentPart p14:bwMode="auto" r:id="rId11">
              <p14:nvContentPartPr>
                <p14:cNvPr id="36" name="Ink 35">
                  <a:extLst>
                    <a:ext uri="{FF2B5EF4-FFF2-40B4-BE49-F238E27FC236}">
                      <a16:creationId xmlns:a16="http://schemas.microsoft.com/office/drawing/2014/main" id="{AD9426C5-849F-DC14-295E-E5CAC811656A}"/>
                    </a:ext>
                  </a:extLst>
                </p14:cNvPr>
                <p14:cNvContentPartPr/>
                <p14:nvPr/>
              </p14:nvContentPartPr>
              <p14:xfrm>
                <a:off x="2310457" y="4965101"/>
                <a:ext cx="360" cy="360"/>
              </p14:xfrm>
            </p:contentPart>
          </mc:Choice>
          <mc:Fallback xmlns="">
            <p:pic>
              <p:nvPicPr>
                <p:cNvPr id="36" name="Ink 35">
                  <a:extLst>
                    <a:ext uri="{FF2B5EF4-FFF2-40B4-BE49-F238E27FC236}">
                      <a16:creationId xmlns:a16="http://schemas.microsoft.com/office/drawing/2014/main" id="{AD9426C5-849F-DC14-295E-E5CAC811656A}"/>
                    </a:ext>
                  </a:extLst>
                </p:cNvPr>
                <p:cNvPicPr/>
                <p:nvPr/>
              </p:nvPicPr>
              <p:blipFill>
                <a:blip r:embed="rId9"/>
                <a:stretch>
                  <a:fillRect/>
                </a:stretch>
              </p:blipFill>
              <p:spPr>
                <a:xfrm>
                  <a:off x="2304337" y="495898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7" name="Ink 36">
                  <a:extLst>
                    <a:ext uri="{FF2B5EF4-FFF2-40B4-BE49-F238E27FC236}">
                      <a16:creationId xmlns:a16="http://schemas.microsoft.com/office/drawing/2014/main" id="{D90D1A18-004C-004F-D1E2-86132792DE42}"/>
                    </a:ext>
                  </a:extLst>
                </p14:cNvPr>
                <p14:cNvContentPartPr/>
                <p14:nvPr/>
              </p14:nvContentPartPr>
              <p14:xfrm>
                <a:off x="2310457" y="4965101"/>
                <a:ext cx="360" cy="360"/>
              </p14:xfrm>
            </p:contentPart>
          </mc:Choice>
          <mc:Fallback xmlns="">
            <p:pic>
              <p:nvPicPr>
                <p:cNvPr id="37" name="Ink 36">
                  <a:extLst>
                    <a:ext uri="{FF2B5EF4-FFF2-40B4-BE49-F238E27FC236}">
                      <a16:creationId xmlns:a16="http://schemas.microsoft.com/office/drawing/2014/main" id="{D90D1A18-004C-004F-D1E2-86132792DE42}"/>
                    </a:ext>
                  </a:extLst>
                </p:cNvPr>
                <p:cNvPicPr/>
                <p:nvPr/>
              </p:nvPicPr>
              <p:blipFill>
                <a:blip r:embed="rId9"/>
                <a:stretch>
                  <a:fillRect/>
                </a:stretch>
              </p:blipFill>
              <p:spPr>
                <a:xfrm>
                  <a:off x="2304337" y="4958981"/>
                  <a:ext cx="12600" cy="12600"/>
                </a:xfrm>
                <a:prstGeom prst="rect">
                  <a:avLst/>
                </a:prstGeom>
              </p:spPr>
            </p:pic>
          </mc:Fallback>
        </mc:AlternateContent>
      </p:grpSp>
      <p:grpSp>
        <p:nvGrpSpPr>
          <p:cNvPr id="41" name="Group 40">
            <a:extLst>
              <a:ext uri="{FF2B5EF4-FFF2-40B4-BE49-F238E27FC236}">
                <a16:creationId xmlns:a16="http://schemas.microsoft.com/office/drawing/2014/main" id="{6004605B-0D18-F24B-F86B-66849CA720A4}"/>
              </a:ext>
            </a:extLst>
          </p:cNvPr>
          <p:cNvGrpSpPr/>
          <p:nvPr/>
        </p:nvGrpSpPr>
        <p:grpSpPr>
          <a:xfrm>
            <a:off x="1916977" y="4424381"/>
            <a:ext cx="360" cy="360"/>
            <a:chOff x="1916977" y="4424381"/>
            <a:chExt cx="360" cy="360"/>
          </a:xfrm>
        </p:grpSpPr>
        <mc:AlternateContent xmlns:mc="http://schemas.openxmlformats.org/markup-compatibility/2006" xmlns:p14="http://schemas.microsoft.com/office/powerpoint/2010/main">
          <mc:Choice Requires="p14">
            <p:contentPart p14:bwMode="auto" r:id="rId13">
              <p14:nvContentPartPr>
                <p14:cNvPr id="39" name="Ink 38">
                  <a:extLst>
                    <a:ext uri="{FF2B5EF4-FFF2-40B4-BE49-F238E27FC236}">
                      <a16:creationId xmlns:a16="http://schemas.microsoft.com/office/drawing/2014/main" id="{8BFDFB1A-9F2A-CA55-E490-442B50653F9B}"/>
                    </a:ext>
                  </a:extLst>
                </p14:cNvPr>
                <p14:cNvContentPartPr/>
                <p14:nvPr/>
              </p14:nvContentPartPr>
              <p14:xfrm>
                <a:off x="1916977" y="4424381"/>
                <a:ext cx="360" cy="360"/>
              </p14:xfrm>
            </p:contentPart>
          </mc:Choice>
          <mc:Fallback xmlns="">
            <p:pic>
              <p:nvPicPr>
                <p:cNvPr id="39" name="Ink 38">
                  <a:extLst>
                    <a:ext uri="{FF2B5EF4-FFF2-40B4-BE49-F238E27FC236}">
                      <a16:creationId xmlns:a16="http://schemas.microsoft.com/office/drawing/2014/main" id="{8BFDFB1A-9F2A-CA55-E490-442B50653F9B}"/>
                    </a:ext>
                  </a:extLst>
                </p:cNvPr>
                <p:cNvPicPr/>
                <p:nvPr/>
              </p:nvPicPr>
              <p:blipFill>
                <a:blip r:embed="rId9"/>
                <a:stretch>
                  <a:fillRect/>
                </a:stretch>
              </p:blipFill>
              <p:spPr>
                <a:xfrm>
                  <a:off x="1910857" y="441826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40" name="Ink 39">
                  <a:extLst>
                    <a:ext uri="{FF2B5EF4-FFF2-40B4-BE49-F238E27FC236}">
                      <a16:creationId xmlns:a16="http://schemas.microsoft.com/office/drawing/2014/main" id="{D70AAF09-EEA8-6BA0-28F9-99AAFD36F9E9}"/>
                    </a:ext>
                  </a:extLst>
                </p14:cNvPr>
                <p14:cNvContentPartPr/>
                <p14:nvPr/>
              </p14:nvContentPartPr>
              <p14:xfrm>
                <a:off x="1916977" y="4424381"/>
                <a:ext cx="360" cy="360"/>
              </p14:xfrm>
            </p:contentPart>
          </mc:Choice>
          <mc:Fallback xmlns="">
            <p:pic>
              <p:nvPicPr>
                <p:cNvPr id="40" name="Ink 39">
                  <a:extLst>
                    <a:ext uri="{FF2B5EF4-FFF2-40B4-BE49-F238E27FC236}">
                      <a16:creationId xmlns:a16="http://schemas.microsoft.com/office/drawing/2014/main" id="{D70AAF09-EEA8-6BA0-28F9-99AAFD36F9E9}"/>
                    </a:ext>
                  </a:extLst>
                </p:cNvPr>
                <p:cNvPicPr/>
                <p:nvPr/>
              </p:nvPicPr>
              <p:blipFill>
                <a:blip r:embed="rId9"/>
                <a:stretch>
                  <a:fillRect/>
                </a:stretch>
              </p:blipFill>
              <p:spPr>
                <a:xfrm>
                  <a:off x="1910857" y="4418261"/>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5">
            <p14:nvContentPartPr>
              <p14:cNvPr id="42" name="Ink 41">
                <a:extLst>
                  <a:ext uri="{FF2B5EF4-FFF2-40B4-BE49-F238E27FC236}">
                    <a16:creationId xmlns:a16="http://schemas.microsoft.com/office/drawing/2014/main" id="{44DD7D66-DC6E-2C4A-B946-BAB845E43EE6}"/>
                  </a:ext>
                </a:extLst>
              </p14:cNvPr>
              <p14:cNvContentPartPr/>
              <p14:nvPr/>
            </p14:nvContentPartPr>
            <p14:xfrm>
              <a:off x="1514137" y="5348748"/>
              <a:ext cx="360" cy="360"/>
            </p14:xfrm>
          </p:contentPart>
        </mc:Choice>
        <mc:Fallback xmlns="">
          <p:pic>
            <p:nvPicPr>
              <p:cNvPr id="42" name="Ink 41">
                <a:extLst>
                  <a:ext uri="{FF2B5EF4-FFF2-40B4-BE49-F238E27FC236}">
                    <a16:creationId xmlns:a16="http://schemas.microsoft.com/office/drawing/2014/main" id="{44DD7D66-DC6E-2C4A-B946-BAB845E43EE6}"/>
                  </a:ext>
                </a:extLst>
              </p:cNvPr>
              <p:cNvPicPr/>
              <p:nvPr/>
            </p:nvPicPr>
            <p:blipFill>
              <a:blip r:embed="rId16"/>
              <a:stretch>
                <a:fillRect/>
              </a:stretch>
            </p:blipFill>
            <p:spPr>
              <a:xfrm>
                <a:off x="1508017" y="5342268"/>
                <a:ext cx="12600" cy="12600"/>
              </a:xfrm>
              <a:prstGeom prst="rect">
                <a:avLst/>
              </a:prstGeom>
            </p:spPr>
          </p:pic>
        </mc:Fallback>
      </mc:AlternateContent>
      <p:grpSp>
        <p:nvGrpSpPr>
          <p:cNvPr id="45" name="Group 44">
            <a:extLst>
              <a:ext uri="{FF2B5EF4-FFF2-40B4-BE49-F238E27FC236}">
                <a16:creationId xmlns:a16="http://schemas.microsoft.com/office/drawing/2014/main" id="{92A7221F-9A8C-C81D-6EE6-F175F3EEE8F9}"/>
              </a:ext>
            </a:extLst>
          </p:cNvPr>
          <p:cNvGrpSpPr/>
          <p:nvPr/>
        </p:nvGrpSpPr>
        <p:grpSpPr>
          <a:xfrm>
            <a:off x="1376257" y="5024028"/>
            <a:ext cx="360" cy="360"/>
            <a:chOff x="1376257" y="5024028"/>
            <a:chExt cx="360" cy="360"/>
          </a:xfrm>
        </p:grpSpPr>
        <mc:AlternateContent xmlns:mc="http://schemas.openxmlformats.org/markup-compatibility/2006" xmlns:p14="http://schemas.microsoft.com/office/powerpoint/2010/main">
          <mc:Choice Requires="p14">
            <p:contentPart p14:bwMode="auto" r:id="rId17">
              <p14:nvContentPartPr>
                <p14:cNvPr id="43" name="Ink 42">
                  <a:extLst>
                    <a:ext uri="{FF2B5EF4-FFF2-40B4-BE49-F238E27FC236}">
                      <a16:creationId xmlns:a16="http://schemas.microsoft.com/office/drawing/2014/main" id="{5C2DB61E-27FF-95C0-7698-0A954C3BB143}"/>
                    </a:ext>
                  </a:extLst>
                </p14:cNvPr>
                <p14:cNvContentPartPr/>
                <p14:nvPr/>
              </p14:nvContentPartPr>
              <p14:xfrm>
                <a:off x="1376257" y="5024028"/>
                <a:ext cx="360" cy="360"/>
              </p14:xfrm>
            </p:contentPart>
          </mc:Choice>
          <mc:Fallback xmlns="">
            <p:pic>
              <p:nvPicPr>
                <p:cNvPr id="43" name="Ink 42">
                  <a:extLst>
                    <a:ext uri="{FF2B5EF4-FFF2-40B4-BE49-F238E27FC236}">
                      <a16:creationId xmlns:a16="http://schemas.microsoft.com/office/drawing/2014/main" id="{5C2DB61E-27FF-95C0-7698-0A954C3BB143}"/>
                    </a:ext>
                  </a:extLst>
                </p:cNvPr>
                <p:cNvPicPr/>
                <p:nvPr/>
              </p:nvPicPr>
              <p:blipFill>
                <a:blip r:embed="rId16"/>
                <a:stretch>
                  <a:fillRect/>
                </a:stretch>
              </p:blipFill>
              <p:spPr>
                <a:xfrm>
                  <a:off x="1370137" y="501790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44" name="Ink 43">
                  <a:extLst>
                    <a:ext uri="{FF2B5EF4-FFF2-40B4-BE49-F238E27FC236}">
                      <a16:creationId xmlns:a16="http://schemas.microsoft.com/office/drawing/2014/main" id="{E35CAEA9-B5D3-C432-C6C5-470B004D15E9}"/>
                    </a:ext>
                  </a:extLst>
                </p14:cNvPr>
                <p14:cNvContentPartPr/>
                <p14:nvPr/>
              </p14:nvContentPartPr>
              <p14:xfrm>
                <a:off x="1376257" y="5024028"/>
                <a:ext cx="360" cy="360"/>
              </p14:xfrm>
            </p:contentPart>
          </mc:Choice>
          <mc:Fallback xmlns="">
            <p:pic>
              <p:nvPicPr>
                <p:cNvPr id="44" name="Ink 43">
                  <a:extLst>
                    <a:ext uri="{FF2B5EF4-FFF2-40B4-BE49-F238E27FC236}">
                      <a16:creationId xmlns:a16="http://schemas.microsoft.com/office/drawing/2014/main" id="{E35CAEA9-B5D3-C432-C6C5-470B004D15E9}"/>
                    </a:ext>
                  </a:extLst>
                </p:cNvPr>
                <p:cNvPicPr/>
                <p:nvPr/>
              </p:nvPicPr>
              <p:blipFill>
                <a:blip r:embed="rId16"/>
                <a:stretch>
                  <a:fillRect/>
                </a:stretch>
              </p:blipFill>
              <p:spPr>
                <a:xfrm>
                  <a:off x="1370137" y="5017908"/>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9">
            <p14:nvContentPartPr>
              <p14:cNvPr id="46" name="Ink 45">
                <a:extLst>
                  <a:ext uri="{FF2B5EF4-FFF2-40B4-BE49-F238E27FC236}">
                    <a16:creationId xmlns:a16="http://schemas.microsoft.com/office/drawing/2014/main" id="{8973D3E7-67E9-F07A-1EC3-941A2D70992E}"/>
                  </a:ext>
                </a:extLst>
              </p14:cNvPr>
              <p14:cNvContentPartPr/>
              <p14:nvPr/>
            </p14:nvContentPartPr>
            <p14:xfrm>
              <a:off x="1464817" y="2919828"/>
              <a:ext cx="360" cy="360"/>
            </p14:xfrm>
          </p:contentPart>
        </mc:Choice>
        <mc:Fallback xmlns="">
          <p:pic>
            <p:nvPicPr>
              <p:cNvPr id="46" name="Ink 45">
                <a:extLst>
                  <a:ext uri="{FF2B5EF4-FFF2-40B4-BE49-F238E27FC236}">
                    <a16:creationId xmlns:a16="http://schemas.microsoft.com/office/drawing/2014/main" id="{8973D3E7-67E9-F07A-1EC3-941A2D70992E}"/>
                  </a:ext>
                </a:extLst>
              </p:cNvPr>
              <p:cNvPicPr/>
              <p:nvPr/>
            </p:nvPicPr>
            <p:blipFill>
              <a:blip r:embed="rId16"/>
              <a:stretch>
                <a:fillRect/>
              </a:stretch>
            </p:blipFill>
            <p:spPr>
              <a:xfrm>
                <a:off x="1458697" y="2913708"/>
                <a:ext cx="12600" cy="12600"/>
              </a:xfrm>
              <a:prstGeom prst="rect">
                <a:avLst/>
              </a:prstGeom>
            </p:spPr>
          </p:pic>
        </mc:Fallback>
      </mc:AlternateContent>
      <p:grpSp>
        <p:nvGrpSpPr>
          <p:cNvPr id="53" name="Group 52">
            <a:extLst>
              <a:ext uri="{FF2B5EF4-FFF2-40B4-BE49-F238E27FC236}">
                <a16:creationId xmlns:a16="http://schemas.microsoft.com/office/drawing/2014/main" id="{D1F085A1-5EBC-7BAC-0210-B5C73D5176E2}"/>
              </a:ext>
            </a:extLst>
          </p:cNvPr>
          <p:cNvGrpSpPr/>
          <p:nvPr/>
        </p:nvGrpSpPr>
        <p:grpSpPr>
          <a:xfrm>
            <a:off x="2005537" y="3156101"/>
            <a:ext cx="360" cy="360"/>
            <a:chOff x="2005537" y="3156101"/>
            <a:chExt cx="360" cy="360"/>
          </a:xfrm>
        </p:grpSpPr>
        <mc:AlternateContent xmlns:mc="http://schemas.openxmlformats.org/markup-compatibility/2006" xmlns:p14="http://schemas.microsoft.com/office/powerpoint/2010/main">
          <mc:Choice Requires="p14">
            <p:contentPart p14:bwMode="auto" r:id="rId20">
              <p14:nvContentPartPr>
                <p14:cNvPr id="47" name="Ink 46">
                  <a:extLst>
                    <a:ext uri="{FF2B5EF4-FFF2-40B4-BE49-F238E27FC236}">
                      <a16:creationId xmlns:a16="http://schemas.microsoft.com/office/drawing/2014/main" id="{F9915B09-3809-5DC5-68CD-4090C7CBF5F7}"/>
                    </a:ext>
                  </a:extLst>
                </p14:cNvPr>
                <p14:cNvContentPartPr/>
                <p14:nvPr/>
              </p14:nvContentPartPr>
              <p14:xfrm>
                <a:off x="2005537" y="3156101"/>
                <a:ext cx="360" cy="360"/>
              </p14:xfrm>
            </p:contentPart>
          </mc:Choice>
          <mc:Fallback xmlns="">
            <p:pic>
              <p:nvPicPr>
                <p:cNvPr id="47" name="Ink 46">
                  <a:extLst>
                    <a:ext uri="{FF2B5EF4-FFF2-40B4-BE49-F238E27FC236}">
                      <a16:creationId xmlns:a16="http://schemas.microsoft.com/office/drawing/2014/main" id="{F9915B09-3809-5DC5-68CD-4090C7CBF5F7}"/>
                    </a:ext>
                  </a:extLst>
                </p:cNvPr>
                <p:cNvPicPr/>
                <p:nvPr/>
              </p:nvPicPr>
              <p:blipFill>
                <a:blip r:embed="rId16"/>
                <a:stretch>
                  <a:fillRect/>
                </a:stretch>
              </p:blipFill>
              <p:spPr>
                <a:xfrm>
                  <a:off x="1999417" y="314998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48" name="Ink 47">
                  <a:extLst>
                    <a:ext uri="{FF2B5EF4-FFF2-40B4-BE49-F238E27FC236}">
                      <a16:creationId xmlns:a16="http://schemas.microsoft.com/office/drawing/2014/main" id="{76A93315-90A4-F170-4E3E-E2277012DE69}"/>
                    </a:ext>
                  </a:extLst>
                </p14:cNvPr>
                <p14:cNvContentPartPr/>
                <p14:nvPr/>
              </p14:nvContentPartPr>
              <p14:xfrm>
                <a:off x="2005537" y="3156101"/>
                <a:ext cx="360" cy="360"/>
              </p14:xfrm>
            </p:contentPart>
          </mc:Choice>
          <mc:Fallback xmlns="">
            <p:pic>
              <p:nvPicPr>
                <p:cNvPr id="48" name="Ink 47">
                  <a:extLst>
                    <a:ext uri="{FF2B5EF4-FFF2-40B4-BE49-F238E27FC236}">
                      <a16:creationId xmlns:a16="http://schemas.microsoft.com/office/drawing/2014/main" id="{76A93315-90A4-F170-4E3E-E2277012DE69}"/>
                    </a:ext>
                  </a:extLst>
                </p:cNvPr>
                <p:cNvPicPr/>
                <p:nvPr/>
              </p:nvPicPr>
              <p:blipFill>
                <a:blip r:embed="rId16"/>
                <a:stretch>
                  <a:fillRect/>
                </a:stretch>
              </p:blipFill>
              <p:spPr>
                <a:xfrm>
                  <a:off x="1999417" y="3149981"/>
                  <a:ext cx="12600" cy="12600"/>
                </a:xfrm>
                <a:prstGeom prst="rect">
                  <a:avLst/>
                </a:prstGeom>
              </p:spPr>
            </p:pic>
          </mc:Fallback>
        </mc:AlternateContent>
      </p:grpSp>
      <p:grpSp>
        <p:nvGrpSpPr>
          <p:cNvPr id="52" name="Group 51">
            <a:extLst>
              <a:ext uri="{FF2B5EF4-FFF2-40B4-BE49-F238E27FC236}">
                <a16:creationId xmlns:a16="http://schemas.microsoft.com/office/drawing/2014/main" id="{F1810AF5-4F75-9CA1-BDF8-94DB560E0EF0}"/>
              </a:ext>
            </a:extLst>
          </p:cNvPr>
          <p:cNvGrpSpPr/>
          <p:nvPr/>
        </p:nvGrpSpPr>
        <p:grpSpPr>
          <a:xfrm>
            <a:off x="2310097" y="5132141"/>
            <a:ext cx="204120" cy="296640"/>
            <a:chOff x="2310097" y="5132141"/>
            <a:chExt cx="204120" cy="296640"/>
          </a:xfrm>
        </p:grpSpPr>
        <mc:AlternateContent xmlns:mc="http://schemas.openxmlformats.org/markup-compatibility/2006" xmlns:p14="http://schemas.microsoft.com/office/powerpoint/2010/main">
          <mc:Choice Requires="p14">
            <p:contentPart p14:bwMode="auto" r:id="rId22">
              <p14:nvContentPartPr>
                <p14:cNvPr id="49" name="Ink 48">
                  <a:extLst>
                    <a:ext uri="{FF2B5EF4-FFF2-40B4-BE49-F238E27FC236}">
                      <a16:creationId xmlns:a16="http://schemas.microsoft.com/office/drawing/2014/main" id="{ED951BBC-B456-6EB5-B076-DCCA95DAFB7E}"/>
                    </a:ext>
                  </a:extLst>
                </p14:cNvPr>
                <p14:cNvContentPartPr/>
                <p14:nvPr/>
              </p14:nvContentPartPr>
              <p14:xfrm>
                <a:off x="2369497" y="5201261"/>
                <a:ext cx="360" cy="360"/>
              </p14:xfrm>
            </p:contentPart>
          </mc:Choice>
          <mc:Fallback xmlns="">
            <p:pic>
              <p:nvPicPr>
                <p:cNvPr id="49" name="Ink 48">
                  <a:extLst>
                    <a:ext uri="{FF2B5EF4-FFF2-40B4-BE49-F238E27FC236}">
                      <a16:creationId xmlns:a16="http://schemas.microsoft.com/office/drawing/2014/main" id="{ED951BBC-B456-6EB5-B076-DCCA95DAFB7E}"/>
                    </a:ext>
                  </a:extLst>
                </p:cNvPr>
                <p:cNvPicPr/>
                <p:nvPr/>
              </p:nvPicPr>
              <p:blipFill>
                <a:blip r:embed="rId16"/>
                <a:stretch>
                  <a:fillRect/>
                </a:stretch>
              </p:blipFill>
              <p:spPr>
                <a:xfrm>
                  <a:off x="2363377" y="519514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50" name="Ink 49">
                  <a:extLst>
                    <a:ext uri="{FF2B5EF4-FFF2-40B4-BE49-F238E27FC236}">
                      <a16:creationId xmlns:a16="http://schemas.microsoft.com/office/drawing/2014/main" id="{026F2D2D-1E81-A702-8075-EDAE0AB4FB97}"/>
                    </a:ext>
                  </a:extLst>
                </p14:cNvPr>
                <p14:cNvContentPartPr/>
                <p14:nvPr/>
              </p14:nvContentPartPr>
              <p14:xfrm>
                <a:off x="2369497" y="5201261"/>
                <a:ext cx="360" cy="360"/>
              </p14:xfrm>
            </p:contentPart>
          </mc:Choice>
          <mc:Fallback xmlns="">
            <p:pic>
              <p:nvPicPr>
                <p:cNvPr id="50" name="Ink 49">
                  <a:extLst>
                    <a:ext uri="{FF2B5EF4-FFF2-40B4-BE49-F238E27FC236}">
                      <a16:creationId xmlns:a16="http://schemas.microsoft.com/office/drawing/2014/main" id="{026F2D2D-1E81-A702-8075-EDAE0AB4FB97}"/>
                    </a:ext>
                  </a:extLst>
                </p:cNvPr>
                <p:cNvPicPr/>
                <p:nvPr/>
              </p:nvPicPr>
              <p:blipFill>
                <a:blip r:embed="rId16"/>
                <a:stretch>
                  <a:fillRect/>
                </a:stretch>
              </p:blipFill>
              <p:spPr>
                <a:xfrm>
                  <a:off x="2363377" y="519514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51" name="Ink 50">
                  <a:extLst>
                    <a:ext uri="{FF2B5EF4-FFF2-40B4-BE49-F238E27FC236}">
                      <a16:creationId xmlns:a16="http://schemas.microsoft.com/office/drawing/2014/main" id="{41EED48B-33A0-5BBF-1A74-DF4C998AA266}"/>
                    </a:ext>
                  </a:extLst>
                </p14:cNvPr>
                <p14:cNvContentPartPr/>
                <p14:nvPr/>
              </p14:nvContentPartPr>
              <p14:xfrm>
                <a:off x="2310097" y="5132141"/>
                <a:ext cx="204120" cy="296640"/>
              </p14:xfrm>
            </p:contentPart>
          </mc:Choice>
          <mc:Fallback xmlns="">
            <p:pic>
              <p:nvPicPr>
                <p:cNvPr id="51" name="Ink 50">
                  <a:extLst>
                    <a:ext uri="{FF2B5EF4-FFF2-40B4-BE49-F238E27FC236}">
                      <a16:creationId xmlns:a16="http://schemas.microsoft.com/office/drawing/2014/main" id="{41EED48B-33A0-5BBF-1A74-DF4C998AA266}"/>
                    </a:ext>
                  </a:extLst>
                </p:cNvPr>
                <p:cNvPicPr/>
                <p:nvPr/>
              </p:nvPicPr>
              <p:blipFill>
                <a:blip r:embed="rId25"/>
                <a:stretch>
                  <a:fillRect/>
                </a:stretch>
              </p:blipFill>
              <p:spPr>
                <a:xfrm>
                  <a:off x="2303977" y="5126021"/>
                  <a:ext cx="216360" cy="308880"/>
                </a:xfrm>
                <a:prstGeom prst="rect">
                  <a:avLst/>
                </a:prstGeom>
              </p:spPr>
            </p:pic>
          </mc:Fallback>
        </mc:AlternateContent>
      </p:grpSp>
      <p:sp>
        <p:nvSpPr>
          <p:cNvPr id="4" name="TextBox 3">
            <a:extLst>
              <a:ext uri="{FF2B5EF4-FFF2-40B4-BE49-F238E27FC236}">
                <a16:creationId xmlns:a16="http://schemas.microsoft.com/office/drawing/2014/main" id="{44E3F4B5-BE26-6BBA-E4E8-EEB2C72757FC}"/>
              </a:ext>
            </a:extLst>
          </p:cNvPr>
          <p:cNvSpPr txBox="1"/>
          <p:nvPr/>
        </p:nvSpPr>
        <p:spPr>
          <a:xfrm>
            <a:off x="1195052" y="5024028"/>
            <a:ext cx="9620691" cy="1723549"/>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SDGs: Background and Progress</a:t>
            </a:r>
          </a:p>
          <a:p>
            <a:endParaRPr lang="en-GB" sz="1400" b="1" dirty="0">
              <a:latin typeface="Arial" panose="020B0604020202020204" pitchFamily="34" charset="0"/>
              <a:cs typeface="Arial" panose="020B0604020202020204" pitchFamily="34" charset="0"/>
            </a:endParaRPr>
          </a:p>
          <a:p>
            <a:pPr lvl="0"/>
            <a:r>
              <a:rPr lang="en-GB" sz="1200" b="1" dirty="0">
                <a:latin typeface="Arial" panose="020B0604020202020204" pitchFamily="34" charset="0"/>
                <a:cs typeface="Arial" panose="020B0604020202020204" pitchFamily="34" charset="0"/>
              </a:rPr>
              <a:t>Established:</a:t>
            </a:r>
            <a:r>
              <a:rPr lang="en-GB" sz="1200" dirty="0">
                <a:latin typeface="Arial" panose="020B0604020202020204" pitchFamily="34" charset="0"/>
                <a:cs typeface="Arial" panose="020B0604020202020204" pitchFamily="34" charset="0"/>
              </a:rPr>
              <a:t> The United Nations established them in September 2015.</a:t>
            </a:r>
          </a:p>
          <a:p>
            <a:pPr lvl="0"/>
            <a:r>
              <a:rPr lang="en-GB" sz="1200" b="1" dirty="0">
                <a:latin typeface="Arial" panose="020B0604020202020204" pitchFamily="34" charset="0"/>
                <a:cs typeface="Arial" panose="020B0604020202020204" pitchFamily="34" charset="0"/>
              </a:rPr>
              <a:t>Purpose:</a:t>
            </a:r>
            <a:r>
              <a:rPr lang="en-GB" sz="1200" dirty="0">
                <a:latin typeface="Arial" panose="020B0604020202020204" pitchFamily="34" charset="0"/>
                <a:cs typeface="Arial" panose="020B0604020202020204" pitchFamily="34" charset="0"/>
              </a:rPr>
              <a:t> To address poverty, inequality, health, and environmental issues.</a:t>
            </a:r>
          </a:p>
          <a:p>
            <a:pPr lvl="0"/>
            <a:r>
              <a:rPr lang="en-GB" sz="1200" b="1" dirty="0">
                <a:latin typeface="Arial" panose="020B0604020202020204" pitchFamily="34" charset="0"/>
                <a:cs typeface="Arial" panose="020B0604020202020204" pitchFamily="34" charset="0"/>
              </a:rPr>
              <a:t>Target:</a:t>
            </a:r>
            <a:r>
              <a:rPr lang="en-GB" sz="1200" dirty="0">
                <a:latin typeface="Arial" panose="020B0604020202020204" pitchFamily="34" charset="0"/>
                <a:cs typeface="Arial" panose="020B0604020202020204" pitchFamily="34" charset="0"/>
              </a:rPr>
              <a:t> Achievement by 2030.</a:t>
            </a:r>
          </a:p>
          <a:p>
            <a:pPr lvl="0"/>
            <a:r>
              <a:rPr lang="en-GB" sz="1200" b="1" dirty="0">
                <a:latin typeface="Arial" panose="020B0604020202020204" pitchFamily="34" charset="0"/>
                <a:cs typeface="Arial" panose="020B0604020202020204" pitchFamily="34" charset="0"/>
              </a:rPr>
              <a:t>Progress:</a:t>
            </a:r>
            <a:r>
              <a:rPr lang="en-GB" sz="1200" dirty="0">
                <a:latin typeface="Arial" panose="020B0604020202020204" pitchFamily="34" charset="0"/>
                <a:cs typeface="Arial" panose="020B0604020202020204" pitchFamily="34" charset="0"/>
              </a:rPr>
              <a:t> Under-five mortality fell by around 16% between 2015 and 2023.</a:t>
            </a:r>
          </a:p>
          <a:p>
            <a:pPr lvl="0"/>
            <a:r>
              <a:rPr lang="en-GB" sz="1200" b="1" dirty="0">
                <a:latin typeface="Arial" panose="020B0604020202020204" pitchFamily="34" charset="0"/>
                <a:cs typeface="Arial" panose="020B0604020202020204" pitchFamily="34" charset="0"/>
              </a:rPr>
              <a:t>Challenge:</a:t>
            </a:r>
            <a:r>
              <a:rPr lang="en-GB" sz="1200" dirty="0">
                <a:latin typeface="Arial" panose="020B0604020202020204" pitchFamily="34" charset="0"/>
                <a:cs typeface="Arial" panose="020B0604020202020204" pitchFamily="34" charset="0"/>
              </a:rPr>
              <a:t> Health inequalities and funding gaps continue to slow progress (United Nations, 2025).</a:t>
            </a:r>
          </a:p>
          <a:p>
            <a:endParaRPr lang="en-GB" dirty="0"/>
          </a:p>
        </p:txBody>
      </p:sp>
    </p:spTree>
    <p:extLst>
      <p:ext uri="{BB962C8B-B14F-4D97-AF65-F5344CB8AC3E}">
        <p14:creationId xmlns:p14="http://schemas.microsoft.com/office/powerpoint/2010/main" val="753498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0F959-F7D1-A97B-418B-37AA3ED7B6AF}"/>
              </a:ext>
            </a:extLst>
          </p:cNvPr>
          <p:cNvSpPr>
            <a:spLocks noGrp="1"/>
          </p:cNvSpPr>
          <p:nvPr>
            <p:ph type="title"/>
          </p:nvPr>
        </p:nvSpPr>
        <p:spPr>
          <a:xfrm>
            <a:off x="285136" y="285136"/>
            <a:ext cx="7590504" cy="855406"/>
          </a:xfrm>
        </p:spPr>
        <p:txBody>
          <a:bodyPr/>
          <a:lstStyle/>
          <a:p>
            <a:r>
              <a:rPr lang="en-GB">
                <a:latin typeface="Arial" panose="020B0604020202020204" pitchFamily="34" charset="0"/>
                <a:cs typeface="Arial" panose="020B0604020202020204" pitchFamily="34" charset="0"/>
              </a:rPr>
              <a:t>Legislation and Health Policy</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66CEEA1-0C19-6611-4CAC-D4557E7DFA74}"/>
              </a:ext>
            </a:extLst>
          </p:cNvPr>
          <p:cNvSpPr txBox="1"/>
          <p:nvPr/>
        </p:nvSpPr>
        <p:spPr>
          <a:xfrm>
            <a:off x="275304" y="1228069"/>
            <a:ext cx="3805084" cy="1231106"/>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Health and Care Act (2022)</a:t>
            </a:r>
          </a:p>
          <a:p>
            <a:r>
              <a:rPr lang="en-GB" sz="1400" dirty="0">
                <a:latin typeface="Arial" panose="020B0604020202020204" pitchFamily="34" charset="0"/>
                <a:cs typeface="Arial" panose="020B0604020202020204" pitchFamily="34" charset="0"/>
              </a:rPr>
              <a:t>Supports integrated care and includes duties to consider reducing inequalities in healthcare access and outcomes.</a:t>
            </a:r>
          </a:p>
          <a:p>
            <a:endParaRPr lang="en-GB" dirty="0"/>
          </a:p>
        </p:txBody>
      </p:sp>
      <p:sp>
        <p:nvSpPr>
          <p:cNvPr id="4" name="TextBox 3">
            <a:extLst>
              <a:ext uri="{FF2B5EF4-FFF2-40B4-BE49-F238E27FC236}">
                <a16:creationId xmlns:a16="http://schemas.microsoft.com/office/drawing/2014/main" id="{6D90CE5E-A293-C56F-CDD7-79A739ABCA91}"/>
              </a:ext>
            </a:extLst>
          </p:cNvPr>
          <p:cNvSpPr txBox="1"/>
          <p:nvPr/>
        </p:nvSpPr>
        <p:spPr>
          <a:xfrm>
            <a:off x="4774434" y="1120347"/>
            <a:ext cx="4005772" cy="144655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Act 2010</a:t>
            </a:r>
          </a:p>
          <a:p>
            <a:r>
              <a:rPr lang="en-GB" sz="1400" dirty="0">
                <a:latin typeface="Arial" panose="020B0604020202020204" pitchFamily="34" charset="0"/>
                <a:cs typeface="Arial" panose="020B0604020202020204" pitchFamily="34" charset="0"/>
              </a:rPr>
              <a:t>Protects individuals from discrimination based on protected characteristics and requires reasonable adjustments in applicable circumstances (Great Britain, 2010).</a:t>
            </a:r>
          </a:p>
          <a:p>
            <a:endParaRPr lang="en-GB" dirty="0"/>
          </a:p>
        </p:txBody>
      </p:sp>
      <p:sp>
        <p:nvSpPr>
          <p:cNvPr id="5" name="TextBox 4">
            <a:extLst>
              <a:ext uri="{FF2B5EF4-FFF2-40B4-BE49-F238E27FC236}">
                <a16:creationId xmlns:a16="http://schemas.microsoft.com/office/drawing/2014/main" id="{C1509E52-6CC9-E9A6-F4FC-C7AC0A16BE8A}"/>
              </a:ext>
            </a:extLst>
          </p:cNvPr>
          <p:cNvSpPr txBox="1"/>
          <p:nvPr/>
        </p:nvSpPr>
        <p:spPr>
          <a:xfrm>
            <a:off x="275304" y="2459174"/>
            <a:ext cx="3893573" cy="1231106"/>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NHS Long Term Plan</a:t>
            </a:r>
          </a:p>
          <a:p>
            <a:r>
              <a:rPr lang="en-GB" sz="1400">
                <a:latin typeface="Arial" panose="020B0604020202020204" pitchFamily="34" charset="0"/>
                <a:cs typeface="Arial" panose="020B0604020202020204" pitchFamily="34" charset="0"/>
              </a:rPr>
              <a:t>Promotes prevention, personalised care, integrated services and action on health inequalities (NHS England, 2019).</a:t>
            </a:r>
          </a:p>
          <a:p>
            <a:endParaRPr lang="en-GB" dirty="0"/>
          </a:p>
        </p:txBody>
      </p:sp>
      <p:sp>
        <p:nvSpPr>
          <p:cNvPr id="6" name="TextBox 5">
            <a:extLst>
              <a:ext uri="{FF2B5EF4-FFF2-40B4-BE49-F238E27FC236}">
                <a16:creationId xmlns:a16="http://schemas.microsoft.com/office/drawing/2014/main" id="{2C1D6B7D-61A3-FF45-B088-7515180F8C1E}"/>
              </a:ext>
            </a:extLst>
          </p:cNvPr>
          <p:cNvSpPr txBox="1"/>
          <p:nvPr/>
        </p:nvSpPr>
        <p:spPr>
          <a:xfrm>
            <a:off x="4862923" y="2566898"/>
            <a:ext cx="3278187" cy="1251302"/>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Health in All Policies</a:t>
            </a:r>
          </a:p>
          <a:p>
            <a:r>
              <a:rPr lang="en-GB" sz="1400">
                <a:latin typeface="Arial" panose="020B0604020202020204" pitchFamily="34" charset="0"/>
                <a:cs typeface="Arial" panose="020B0604020202020204" pitchFamily="34" charset="0"/>
              </a:rPr>
              <a:t>Encourages health considerations across housing, education, transport and other policy areas (WHO, 2014).</a:t>
            </a:r>
          </a:p>
          <a:p>
            <a:endParaRPr lang="en-GB" dirty="0"/>
          </a:p>
        </p:txBody>
      </p:sp>
      <p:sp>
        <p:nvSpPr>
          <p:cNvPr id="11" name="TextBox 10">
            <a:extLst>
              <a:ext uri="{FF2B5EF4-FFF2-40B4-BE49-F238E27FC236}">
                <a16:creationId xmlns:a16="http://schemas.microsoft.com/office/drawing/2014/main" id="{8FCCC50E-AA0A-8468-1553-5561FDF1085F}"/>
              </a:ext>
            </a:extLst>
          </p:cNvPr>
          <p:cNvSpPr txBox="1"/>
          <p:nvPr/>
        </p:nvSpPr>
        <p:spPr>
          <a:xfrm>
            <a:off x="373627" y="3690280"/>
            <a:ext cx="3706762" cy="273921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Positive contributions:</a:t>
            </a:r>
          </a:p>
          <a:p>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The Health and Care Act 2022 provides a framework for integrated care and reducing health inequalities.</a:t>
            </a:r>
          </a:p>
          <a:p>
            <a:pPr lvl="0"/>
            <a:r>
              <a:rPr lang="en-GB" sz="1400" dirty="0">
                <a:latin typeface="Arial" panose="020B0604020202020204" pitchFamily="34" charset="0"/>
                <a:cs typeface="Arial" panose="020B0604020202020204" pitchFamily="34" charset="0"/>
              </a:rPr>
              <a:t>The Equality Act 2010 strengthens legal protection against discrimination.</a:t>
            </a:r>
          </a:p>
          <a:p>
            <a:pPr lvl="0"/>
            <a:r>
              <a:rPr lang="en-GB" sz="1400" dirty="0">
                <a:latin typeface="Arial" panose="020B0604020202020204" pitchFamily="34" charset="0"/>
                <a:cs typeface="Arial" panose="020B0604020202020204" pitchFamily="34" charset="0"/>
              </a:rPr>
              <a:t>The NHS Long Term Plan prioritises prevention and more coordinated healthcare (Great Britain, 2010; 2022; NHS England, 2019).</a:t>
            </a:r>
          </a:p>
          <a:p>
            <a:endParaRPr lang="en-GB" dirty="0"/>
          </a:p>
        </p:txBody>
      </p:sp>
      <p:sp>
        <p:nvSpPr>
          <p:cNvPr id="14" name="TextBox 13">
            <a:extLst>
              <a:ext uri="{FF2B5EF4-FFF2-40B4-BE49-F238E27FC236}">
                <a16:creationId xmlns:a16="http://schemas.microsoft.com/office/drawing/2014/main" id="{FACF18F3-CC11-2EED-2185-40074EDEEBFD}"/>
              </a:ext>
            </a:extLst>
          </p:cNvPr>
          <p:cNvSpPr txBox="1"/>
          <p:nvPr/>
        </p:nvSpPr>
        <p:spPr>
          <a:xfrm>
            <a:off x="4862922" y="3818200"/>
            <a:ext cx="4005773" cy="2031325"/>
          </a:xfrm>
          <a:prstGeom prst="rect">
            <a:avLst/>
          </a:prstGeom>
          <a:noFill/>
        </p:spPr>
        <p:txBody>
          <a:bodyPr wrap="square">
            <a:spAutoFit/>
          </a:bodyPr>
          <a:lstStyle/>
          <a:p>
            <a:r>
              <a:rPr lang="en-GB" sz="1400">
                <a:latin typeface="Arial" panose="020B0604020202020204" pitchFamily="34" charset="0"/>
                <a:cs typeface="Arial" panose="020B0604020202020204" pitchFamily="34" charset="0"/>
              </a:rPr>
              <a:t>Limitations:</a:t>
            </a:r>
          </a:p>
          <a:p>
            <a:endParaRPr lang="en-GB" sz="1400">
              <a:latin typeface="Arial" panose="020B0604020202020204" pitchFamily="34" charset="0"/>
              <a:cs typeface="Arial" panose="020B0604020202020204" pitchFamily="34" charset="0"/>
            </a:endParaRPr>
          </a:p>
          <a:p>
            <a:pPr lvl="0"/>
            <a:r>
              <a:rPr lang="en-GB" sz="1400">
                <a:latin typeface="Arial" panose="020B0604020202020204" pitchFamily="34" charset="0"/>
                <a:cs typeface="Arial" panose="020B0604020202020204" pitchFamily="34" charset="0"/>
              </a:rPr>
              <a:t>Workforce shortages and funding pressures can restrict implementation.</a:t>
            </a:r>
          </a:p>
          <a:p>
            <a:pPr lvl="0"/>
            <a:r>
              <a:rPr lang="en-GB" sz="1400">
                <a:latin typeface="Arial" panose="020B0604020202020204" pitchFamily="34" charset="0"/>
                <a:cs typeface="Arial" panose="020B0604020202020204" pitchFamily="34" charset="0"/>
              </a:rPr>
              <a:t>Legal protection does not automatically remove inequalities in access or outcomes.</a:t>
            </a:r>
          </a:p>
          <a:p>
            <a:pPr lvl="0"/>
            <a:r>
              <a:rPr lang="en-GB" sz="1400">
                <a:latin typeface="Arial" panose="020B0604020202020204" pitchFamily="34" charset="0"/>
                <a:cs typeface="Arial" panose="020B0604020202020204" pitchFamily="34" charset="0"/>
              </a:rPr>
              <a:t>Greater investment in prevention and community services could strengthen effectiveness (Marmot et al., 2020).</a:t>
            </a:r>
            <a:endParaRPr lang="en-GB" sz="1400" dirty="0">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3">
            <p14:nvContentPartPr>
              <p14:cNvPr id="15" name="Ink 14">
                <a:extLst>
                  <a:ext uri="{FF2B5EF4-FFF2-40B4-BE49-F238E27FC236}">
                    <a16:creationId xmlns:a16="http://schemas.microsoft.com/office/drawing/2014/main" id="{5A92BB84-DAB6-40BF-01E4-0E3542846151}"/>
                  </a:ext>
                </a:extLst>
              </p14:cNvPr>
              <p14:cNvContentPartPr/>
              <p14:nvPr/>
            </p14:nvContentPartPr>
            <p14:xfrm>
              <a:off x="10058377" y="2074548"/>
              <a:ext cx="360" cy="360"/>
            </p14:xfrm>
          </p:contentPart>
        </mc:Choice>
        <mc:Fallback xmlns="">
          <p:pic>
            <p:nvPicPr>
              <p:cNvPr id="15" name="Ink 14">
                <a:extLst>
                  <a:ext uri="{FF2B5EF4-FFF2-40B4-BE49-F238E27FC236}">
                    <a16:creationId xmlns:a16="http://schemas.microsoft.com/office/drawing/2014/main" id="{5A92BB84-DAB6-40BF-01E4-0E3542846151}"/>
                  </a:ext>
                </a:extLst>
              </p:cNvPr>
              <p:cNvPicPr/>
              <p:nvPr/>
            </p:nvPicPr>
            <p:blipFill>
              <a:blip r:embed="rId4"/>
              <a:stretch>
                <a:fillRect/>
              </a:stretch>
            </p:blipFill>
            <p:spPr>
              <a:xfrm>
                <a:off x="10052257" y="206842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3" name="Ink 22">
                <a:extLst>
                  <a:ext uri="{FF2B5EF4-FFF2-40B4-BE49-F238E27FC236}">
                    <a16:creationId xmlns:a16="http://schemas.microsoft.com/office/drawing/2014/main" id="{F980845C-1291-1B2F-44EC-13C90ED2F4DD}"/>
                  </a:ext>
                </a:extLst>
              </p14:cNvPr>
              <p14:cNvContentPartPr/>
              <p14:nvPr/>
            </p14:nvContentPartPr>
            <p14:xfrm>
              <a:off x="-1730543" y="914268"/>
              <a:ext cx="360" cy="360"/>
            </p14:xfrm>
          </p:contentPart>
        </mc:Choice>
        <mc:Fallback xmlns="">
          <p:pic>
            <p:nvPicPr>
              <p:cNvPr id="23" name="Ink 22">
                <a:extLst>
                  <a:ext uri="{FF2B5EF4-FFF2-40B4-BE49-F238E27FC236}">
                    <a16:creationId xmlns:a16="http://schemas.microsoft.com/office/drawing/2014/main" id="{F980845C-1291-1B2F-44EC-13C90ED2F4DD}"/>
                  </a:ext>
                </a:extLst>
              </p:cNvPr>
              <p:cNvPicPr/>
              <p:nvPr/>
            </p:nvPicPr>
            <p:blipFill>
              <a:blip r:embed="rId4"/>
              <a:stretch>
                <a:fillRect/>
              </a:stretch>
            </p:blipFill>
            <p:spPr>
              <a:xfrm>
                <a:off x="-1736663" y="90814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5" name="Ink 24">
                <a:extLst>
                  <a:ext uri="{FF2B5EF4-FFF2-40B4-BE49-F238E27FC236}">
                    <a16:creationId xmlns:a16="http://schemas.microsoft.com/office/drawing/2014/main" id="{1106DD2A-534B-FCAE-BED4-7803C464FB43}"/>
                  </a:ext>
                </a:extLst>
              </p14:cNvPr>
              <p14:cNvContentPartPr/>
              <p14:nvPr/>
            </p14:nvContentPartPr>
            <p14:xfrm>
              <a:off x="-413257" y="1386228"/>
              <a:ext cx="360" cy="360"/>
            </p14:xfrm>
          </p:contentPart>
        </mc:Choice>
        <mc:Fallback xmlns="">
          <p:pic>
            <p:nvPicPr>
              <p:cNvPr id="25" name="Ink 24">
                <a:extLst>
                  <a:ext uri="{FF2B5EF4-FFF2-40B4-BE49-F238E27FC236}">
                    <a16:creationId xmlns:a16="http://schemas.microsoft.com/office/drawing/2014/main" id="{1106DD2A-534B-FCAE-BED4-7803C464FB43}"/>
                  </a:ext>
                </a:extLst>
              </p:cNvPr>
              <p:cNvPicPr/>
              <p:nvPr/>
            </p:nvPicPr>
            <p:blipFill>
              <a:blip r:embed="rId4"/>
              <a:stretch>
                <a:fillRect/>
              </a:stretch>
            </p:blipFill>
            <p:spPr>
              <a:xfrm>
                <a:off x="-419377" y="1380108"/>
                <a:ext cx="12600" cy="12600"/>
              </a:xfrm>
              <a:prstGeom prst="rect">
                <a:avLst/>
              </a:prstGeom>
            </p:spPr>
          </p:pic>
        </mc:Fallback>
      </mc:AlternateContent>
    </p:spTree>
    <p:extLst>
      <p:ext uri="{BB962C8B-B14F-4D97-AF65-F5344CB8AC3E}">
        <p14:creationId xmlns:p14="http://schemas.microsoft.com/office/powerpoint/2010/main" val="879992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1F447-F6D4-3692-A1E5-5BEE46AEC119}"/>
              </a:ext>
            </a:extLst>
          </p:cNvPr>
          <p:cNvSpPr>
            <a:spLocks noGrp="1"/>
          </p:cNvSpPr>
          <p:nvPr>
            <p:ph type="title"/>
          </p:nvPr>
        </p:nvSpPr>
        <p:spPr>
          <a:xfrm>
            <a:off x="167269" y="278781"/>
            <a:ext cx="6802243" cy="635620"/>
          </a:xfrm>
        </p:spPr>
        <p:txBody>
          <a:bodyPr/>
          <a:lstStyle/>
          <a:p>
            <a:r>
              <a:rPr lang="en-GB" sz="2800" dirty="0">
                <a:latin typeface="Arial" panose="020B0604020202020204" pitchFamily="34" charset="0"/>
                <a:cs typeface="Arial" panose="020B0604020202020204" pitchFamily="34" charset="0"/>
              </a:rPr>
              <a:t>Social processes, media and ideologies </a:t>
            </a:r>
          </a:p>
        </p:txBody>
      </p:sp>
      <p:sp>
        <p:nvSpPr>
          <p:cNvPr id="4" name="TextBox 3">
            <a:extLst>
              <a:ext uri="{FF2B5EF4-FFF2-40B4-BE49-F238E27FC236}">
                <a16:creationId xmlns:a16="http://schemas.microsoft.com/office/drawing/2014/main" id="{233EEBA7-7A63-DA9E-CCC7-435ED5B290B0}"/>
              </a:ext>
            </a:extLst>
          </p:cNvPr>
          <p:cNvSpPr txBox="1"/>
          <p:nvPr/>
        </p:nvSpPr>
        <p:spPr>
          <a:xfrm>
            <a:off x="334538" y="1182029"/>
            <a:ext cx="3021980" cy="3108543"/>
          </a:xfrm>
          <a:prstGeom prst="rect">
            <a:avLst/>
          </a:prstGeom>
          <a:noFill/>
        </p:spPr>
        <p:txBody>
          <a:bodyPr wrap="square" rtlCol="0">
            <a:spAutoFit/>
          </a:bodyPr>
          <a:lstStyle/>
          <a:p>
            <a:r>
              <a:rPr lang="en-GB" b="1" dirty="0"/>
              <a:t>.</a:t>
            </a:r>
            <a:r>
              <a:rPr lang="en-GB" sz="1600" b="1" dirty="0">
                <a:latin typeface="Arial" panose="020B0604020202020204" pitchFamily="34" charset="0"/>
                <a:cs typeface="Arial" panose="020B0604020202020204" pitchFamily="34" charset="0"/>
              </a:rPr>
              <a:t>Social Processes and Structural Inequality</a:t>
            </a:r>
          </a:p>
          <a:p>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Poverty, education and social support influence health behaviours and opportunities.</a:t>
            </a:r>
          </a:p>
          <a:p>
            <a:pPr lvl="0"/>
            <a:r>
              <a:rPr lang="en-GB" sz="1600" dirty="0">
                <a:latin typeface="Arial" panose="020B0604020202020204" pitchFamily="34" charset="0"/>
                <a:cs typeface="Arial" panose="020B0604020202020204" pitchFamily="34" charset="0"/>
              </a:rPr>
              <a:t>Social inequalities restrict healthy lifestyle choices and contribute to avoidable health disparities (Marmot et al., 2008).</a:t>
            </a:r>
          </a:p>
          <a:p>
            <a:endParaRPr lang="en-GB" dirty="0"/>
          </a:p>
        </p:txBody>
      </p:sp>
      <p:sp>
        <p:nvSpPr>
          <p:cNvPr id="5" name="TextBox 4">
            <a:extLst>
              <a:ext uri="{FF2B5EF4-FFF2-40B4-BE49-F238E27FC236}">
                <a16:creationId xmlns:a16="http://schemas.microsoft.com/office/drawing/2014/main" id="{C78644CD-747F-046B-0AF6-75F052FD61CC}"/>
              </a:ext>
            </a:extLst>
          </p:cNvPr>
          <p:cNvSpPr txBox="1"/>
          <p:nvPr/>
        </p:nvSpPr>
        <p:spPr>
          <a:xfrm>
            <a:off x="3813714" y="1182029"/>
            <a:ext cx="2720898" cy="4062651"/>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Media Influence and Health Information</a:t>
            </a:r>
          </a:p>
          <a:p>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Public health campaigns: Raise awareness, influence social norms and encourage healthier behaviours (Wakefield et al., 2010).</a:t>
            </a:r>
          </a:p>
          <a:p>
            <a:pPr lvl="0"/>
            <a:r>
              <a:rPr lang="en-GB" sz="1600" dirty="0">
                <a:latin typeface="Arial" panose="020B0604020202020204" pitchFamily="34" charset="0"/>
                <a:cs typeface="Arial" panose="020B0604020202020204" pitchFamily="34" charset="0"/>
              </a:rPr>
              <a:t>Social media: Improves access to health information but can spread misinformation, affecting health decisions (</a:t>
            </a:r>
            <a:r>
              <a:rPr lang="en-GB" sz="1600" dirty="0" err="1">
                <a:latin typeface="Arial" panose="020B0604020202020204" pitchFamily="34" charset="0"/>
                <a:cs typeface="Arial" panose="020B0604020202020204" pitchFamily="34" charset="0"/>
              </a:rPr>
              <a:t>Kbaier</a:t>
            </a:r>
            <a:r>
              <a:rPr lang="en-GB" sz="1600" dirty="0">
                <a:latin typeface="Arial" panose="020B0604020202020204" pitchFamily="34" charset="0"/>
                <a:cs typeface="Arial" panose="020B0604020202020204" pitchFamily="34" charset="0"/>
              </a:rPr>
              <a:t> et al., 2024).</a:t>
            </a:r>
          </a:p>
          <a:p>
            <a:endParaRPr lang="en-GB" dirty="0"/>
          </a:p>
        </p:txBody>
      </p:sp>
      <p:sp>
        <p:nvSpPr>
          <p:cNvPr id="6" name="TextBox 5">
            <a:extLst>
              <a:ext uri="{FF2B5EF4-FFF2-40B4-BE49-F238E27FC236}">
                <a16:creationId xmlns:a16="http://schemas.microsoft.com/office/drawing/2014/main" id="{FBDF06BC-0BCE-5F58-DEA0-44566DCFD77E}"/>
              </a:ext>
            </a:extLst>
          </p:cNvPr>
          <p:cNvSpPr txBox="1"/>
          <p:nvPr/>
        </p:nvSpPr>
        <p:spPr>
          <a:xfrm>
            <a:off x="7861608" y="1182029"/>
            <a:ext cx="3088890" cy="3323987"/>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Ideologies: Individual vs. Collective Responsibility</a:t>
            </a:r>
          </a:p>
          <a:p>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Individual responsibility: Encourages personal choices such as healthy eating and exercise.</a:t>
            </a:r>
          </a:p>
          <a:p>
            <a:pPr lvl="0"/>
            <a:r>
              <a:rPr lang="en-GB" sz="1600" dirty="0">
                <a:latin typeface="Arial" panose="020B0604020202020204" pitchFamily="34" charset="0"/>
                <a:cs typeface="Arial" panose="020B0604020202020204" pitchFamily="34" charset="0"/>
              </a:rPr>
              <a:t>Collective responsibility: Government policies should address poverty, inequality and access to healthcare (Marmot et al., 2008).</a:t>
            </a:r>
          </a:p>
          <a:p>
            <a:endParaRPr lang="en-GB" dirty="0"/>
          </a:p>
        </p:txBody>
      </p:sp>
      <p:sp>
        <p:nvSpPr>
          <p:cNvPr id="7" name="TextBox 6">
            <a:extLst>
              <a:ext uri="{FF2B5EF4-FFF2-40B4-BE49-F238E27FC236}">
                <a16:creationId xmlns:a16="http://schemas.microsoft.com/office/drawing/2014/main" id="{A434EEF4-43A5-FEDE-1CAF-B2F0D283F5C5}"/>
              </a:ext>
            </a:extLst>
          </p:cNvPr>
          <p:cNvSpPr txBox="1"/>
          <p:nvPr/>
        </p:nvSpPr>
        <p:spPr>
          <a:xfrm>
            <a:off x="992459" y="5244680"/>
            <a:ext cx="10326029" cy="1107996"/>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Critical Evaluation</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Health promotion should combine individual behaviour change with action on wider social inequalities, as socioeconomic circumstances shape personal choices (Marmot et al., 2008).</a:t>
            </a:r>
          </a:p>
          <a:p>
            <a:endParaRPr lang="en-GB" dirty="0"/>
          </a:p>
        </p:txBody>
      </p:sp>
    </p:spTree>
    <p:extLst>
      <p:ext uri="{BB962C8B-B14F-4D97-AF65-F5344CB8AC3E}">
        <p14:creationId xmlns:p14="http://schemas.microsoft.com/office/powerpoint/2010/main" val="173054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 name="Picture 6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2" name="Oval 6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3" name="Picture 62">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4" name="Picture 63">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5" name="Rectangle 64">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7E50A71-0756-8DDA-4454-6C6D3FA8CDA0}"/>
              </a:ext>
            </a:extLst>
          </p:cNvPr>
          <p:cNvSpPr>
            <a:spLocks noGrp="1"/>
          </p:cNvSpPr>
          <p:nvPr>
            <p:ph type="title"/>
          </p:nvPr>
        </p:nvSpPr>
        <p:spPr>
          <a:xfrm>
            <a:off x="646111" y="452718"/>
            <a:ext cx="9404723" cy="1400530"/>
          </a:xfrm>
        </p:spPr>
        <p:txBody>
          <a:bodyPr vert="horz" lIns="91440" tIns="45720" rIns="91440" bIns="45720" rtlCol="0">
            <a:normAutofit/>
          </a:bodyPr>
          <a:lstStyle/>
          <a:p>
            <a:r>
              <a:rPr lang="en-US"/>
              <a:t>Case Study: Better Health (Change4Life)</a:t>
            </a:r>
          </a:p>
        </p:txBody>
      </p:sp>
      <p:graphicFrame>
        <p:nvGraphicFramePr>
          <p:cNvPr id="66" name="TextBox 2">
            <a:extLst>
              <a:ext uri="{FF2B5EF4-FFF2-40B4-BE49-F238E27FC236}">
                <a16:creationId xmlns:a16="http://schemas.microsoft.com/office/drawing/2014/main" id="{7BF2930B-F514-542A-BCA3-CC9D3D3E9186}"/>
              </a:ext>
            </a:extLst>
          </p:cNvPr>
          <p:cNvGraphicFramePr/>
          <p:nvPr>
            <p:extLst>
              <p:ext uri="{D42A27DB-BD31-4B8C-83A1-F6EECF244321}">
                <p14:modId xmlns:p14="http://schemas.microsoft.com/office/powerpoint/2010/main" val="518309142"/>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81144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DE4FF-8D12-E1A4-2B6F-A2973594BF3C}"/>
              </a:ext>
            </a:extLst>
          </p:cNvPr>
          <p:cNvSpPr>
            <a:spLocks noGrp="1"/>
          </p:cNvSpPr>
          <p:nvPr>
            <p:ph type="title"/>
          </p:nvPr>
        </p:nvSpPr>
        <p:spPr/>
        <p:txBody>
          <a:bodyPr/>
          <a:lstStyle/>
          <a:p>
            <a:r>
              <a:rPr lang="en-GB" sz="2800" dirty="0">
                <a:latin typeface="Arial" panose="020B0604020202020204" pitchFamily="34" charset="0"/>
                <a:cs typeface="Arial" panose="020B0604020202020204" pitchFamily="34" charset="0"/>
              </a:rPr>
              <a:t>Better Health (Change4Life) and the Health Belief Model</a:t>
            </a:r>
          </a:p>
        </p:txBody>
      </p:sp>
      <p:sp>
        <p:nvSpPr>
          <p:cNvPr id="3" name="TextBox 2">
            <a:extLst>
              <a:ext uri="{FF2B5EF4-FFF2-40B4-BE49-F238E27FC236}">
                <a16:creationId xmlns:a16="http://schemas.microsoft.com/office/drawing/2014/main" id="{8685A674-72DE-1235-06E1-EAE7B78A96C5}"/>
              </a:ext>
            </a:extLst>
          </p:cNvPr>
          <p:cNvSpPr txBox="1"/>
          <p:nvPr/>
        </p:nvSpPr>
        <p:spPr>
          <a:xfrm>
            <a:off x="758283" y="1215484"/>
            <a:ext cx="7999993" cy="1169551"/>
          </a:xfrm>
          <a:prstGeom prst="rect">
            <a:avLst/>
          </a:prstGeom>
          <a:noFill/>
        </p:spPr>
        <p:txBody>
          <a:bodyPr wrap="square" rtlCol="0">
            <a:spAutoFit/>
          </a:bodyPr>
          <a:lstStyle/>
          <a:p>
            <a:pPr lvl="0"/>
            <a:r>
              <a:rPr lang="en-GB" sz="1400" dirty="0">
                <a:latin typeface="Arial" panose="020B0604020202020204" pitchFamily="34" charset="0"/>
                <a:cs typeface="Arial" panose="020B0604020202020204" pitchFamily="34" charset="0"/>
              </a:rPr>
              <a:t>Change4Life was introduced in 2009 to encourage healthier eating and physical activity among children and families (Croker et al. 2012).</a:t>
            </a:r>
          </a:p>
          <a:p>
            <a:pPr lvl="0"/>
            <a:r>
              <a:rPr lang="en-GB" sz="1400" dirty="0">
                <a:latin typeface="Arial" panose="020B0604020202020204" pitchFamily="34" charset="0"/>
                <a:cs typeface="Arial" panose="020B0604020202020204" pitchFamily="34" charset="0"/>
              </a:rPr>
              <a:t>The initiative supports SDG 3: Good Health and Well-being, particularly disease prevention (United Nations, 2015).</a:t>
            </a:r>
          </a:p>
          <a:p>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303907F-FF9D-94BE-D640-09B8B48CB354}"/>
              </a:ext>
            </a:extLst>
          </p:cNvPr>
          <p:cNvSpPr txBox="1"/>
          <p:nvPr/>
        </p:nvSpPr>
        <p:spPr>
          <a:xfrm>
            <a:off x="758283" y="2367170"/>
            <a:ext cx="8602027" cy="209288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Application of the Health Belief Mode (Rosenstock, 1974)</a:t>
            </a:r>
          </a:p>
          <a:p>
            <a:endParaRPr lang="en-GB"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Perceived risk: Raises awareness of health risks associated with unhealthy lifestyles.</a:t>
            </a:r>
          </a:p>
          <a:p>
            <a:pPr lvl="0"/>
            <a:r>
              <a:rPr lang="en-GB" sz="1400" dirty="0">
                <a:latin typeface="Arial" panose="020B0604020202020204" pitchFamily="34" charset="0"/>
                <a:cs typeface="Arial" panose="020B0604020202020204" pitchFamily="34" charset="0"/>
              </a:rPr>
              <a:t>Perceived benefits: Encourages healthier eating and regular physical activity.</a:t>
            </a:r>
          </a:p>
          <a:p>
            <a:pPr lvl="0"/>
            <a:r>
              <a:rPr lang="en-GB" sz="1400" dirty="0">
                <a:latin typeface="Arial" panose="020B0604020202020204" pitchFamily="34" charset="0"/>
                <a:cs typeface="Arial" panose="020B0604020202020204" pitchFamily="34" charset="0"/>
              </a:rPr>
              <a:t>Perceived barriers: Offers practical advice to help families make healthier choices.</a:t>
            </a:r>
          </a:p>
          <a:p>
            <a:pPr lvl="0"/>
            <a:r>
              <a:rPr lang="en-GB" sz="1400" dirty="0">
                <a:latin typeface="Arial" panose="020B0604020202020204" pitchFamily="34" charset="0"/>
                <a:cs typeface="Arial" panose="020B0604020202020204" pitchFamily="34" charset="0"/>
              </a:rPr>
              <a:t>Cues to action: Campaign messages and resources encourage behaviour change.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F5748F9-65E8-0873-028E-6564FBE8D17F}"/>
              </a:ext>
            </a:extLst>
          </p:cNvPr>
          <p:cNvSpPr txBox="1"/>
          <p:nvPr/>
        </p:nvSpPr>
        <p:spPr>
          <a:xfrm>
            <a:off x="758283" y="4137102"/>
            <a:ext cx="7776117" cy="2075496"/>
          </a:xfrm>
          <a:prstGeom prst="rect">
            <a:avLst/>
          </a:prstGeom>
          <a:noFill/>
        </p:spPr>
        <p:txBody>
          <a:bodyPr wrap="square" rtlCol="0">
            <a:spAutoFit/>
          </a:bodyPr>
          <a:lstStyle/>
          <a:p>
            <a:pPr lvl="0"/>
            <a:r>
              <a:rPr lang="en-GB" sz="1400" dirty="0">
                <a:latin typeface="Arial" panose="020B0604020202020204" pitchFamily="34" charset="0"/>
                <a:cs typeface="Arial" panose="020B0604020202020204" pitchFamily="34" charset="0"/>
              </a:rPr>
              <a:t>Strength:</a:t>
            </a:r>
          </a:p>
          <a:p>
            <a:pPr lvl="0"/>
            <a:r>
              <a:rPr lang="en-GB" sz="1400" dirty="0">
                <a:latin typeface="Arial" panose="020B0604020202020204" pitchFamily="34" charset="0"/>
                <a:cs typeface="Arial" panose="020B0604020202020204" pitchFamily="34" charset="0"/>
              </a:rPr>
              <a:t> The model explains how the campaign encourages healthier choices by raising awareness and motivation.</a:t>
            </a:r>
          </a:p>
          <a:p>
            <a:pPr lvl="0"/>
            <a:r>
              <a:rPr lang="en-GB" sz="1400" dirty="0">
                <a:latin typeface="Arial" panose="020B0604020202020204" pitchFamily="34" charset="0"/>
                <a:cs typeface="Arial" panose="020B0604020202020204" pitchFamily="34" charset="0"/>
              </a:rPr>
              <a:t>Limitation: </a:t>
            </a:r>
          </a:p>
          <a:p>
            <a:pPr lvl="0"/>
            <a:r>
              <a:rPr lang="en-GB" sz="1400" dirty="0">
                <a:latin typeface="Arial" panose="020B0604020202020204" pitchFamily="34" charset="0"/>
                <a:cs typeface="Arial" panose="020B0604020202020204" pitchFamily="34" charset="0"/>
              </a:rPr>
              <a:t>Health education alone cannot overcome poverty, food costs or unequal access to recreational facilities (Marmot et al., 2010).</a:t>
            </a:r>
          </a:p>
          <a:p>
            <a:pPr lvl="0"/>
            <a:r>
              <a:rPr lang="en-GB" sz="1400" dirty="0">
                <a:latin typeface="Arial" panose="020B0604020202020204" pitchFamily="34" charset="0"/>
                <a:cs typeface="Arial" panose="020B0604020202020204" pitchFamily="34" charset="0"/>
              </a:rPr>
              <a:t>Recommendation: Combine campaigns with affordable healthy food and accessible community activities.</a:t>
            </a:r>
          </a:p>
          <a:p>
            <a:endParaRPr lang="en-GB" dirty="0"/>
          </a:p>
        </p:txBody>
      </p:sp>
      <p:pic>
        <p:nvPicPr>
          <p:cNvPr id="10" name="Picture 9">
            <a:extLst>
              <a:ext uri="{FF2B5EF4-FFF2-40B4-BE49-F238E27FC236}">
                <a16:creationId xmlns:a16="http://schemas.microsoft.com/office/drawing/2014/main" id="{A316140A-BE49-1F42-496F-3FD6BB8A21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1821" y="1630989"/>
            <a:ext cx="2399070" cy="3875075"/>
          </a:xfrm>
          <a:prstGeom prst="rect">
            <a:avLst/>
          </a:prstGeom>
        </p:spPr>
      </p:pic>
      <p:sp>
        <p:nvSpPr>
          <p:cNvPr id="11" name="TextBox 10">
            <a:extLst>
              <a:ext uri="{FF2B5EF4-FFF2-40B4-BE49-F238E27FC236}">
                <a16:creationId xmlns:a16="http://schemas.microsoft.com/office/drawing/2014/main" id="{B2823ECC-F705-5A10-B15D-D778AA4C6DF5}"/>
              </a:ext>
            </a:extLst>
          </p:cNvPr>
          <p:cNvSpPr txBox="1"/>
          <p:nvPr/>
        </p:nvSpPr>
        <p:spPr>
          <a:xfrm>
            <a:off x="11031098" y="10101575"/>
            <a:ext cx="80075" cy="6878806"/>
          </a:xfrm>
          <a:prstGeom prst="rect">
            <a:avLst/>
          </a:prstGeom>
          <a:noFill/>
        </p:spPr>
        <p:txBody>
          <a:bodyPr wrap="square" rtlCol="0">
            <a:spAutoFit/>
          </a:bodyPr>
          <a:lstStyle/>
          <a:p>
            <a:r>
              <a:rPr lang="en-GB" sz="900">
                <a:hlinkClick r:id="rId3" tooltip="https://otra-educacion.blogspot.com/2020/08/it-all-starts-at-home.html"/>
              </a:rPr>
              <a:t>This Photo</a:t>
            </a:r>
            <a:r>
              <a:rPr lang="en-GB" sz="900"/>
              <a:t> by Unknown Author is licensed under </a:t>
            </a:r>
            <a:r>
              <a:rPr lang="en-GB" sz="900">
                <a:hlinkClick r:id="rId4" tooltip="https://creativecommons.org/licenses/by-nc-nd/3.0/"/>
              </a:rPr>
              <a:t>CC BY-NC-ND</a:t>
            </a:r>
            <a:endParaRPr lang="en-GB" sz="900"/>
          </a:p>
        </p:txBody>
      </p:sp>
      <p:sp>
        <p:nvSpPr>
          <p:cNvPr id="12" name="TextBox 11">
            <a:extLst>
              <a:ext uri="{FF2B5EF4-FFF2-40B4-BE49-F238E27FC236}">
                <a16:creationId xmlns:a16="http://schemas.microsoft.com/office/drawing/2014/main" id="{5FFBBBEB-BF54-6CBF-811C-12CA46B9ABEF}"/>
              </a:ext>
            </a:extLst>
          </p:cNvPr>
          <p:cNvSpPr txBox="1"/>
          <p:nvPr/>
        </p:nvSpPr>
        <p:spPr>
          <a:xfrm>
            <a:off x="8111613" y="5696821"/>
            <a:ext cx="4080387" cy="707886"/>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Figure 2: Education and the Sustainable Development Goals (World Bank Education, no date).</a:t>
            </a:r>
          </a:p>
          <a:p>
            <a:endParaRPr lang="en-GB" dirty="0"/>
          </a:p>
        </p:txBody>
      </p:sp>
    </p:spTree>
    <p:extLst>
      <p:ext uri="{BB962C8B-B14F-4D97-AF65-F5344CB8AC3E}">
        <p14:creationId xmlns:p14="http://schemas.microsoft.com/office/powerpoint/2010/main" val="3555159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FC3F0-A4CD-151B-7B89-F2213A175464}"/>
              </a:ext>
            </a:extLst>
          </p:cNvPr>
          <p:cNvSpPr>
            <a:spLocks noGrp="1"/>
          </p:cNvSpPr>
          <p:nvPr>
            <p:ph type="title"/>
          </p:nvPr>
        </p:nvSpPr>
        <p:spPr>
          <a:xfrm>
            <a:off x="646111" y="452718"/>
            <a:ext cx="7652315" cy="854972"/>
          </a:xfrm>
        </p:spPr>
        <p:txBody>
          <a:bodyPr/>
          <a:lstStyle/>
          <a:p>
            <a:r>
              <a:rPr lang="en-GB" sz="2800" dirty="0">
                <a:latin typeface="Arial" panose="020B0604020202020204" pitchFamily="34" charset="0"/>
                <a:cs typeface="Arial" panose="020B0604020202020204" pitchFamily="34" charset="0"/>
              </a:rPr>
              <a:t>Health Inequalities and Equity of Access</a:t>
            </a:r>
          </a:p>
        </p:txBody>
      </p:sp>
      <p:sp>
        <p:nvSpPr>
          <p:cNvPr id="3" name="TextBox 2">
            <a:extLst>
              <a:ext uri="{FF2B5EF4-FFF2-40B4-BE49-F238E27FC236}">
                <a16:creationId xmlns:a16="http://schemas.microsoft.com/office/drawing/2014/main" id="{00B7611F-4212-CF7D-AB2F-821D364D3459}"/>
              </a:ext>
            </a:extLst>
          </p:cNvPr>
          <p:cNvSpPr txBox="1"/>
          <p:nvPr/>
        </p:nvSpPr>
        <p:spPr>
          <a:xfrm>
            <a:off x="334537" y="1025912"/>
            <a:ext cx="5260018" cy="95410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Health inequalities are unfair and avoidable differences in health between population groups, influenced by social determinants such as income, housing, education and employment (Marmot et al., 2010).</a:t>
            </a:r>
          </a:p>
        </p:txBody>
      </p:sp>
      <p:sp>
        <p:nvSpPr>
          <p:cNvPr id="4" name="TextBox 3">
            <a:extLst>
              <a:ext uri="{FF2B5EF4-FFF2-40B4-BE49-F238E27FC236}">
                <a16:creationId xmlns:a16="http://schemas.microsoft.com/office/drawing/2014/main" id="{9E873861-3F6C-27F7-7105-801B281DB495}"/>
              </a:ext>
            </a:extLst>
          </p:cNvPr>
          <p:cNvSpPr txBox="1"/>
          <p:nvPr/>
        </p:nvSpPr>
        <p:spPr>
          <a:xfrm>
            <a:off x="334537" y="1980019"/>
            <a:ext cx="5800793" cy="2769989"/>
          </a:xfrm>
          <a:prstGeom prst="rect">
            <a:avLst/>
          </a:prstGeom>
          <a:noFill/>
        </p:spPr>
        <p:txBody>
          <a:bodyPr wrap="square" rtlCol="0">
            <a:spAutoFit/>
          </a:bodyPr>
          <a:lstStyle/>
          <a:p>
            <a:pPr lvl="0"/>
            <a:r>
              <a:rPr lang="en-GB" sz="1600" b="1" dirty="0">
                <a:latin typeface="Arial" panose="020B0604020202020204" pitchFamily="34" charset="0"/>
                <a:cs typeface="Arial" panose="020B0604020202020204" pitchFamily="34" charset="0"/>
              </a:rPr>
              <a:t>Barriers to Equitable Healthcare</a:t>
            </a:r>
          </a:p>
          <a:p>
            <a:pPr lvl="0"/>
            <a:r>
              <a:rPr lang="en-GB" sz="1400" b="1" dirty="0">
                <a:latin typeface="Arial" panose="020B0604020202020204" pitchFamily="34" charset="0"/>
                <a:cs typeface="Arial" panose="020B0604020202020204" pitchFamily="34" charset="0"/>
              </a:rPr>
              <a:t>Economic:</a:t>
            </a:r>
            <a:r>
              <a:rPr lang="en-GB" sz="1400" dirty="0">
                <a:latin typeface="Arial" panose="020B0604020202020204" pitchFamily="34" charset="0"/>
                <a:cs typeface="Arial" panose="020B0604020202020204" pitchFamily="34" charset="0"/>
              </a:rPr>
              <a:t> Poverty and the cost of healthy living (OHID, 2022).</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Geographical:</a:t>
            </a:r>
            <a:r>
              <a:rPr lang="en-GB" sz="1400" dirty="0">
                <a:latin typeface="Arial" panose="020B0604020202020204" pitchFamily="34" charset="0"/>
                <a:cs typeface="Arial" panose="020B0604020202020204" pitchFamily="34" charset="0"/>
              </a:rPr>
              <a:t> Limited transport and availability of local healthcare services (NHS England, n.d.).</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Digital:</a:t>
            </a:r>
            <a:r>
              <a:rPr lang="en-GB" sz="1400" dirty="0">
                <a:latin typeface="Arial" panose="020B0604020202020204" pitchFamily="34" charset="0"/>
                <a:cs typeface="Arial" panose="020B0604020202020204" pitchFamily="34" charset="0"/>
              </a:rPr>
              <a:t> Exclusion from online appointments and health information (NHS England, 2023).</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Social:</a:t>
            </a:r>
            <a:r>
              <a:rPr lang="en-GB" sz="1400" dirty="0">
                <a:latin typeface="Arial" panose="020B0604020202020204" pitchFamily="34" charset="0"/>
                <a:cs typeface="Arial" panose="020B0604020202020204" pitchFamily="34" charset="0"/>
              </a:rPr>
              <a:t> Language barriers, discrimination and cultural differences can affect access to healthcare (NHS England, n.d.).</a:t>
            </a:r>
          </a:p>
          <a:p>
            <a:endParaRPr lang="en-GB" dirty="0"/>
          </a:p>
        </p:txBody>
      </p:sp>
      <p:sp>
        <p:nvSpPr>
          <p:cNvPr id="5" name="TextBox 4">
            <a:extLst>
              <a:ext uri="{FF2B5EF4-FFF2-40B4-BE49-F238E27FC236}">
                <a16:creationId xmlns:a16="http://schemas.microsoft.com/office/drawing/2014/main" id="{D682CEC6-3305-C6A1-4EC8-97B5C0CAE2E3}"/>
              </a:ext>
            </a:extLst>
          </p:cNvPr>
          <p:cNvSpPr txBox="1"/>
          <p:nvPr/>
        </p:nvSpPr>
        <p:spPr>
          <a:xfrm>
            <a:off x="334538" y="4516244"/>
            <a:ext cx="5932448" cy="230832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Marmot Review and Health Inequalities</a:t>
            </a:r>
          </a:p>
          <a:p>
            <a:endParaRPr lang="en-GB" sz="1400" b="1"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Poverty, poor housing and insecure employment contribute to unequal health outcomes.</a:t>
            </a:r>
          </a:p>
          <a:p>
            <a:r>
              <a:rPr lang="en-GB" sz="1400" dirty="0">
                <a:latin typeface="Arial" panose="020B0604020202020204" pitchFamily="34" charset="0"/>
                <a:cs typeface="Arial" panose="020B0604020202020204" pitchFamily="34" charset="0"/>
              </a:rPr>
              <a:t>In England (2022–2024), male life expectancy differed by an estimated 10.4 years between the most and least deprived areas (Office for National Statistics, 2026).</a:t>
            </a:r>
          </a:p>
          <a:p>
            <a:pPr lvl="0"/>
            <a:r>
              <a:rPr lang="en-GB" sz="1400" dirty="0">
                <a:latin typeface="Arial" panose="020B0604020202020204" pitchFamily="34" charset="0"/>
                <a:cs typeface="Arial" panose="020B0604020202020204" pitchFamily="34" charset="0"/>
              </a:rPr>
              <a:t>Reducing health inequalities requires action on the wider social determinants of health—not healthcare access alone.</a:t>
            </a:r>
          </a:p>
          <a:p>
            <a:endParaRPr lang="en-GB" dirty="0"/>
          </a:p>
        </p:txBody>
      </p:sp>
      <p:sp>
        <p:nvSpPr>
          <p:cNvPr id="12" name="TextBox 11">
            <a:extLst>
              <a:ext uri="{FF2B5EF4-FFF2-40B4-BE49-F238E27FC236}">
                <a16:creationId xmlns:a16="http://schemas.microsoft.com/office/drawing/2014/main" id="{D428B973-B570-67B3-EFFE-EDE3056C98D5}"/>
              </a:ext>
            </a:extLst>
          </p:cNvPr>
          <p:cNvSpPr txBox="1"/>
          <p:nvPr/>
        </p:nvSpPr>
        <p:spPr>
          <a:xfrm>
            <a:off x="7738946" y="6035950"/>
            <a:ext cx="3769113"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Figure 3: Life expectancy at birth by area deprivation in England, 2022–2024 (Office for National Statistics, 2026).</a:t>
            </a:r>
          </a:p>
        </p:txBody>
      </p:sp>
      <p:pic>
        <p:nvPicPr>
          <p:cNvPr id="14" name="Picture 13">
            <a:extLst>
              <a:ext uri="{FF2B5EF4-FFF2-40B4-BE49-F238E27FC236}">
                <a16:creationId xmlns:a16="http://schemas.microsoft.com/office/drawing/2014/main" id="{01DFDC49-5A5E-1E3E-DBFD-EC2B743A02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7444" y="1307690"/>
            <a:ext cx="5260018" cy="4411933"/>
          </a:xfrm>
          <a:prstGeom prst="rect">
            <a:avLst/>
          </a:prstGeom>
        </p:spPr>
      </p:pic>
    </p:spTree>
    <p:extLst>
      <p:ext uri="{BB962C8B-B14F-4D97-AF65-F5344CB8AC3E}">
        <p14:creationId xmlns:p14="http://schemas.microsoft.com/office/powerpoint/2010/main" val="993863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ABF9CA-D931-4F99-9C7A-984F5660F7F1}"/>
              </a:ext>
            </a:extLst>
          </p:cNvPr>
          <p:cNvSpPr txBox="1"/>
          <p:nvPr/>
        </p:nvSpPr>
        <p:spPr>
          <a:xfrm>
            <a:off x="1338146" y="892098"/>
            <a:ext cx="8854069" cy="544764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Recommendation: </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key recommendation is to expand accessible health promotion programmes in disadvantaged communities to reduce health inequalities. This could include free community activities, affordable healthy-food initiatives, and culturally appropriate health education, building on campaigns such as Change4Life. Research shows that socioeconomic conditions influence people's opportunities to adopt healthier lifestyles (Marmot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2008).</a:t>
            </a:r>
          </a:p>
          <a:p>
            <a:r>
              <a:rPr lang="en-GB" dirty="0">
                <a:latin typeface="Arial" panose="020B0604020202020204" pitchFamily="34" charset="0"/>
                <a:cs typeface="Arial" panose="020B0604020202020204" pitchFamily="34" charset="0"/>
              </a:rPr>
              <a:t>However, funding pressures, workforce shortages, and difficulties engaging disadvantaged communities may limit implementation. Local authorities, NHS services and community organisations should therefore develop coordinated, community-led programmes (</a:t>
            </a:r>
            <a:r>
              <a:rPr lang="en-GB" dirty="0" err="1">
                <a:latin typeface="Arial" panose="020B0604020202020204" pitchFamily="34" charset="0"/>
                <a:cs typeface="Arial" panose="020B0604020202020204" pitchFamily="34" charset="0"/>
              </a:rPr>
              <a:t>Alderwick</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Importantly, Change4Life research found improved campaign awareness but limited behaviour change, highlighting the need for practical support alongside health education (Croker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2012).</a:t>
            </a:r>
          </a:p>
          <a:p>
            <a:r>
              <a:rPr lang="en-GB" dirty="0">
                <a:latin typeface="Arial" panose="020B0604020202020204" pitchFamily="34" charset="0"/>
                <a:cs typeface="Arial" panose="020B0604020202020204" pitchFamily="34" charset="0"/>
              </a:rPr>
              <a:t>If implemented effectively, this approach could improve wellbeing, encourage healthier lifestyles and reduce avoidable health inequalities, supporting Sustainable Development Goals 3 and 10 (United Nations, 2015).</a:t>
            </a:r>
          </a:p>
          <a:p>
            <a:endParaRPr lang="en-GB" dirty="0"/>
          </a:p>
        </p:txBody>
      </p:sp>
    </p:spTree>
    <p:extLst>
      <p:ext uri="{BB962C8B-B14F-4D97-AF65-F5344CB8AC3E}">
        <p14:creationId xmlns:p14="http://schemas.microsoft.com/office/powerpoint/2010/main" val="1774429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054E-FAEC-2190-C395-39FF6A99C6F2}"/>
              </a:ext>
            </a:extLst>
          </p:cNvPr>
          <p:cNvSpPr>
            <a:spLocks noGrp="1"/>
          </p:cNvSpPr>
          <p:nvPr>
            <p:ph type="title"/>
          </p:nvPr>
        </p:nvSpPr>
        <p:spPr>
          <a:xfrm>
            <a:off x="691376" y="452718"/>
            <a:ext cx="2185639" cy="695858"/>
          </a:xfrm>
        </p:spPr>
        <p:txBody>
          <a:bodyPr/>
          <a:lstStyle/>
          <a:p>
            <a:r>
              <a:rPr lang="en-GB" sz="2800" b="1" dirty="0">
                <a:latin typeface="Arial" panose="020B0604020202020204" pitchFamily="34" charset="0"/>
                <a:cs typeface="Arial" panose="020B0604020202020204" pitchFamily="34" charset="0"/>
              </a:rPr>
              <a:t>Conclusion</a:t>
            </a:r>
            <a:br>
              <a:rPr lang="en-GB" sz="2800" b="1" dirty="0">
                <a:latin typeface="Arial" panose="020B0604020202020204" pitchFamily="34" charset="0"/>
                <a:cs typeface="Arial" panose="020B0604020202020204" pitchFamily="34" charset="0"/>
              </a:rPr>
            </a:br>
            <a:br>
              <a:rPr lang="en-GB" b="1" dirty="0"/>
            </a:br>
            <a:endParaRPr lang="en-GB" dirty="0"/>
          </a:p>
        </p:txBody>
      </p:sp>
      <p:sp>
        <p:nvSpPr>
          <p:cNvPr id="3" name="TextBox 2">
            <a:extLst>
              <a:ext uri="{FF2B5EF4-FFF2-40B4-BE49-F238E27FC236}">
                <a16:creationId xmlns:a16="http://schemas.microsoft.com/office/drawing/2014/main" id="{A3369024-F3E1-78FA-F690-CF27D1BE4CB6}"/>
              </a:ext>
            </a:extLst>
          </p:cNvPr>
          <p:cNvSpPr txBox="1"/>
          <p:nvPr/>
        </p:nvSpPr>
        <p:spPr>
          <a:xfrm>
            <a:off x="691376" y="2263697"/>
            <a:ext cx="10236820"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Health and wellbeing are influenced by biological, psychological, social and environmental factors. Sustainable Development Goals 3 and 10 highlight the importance of improving health and reducing inequalities (United Nations, 2015).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Although health promotion campaigns such as Change4Life encourage healthier lifestyles, poverty and unequal access to services remain significant barriers (Marmot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2008).</a:t>
            </a:r>
          </a:p>
          <a:p>
            <a:r>
              <a:rPr lang="en-GB" dirty="0">
                <a:latin typeface="Arial" panose="020B0604020202020204" pitchFamily="34" charset="0"/>
                <a:cs typeface="Arial" panose="020B0604020202020204" pitchFamily="34" charset="0"/>
              </a:rPr>
              <a:t>Overall, improving population wellbeing requires prevention, inclusive healthcare, coordinated services and government action to address social inequalities.</a:t>
            </a:r>
          </a:p>
          <a:p>
            <a:endParaRPr lang="en-GB" dirty="0"/>
          </a:p>
        </p:txBody>
      </p:sp>
    </p:spTree>
    <p:extLst>
      <p:ext uri="{BB962C8B-B14F-4D97-AF65-F5344CB8AC3E}">
        <p14:creationId xmlns:p14="http://schemas.microsoft.com/office/powerpoint/2010/main" val="3513214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F4D312-BEC0-D27F-D975-FE04A1292D0B}"/>
              </a:ext>
            </a:extLst>
          </p:cNvPr>
          <p:cNvSpPr txBox="1"/>
          <p:nvPr/>
        </p:nvSpPr>
        <p:spPr>
          <a:xfrm>
            <a:off x="602166" y="434899"/>
            <a:ext cx="9779619" cy="6124754"/>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References</a:t>
            </a:r>
          </a:p>
          <a:p>
            <a:endParaRPr lang="en-GB" dirty="0"/>
          </a:p>
          <a:p>
            <a:r>
              <a:rPr lang="en-GB" sz="1600" dirty="0" err="1">
                <a:latin typeface="Arial" panose="020B0604020202020204" pitchFamily="34" charset="0"/>
                <a:cs typeface="Arial" panose="020B0604020202020204" pitchFamily="34" charset="0"/>
              </a:rPr>
              <a:t>Alderwick</a:t>
            </a:r>
            <a:r>
              <a:rPr lang="en-GB" sz="1600" dirty="0">
                <a:latin typeface="Arial" panose="020B0604020202020204" pitchFamily="34" charset="0"/>
                <a:cs typeface="Arial" panose="020B0604020202020204" pitchFamily="34" charset="0"/>
              </a:rPr>
              <a:t>, H., Hutchings, A. and Mays, N. (2024) ‘Cross-sector collaboration to reduce health inequalities: a qualitative study of local collaboration between health care, social services, and other sectors under health system reforms in England’, </a:t>
            </a:r>
            <a:r>
              <a:rPr lang="en-GB" sz="1600" i="1" dirty="0">
                <a:latin typeface="Arial" panose="020B0604020202020204" pitchFamily="34" charset="0"/>
                <a:cs typeface="Arial" panose="020B0604020202020204" pitchFamily="34" charset="0"/>
              </a:rPr>
              <a:t>BMC Public Health</a:t>
            </a:r>
            <a:r>
              <a:rPr lang="en-GB" sz="1600" dirty="0">
                <a:latin typeface="Arial" panose="020B0604020202020204" pitchFamily="34" charset="0"/>
                <a:cs typeface="Arial" panose="020B0604020202020204" pitchFamily="34" charset="0"/>
              </a:rPr>
              <a:t>, 24, article 2613. Available at: </a:t>
            </a:r>
            <a:r>
              <a:rPr lang="en-GB" sz="1600" u="sng" dirty="0">
                <a:latin typeface="Arial" panose="020B0604020202020204" pitchFamily="34" charset="0"/>
                <a:cs typeface="Arial" panose="020B0604020202020204" pitchFamily="34" charset="0"/>
                <a:hlinkClick r:id="rId2"/>
              </a:rPr>
              <a:t>https://doi.org/10.1186/s12889-024-20089-5</a:t>
            </a:r>
            <a:endParaRPr lang="en-GB" sz="1600" u="sng"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Croker, H., Lucas, R. and Wardle, J. (2012) ‘Cluster-randomised trial to evaluate the “Change for Life” mass media/social marketing campaign in the UK’, </a:t>
            </a:r>
            <a:r>
              <a:rPr lang="en-GB" sz="1600" i="1" dirty="0">
                <a:latin typeface="Arial" panose="020B0604020202020204" pitchFamily="34" charset="0"/>
                <a:cs typeface="Arial" panose="020B0604020202020204" pitchFamily="34" charset="0"/>
              </a:rPr>
              <a:t>BMC Public Health</a:t>
            </a:r>
            <a:r>
              <a:rPr lang="en-GB" sz="1600" dirty="0">
                <a:latin typeface="Arial" panose="020B0604020202020204" pitchFamily="34" charset="0"/>
                <a:cs typeface="Arial" panose="020B0604020202020204" pitchFamily="34" charset="0"/>
              </a:rPr>
              <a:t>, 12, article 404. Available at: </a:t>
            </a:r>
            <a:r>
              <a:rPr lang="en-GB" sz="1600" u="sng" dirty="0">
                <a:latin typeface="Arial" panose="020B0604020202020204" pitchFamily="34" charset="0"/>
                <a:cs typeface="Arial" panose="020B0604020202020204" pitchFamily="34" charset="0"/>
                <a:hlinkClick r:id="rId3"/>
              </a:rPr>
              <a:t>https://doi.org/10.1186/1471-2458-12-404</a:t>
            </a:r>
            <a:endParaRPr lang="en-GB" sz="1600" u="sng"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Engel, G.L. (1977) ‘The need for a new medical model: a challenge for biomedicine’, </a:t>
            </a:r>
            <a:r>
              <a:rPr lang="en-GB" sz="1600" i="1" dirty="0">
                <a:latin typeface="Arial" panose="020B0604020202020204" pitchFamily="34" charset="0"/>
                <a:cs typeface="Arial" panose="020B0604020202020204" pitchFamily="34" charset="0"/>
              </a:rPr>
              <a:t>Science</a:t>
            </a:r>
            <a:r>
              <a:rPr lang="en-GB" sz="1600" dirty="0">
                <a:latin typeface="Arial" panose="020B0604020202020204" pitchFamily="34" charset="0"/>
                <a:cs typeface="Arial" panose="020B0604020202020204" pitchFamily="34" charset="0"/>
              </a:rPr>
              <a:t>, 196(4286), pp. 129–136. Available at: </a:t>
            </a:r>
            <a:r>
              <a:rPr lang="en-GB" sz="1600" u="sng" dirty="0">
                <a:latin typeface="Arial" panose="020B0604020202020204" pitchFamily="34" charset="0"/>
                <a:cs typeface="Arial" panose="020B0604020202020204" pitchFamily="34" charset="0"/>
                <a:hlinkClick r:id="rId4"/>
              </a:rPr>
              <a:t>https://doi.org/10.1126/science.847460</a:t>
            </a:r>
            <a:endParaRPr lang="en-GB" sz="1600" u="sng"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Great Britain (2010) </a:t>
            </a:r>
            <a:r>
              <a:rPr lang="en-GB" sz="1600" i="1" dirty="0">
                <a:latin typeface="Arial" panose="020B0604020202020204" pitchFamily="34" charset="0"/>
                <a:cs typeface="Arial" panose="020B0604020202020204" pitchFamily="34" charset="0"/>
              </a:rPr>
              <a:t>Equality Act 2010</a:t>
            </a:r>
            <a:r>
              <a:rPr lang="en-GB" sz="1600" dirty="0">
                <a:latin typeface="Arial" panose="020B0604020202020204" pitchFamily="34" charset="0"/>
                <a:cs typeface="Arial" panose="020B0604020202020204" pitchFamily="34" charset="0"/>
              </a:rPr>
              <a:t>, c. 15. Available at: </a:t>
            </a:r>
            <a:r>
              <a:rPr lang="en-GB" sz="1600" u="sng" dirty="0">
                <a:latin typeface="Arial" panose="020B0604020202020204" pitchFamily="34" charset="0"/>
                <a:cs typeface="Arial" panose="020B0604020202020204" pitchFamily="34" charset="0"/>
                <a:hlinkClick r:id="rId5"/>
              </a:rPr>
              <a:t>https://www.legislation.gov.uk/ukpga/2010/15/contents</a:t>
            </a:r>
            <a:r>
              <a:rPr lang="en-GB" sz="1600" dirty="0">
                <a:latin typeface="Arial" panose="020B0604020202020204" pitchFamily="34" charset="0"/>
                <a:cs typeface="Arial" panose="020B0604020202020204" pitchFamily="34" charset="0"/>
              </a:rPr>
              <a:t> (Accessed: 18 October 2026)</a:t>
            </a:r>
          </a:p>
          <a:p>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Great Britain (2022) </a:t>
            </a:r>
            <a:r>
              <a:rPr lang="en-GB" sz="1600" i="1" dirty="0">
                <a:latin typeface="Arial" panose="020B0604020202020204" pitchFamily="34" charset="0"/>
                <a:cs typeface="Arial" panose="020B0604020202020204" pitchFamily="34" charset="0"/>
              </a:rPr>
              <a:t>Health and Care Act 2022</a:t>
            </a:r>
            <a:r>
              <a:rPr lang="en-GB" sz="1600" dirty="0">
                <a:latin typeface="Arial" panose="020B0604020202020204" pitchFamily="34" charset="0"/>
                <a:cs typeface="Arial" panose="020B0604020202020204" pitchFamily="34" charset="0"/>
              </a:rPr>
              <a:t>, c. 31. Available at: </a:t>
            </a:r>
            <a:r>
              <a:rPr lang="en-GB" sz="1600" u="sng" dirty="0">
                <a:latin typeface="Arial" panose="020B0604020202020204" pitchFamily="34" charset="0"/>
                <a:cs typeface="Arial" panose="020B0604020202020204" pitchFamily="34" charset="0"/>
                <a:hlinkClick r:id="rId6"/>
              </a:rPr>
              <a:t>https://www.legislation.gov.uk/ukpga/2022/31/contents</a:t>
            </a:r>
            <a:r>
              <a:rPr lang="en-GB" sz="1600" dirty="0">
                <a:latin typeface="Arial" panose="020B0604020202020204" pitchFamily="34" charset="0"/>
                <a:cs typeface="Arial" panose="020B0604020202020204" pitchFamily="34" charset="0"/>
              </a:rPr>
              <a:t> (Accessed: 18 October 2026).</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Kbaier</a:t>
            </a:r>
            <a:r>
              <a:rPr lang="en-GB" sz="1600" dirty="0">
                <a:latin typeface="Arial" panose="020B0604020202020204" pitchFamily="34" charset="0"/>
                <a:cs typeface="Arial" panose="020B0604020202020204" pitchFamily="34" charset="0"/>
              </a:rPr>
              <a:t>, D., Kane, A., </a:t>
            </a:r>
            <a:r>
              <a:rPr lang="en-GB" sz="1600" dirty="0" err="1">
                <a:latin typeface="Arial" panose="020B0604020202020204" pitchFamily="34" charset="0"/>
                <a:cs typeface="Arial" panose="020B0604020202020204" pitchFamily="34" charset="0"/>
              </a:rPr>
              <a:t>McJury</a:t>
            </a:r>
            <a:r>
              <a:rPr lang="en-GB" sz="1600" dirty="0">
                <a:latin typeface="Arial" panose="020B0604020202020204" pitchFamily="34" charset="0"/>
                <a:cs typeface="Arial" panose="020B0604020202020204" pitchFamily="34" charset="0"/>
              </a:rPr>
              <a:t>, M. and Kenny, I. (2024) ‘Prevalence of health misinformation on social media—challenges and mitigation before, during, and beyond the COVID-19 pandemic: scoping literature review’, </a:t>
            </a:r>
            <a:r>
              <a:rPr lang="en-GB" sz="1600" i="1" dirty="0">
                <a:latin typeface="Arial" panose="020B0604020202020204" pitchFamily="34" charset="0"/>
                <a:cs typeface="Arial" panose="020B0604020202020204" pitchFamily="34" charset="0"/>
              </a:rPr>
              <a:t>Journal of Medical Internet Research</a:t>
            </a:r>
            <a:r>
              <a:rPr lang="en-GB" sz="1600" dirty="0">
                <a:latin typeface="Arial" panose="020B0604020202020204" pitchFamily="34" charset="0"/>
                <a:cs typeface="Arial" panose="020B0604020202020204" pitchFamily="34" charset="0"/>
              </a:rPr>
              <a:t>, 26, e38786. Available at: </a:t>
            </a:r>
            <a:r>
              <a:rPr lang="en-GB" sz="1600" u="sng" dirty="0">
                <a:latin typeface="Arial" panose="020B0604020202020204" pitchFamily="34" charset="0"/>
                <a:cs typeface="Arial" panose="020B0604020202020204" pitchFamily="34" charset="0"/>
                <a:hlinkClick r:id="rId7"/>
              </a:rPr>
              <a:t>https://doi.org/10.2196/38786</a:t>
            </a: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67319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FE3100-6BDF-1980-0155-ABEA90063565}"/>
              </a:ext>
            </a:extLst>
          </p:cNvPr>
          <p:cNvSpPr txBox="1"/>
          <p:nvPr/>
        </p:nvSpPr>
        <p:spPr>
          <a:xfrm>
            <a:off x="178420" y="412596"/>
            <a:ext cx="11418848" cy="6617196"/>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Marmot, M., Friel, S., Bell, R., Houweling, T.A. and Taylor, S. (2008) ‘Closing the gap in a generation: health equity through action on the social determinants of health’, </a:t>
            </a:r>
            <a:r>
              <a:rPr lang="en-GB" sz="1600" i="1" dirty="0">
                <a:latin typeface="Arial" panose="020B0604020202020204" pitchFamily="34" charset="0"/>
                <a:cs typeface="Arial" panose="020B0604020202020204" pitchFamily="34" charset="0"/>
              </a:rPr>
              <a:t>The Lancet</a:t>
            </a:r>
            <a:r>
              <a:rPr lang="en-GB" sz="1600" dirty="0">
                <a:latin typeface="Arial" panose="020B0604020202020204" pitchFamily="34" charset="0"/>
                <a:cs typeface="Arial" panose="020B0604020202020204" pitchFamily="34" charset="0"/>
              </a:rPr>
              <a:t>, 372(9650), pp. 1661–1669. Available at: </a:t>
            </a:r>
            <a:r>
              <a:rPr lang="en-GB" sz="1600" u="sng" dirty="0">
                <a:latin typeface="Arial" panose="020B0604020202020204" pitchFamily="34" charset="0"/>
                <a:cs typeface="Arial" panose="020B0604020202020204" pitchFamily="34" charset="0"/>
                <a:hlinkClick r:id="rId2"/>
              </a:rPr>
              <a:t>https://doi.org/10.1016/S0140-6736(08)61690-6</a:t>
            </a:r>
            <a:endParaRPr lang="en-GB" sz="1600" u="sng"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Marmot, M., Allen, J., Goldblatt, P., Boyce, T., McNeish, D., Grady, M. and Geddes, I. (2010) </a:t>
            </a:r>
            <a:r>
              <a:rPr lang="en-GB" sz="1600" i="1" dirty="0">
                <a:latin typeface="Arial" panose="020B0604020202020204" pitchFamily="34" charset="0"/>
                <a:cs typeface="Arial" panose="020B0604020202020204" pitchFamily="34" charset="0"/>
              </a:rPr>
              <a:t>Fair society, healthy lives: the Marmot Review. Strategic review of health inequalities in England post-2010</a:t>
            </a:r>
            <a:r>
              <a:rPr lang="en-GB" sz="1600" dirty="0">
                <a:latin typeface="Arial" panose="020B0604020202020204" pitchFamily="34" charset="0"/>
                <a:cs typeface="Arial" panose="020B0604020202020204" pitchFamily="34" charset="0"/>
              </a:rPr>
              <a:t>. London: The Marmot Review. Available at: </a:t>
            </a:r>
            <a:r>
              <a:rPr lang="en-GB" sz="1600" u="sng" dirty="0">
                <a:latin typeface="Arial" panose="020B0604020202020204" pitchFamily="34" charset="0"/>
                <a:cs typeface="Arial" panose="020B0604020202020204" pitchFamily="34" charset="0"/>
                <a:hlinkClick r:id="rId3"/>
              </a:rPr>
              <a:t>https://www.instituteofhealthequity.org/resources-reports/fair-society-healthy-lives-the-marmot-review</a:t>
            </a:r>
            <a:r>
              <a:rPr lang="en-GB" sz="1600" dirty="0">
                <a:latin typeface="Arial" panose="020B0604020202020204" pitchFamily="34" charset="0"/>
                <a:cs typeface="Arial" panose="020B0604020202020204" pitchFamily="34" charset="0"/>
              </a:rPr>
              <a:t> (Accessed: 18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Marmot, M., Allen, J., Boyce, T., Goldblatt, P. and Morrison, J. (2020) </a:t>
            </a:r>
            <a:r>
              <a:rPr lang="en-GB" sz="1600" i="1" dirty="0">
                <a:latin typeface="Arial" panose="020B0604020202020204" pitchFamily="34" charset="0"/>
                <a:cs typeface="Arial" panose="020B0604020202020204" pitchFamily="34" charset="0"/>
              </a:rPr>
              <a:t>Health equity in England: the Marmot Review 10 years on</a:t>
            </a:r>
            <a:r>
              <a:rPr lang="en-GB" sz="1600" dirty="0">
                <a:latin typeface="Arial" panose="020B0604020202020204" pitchFamily="34" charset="0"/>
                <a:cs typeface="Arial" panose="020B0604020202020204" pitchFamily="34" charset="0"/>
              </a:rPr>
              <a:t>. London: Institute of Health Equity. Available at: </a:t>
            </a:r>
            <a:r>
              <a:rPr lang="en-GB" sz="1600" u="sng" dirty="0">
                <a:latin typeface="Arial" panose="020B0604020202020204" pitchFamily="34" charset="0"/>
                <a:cs typeface="Arial" panose="020B0604020202020204" pitchFamily="34" charset="0"/>
                <a:hlinkClick r:id="rId4"/>
              </a:rPr>
              <a:t>https://www.health.org.uk/reports-and-analysis/reports/health-equity-in-england-the-marmot-review-10-years-on-0</a:t>
            </a:r>
            <a:r>
              <a:rPr lang="en-GB" sz="1600" dirty="0">
                <a:latin typeface="Arial" panose="020B0604020202020204" pitchFamily="34" charset="0"/>
                <a:cs typeface="Arial" panose="020B0604020202020204" pitchFamily="34" charset="0"/>
              </a:rPr>
              <a:t> (Accessed: 18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NHS England (2019) </a:t>
            </a:r>
            <a:r>
              <a:rPr lang="en-GB" sz="1600" i="1" dirty="0">
                <a:latin typeface="Arial" panose="020B0604020202020204" pitchFamily="34" charset="0"/>
                <a:cs typeface="Arial" panose="020B0604020202020204" pitchFamily="34" charset="0"/>
              </a:rPr>
              <a:t>The NHS long term plan</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5"/>
              </a:rPr>
              <a:t>https://www.longtermplan.nhs.uk/</a:t>
            </a:r>
            <a:r>
              <a:rPr lang="en-GB" sz="1600" dirty="0">
                <a:latin typeface="Arial" panose="020B0604020202020204" pitchFamily="34" charset="0"/>
                <a:cs typeface="Arial" panose="020B0604020202020204" pitchFamily="34" charset="0"/>
              </a:rPr>
              <a:t> (Accessed: 18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NHS England (2023) </a:t>
            </a:r>
            <a:r>
              <a:rPr lang="en-GB" sz="1600" i="1" dirty="0">
                <a:latin typeface="Arial" panose="020B0604020202020204" pitchFamily="34" charset="0"/>
                <a:cs typeface="Arial" panose="020B0604020202020204" pitchFamily="34" charset="0"/>
              </a:rPr>
              <a:t>Inclusive digital healthcare: a framework for NHS action on digital inclusion</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6"/>
              </a:rPr>
              <a:t>https://www.england.nhs.uk/long-read/inclusive-digital-healthcare-a-framework-for-nhs-action-on-digital-inclusion/</a:t>
            </a:r>
            <a:r>
              <a:rPr lang="en-GB" sz="1600" dirty="0">
                <a:latin typeface="Arial" panose="020B0604020202020204" pitchFamily="34" charset="0"/>
                <a:cs typeface="Arial" panose="020B0604020202020204" pitchFamily="34" charset="0"/>
              </a:rPr>
              <a:t> (Accessed: 18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NHS England (no date a) </a:t>
            </a:r>
            <a:r>
              <a:rPr lang="en-GB" sz="1600" i="1" dirty="0">
                <a:latin typeface="Arial" panose="020B0604020202020204" pitchFamily="34" charset="0"/>
                <a:cs typeface="Arial" panose="020B0604020202020204" pitchFamily="34" charset="0"/>
              </a:rPr>
              <a:t>Greener NHS</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7"/>
              </a:rPr>
              <a:t>https://www.england.nhs.uk/greenernhs/</a:t>
            </a:r>
            <a:r>
              <a:rPr lang="en-GB" sz="1600" dirty="0">
                <a:latin typeface="Arial" panose="020B0604020202020204" pitchFamily="34" charset="0"/>
                <a:cs typeface="Arial" panose="020B0604020202020204" pitchFamily="34" charset="0"/>
              </a:rPr>
              <a:t> (Accessed: 18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NHS England (no date b) </a:t>
            </a:r>
            <a:r>
              <a:rPr lang="en-GB" sz="1600" i="1" dirty="0">
                <a:latin typeface="Arial" panose="020B0604020202020204" pitchFamily="34" charset="0"/>
                <a:cs typeface="Arial" panose="020B0604020202020204" pitchFamily="34" charset="0"/>
              </a:rPr>
              <a:t>Core20PLUS5 (adults): an approach to reducing healthcare inequalities</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8"/>
              </a:rPr>
              <a:t>https://www.england.nhs.uk/about/equality/equality-hub/national-healthcare-inequalities-improvement-programme/core20plus5/</a:t>
            </a:r>
            <a:r>
              <a:rPr lang="en-GB" sz="1600" dirty="0">
                <a:latin typeface="Arial" panose="020B0604020202020204" pitchFamily="34" charset="0"/>
                <a:cs typeface="Arial" panose="020B0604020202020204" pitchFamily="34" charset="0"/>
              </a:rPr>
              <a:t> (Accessed: 18 October 2026).</a:t>
            </a:r>
          </a:p>
          <a:p>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47650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38A1D8-7D42-0AA4-6578-4FA1CD33B478}"/>
              </a:ext>
            </a:extLst>
          </p:cNvPr>
          <p:cNvSpPr txBox="1"/>
          <p:nvPr/>
        </p:nvSpPr>
        <p:spPr>
          <a:xfrm>
            <a:off x="379141" y="468352"/>
            <a:ext cx="11519210" cy="553997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Office for Health Improvement and Disparities (OHID) (2022) </a:t>
            </a:r>
            <a:r>
              <a:rPr lang="en-GB" sz="1600" i="1" dirty="0">
                <a:latin typeface="Arial" panose="020B0604020202020204" pitchFamily="34" charset="0"/>
                <a:cs typeface="Arial" panose="020B0604020202020204" pitchFamily="34" charset="0"/>
              </a:rPr>
              <a:t>Health disparities and health inequalities: applying All Our Health</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2"/>
              </a:rPr>
              <a:t>https://www.gov.uk/government/publications/health-disparities-and-health-inequalities-applying-all-our-health</a:t>
            </a:r>
            <a:r>
              <a:rPr lang="en-GB" sz="1600" dirty="0">
                <a:latin typeface="Arial" panose="020B0604020202020204" pitchFamily="34" charset="0"/>
                <a:cs typeface="Arial" panose="020B0604020202020204" pitchFamily="34" charset="0"/>
              </a:rPr>
              <a:t> (Accessed: 01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Office for National Statistics (ONS) (2026) </a:t>
            </a:r>
            <a:r>
              <a:rPr lang="en-GB" sz="1600" i="1" dirty="0">
                <a:latin typeface="Arial" panose="020B0604020202020204" pitchFamily="34" charset="0"/>
                <a:cs typeface="Arial" panose="020B0604020202020204" pitchFamily="34" charset="0"/>
              </a:rPr>
              <a:t>Healthy life expectancy by national area deprivation, England and Wales: between 2013 to 2015 and 2022 to 2024</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3"/>
              </a:rPr>
              <a:t>https://www.ons.gov.uk/peoplepopulationandcommunity/healthandsocialcare/healthinequalities/bulletins/healthylifeexpectancybynationalareadeprivationenglandandwales/latest</a:t>
            </a:r>
            <a:r>
              <a:rPr lang="en-GB" sz="1600" dirty="0">
                <a:latin typeface="Arial" panose="020B0604020202020204" pitchFamily="34" charset="0"/>
                <a:cs typeface="Arial" panose="020B0604020202020204" pitchFamily="34" charset="0"/>
              </a:rPr>
              <a:t> (Accessed: 17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Organisation for Economic Co-operation and Development (OECD) (2024) </a:t>
            </a:r>
            <a:r>
              <a:rPr lang="en-GB" sz="1600" i="1" dirty="0">
                <a:latin typeface="Arial" panose="020B0604020202020204" pitchFamily="34" charset="0"/>
                <a:cs typeface="Arial" panose="020B0604020202020204" pitchFamily="34" charset="0"/>
              </a:rPr>
              <a:t>How's life? 2024: well-being and resilience in times of crisis</a:t>
            </a:r>
            <a:r>
              <a:rPr lang="en-GB" sz="1600" dirty="0">
                <a:latin typeface="Arial" panose="020B0604020202020204" pitchFamily="34" charset="0"/>
                <a:cs typeface="Arial" panose="020B0604020202020204" pitchFamily="34" charset="0"/>
              </a:rPr>
              <a:t>. Paris: OECD Publishing. Available at: </a:t>
            </a:r>
            <a:r>
              <a:rPr lang="en-GB" sz="1600" u="sng" dirty="0">
                <a:latin typeface="Arial" panose="020B0604020202020204" pitchFamily="34" charset="0"/>
                <a:cs typeface="Arial" panose="020B0604020202020204" pitchFamily="34" charset="0"/>
                <a:hlinkClick r:id="rId4"/>
              </a:rPr>
              <a:t>https://doi.org/10.1787/90ba854a-en</a:t>
            </a:r>
            <a:endParaRPr lang="en-GB" sz="1600" u="sng"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Rosenstock, I.M. (1974) ‘Historical origins of the Health Belief Model’, </a:t>
            </a:r>
            <a:r>
              <a:rPr lang="en-GB" sz="1600" i="1" dirty="0">
                <a:latin typeface="Arial" panose="020B0604020202020204" pitchFamily="34" charset="0"/>
                <a:cs typeface="Arial" panose="020B0604020202020204" pitchFamily="34" charset="0"/>
              </a:rPr>
              <a:t>Health Education Monographs</a:t>
            </a:r>
            <a:r>
              <a:rPr lang="en-GB" sz="1600" dirty="0">
                <a:latin typeface="Arial" panose="020B0604020202020204" pitchFamily="34" charset="0"/>
                <a:cs typeface="Arial" panose="020B0604020202020204" pitchFamily="34" charset="0"/>
              </a:rPr>
              <a:t>, 2(4), pp. 328–335.</a:t>
            </a:r>
          </a:p>
          <a:p>
            <a:r>
              <a:rPr lang="en-GB" sz="1600" dirty="0">
                <a:latin typeface="Arial" panose="020B0604020202020204" pitchFamily="34" charset="0"/>
                <a:cs typeface="Arial" panose="020B0604020202020204" pitchFamily="34" charset="0"/>
              </a:rPr>
              <a:t>United Nations (2015) </a:t>
            </a:r>
            <a:r>
              <a:rPr lang="en-GB" sz="1600" i="1" dirty="0">
                <a:latin typeface="Arial" panose="020B0604020202020204" pitchFamily="34" charset="0"/>
                <a:cs typeface="Arial" panose="020B0604020202020204" pitchFamily="34" charset="0"/>
              </a:rPr>
              <a:t>Transforming our world: the 2030 Agenda for Sustainable Development</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5"/>
              </a:rPr>
              <a:t>https://sdgs.un.org/2030agenda</a:t>
            </a:r>
            <a:r>
              <a:rPr lang="en-GB" sz="1600" dirty="0">
                <a:latin typeface="Arial" panose="020B0604020202020204" pitchFamily="34" charset="0"/>
                <a:cs typeface="Arial" panose="020B0604020202020204" pitchFamily="34" charset="0"/>
              </a:rPr>
              <a:t> (Accessed: 16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United Nations (2025) </a:t>
            </a:r>
            <a:r>
              <a:rPr lang="en-GB" sz="1600" i="1" dirty="0">
                <a:latin typeface="Arial" panose="020B0604020202020204" pitchFamily="34" charset="0"/>
                <a:cs typeface="Arial" panose="020B0604020202020204" pitchFamily="34" charset="0"/>
              </a:rPr>
              <a:t>The Sustainable Development Goals Report 2025</a:t>
            </a:r>
            <a:r>
              <a:rPr lang="en-GB" sz="1600" dirty="0">
                <a:latin typeface="Arial" panose="020B0604020202020204" pitchFamily="34" charset="0"/>
                <a:cs typeface="Arial" panose="020B0604020202020204" pitchFamily="34" charset="0"/>
              </a:rPr>
              <a:t>. New York: United Nations. Available at: </a:t>
            </a:r>
            <a:r>
              <a:rPr lang="en-GB" sz="1600" u="sng" dirty="0">
                <a:latin typeface="Arial" panose="020B0604020202020204" pitchFamily="34" charset="0"/>
                <a:cs typeface="Arial" panose="020B0604020202020204" pitchFamily="34" charset="0"/>
                <a:hlinkClick r:id="rId6"/>
              </a:rPr>
              <a:t>https://unstats.un.org/sdgs/report/2025/</a:t>
            </a:r>
            <a:r>
              <a:rPr lang="en-GB" sz="1600" dirty="0">
                <a:latin typeface="Arial" panose="020B0604020202020204" pitchFamily="34" charset="0"/>
                <a:cs typeface="Arial" panose="020B0604020202020204" pitchFamily="34" charset="0"/>
              </a:rPr>
              <a:t> (Accessed: 11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Wakefield, M.A., Loken, B. and Hornik, R.C. (2010) ‘Use of mass media campaigns to change health behaviour’, </a:t>
            </a:r>
            <a:r>
              <a:rPr lang="en-GB" sz="1600" i="1" dirty="0">
                <a:latin typeface="Arial" panose="020B0604020202020204" pitchFamily="34" charset="0"/>
                <a:cs typeface="Arial" panose="020B0604020202020204" pitchFamily="34" charset="0"/>
              </a:rPr>
              <a:t>The Lancet</a:t>
            </a:r>
            <a:r>
              <a:rPr lang="en-GB" sz="1600" dirty="0">
                <a:latin typeface="Arial" panose="020B0604020202020204" pitchFamily="34" charset="0"/>
                <a:cs typeface="Arial" panose="020B0604020202020204" pitchFamily="34" charset="0"/>
              </a:rPr>
              <a:t>, 376(9748), pp. 1261–1271. Available at: </a:t>
            </a:r>
            <a:r>
              <a:rPr lang="en-GB" sz="1600" u="sng" dirty="0">
                <a:latin typeface="Arial" panose="020B0604020202020204" pitchFamily="34" charset="0"/>
                <a:cs typeface="Arial" panose="020B0604020202020204" pitchFamily="34" charset="0"/>
                <a:hlinkClick r:id="rId7"/>
              </a:rPr>
              <a:t>https://doi.org/10.1016/S0140-6736(10)60809-4</a:t>
            </a: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957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082BDD-72E2-D62D-1F6F-54FFA51E3B81}"/>
              </a:ext>
            </a:extLst>
          </p:cNvPr>
          <p:cNvSpPr txBox="1"/>
          <p:nvPr/>
        </p:nvSpPr>
        <p:spPr>
          <a:xfrm>
            <a:off x="847493" y="1449659"/>
            <a:ext cx="10303728" cy="3816429"/>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World Commission on Environment and Development (WCED) (1987) </a:t>
            </a:r>
            <a:r>
              <a:rPr lang="en-GB" sz="1600" i="1" dirty="0">
                <a:latin typeface="Arial" panose="020B0604020202020204" pitchFamily="34" charset="0"/>
                <a:cs typeface="Arial" panose="020B0604020202020204" pitchFamily="34" charset="0"/>
              </a:rPr>
              <a:t>Our common future</a:t>
            </a:r>
            <a:r>
              <a:rPr lang="en-GB" sz="1600" dirty="0">
                <a:latin typeface="Arial" panose="020B0604020202020204" pitchFamily="34" charset="0"/>
                <a:cs typeface="Arial" panose="020B0604020202020204" pitchFamily="34" charset="0"/>
              </a:rPr>
              <a:t>. Oxford: Oxford University Press.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World Health Organisation (WHO) (1948) Constitution of the World Health Organisation. Available at: </a:t>
            </a:r>
            <a:r>
              <a:rPr lang="en-GB" sz="1600" u="sng" dirty="0">
                <a:latin typeface="Arial" panose="020B0604020202020204" pitchFamily="34" charset="0"/>
                <a:cs typeface="Arial" panose="020B0604020202020204" pitchFamily="34" charset="0"/>
                <a:hlinkClick r:id="rId2"/>
              </a:rPr>
              <a:t>https://www.who.int/about/governance/constitution</a:t>
            </a:r>
            <a:r>
              <a:rPr lang="en-GB" sz="1600" dirty="0">
                <a:latin typeface="Arial" panose="020B0604020202020204" pitchFamily="34" charset="0"/>
                <a:cs typeface="Arial" panose="020B0604020202020204" pitchFamily="34" charset="0"/>
              </a:rPr>
              <a:t> (Accessed: 18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World Health Organisation (WHO) (2014) </a:t>
            </a:r>
            <a:r>
              <a:rPr lang="en-GB" sz="1600" i="1" dirty="0">
                <a:latin typeface="Arial" panose="020B0604020202020204" pitchFamily="34" charset="0"/>
                <a:cs typeface="Arial" panose="020B0604020202020204" pitchFamily="34" charset="0"/>
              </a:rPr>
              <a:t>Health in all policies: Helsinki statement. Framework for country action</a:t>
            </a:r>
            <a:r>
              <a:rPr lang="en-GB" sz="1600" dirty="0">
                <a:latin typeface="Arial" panose="020B0604020202020204" pitchFamily="34" charset="0"/>
                <a:cs typeface="Arial" panose="020B0604020202020204" pitchFamily="34" charset="0"/>
              </a:rPr>
              <a:t>. Geneva: WHO. Available at: </a:t>
            </a:r>
            <a:r>
              <a:rPr lang="en-GB" sz="1600" u="sng" dirty="0">
                <a:latin typeface="Arial" panose="020B0604020202020204" pitchFamily="34" charset="0"/>
                <a:cs typeface="Arial" panose="020B0604020202020204" pitchFamily="34" charset="0"/>
                <a:hlinkClick r:id="rId3"/>
              </a:rPr>
              <a:t>https://www.who.int/publications/i/item/9789241506908</a:t>
            </a:r>
            <a:r>
              <a:rPr lang="en-GB" sz="1600" dirty="0">
                <a:latin typeface="Arial" panose="020B0604020202020204" pitchFamily="34" charset="0"/>
                <a:cs typeface="Arial" panose="020B0604020202020204" pitchFamily="34" charset="0"/>
              </a:rPr>
              <a:t> (Accessed: 18 October 2026).</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World Health Organisation (WHO) (2024) Achieving well-being: a global framework for integrating well-being into public health utilising</a:t>
            </a:r>
            <a:r>
              <a:rPr lang="en-GB" sz="1600" i="1" dirty="0">
                <a:latin typeface="Arial" panose="020B0604020202020204" pitchFamily="34" charset="0"/>
                <a:cs typeface="Arial" panose="020B0604020202020204" pitchFamily="34" charset="0"/>
              </a:rPr>
              <a:t> a health promotion approach</a:t>
            </a:r>
            <a:r>
              <a:rPr lang="en-GB" sz="1600" dirty="0">
                <a:latin typeface="Arial" panose="020B0604020202020204" pitchFamily="34" charset="0"/>
                <a:cs typeface="Arial" panose="020B0604020202020204" pitchFamily="34" charset="0"/>
              </a:rPr>
              <a:t>. Geneva: WHO. Available at: </a:t>
            </a:r>
            <a:r>
              <a:rPr lang="en-GB" sz="1600" u="sng" dirty="0">
                <a:latin typeface="Arial" panose="020B0604020202020204" pitchFamily="34" charset="0"/>
                <a:cs typeface="Arial" panose="020B0604020202020204" pitchFamily="34" charset="0"/>
                <a:hlinkClick r:id="rId4"/>
              </a:rPr>
              <a:t>https://www.who.int/publications/i/item/9789240084858</a:t>
            </a:r>
            <a:r>
              <a:rPr lang="en-GB" sz="1600" dirty="0">
                <a:latin typeface="Arial" panose="020B0604020202020204" pitchFamily="34" charset="0"/>
                <a:cs typeface="Arial" panose="020B0604020202020204" pitchFamily="34" charset="0"/>
              </a:rPr>
              <a:t> (Accessed: 18 October 2026).</a:t>
            </a:r>
          </a:p>
          <a:p>
            <a:r>
              <a:rPr lang="en-GB" sz="16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2541602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2976</Words>
  <Application>Microsoft Office PowerPoint</Application>
  <PresentationFormat>Widescreen</PresentationFormat>
  <Paragraphs>223</Paragraphs>
  <Slides>17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Century Gothic</vt:lpstr>
      <vt:lpstr>Wingdings 3</vt:lpstr>
      <vt:lpstr>Ion</vt:lpstr>
      <vt:lpstr>PowerPoint Presentation</vt:lpstr>
      <vt:lpstr>Introduction</vt:lpstr>
      <vt:lpstr>Health and Wellbeing </vt:lpstr>
      <vt:lpstr>Sustainable Development </vt:lpstr>
      <vt:lpstr>Theoretical perspectives – Models of Health  </vt:lpstr>
      <vt:lpstr>Sustainable Development Goals</vt:lpstr>
      <vt:lpstr>Legislation and Health Policy</vt:lpstr>
      <vt:lpstr>Social processes, media and ideologies </vt:lpstr>
      <vt:lpstr>Case Study: Better Health (Change4Life)</vt:lpstr>
      <vt:lpstr>Better Health (Change4Life) and the Health Belief Model</vt:lpstr>
      <vt:lpstr>Health Inequalities and Equity of Access</vt:lpstr>
      <vt:lpstr>PowerPoint Presentation</vt:lpstr>
      <vt:lpstr>Conclusion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Fatima (2322752)</dc:creator>
  <cp:lastModifiedBy>Ishrat Fatima (2322752)</cp:lastModifiedBy>
  <cp:revision>2</cp:revision>
  <dcterms:created xsi:type="dcterms:W3CDTF">2026-10-05T01:08:47Z</dcterms:created>
  <dcterms:modified xsi:type="dcterms:W3CDTF">2026-10-18T00:33:47Z</dcterms:modified>
</cp:coreProperties>
</file>