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2" r:id="rId7"/>
    <p:sldId id="266" r:id="rId8"/>
    <p:sldId id="263" r:id="rId9"/>
    <p:sldId id="264" r:id="rId10"/>
    <p:sldId id="267"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9" d="100"/>
          <a:sy n="69"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78597B-28DB-4E0F-9C4B-D6C14EF1D524}" type="datetimeFigureOut">
              <a:rPr lang="en-IN" smtClean="0"/>
              <a:t>08-03-2024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D301B1-EE7C-4889-9641-44DC48BFF17E}" type="slidenum">
              <a:rPr lang="en-IN" smtClean="0"/>
              <a:t>‹#›</a:t>
            </a:fld>
            <a:endParaRPr lang="en-IN"/>
          </a:p>
        </p:txBody>
      </p:sp>
    </p:spTree>
    <p:extLst>
      <p:ext uri="{BB962C8B-B14F-4D97-AF65-F5344CB8AC3E}">
        <p14:creationId xmlns:p14="http://schemas.microsoft.com/office/powerpoint/2010/main" val="1664533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current business plan of my new sustainable footwear company </a:t>
            </a:r>
            <a:r>
              <a:rPr lang="en-IN" sz="1200" b="1" kern="1200" dirty="0" smtClean="0">
                <a:solidFill>
                  <a:schemeClr val="tx1"/>
                </a:solidFill>
                <a:effectLst/>
                <a:latin typeface="+mn-lt"/>
                <a:ea typeface="+mn-ea"/>
                <a:cs typeface="+mn-cs"/>
              </a:rPr>
              <a:t>Sole </a:t>
            </a:r>
            <a:r>
              <a:rPr lang="en-IN" sz="1200" kern="1200" dirty="0" smtClean="0">
                <a:solidFill>
                  <a:schemeClr val="tx1"/>
                </a:solidFill>
                <a:effectLst/>
                <a:latin typeface="+mn-lt"/>
                <a:ea typeface="+mn-ea"/>
                <a:cs typeface="+mn-cs"/>
              </a:rPr>
              <a:t>attributes a unique and strategic business concept to facilitate innovative entrepreneurial ideas. The need and concern for the rising pile of waste from the fashion industry in landfills contributing to global greenhouse gas emissions and climate change have diversified my mind to start up new business solutions. This report will focus on bringing clarity to the start-up business process and operations indulging with various pivotal departments. The allocation and responsibilities of the management team plan, financial plan, competitor analysis and others will be observed separately in detail. </a:t>
            </a: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3</a:t>
            </a:fld>
            <a:endParaRPr lang="en-IN"/>
          </a:p>
        </p:txBody>
      </p:sp>
    </p:spTree>
    <p:extLst>
      <p:ext uri="{BB962C8B-B14F-4D97-AF65-F5344CB8AC3E}">
        <p14:creationId xmlns:p14="http://schemas.microsoft.com/office/powerpoint/2010/main" val="4256759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start-up business idea of the sustainable footwear company</a:t>
            </a:r>
            <a:r>
              <a:rPr lang="en-IN" sz="1200" b="1" kern="1200" dirty="0" smtClean="0">
                <a:solidFill>
                  <a:schemeClr val="tx1"/>
                </a:solidFill>
                <a:effectLst/>
                <a:latin typeface="+mn-lt"/>
                <a:ea typeface="+mn-ea"/>
                <a:cs typeface="+mn-cs"/>
              </a:rPr>
              <a:t> Sole</a:t>
            </a:r>
            <a:r>
              <a:rPr lang="en-IN" sz="1200" kern="1200" dirty="0" smtClean="0">
                <a:solidFill>
                  <a:schemeClr val="tx1"/>
                </a:solidFill>
                <a:effectLst/>
                <a:latin typeface="+mn-lt"/>
                <a:ea typeface="+mn-ea"/>
                <a:cs typeface="+mn-cs"/>
              </a:rPr>
              <a:t> derives an innovative business concept which has a positive influence towards the rising global waste factors due to the fashion industry. The unique selling point of the business covers creative ideas like customisation of sizes and designs in their business initiating priority in the customers’ primary choice. The extraction of raw materials for the company will be majorly acquired from its other unique approach of exchange offers of old footwear materials with attractive discounts and sales. The rising sustainable product demands in the market is one vital factor that the company can take immense advantage of to penetrate the new market effectively.</a:t>
            </a:r>
          </a:p>
          <a:p>
            <a:r>
              <a:rPr lang="en-IN" sz="1200" kern="1200" dirty="0" smtClean="0">
                <a:solidFill>
                  <a:schemeClr val="tx1"/>
                </a:solidFill>
                <a:effectLst/>
                <a:latin typeface="+mn-lt"/>
                <a:ea typeface="+mn-ea"/>
                <a:cs typeface="+mn-cs"/>
              </a:rPr>
              <a:t/>
            </a:r>
            <a:br>
              <a:rPr lang="en-IN" sz="1200" kern="1200" dirty="0" smtClean="0">
                <a:solidFill>
                  <a:schemeClr val="tx1"/>
                </a:solidFill>
                <a:effectLst/>
                <a:latin typeface="+mn-lt"/>
                <a:ea typeface="+mn-ea"/>
                <a:cs typeface="+mn-cs"/>
              </a:rPr>
            </a:br>
            <a:r>
              <a:rPr lang="en-IN" sz="1200" kern="1200" dirty="0" smtClean="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4</a:t>
            </a:fld>
            <a:endParaRPr lang="en-IN"/>
          </a:p>
        </p:txBody>
      </p:sp>
    </p:spTree>
    <p:extLst>
      <p:ext uri="{BB962C8B-B14F-4D97-AF65-F5344CB8AC3E}">
        <p14:creationId xmlns:p14="http://schemas.microsoft.com/office/powerpoint/2010/main" val="1193286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company Sole will build an enhanced and effective management team that can retract and create strategic and innovative business opportunities and growth. The management team plan will encounter specific departments with particular responsibilities i.e., marketing, finance, operations, leadership, sustainability and others. These particular departments play a vital role in supporting the new proposal of the business plan individually with their professional expertise to grow the business. The management team of the company will prioritise the CEO (Chief Executive Officer) as the head of all business operations who instils a variety of essential skills to take hold of strong leadership and knowledge-based allocation of its team members. The role of the CSO (Chief Sustainability Officer) in the business operations of Sole will emancipate immense and important roles through its professional knowledge and experience in the implementation of sustainable practices. His responsibility in growing and afflicting positive sustainable brand image of the company will play a dire role in the company’s growth and success of the company. </a:t>
            </a:r>
          </a:p>
          <a:p>
            <a:r>
              <a:rPr lang="en-IN" sz="1200" kern="1200" dirty="0" smtClean="0">
                <a:solidFill>
                  <a:schemeClr val="tx1"/>
                </a:solidFill>
                <a:effectLst/>
                <a:latin typeface="+mn-lt"/>
                <a:ea typeface="+mn-ea"/>
                <a:cs typeface="+mn-cs"/>
              </a:rPr>
              <a:t>The COO (Chief Operational Officer) in the management team bears the responsibility of speculating various examinations and analyses around the operational and administrative functions of the business. The role of integrating advanced technological tools and systems in the business will be his major priority to bring forth innovation and creative methods to uplift the unique idea of their sustainable business (</a:t>
            </a:r>
            <a:r>
              <a:rPr lang="en-IN" sz="1200" kern="1200" dirty="0" err="1" smtClean="0">
                <a:solidFill>
                  <a:schemeClr val="tx1"/>
                </a:solidFill>
                <a:effectLst/>
                <a:latin typeface="+mn-lt"/>
                <a:ea typeface="+mn-ea"/>
                <a:cs typeface="+mn-cs"/>
              </a:rPr>
              <a:t>Soni</a:t>
            </a:r>
            <a:r>
              <a:rPr lang="en-IN" sz="1200" kern="1200" dirty="0" smtClean="0">
                <a:solidFill>
                  <a:schemeClr val="tx1"/>
                </a:solidFill>
                <a:effectLst/>
                <a:latin typeface="+mn-lt"/>
                <a:ea typeface="+mn-ea"/>
                <a:cs typeface="+mn-cs"/>
              </a:rPr>
              <a:t>, 2020). The professional experience and expertise of the COO will be greatly valuable and meaningful for carrying out various operational activities to gain an optimum level of performance in the market. The major role of the CFO (Chief Finance Officer) in the new business plan of the Sole company will be very critical to the growth and market entry of the unique start-up business plan. The understanding and strategic movements to involve financial investments and acquiring financial resources will be vital responsibilities to his professional expertise as one of the major parts of the management team plan. </a:t>
            </a:r>
          </a:p>
          <a:p>
            <a:r>
              <a:rPr lang="en-IN" sz="1200" kern="1200" dirty="0" smtClean="0">
                <a:solidFill>
                  <a:schemeClr val="tx1"/>
                </a:solidFill>
                <a:effectLst/>
                <a:latin typeface="+mn-lt"/>
                <a:ea typeface="+mn-ea"/>
                <a:cs typeface="+mn-cs"/>
              </a:rPr>
              <a:t/>
            </a:r>
            <a:br>
              <a:rPr lang="en-IN" sz="1200" kern="1200" dirty="0" smtClean="0">
                <a:solidFill>
                  <a:schemeClr val="tx1"/>
                </a:solidFill>
                <a:effectLst/>
                <a:latin typeface="+mn-lt"/>
                <a:ea typeface="+mn-ea"/>
                <a:cs typeface="+mn-cs"/>
              </a:rPr>
            </a:br>
            <a:r>
              <a:rPr lang="en-IN" sz="1200" kern="1200" dirty="0" smtClean="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5</a:t>
            </a:fld>
            <a:endParaRPr lang="en-IN"/>
          </a:p>
        </p:txBody>
      </p:sp>
    </p:spTree>
    <p:extLst>
      <p:ext uri="{BB962C8B-B14F-4D97-AF65-F5344CB8AC3E}">
        <p14:creationId xmlns:p14="http://schemas.microsoft.com/office/powerpoint/2010/main" val="2039378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business plan of the Sole Company will derive an effective marketing strategy with the help of various mediums and tools thereby afflicting positioning, differentiation, marketing mix, market entry and sales process. The capture of the potential customer segments for the new business concept of Sole is a mega factor on which target sales and profit margins lie and the overall growth and expansion of the business can be expected further. The process of targeting the market will involve specific customer positioning among sustainable fashion enthusiasts based on demographics and psychographics. The company will majorly target customers ranging between the 17 and 45 age group of people who demand sustainable products (Blas </a:t>
            </a:r>
            <a:r>
              <a:rPr lang="en-IN" sz="1200" kern="1200" dirty="0" err="1" smtClean="0">
                <a:solidFill>
                  <a:schemeClr val="tx1"/>
                </a:solidFill>
                <a:effectLst/>
                <a:latin typeface="+mn-lt"/>
                <a:ea typeface="+mn-ea"/>
                <a:cs typeface="+mn-cs"/>
              </a:rPr>
              <a:t>Riesgo</a:t>
            </a:r>
            <a:r>
              <a:rPr lang="en-IN" sz="1200" i="1" kern="1200" dirty="0" smtClean="0">
                <a:solidFill>
                  <a:schemeClr val="tx1"/>
                </a:solidFill>
                <a:effectLst/>
                <a:latin typeface="+mn-lt"/>
                <a:ea typeface="+mn-ea"/>
                <a:cs typeface="+mn-cs"/>
              </a:rPr>
              <a:t> et al.</a:t>
            </a:r>
            <a:r>
              <a:rPr lang="en-IN" sz="1200" kern="1200" dirty="0" smtClean="0">
                <a:solidFill>
                  <a:schemeClr val="tx1"/>
                </a:solidFill>
                <a:effectLst/>
                <a:latin typeface="+mn-lt"/>
                <a:ea typeface="+mn-ea"/>
                <a:cs typeface="+mn-cs"/>
              </a:rPr>
              <a:t>, 2023). The company derives the unique idea of providing customisable options to their customers in regards to sizes and designs along with exchange offers with exciting discounts. It also plans to emancipate and restore its display of products around affordable and reasonable price structures to attract all segments of customers in the market. The marketing mix of the company will highlight its unique selling point through their sustainable approach intensifying the importance of recycling and reduction of waste in the fashion industry.</a:t>
            </a:r>
          </a:p>
          <a:p>
            <a:r>
              <a:rPr lang="en-IN" sz="1200" kern="1200" dirty="0" smtClean="0">
                <a:solidFill>
                  <a:schemeClr val="tx1"/>
                </a:solidFill>
                <a:effectLst/>
                <a:latin typeface="+mn-lt"/>
                <a:ea typeface="+mn-ea"/>
                <a:cs typeface="+mn-cs"/>
              </a:rPr>
              <a:t>The company plans to target its promotional operations through social media options and attractive discounts provided them. The company further plans to promote its marketing operations through its official websites and physical stores. Further, the company will derive the method of market entry through the process of diversification process in the footwear market in the UK. Since the company plans to instigate its brand new start-up brand in the market will require a new product launch in the new market environment carefully tackling all the advantages and disadvantages of the marketing process. In addition, the sales process of the company will be structured with the help of both online and offline stores to facilitate effective communication and interaction with their customers (Lee, 2023).</a:t>
            </a:r>
          </a:p>
          <a:p>
            <a:r>
              <a:rPr lang="en-IN" sz="1200" kern="1200" dirty="0" smtClean="0">
                <a:solidFill>
                  <a:schemeClr val="tx1"/>
                </a:solidFill>
                <a:effectLst/>
                <a:latin typeface="+mn-lt"/>
                <a:ea typeface="+mn-ea"/>
                <a:cs typeface="+mn-cs"/>
              </a:rPr>
              <a:t/>
            </a:r>
            <a:br>
              <a:rPr lang="en-IN" sz="1200" kern="1200" dirty="0" smtClean="0">
                <a:solidFill>
                  <a:schemeClr val="tx1"/>
                </a:solidFill>
                <a:effectLst/>
                <a:latin typeface="+mn-lt"/>
                <a:ea typeface="+mn-ea"/>
                <a:cs typeface="+mn-cs"/>
              </a:rPr>
            </a:br>
            <a:r>
              <a:rPr lang="en-IN" sz="1200" kern="1200" dirty="0" smtClean="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6</a:t>
            </a:fld>
            <a:endParaRPr lang="en-IN"/>
          </a:p>
        </p:txBody>
      </p:sp>
    </p:spTree>
    <p:extLst>
      <p:ext uri="{BB962C8B-B14F-4D97-AF65-F5344CB8AC3E}">
        <p14:creationId xmlns:p14="http://schemas.microsoft.com/office/powerpoint/2010/main" val="2831639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competitor analysis of the fashion and footwear industry is fundamental before the market entry of the new business in the market. The understanding of the current competition and the data-derived information in planning future strategic actions of the company play a vital role in the business. The UK footwear industry particularly captures growth in the CAGR rate at 4.12% (2024-2028) surmounting the total revenue of about 13.23 billion Pound Sterling. The major leaders in the footwear industry in the UK are observed to be global brand icons like Nike, Adidas, New Balance, Puma and others. Among these major competitors of the sustainable company of Sole, Nike has already adopted sustainable measures in their products through the use of recycled polyester to achieve 30% carbon emission reductions aligning with the current demands of the sustainable enthusiasts in the market. Nike even afflicts personalisation options for their customers can be a huge competitive factor for the new proposal of the business plan of Sole. The new company will require effective strategic planning and resourceful ideas that can be capable of competing with the already sustainable practices among the large organisations in the UK (</a:t>
            </a:r>
            <a:r>
              <a:rPr lang="en-IN" sz="1200" kern="1200" dirty="0" err="1" smtClean="0">
                <a:solidFill>
                  <a:schemeClr val="tx1"/>
                </a:solidFill>
                <a:effectLst/>
                <a:latin typeface="+mn-lt"/>
                <a:ea typeface="+mn-ea"/>
                <a:cs typeface="+mn-cs"/>
              </a:rPr>
              <a:t>Nurkomariyah</a:t>
            </a:r>
            <a:r>
              <a:rPr lang="en-IN" sz="1200" kern="1200" dirty="0" smtClean="0">
                <a:solidFill>
                  <a:schemeClr val="tx1"/>
                </a:solidFill>
                <a:effectLst/>
                <a:latin typeface="+mn-lt"/>
                <a:ea typeface="+mn-ea"/>
                <a:cs typeface="+mn-cs"/>
              </a:rPr>
              <a:t> and </a:t>
            </a:r>
            <a:r>
              <a:rPr lang="en-IN" sz="1200" kern="1200" dirty="0" err="1" smtClean="0">
                <a:solidFill>
                  <a:schemeClr val="tx1"/>
                </a:solidFill>
                <a:effectLst/>
                <a:latin typeface="+mn-lt"/>
                <a:ea typeface="+mn-ea"/>
                <a:cs typeface="+mn-cs"/>
              </a:rPr>
              <a:t>Sutjiatmo</a:t>
            </a:r>
            <a:r>
              <a:rPr lang="en-IN" sz="1200" kern="1200" dirty="0" smtClean="0">
                <a:solidFill>
                  <a:schemeClr val="tx1"/>
                </a:solidFill>
                <a:effectLst/>
                <a:latin typeface="+mn-lt"/>
                <a:ea typeface="+mn-ea"/>
                <a:cs typeface="+mn-cs"/>
              </a:rPr>
              <a:t>, 2023). The unique selling point of Sole Company is that it reflects deeply on the idea and concept of sustainability from the root level by prioritising recycling methods and reducing waste as its core business approaches. The inculcation of a unique idea for collecting its required raw materials for the manufacturing process from introducing exchange offers of old footwear of the customers instils extraordinary business methods reducing direct waste generation. These fundamental business ideas of Sole attribute one of the most inspiring and defining business operations in the footwear industry to the emergence of environmental issues on the planet. Further, the reduction in the huge amount of waste generation and the conservation of natural resources by limiting the use of brand-new raw materials are other </a:t>
            </a:r>
            <a:r>
              <a:rPr lang="en-IN" sz="1200" kern="1200" dirty="0" err="1" smtClean="0">
                <a:solidFill>
                  <a:schemeClr val="tx1"/>
                </a:solidFill>
                <a:effectLst/>
                <a:latin typeface="+mn-lt"/>
                <a:ea typeface="+mn-ea"/>
                <a:cs typeface="+mn-cs"/>
              </a:rPr>
              <a:t>differentiative</a:t>
            </a:r>
            <a:r>
              <a:rPr lang="en-IN" sz="1200" kern="1200" dirty="0" smtClean="0">
                <a:solidFill>
                  <a:schemeClr val="tx1"/>
                </a:solidFill>
                <a:effectLst/>
                <a:latin typeface="+mn-lt"/>
                <a:ea typeface="+mn-ea"/>
                <a:cs typeface="+mn-cs"/>
              </a:rPr>
              <a:t> factors of the company (</a:t>
            </a:r>
            <a:r>
              <a:rPr lang="en-IN" sz="1200" kern="1200" dirty="0" err="1" smtClean="0">
                <a:solidFill>
                  <a:schemeClr val="tx1"/>
                </a:solidFill>
                <a:effectLst/>
                <a:latin typeface="+mn-lt"/>
                <a:ea typeface="+mn-ea"/>
                <a:cs typeface="+mn-cs"/>
              </a:rPr>
              <a:t>Neesham</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et al</a:t>
            </a:r>
            <a:r>
              <a:rPr lang="en-IN" sz="1200" kern="1200" dirty="0" smtClean="0">
                <a:solidFill>
                  <a:schemeClr val="tx1"/>
                </a:solidFill>
                <a:effectLst/>
                <a:latin typeface="+mn-lt"/>
                <a:ea typeface="+mn-ea"/>
                <a:cs typeface="+mn-cs"/>
              </a:rPr>
              <a:t>., 2023). </a:t>
            </a:r>
          </a:p>
          <a:p>
            <a:r>
              <a:rPr lang="en-IN" sz="1200" kern="1200" dirty="0" smtClean="0">
                <a:solidFill>
                  <a:schemeClr val="tx1"/>
                </a:solidFill>
                <a:effectLst/>
                <a:latin typeface="+mn-lt"/>
                <a:ea typeface="+mn-ea"/>
                <a:cs typeface="+mn-cs"/>
              </a:rPr>
              <a:t/>
            </a:r>
            <a:br>
              <a:rPr lang="en-IN" sz="1200" kern="1200" dirty="0" smtClean="0">
                <a:solidFill>
                  <a:schemeClr val="tx1"/>
                </a:solidFill>
                <a:effectLst/>
                <a:latin typeface="+mn-lt"/>
                <a:ea typeface="+mn-ea"/>
                <a:cs typeface="+mn-cs"/>
              </a:rPr>
            </a:br>
            <a:r>
              <a:rPr lang="en-IN" sz="1200" kern="120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7</a:t>
            </a:fld>
            <a:endParaRPr lang="en-IN"/>
          </a:p>
        </p:txBody>
      </p:sp>
    </p:spTree>
    <p:extLst>
      <p:ext uri="{BB962C8B-B14F-4D97-AF65-F5344CB8AC3E}">
        <p14:creationId xmlns:p14="http://schemas.microsoft.com/office/powerpoint/2010/main" val="3919517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financial resources of the new business start-up play a crucial role in developing the launching of its sustainable products and gaining growth and target sales in the market. According to the research, the financial plan of the company inculcates a basic amount of around £100,000 for the launching of the start-up costs in the business environment of the UK. The estimated amount of the start-up costs in the first six months is around £350,000 which implies that the new company will need strong financial capabilities and resilience to build growth and stability. The company will seek financial resources from bank loans and personal loans in major aspects and will seek funding from multiple other sources as well. The funding requirements and allocation of the business will include the various business start-up costs such as registration costs, rental costs, machinery costs, advertisement costs, raw materials costs and total human resources costs in the total budget plan. The creation of cash flow forecast for the first six months has also been examined and analysed which represents that the opening balance of the business initiating from the second month is estimated at around £12000 which is followed by £53,000 in the fourth month of the business. </a:t>
            </a:r>
          </a:p>
          <a:p>
            <a:r>
              <a:rPr lang="en-IN" sz="1200" kern="1200" dirty="0" smtClean="0">
                <a:solidFill>
                  <a:schemeClr val="tx1"/>
                </a:solidFill>
                <a:effectLst/>
                <a:latin typeface="+mn-lt"/>
                <a:ea typeface="+mn-ea"/>
                <a:cs typeface="+mn-cs"/>
              </a:rPr>
              <a:t>The importance of financial resources in the start-up business influences each department of the business that contributes to the various operational business plans and management of the company. The allocation of finance in the start-up business is majorly summed up under expenditures of human resources followed by rental costs, registration costs and others. The responsibility of the CFO (Chief Finance Officer) has a significant impact on the company’s overall financial outlook and investment plans to acquire a competitive advantage in the new market environment (De Ponte</a:t>
            </a:r>
            <a:r>
              <a:rPr lang="en-IN" sz="1200" i="1" kern="1200" dirty="0" smtClean="0">
                <a:solidFill>
                  <a:schemeClr val="tx1"/>
                </a:solidFill>
                <a:effectLst/>
                <a:latin typeface="+mn-lt"/>
                <a:ea typeface="+mn-ea"/>
                <a:cs typeface="+mn-cs"/>
              </a:rPr>
              <a:t> et al</a:t>
            </a:r>
            <a:r>
              <a:rPr lang="en-IN" sz="1200" kern="1200" dirty="0" smtClean="0">
                <a:solidFill>
                  <a:schemeClr val="tx1"/>
                </a:solidFill>
                <a:effectLst/>
                <a:latin typeface="+mn-lt"/>
                <a:ea typeface="+mn-ea"/>
                <a:cs typeface="+mn-cs"/>
              </a:rPr>
              <a:t>., 2023).</a:t>
            </a:r>
          </a:p>
          <a:p>
            <a:r>
              <a:rPr lang="en-IN" sz="1200" kern="1200" dirty="0" smtClean="0">
                <a:solidFill>
                  <a:schemeClr val="tx1"/>
                </a:solidFill>
                <a:effectLst/>
                <a:latin typeface="+mn-lt"/>
                <a:ea typeface="+mn-ea"/>
                <a:cs typeface="+mn-cs"/>
              </a:rPr>
              <a:t> </a:t>
            </a:r>
          </a:p>
          <a:p>
            <a:r>
              <a:rPr lang="en-IN"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8</a:t>
            </a:fld>
            <a:endParaRPr lang="en-IN"/>
          </a:p>
        </p:txBody>
      </p:sp>
    </p:spTree>
    <p:extLst>
      <p:ext uri="{BB962C8B-B14F-4D97-AF65-F5344CB8AC3E}">
        <p14:creationId xmlns:p14="http://schemas.microsoft.com/office/powerpoint/2010/main" val="1944665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The study of this report has majorly discussed the overview of the business idea of Sole with its unique approach to sustainable business practices. The company reflects effective methods of recycling and reducing waste in landfills thereby inculcating positive aspects of the sustainable drive and its importance in the fashion industry. The management team plan of the business incorporates various crucial departments which play a vital role in establishing and forecasting effective business strategies to emancipate growth and market entry of the business. The target market of the company focuses on sustainable fashion enthusiasts demanding sustainable products in the market of UK. Further, the funding requirements and allocation process of the business have been carefully structured in the business plan. </a:t>
            </a:r>
            <a:endParaRPr lang="en-IN" dirty="0"/>
          </a:p>
        </p:txBody>
      </p:sp>
      <p:sp>
        <p:nvSpPr>
          <p:cNvPr id="4" name="Slide Number Placeholder 3"/>
          <p:cNvSpPr>
            <a:spLocks noGrp="1"/>
          </p:cNvSpPr>
          <p:nvPr>
            <p:ph type="sldNum" sz="quarter" idx="10"/>
          </p:nvPr>
        </p:nvSpPr>
        <p:spPr/>
        <p:txBody>
          <a:bodyPr/>
          <a:lstStyle/>
          <a:p>
            <a:fld id="{ABD301B1-EE7C-4889-9641-44DC48BFF17E}" type="slidenum">
              <a:rPr lang="en-IN" smtClean="0"/>
              <a:t>9</a:t>
            </a:fld>
            <a:endParaRPr lang="en-IN"/>
          </a:p>
        </p:txBody>
      </p:sp>
    </p:spTree>
    <p:extLst>
      <p:ext uri="{BB962C8B-B14F-4D97-AF65-F5344CB8AC3E}">
        <p14:creationId xmlns:p14="http://schemas.microsoft.com/office/powerpoint/2010/main" val="3263996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F67F23C4-E6C9-4BCE-B519-21A210717DF6}" type="datetimeFigureOut">
              <a:rPr lang="en-IN" smtClean="0"/>
              <a:t>08-03-2024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3353126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67F23C4-E6C9-4BCE-B519-21A210717DF6}" type="datetimeFigureOut">
              <a:rPr lang="en-IN" smtClean="0"/>
              <a:t>08-03-2024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3974077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67F23C4-E6C9-4BCE-B519-21A210717DF6}" type="datetimeFigureOut">
              <a:rPr lang="en-IN" smtClean="0"/>
              <a:t>08-03-2024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1404980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F67F23C4-E6C9-4BCE-B519-21A210717DF6}" type="datetimeFigureOut">
              <a:rPr lang="en-IN" smtClean="0"/>
              <a:t>08-03-2024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2882506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F67F23C4-E6C9-4BCE-B519-21A210717DF6}" type="datetimeFigureOut">
              <a:rPr lang="en-IN" smtClean="0"/>
              <a:t>08-03-2024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53934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F67F23C4-E6C9-4BCE-B519-21A210717DF6}" type="datetimeFigureOut">
              <a:rPr lang="en-IN" smtClean="0"/>
              <a:t>08-03-2024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4201418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7F23C4-E6C9-4BCE-B519-21A210717DF6}" type="datetimeFigureOut">
              <a:rPr lang="en-IN" smtClean="0"/>
              <a:t>08-03-2024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2566399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67F23C4-E6C9-4BCE-B519-21A210717DF6}" type="datetimeFigureOut">
              <a:rPr lang="en-IN" smtClean="0"/>
              <a:t>08-03-2024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171967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67F23C4-E6C9-4BCE-B519-21A210717DF6}" type="datetimeFigureOut">
              <a:rPr lang="en-IN" smtClean="0"/>
              <a:t>08-03-2024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215972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67F23C4-E6C9-4BCE-B519-21A210717DF6}" type="datetimeFigureOut">
              <a:rPr lang="en-IN" smtClean="0"/>
              <a:t>08-03-2024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3950782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67F23C4-E6C9-4BCE-B519-21A210717DF6}" type="datetimeFigureOut">
              <a:rPr lang="en-IN" smtClean="0"/>
              <a:t>08-03-2024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5ABFD7-4EC6-4F88-978E-66F497509D88}" type="slidenum">
              <a:rPr lang="en-IN" smtClean="0"/>
              <a:t>‹#›</a:t>
            </a:fld>
            <a:endParaRPr lang="en-IN"/>
          </a:p>
        </p:txBody>
      </p:sp>
    </p:spTree>
    <p:extLst>
      <p:ext uri="{BB962C8B-B14F-4D97-AF65-F5344CB8AC3E}">
        <p14:creationId xmlns:p14="http://schemas.microsoft.com/office/powerpoint/2010/main" val="1397659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7F23C4-E6C9-4BCE-B519-21A210717DF6}" type="datetimeFigureOut">
              <a:rPr lang="en-IN" smtClean="0"/>
              <a:t>08-03-2024</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5ABFD7-4EC6-4F88-978E-66F497509D88}" type="slidenum">
              <a:rPr lang="en-IN" smtClean="0"/>
              <a:t>‹#›</a:t>
            </a:fld>
            <a:endParaRPr lang="en-IN"/>
          </a:p>
        </p:txBody>
      </p:sp>
    </p:spTree>
    <p:extLst>
      <p:ext uri="{BB962C8B-B14F-4D97-AF65-F5344CB8AC3E}">
        <p14:creationId xmlns:p14="http://schemas.microsoft.com/office/powerpoint/2010/main" val="23044123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60815270"/><Relationship Id="rId3" Type="http://schemas.openxmlformats.org/officeDocument/2006/relationships/hyperlink" Target="#_Toc160815265"/><Relationship Id="rId7" Type="http://schemas.openxmlformats.org/officeDocument/2006/relationships/hyperlink" Target="#_Toc160815269"/><Relationship Id="rId2" Type="http://schemas.openxmlformats.org/officeDocument/2006/relationships/hyperlink" Target="#_Toc160815264"/><Relationship Id="rId1" Type="http://schemas.openxmlformats.org/officeDocument/2006/relationships/slideLayout" Target="../slideLayouts/slideLayout2.xml"/><Relationship Id="rId6" Type="http://schemas.openxmlformats.org/officeDocument/2006/relationships/hyperlink" Target="#_Toc160815268"/><Relationship Id="rId5" Type="http://schemas.openxmlformats.org/officeDocument/2006/relationships/hyperlink" Target="#_Toc160815267"/><Relationship Id="rId4" Type="http://schemas.openxmlformats.org/officeDocument/2006/relationships/hyperlink" Target="#_Toc160815266"/><Relationship Id="rId9" Type="http://schemas.openxmlformats.org/officeDocument/2006/relationships/hyperlink" Target="#_Toc160815271"/></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IN" sz="4000" b="1" u="sng" dirty="0">
                <a:latin typeface="Times New Roman" panose="02020603050405020304" pitchFamily="18" charset="0"/>
                <a:cs typeface="Times New Roman" panose="02020603050405020304" pitchFamily="18" charset="0"/>
              </a:rPr>
              <a:t>Module Name: Entrepreneurship</a:t>
            </a:r>
            <a:r>
              <a:rPr lang="en-IN" sz="4000" dirty="0">
                <a:latin typeface="Times New Roman" panose="02020603050405020304" pitchFamily="18" charset="0"/>
                <a:cs typeface="Times New Roman" panose="02020603050405020304" pitchFamily="18" charset="0"/>
              </a:rPr>
              <a:t/>
            </a:r>
            <a:br>
              <a:rPr lang="en-IN" sz="4000" dirty="0">
                <a:latin typeface="Times New Roman" panose="02020603050405020304" pitchFamily="18" charset="0"/>
                <a:cs typeface="Times New Roman" panose="02020603050405020304" pitchFamily="18" charset="0"/>
              </a:rPr>
            </a:br>
            <a:r>
              <a:rPr lang="en-IN" sz="4000" b="1" u="sng" dirty="0">
                <a:latin typeface="Times New Roman" panose="02020603050405020304" pitchFamily="18" charset="0"/>
                <a:cs typeface="Times New Roman" panose="02020603050405020304" pitchFamily="18" charset="0"/>
              </a:rPr>
              <a:t>Student Name:</a:t>
            </a:r>
            <a:r>
              <a:rPr lang="en-IN" sz="4000" dirty="0">
                <a:latin typeface="Times New Roman" panose="02020603050405020304" pitchFamily="18" charset="0"/>
                <a:cs typeface="Times New Roman" panose="02020603050405020304" pitchFamily="18" charset="0"/>
              </a:rPr>
              <a:t/>
            </a:r>
            <a:br>
              <a:rPr lang="en-IN" sz="4000" dirty="0">
                <a:latin typeface="Times New Roman" panose="02020603050405020304" pitchFamily="18" charset="0"/>
                <a:cs typeface="Times New Roman" panose="02020603050405020304" pitchFamily="18" charset="0"/>
              </a:rPr>
            </a:br>
            <a:r>
              <a:rPr lang="en-IN" sz="4000" b="1" u="sng" dirty="0">
                <a:latin typeface="Times New Roman" panose="02020603050405020304" pitchFamily="18" charset="0"/>
                <a:cs typeface="Times New Roman" panose="02020603050405020304" pitchFamily="18" charset="0"/>
              </a:rPr>
              <a:t>Student ID: </a:t>
            </a:r>
            <a:endParaRPr lang="en-IN"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277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dirty="0" smtClean="0">
                <a:latin typeface="Times New Roman" panose="02020603050405020304" pitchFamily="18" charset="0"/>
                <a:cs typeface="Times New Roman" panose="02020603050405020304" pitchFamily="18" charset="0"/>
              </a:rPr>
              <a:t>Table of Contents</a:t>
            </a:r>
            <a:endParaRPr lang="en-IN" sz="4000"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838200" y="2254662"/>
            <a:ext cx="5427320" cy="3493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7700" algn="r"/>
              </a:tabLst>
              <a:defRPr>
                <a:solidFill>
                  <a:schemeClr val="tx1"/>
                </a:solidFill>
                <a:latin typeface="Arial" panose="020B0604020202020204" pitchFamily="34" charset="0"/>
              </a:defRPr>
            </a:lvl1pPr>
            <a:lvl2pPr eaLnBrk="0" fontAlgn="base" hangingPunct="0">
              <a:spcBef>
                <a:spcPct val="0"/>
              </a:spcBef>
              <a:spcAft>
                <a:spcPct val="0"/>
              </a:spcAft>
              <a:tabLst>
                <a:tab pos="5727700" algn="r"/>
              </a:tabLst>
              <a:defRPr>
                <a:solidFill>
                  <a:schemeClr val="tx1"/>
                </a:solidFill>
                <a:latin typeface="Arial" panose="020B0604020202020204" pitchFamily="34" charset="0"/>
              </a:defRPr>
            </a:lvl2pPr>
            <a:lvl3pPr eaLnBrk="0" fontAlgn="base" hangingPunct="0">
              <a:spcBef>
                <a:spcPct val="0"/>
              </a:spcBef>
              <a:spcAft>
                <a:spcPct val="0"/>
              </a:spcAft>
              <a:tabLst>
                <a:tab pos="5727700" algn="r"/>
              </a:tabLst>
              <a:defRPr>
                <a:solidFill>
                  <a:schemeClr val="tx1"/>
                </a:solidFill>
                <a:latin typeface="Arial" panose="020B0604020202020204" pitchFamily="34" charset="0"/>
              </a:defRPr>
            </a:lvl3pPr>
            <a:lvl4pPr eaLnBrk="0" fontAlgn="base" hangingPunct="0">
              <a:spcBef>
                <a:spcPct val="0"/>
              </a:spcBef>
              <a:spcAft>
                <a:spcPct val="0"/>
              </a:spcAft>
              <a:tabLst>
                <a:tab pos="5727700" algn="r"/>
              </a:tabLst>
              <a:defRPr>
                <a:solidFill>
                  <a:schemeClr val="tx1"/>
                </a:solidFill>
                <a:latin typeface="Arial" panose="020B0604020202020204" pitchFamily="34" charset="0"/>
              </a:defRPr>
            </a:lvl4pPr>
            <a:lvl5pPr eaLnBrk="0" fontAlgn="base" hangingPunct="0">
              <a:spcBef>
                <a:spcPct val="0"/>
              </a:spcBef>
              <a:spcAft>
                <a:spcPct val="0"/>
              </a:spcAft>
              <a:tabLst>
                <a:tab pos="5727700" algn="r"/>
              </a:tabLst>
              <a:defRPr>
                <a:solidFill>
                  <a:schemeClr val="tx1"/>
                </a:solidFill>
                <a:latin typeface="Arial" panose="020B0604020202020204" pitchFamily="34" charset="0"/>
              </a:defRPr>
            </a:lvl5pPr>
            <a:lvl6pPr eaLnBrk="0" fontAlgn="base" hangingPunct="0">
              <a:spcBef>
                <a:spcPct val="0"/>
              </a:spcBef>
              <a:spcAft>
                <a:spcPct val="0"/>
              </a:spcAft>
              <a:tabLst>
                <a:tab pos="5727700" algn="r"/>
              </a:tabLst>
              <a:defRPr>
                <a:solidFill>
                  <a:schemeClr val="tx1"/>
                </a:solidFill>
                <a:latin typeface="Arial" panose="020B0604020202020204" pitchFamily="34" charset="0"/>
              </a:defRPr>
            </a:lvl6pPr>
            <a:lvl7pPr eaLnBrk="0" fontAlgn="base" hangingPunct="0">
              <a:spcBef>
                <a:spcPct val="0"/>
              </a:spcBef>
              <a:spcAft>
                <a:spcPct val="0"/>
              </a:spcAft>
              <a:tabLst>
                <a:tab pos="5727700" algn="r"/>
              </a:tabLst>
              <a:defRPr>
                <a:solidFill>
                  <a:schemeClr val="tx1"/>
                </a:solidFill>
                <a:latin typeface="Arial" panose="020B0604020202020204" pitchFamily="34" charset="0"/>
              </a:defRPr>
            </a:lvl7pPr>
            <a:lvl8pPr eaLnBrk="0" fontAlgn="base" hangingPunct="0">
              <a:spcBef>
                <a:spcPct val="0"/>
              </a:spcBef>
              <a:spcAft>
                <a:spcPct val="0"/>
              </a:spcAft>
              <a:tabLst>
                <a:tab pos="5727700" algn="r"/>
              </a:tabLst>
              <a:defRPr>
                <a:solidFill>
                  <a:schemeClr val="tx1"/>
                </a:solidFill>
                <a:latin typeface="Arial" panose="020B0604020202020204" pitchFamily="34" charset="0"/>
              </a:defRPr>
            </a:lvl8pPr>
            <a:lvl9pPr eaLnBrk="0" fontAlgn="base" hangingPunct="0">
              <a:spcBef>
                <a:spcPct val="0"/>
              </a:spcBef>
              <a:spcAft>
                <a:spcPct val="0"/>
              </a:spcAft>
              <a:tabLst>
                <a:tab pos="572770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US" altLang="en-US" sz="11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smtClean="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2"/>
              </a:rPr>
              <a:t>Introduction</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smtClean="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3"/>
              </a:rPr>
              <a:t>Overview of the Business Idea</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smtClean="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4"/>
              </a:rPr>
              <a:t>Management Team Plan</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smtClean="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5"/>
              </a:rPr>
              <a:t>Target market and marketing Strategies</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smtClean="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6"/>
              </a:rPr>
              <a:t>Competition and Differentiation Strategies</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smtClean="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7"/>
              </a:rPr>
              <a:t>Funding requirements and allocation</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smtClean="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8"/>
              </a:rPr>
              <a:t>Conclusion</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US" altLang="en-US" sz="2400" b="0" i="0" u="sng" strike="noStrike" cap="none" normalizeH="0" baseline="0" dirty="0" smtClean="0">
                <a:ln>
                  <a:noFill/>
                </a:ln>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hlinkClick r:id="rId9"/>
              </a:rPr>
              <a:t>References</a:t>
            </a:r>
            <a:endParaRPr kumimoji="0" lang="en-US" altLang="en-US" sz="24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25412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Times New Roman" panose="02020603050405020304" pitchFamily="18" charset="0"/>
                <a:cs typeface="Times New Roman" panose="02020603050405020304" pitchFamily="18" charset="0"/>
              </a:rPr>
              <a:t>Introduction</a:t>
            </a:r>
            <a:br>
              <a:rPr lang="en-IN" sz="4000" b="1"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137366" cy="4351338"/>
          </a:xfrm>
        </p:spPr>
        <p:txBody>
          <a:bodyPr/>
          <a:lstStyle/>
          <a:p>
            <a:pPr algn="just"/>
            <a:r>
              <a:rPr lang="en-IN" sz="1800" dirty="0">
                <a:latin typeface="Times New Roman" panose="02020603050405020304" pitchFamily="18" charset="0"/>
                <a:cs typeface="Times New Roman" panose="02020603050405020304" pitchFamily="18" charset="0"/>
              </a:rPr>
              <a:t>The current business plan of my new sustainable footwear company </a:t>
            </a:r>
            <a:r>
              <a:rPr lang="en-IN" sz="1800" b="1" dirty="0">
                <a:latin typeface="Times New Roman" panose="02020603050405020304" pitchFamily="18" charset="0"/>
                <a:cs typeface="Times New Roman" panose="02020603050405020304" pitchFamily="18" charset="0"/>
              </a:rPr>
              <a:t>Sole </a:t>
            </a:r>
            <a:r>
              <a:rPr lang="en-IN" sz="1800" dirty="0">
                <a:latin typeface="Times New Roman" panose="02020603050405020304" pitchFamily="18" charset="0"/>
                <a:cs typeface="Times New Roman" panose="02020603050405020304" pitchFamily="18" charset="0"/>
              </a:rPr>
              <a:t>attributes a unique and strategic business concept to facilitate innovative entrepreneurial ideas.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This report will focus on bringing clarity to the start-up business process and operations indulging with various pivotal departments.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The allocation and responsibilities of the management team plan, financial plan, competitor analysis and others will be observed separately in detail. </a:t>
            </a:r>
          </a:p>
          <a:p>
            <a:pPr algn="just"/>
            <a:endParaRPr lang="en-IN" dirty="0"/>
          </a:p>
        </p:txBody>
      </p:sp>
      <p:pic>
        <p:nvPicPr>
          <p:cNvPr id="4" name="Picture 3"/>
          <p:cNvPicPr>
            <a:picLocks noChangeAspect="1"/>
          </p:cNvPicPr>
          <p:nvPr/>
        </p:nvPicPr>
        <p:blipFill>
          <a:blip r:embed="rId3"/>
          <a:stretch>
            <a:fillRect/>
          </a:stretch>
        </p:blipFill>
        <p:spPr>
          <a:xfrm>
            <a:off x="7524750" y="2059997"/>
            <a:ext cx="3829050" cy="2876550"/>
          </a:xfrm>
          <a:prstGeom prst="rect">
            <a:avLst/>
          </a:prstGeom>
        </p:spPr>
      </p:pic>
    </p:spTree>
    <p:extLst>
      <p:ext uri="{BB962C8B-B14F-4D97-AF65-F5344CB8AC3E}">
        <p14:creationId xmlns:p14="http://schemas.microsoft.com/office/powerpoint/2010/main" val="854100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Times New Roman" panose="02020603050405020304" pitchFamily="18" charset="0"/>
                <a:cs typeface="Times New Roman" panose="02020603050405020304" pitchFamily="18" charset="0"/>
              </a:rPr>
              <a:t>Overview of the Business Idea</a:t>
            </a:r>
            <a:br>
              <a:rPr lang="en-IN" sz="4000" b="1" dirty="0">
                <a:latin typeface="Times New Roman" panose="02020603050405020304" pitchFamily="18" charset="0"/>
                <a:cs typeface="Times New Roman" panose="02020603050405020304" pitchFamily="18" charset="0"/>
              </a:rPr>
            </a:br>
            <a:endParaRPr lang="en-IN"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698673" cy="4351338"/>
          </a:xfrm>
        </p:spPr>
        <p:txBody>
          <a:bodyPr/>
          <a:lstStyle/>
          <a:p>
            <a:pPr algn="just"/>
            <a:r>
              <a:rPr lang="en-IN" sz="1800" dirty="0">
                <a:latin typeface="Times New Roman" panose="02020603050405020304" pitchFamily="18" charset="0"/>
                <a:cs typeface="Times New Roman" panose="02020603050405020304" pitchFamily="18" charset="0"/>
              </a:rPr>
              <a:t>The start-up business idea of the sustainable footwear company</a:t>
            </a:r>
            <a:r>
              <a:rPr lang="en-IN" sz="1800" b="1" dirty="0">
                <a:latin typeface="Times New Roman" panose="02020603050405020304" pitchFamily="18" charset="0"/>
                <a:cs typeface="Times New Roman" panose="02020603050405020304" pitchFamily="18" charset="0"/>
              </a:rPr>
              <a:t> Sole</a:t>
            </a:r>
            <a:r>
              <a:rPr lang="en-IN" sz="1800" dirty="0">
                <a:latin typeface="Times New Roman" panose="02020603050405020304" pitchFamily="18" charset="0"/>
                <a:cs typeface="Times New Roman" panose="02020603050405020304" pitchFamily="18" charset="0"/>
              </a:rPr>
              <a:t> derives an innovative business concept which has a positive influence towards the rising global waste factors due to the fashion industry.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The unique selling point of the business covers creative ideas like customisation of sizes and designs in their business initiating priority in the customers’ primary choice.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 The extraction of raw materials for the company will be majorly acquired from its other unique approach of exchange offers of old footwear materials with attractive discounts and sales</a:t>
            </a:r>
            <a:r>
              <a:rPr lang="en-IN" sz="1800" dirty="0" smtClean="0">
                <a:latin typeface="Times New Roman" panose="02020603050405020304" pitchFamily="18" charset="0"/>
                <a:cs typeface="Times New Roman" panose="02020603050405020304" pitchFamily="18" charset="0"/>
              </a:rPr>
              <a:t>.</a:t>
            </a:r>
          </a:p>
          <a:p>
            <a:pPr marL="0" indent="0">
              <a:buNone/>
            </a:pPr>
            <a:endParaRPr lang="en-IN" dirty="0"/>
          </a:p>
        </p:txBody>
      </p:sp>
      <p:pic>
        <p:nvPicPr>
          <p:cNvPr id="4" name="Picture 3"/>
          <p:cNvPicPr>
            <a:picLocks noChangeAspect="1"/>
          </p:cNvPicPr>
          <p:nvPr/>
        </p:nvPicPr>
        <p:blipFill>
          <a:blip r:embed="rId3"/>
          <a:stretch>
            <a:fillRect/>
          </a:stretch>
        </p:blipFill>
        <p:spPr>
          <a:xfrm>
            <a:off x="7766117" y="2012373"/>
            <a:ext cx="3733588" cy="2725882"/>
          </a:xfrm>
          <a:prstGeom prst="rect">
            <a:avLst/>
          </a:prstGeom>
        </p:spPr>
      </p:pic>
    </p:spTree>
    <p:extLst>
      <p:ext uri="{BB962C8B-B14F-4D97-AF65-F5344CB8AC3E}">
        <p14:creationId xmlns:p14="http://schemas.microsoft.com/office/powerpoint/2010/main" val="3612281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Times New Roman" panose="02020603050405020304" pitchFamily="18" charset="0"/>
                <a:cs typeface="Times New Roman" panose="02020603050405020304" pitchFamily="18" charset="0"/>
              </a:rPr>
              <a:t>Management Team Plan</a:t>
            </a:r>
            <a:endParaRPr lang="en-IN"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338455" cy="4351338"/>
          </a:xfrm>
        </p:spPr>
        <p:txBody>
          <a:bodyPr>
            <a:normAutofit/>
          </a:bodyPr>
          <a:lstStyle/>
          <a:p>
            <a:pPr algn="just"/>
            <a:r>
              <a:rPr lang="en-IN" sz="1800" dirty="0">
                <a:latin typeface="Times New Roman" panose="02020603050405020304" pitchFamily="18" charset="0"/>
                <a:cs typeface="Times New Roman" panose="02020603050405020304" pitchFamily="18" charset="0"/>
              </a:rPr>
              <a:t>The company Sole will build an enhanced and effective management team that can retract and create strategic and innovative business opportunities and growth.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The management team plan will encounter specific departments with particular responsibilities i.e., marketing, finance, operations, leadership, sustainability and others</a:t>
            </a:r>
            <a:r>
              <a:rPr lang="en-IN" sz="1800" dirty="0" smtClean="0">
                <a:latin typeface="Times New Roman" panose="02020603050405020304" pitchFamily="18" charset="0"/>
                <a:cs typeface="Times New Roman" panose="02020603050405020304" pitchFamily="18" charset="0"/>
              </a:rPr>
              <a:t>.</a:t>
            </a:r>
          </a:p>
          <a:p>
            <a:pPr algn="just"/>
            <a:r>
              <a:rPr lang="en-IN" sz="1800" dirty="0">
                <a:latin typeface="Times New Roman" panose="02020603050405020304" pitchFamily="18" charset="0"/>
                <a:cs typeface="Times New Roman" panose="02020603050405020304" pitchFamily="18" charset="0"/>
              </a:rPr>
              <a:t>. The management team of the company will prioritise the CEO (Chief Executive Officer) as the head of all business operations who instils a variety of essential skills to take hold of strong leadership and knowledge-based allocation of its team members. </a:t>
            </a:r>
          </a:p>
        </p:txBody>
      </p:sp>
      <p:pic>
        <p:nvPicPr>
          <p:cNvPr id="4" name="Picture 3"/>
          <p:cNvPicPr>
            <a:picLocks noChangeAspect="1"/>
          </p:cNvPicPr>
          <p:nvPr/>
        </p:nvPicPr>
        <p:blipFill>
          <a:blip r:embed="rId3"/>
          <a:stretch>
            <a:fillRect/>
          </a:stretch>
        </p:blipFill>
        <p:spPr>
          <a:xfrm>
            <a:off x="7697151" y="2033444"/>
            <a:ext cx="3890011" cy="2275320"/>
          </a:xfrm>
          <a:prstGeom prst="rect">
            <a:avLst/>
          </a:prstGeom>
        </p:spPr>
      </p:pic>
    </p:spTree>
    <p:extLst>
      <p:ext uri="{BB962C8B-B14F-4D97-AF65-F5344CB8AC3E}">
        <p14:creationId xmlns:p14="http://schemas.microsoft.com/office/powerpoint/2010/main" val="3738875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Target market and marketing Strategies</a:t>
            </a:r>
            <a:r>
              <a:rPr lang="en-IN" b="1" dirty="0"/>
              <a:t/>
            </a:r>
            <a:br>
              <a:rPr lang="en-IN" b="1" dirty="0"/>
            </a:br>
            <a:endParaRPr lang="en-IN" dirty="0"/>
          </a:p>
        </p:txBody>
      </p:sp>
      <p:sp>
        <p:nvSpPr>
          <p:cNvPr id="3" name="Content Placeholder 2"/>
          <p:cNvSpPr>
            <a:spLocks noGrp="1"/>
          </p:cNvSpPr>
          <p:nvPr>
            <p:ph idx="1"/>
          </p:nvPr>
        </p:nvSpPr>
        <p:spPr>
          <a:xfrm>
            <a:off x="838200" y="1825625"/>
            <a:ext cx="6047509" cy="4351338"/>
          </a:xfrm>
        </p:spPr>
        <p:txBody>
          <a:bodyPr>
            <a:normAutofit/>
          </a:bodyPr>
          <a:lstStyle/>
          <a:p>
            <a:pPr algn="just"/>
            <a:r>
              <a:rPr lang="en-IN" sz="1800" dirty="0">
                <a:latin typeface="Times New Roman" panose="02020603050405020304" pitchFamily="18" charset="0"/>
                <a:cs typeface="Times New Roman" panose="02020603050405020304" pitchFamily="18" charset="0"/>
              </a:rPr>
              <a:t>The business plan of the Sole Company will derive an effective marketing strategy with the help of various mediums and tools thereby afflicting positioning, differentiation, marketing mix, market entry and sales process.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The process of targeting the market will involve specific customer positioning among sustainable fashion enthusiasts based on demographics and psychographics</a:t>
            </a:r>
            <a:r>
              <a:rPr lang="en-IN" sz="1800" dirty="0" smtClean="0">
                <a:latin typeface="Times New Roman" panose="02020603050405020304" pitchFamily="18" charset="0"/>
                <a:cs typeface="Times New Roman" panose="02020603050405020304" pitchFamily="18" charset="0"/>
              </a:rPr>
              <a:t>.</a:t>
            </a:r>
          </a:p>
          <a:p>
            <a:pPr algn="just"/>
            <a:r>
              <a:rPr lang="en-IN" sz="1800" dirty="0">
                <a:latin typeface="Times New Roman" panose="02020603050405020304" pitchFamily="18" charset="0"/>
                <a:cs typeface="Times New Roman" panose="02020603050405020304" pitchFamily="18" charset="0"/>
              </a:rPr>
              <a:t>The company plans to target its promotional operations through social media options and attractive discounts provided them.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The company further plans to promote its marketing operations through its official websites and physical stores. </a:t>
            </a:r>
          </a:p>
        </p:txBody>
      </p:sp>
      <p:pic>
        <p:nvPicPr>
          <p:cNvPr id="4" name="Picture 3"/>
          <p:cNvPicPr>
            <a:picLocks noChangeAspect="1"/>
          </p:cNvPicPr>
          <p:nvPr/>
        </p:nvPicPr>
        <p:blipFill>
          <a:blip r:embed="rId3"/>
          <a:stretch>
            <a:fillRect/>
          </a:stretch>
        </p:blipFill>
        <p:spPr>
          <a:xfrm>
            <a:off x="7550651" y="2139661"/>
            <a:ext cx="4042139" cy="2404630"/>
          </a:xfrm>
          <a:prstGeom prst="rect">
            <a:avLst/>
          </a:prstGeom>
        </p:spPr>
      </p:pic>
    </p:spTree>
    <p:extLst>
      <p:ext uri="{BB962C8B-B14F-4D97-AF65-F5344CB8AC3E}">
        <p14:creationId xmlns:p14="http://schemas.microsoft.com/office/powerpoint/2010/main" val="285935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4000" b="1" dirty="0">
                <a:latin typeface="Times New Roman" panose="02020603050405020304" pitchFamily="18" charset="0"/>
                <a:cs typeface="Times New Roman" panose="02020603050405020304" pitchFamily="18" charset="0"/>
              </a:rPr>
              <a:t>Competition and Differentiation Strategies</a:t>
            </a:r>
            <a:r>
              <a:rPr lang="en-IN" b="1" dirty="0"/>
              <a:t/>
            </a:r>
            <a:br>
              <a:rPr lang="en-IN" b="1" dirty="0"/>
            </a:br>
            <a:endParaRPr lang="en-IN" dirty="0"/>
          </a:p>
        </p:txBody>
      </p:sp>
      <p:sp>
        <p:nvSpPr>
          <p:cNvPr id="3" name="Content Placeholder 2"/>
          <p:cNvSpPr>
            <a:spLocks noGrp="1"/>
          </p:cNvSpPr>
          <p:nvPr>
            <p:ph idx="1"/>
          </p:nvPr>
        </p:nvSpPr>
        <p:spPr>
          <a:xfrm>
            <a:off x="838200" y="1825625"/>
            <a:ext cx="5728855" cy="4351338"/>
          </a:xfrm>
        </p:spPr>
        <p:txBody>
          <a:bodyPr/>
          <a:lstStyle/>
          <a:p>
            <a:pPr algn="just"/>
            <a:r>
              <a:rPr lang="en-IN" sz="1800" dirty="0">
                <a:latin typeface="Times New Roman" panose="02020603050405020304" pitchFamily="18" charset="0"/>
                <a:cs typeface="Times New Roman" panose="02020603050405020304" pitchFamily="18" charset="0"/>
              </a:rPr>
              <a:t>The competitor analysis of the fashion and footwear industry is fundamental before the market entry of the new business in the market</a:t>
            </a:r>
            <a:r>
              <a:rPr lang="en-IN" sz="1800" dirty="0" smtClean="0">
                <a:latin typeface="Times New Roman" panose="02020603050405020304" pitchFamily="18" charset="0"/>
                <a:cs typeface="Times New Roman" panose="02020603050405020304" pitchFamily="18" charset="0"/>
              </a:rPr>
              <a:t>.</a:t>
            </a:r>
          </a:p>
          <a:p>
            <a:pPr algn="just"/>
            <a:r>
              <a:rPr lang="en-IN" sz="1800" dirty="0">
                <a:latin typeface="Times New Roman" panose="02020603050405020304" pitchFamily="18" charset="0"/>
                <a:cs typeface="Times New Roman" panose="02020603050405020304" pitchFamily="18" charset="0"/>
              </a:rPr>
              <a:t>The UK footwear industry particularly captures growth in the CAGR rate at 4.12% (2024-2028) surmounting the total revenue of about 13.23 billion Pound Sterling.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Nike even afflicts personalisation options for their customers can be a huge competitive factor for the new proposal of the business plan of Sole</a:t>
            </a:r>
            <a:r>
              <a:rPr lang="en-IN" sz="1800" dirty="0" smtClean="0">
                <a:latin typeface="Times New Roman" panose="02020603050405020304" pitchFamily="18" charset="0"/>
                <a:cs typeface="Times New Roman" panose="02020603050405020304" pitchFamily="18" charset="0"/>
              </a:rPr>
              <a:t>.</a:t>
            </a:r>
          </a:p>
          <a:p>
            <a:endParaRPr lang="en-IN" dirty="0"/>
          </a:p>
        </p:txBody>
      </p:sp>
      <p:pic>
        <p:nvPicPr>
          <p:cNvPr id="4" name="Picture 3"/>
          <p:cNvPicPr>
            <a:picLocks noChangeAspect="1"/>
          </p:cNvPicPr>
          <p:nvPr/>
        </p:nvPicPr>
        <p:blipFill>
          <a:blip r:embed="rId3"/>
          <a:stretch>
            <a:fillRect/>
          </a:stretch>
        </p:blipFill>
        <p:spPr>
          <a:xfrm>
            <a:off x="6995866" y="2226252"/>
            <a:ext cx="4427207" cy="1999384"/>
          </a:xfrm>
          <a:prstGeom prst="rect">
            <a:avLst/>
          </a:prstGeom>
        </p:spPr>
      </p:pic>
    </p:spTree>
    <p:extLst>
      <p:ext uri="{BB962C8B-B14F-4D97-AF65-F5344CB8AC3E}">
        <p14:creationId xmlns:p14="http://schemas.microsoft.com/office/powerpoint/2010/main" val="2551332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Funding requirements and </a:t>
            </a:r>
            <a:r>
              <a:rPr lang="en-IN" sz="4000" b="1" dirty="0" smtClean="0">
                <a:latin typeface="Times New Roman" panose="02020603050405020304" pitchFamily="18" charset="0"/>
                <a:cs typeface="Times New Roman" panose="02020603050405020304" pitchFamily="18" charset="0"/>
              </a:rPr>
              <a:t>Allocation</a:t>
            </a:r>
            <a:r>
              <a:rPr lang="en-IN" b="1" dirty="0"/>
              <a:t/>
            </a:r>
            <a:br>
              <a:rPr lang="en-IN" b="1" dirty="0"/>
            </a:br>
            <a:endParaRPr lang="en-IN" dirty="0"/>
          </a:p>
        </p:txBody>
      </p:sp>
      <p:sp>
        <p:nvSpPr>
          <p:cNvPr id="3" name="Content Placeholder 2"/>
          <p:cNvSpPr>
            <a:spLocks noGrp="1"/>
          </p:cNvSpPr>
          <p:nvPr>
            <p:ph idx="1"/>
          </p:nvPr>
        </p:nvSpPr>
        <p:spPr>
          <a:xfrm>
            <a:off x="838200" y="1825625"/>
            <a:ext cx="5798127" cy="4351338"/>
          </a:xfrm>
        </p:spPr>
        <p:txBody>
          <a:bodyPr>
            <a:normAutofit/>
          </a:bodyPr>
          <a:lstStyle/>
          <a:p>
            <a:pPr algn="just"/>
            <a:r>
              <a:rPr lang="en-IN" sz="1800" dirty="0">
                <a:latin typeface="Times New Roman" panose="02020603050405020304" pitchFamily="18" charset="0"/>
                <a:cs typeface="Times New Roman" panose="02020603050405020304" pitchFamily="18" charset="0"/>
              </a:rPr>
              <a:t>According to the research, the financial plan of the company inculcates a basic amount of around £100,000 for the launching of the start-up costs in the business environment of the UK.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The estimated amount of the start-up costs in the first six months is around £350,000 which implies that the new company will need strong financial capabilities and resilience to build growth and stability.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The importance of financial resources in the start-up business influences each department of the business that contributes to the various operational business plans and management of the company. </a:t>
            </a:r>
          </a:p>
        </p:txBody>
      </p:sp>
      <p:pic>
        <p:nvPicPr>
          <p:cNvPr id="4" name="Picture 3"/>
          <p:cNvPicPr>
            <a:picLocks noChangeAspect="1"/>
          </p:cNvPicPr>
          <p:nvPr/>
        </p:nvPicPr>
        <p:blipFill>
          <a:blip r:embed="rId3"/>
          <a:stretch>
            <a:fillRect/>
          </a:stretch>
        </p:blipFill>
        <p:spPr>
          <a:xfrm>
            <a:off x="7026565" y="2081213"/>
            <a:ext cx="4095604" cy="2324532"/>
          </a:xfrm>
          <a:prstGeom prst="rect">
            <a:avLst/>
          </a:prstGeom>
        </p:spPr>
      </p:pic>
    </p:spTree>
    <p:extLst>
      <p:ext uri="{BB962C8B-B14F-4D97-AF65-F5344CB8AC3E}">
        <p14:creationId xmlns:p14="http://schemas.microsoft.com/office/powerpoint/2010/main" val="94774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Conclusion </a:t>
            </a:r>
            <a:r>
              <a:rPr lang="en-IN" b="1" dirty="0"/>
              <a:t/>
            </a:r>
            <a:br>
              <a:rPr lang="en-IN" b="1" dirty="0"/>
            </a:br>
            <a:endParaRPr lang="en-IN" dirty="0"/>
          </a:p>
        </p:txBody>
      </p:sp>
      <p:sp>
        <p:nvSpPr>
          <p:cNvPr id="3" name="Content Placeholder 2"/>
          <p:cNvSpPr>
            <a:spLocks noGrp="1"/>
          </p:cNvSpPr>
          <p:nvPr>
            <p:ph idx="1"/>
          </p:nvPr>
        </p:nvSpPr>
        <p:spPr>
          <a:xfrm>
            <a:off x="838200" y="1825625"/>
            <a:ext cx="6643255" cy="4351338"/>
          </a:xfrm>
        </p:spPr>
        <p:txBody>
          <a:bodyPr/>
          <a:lstStyle/>
          <a:p>
            <a:pPr algn="just"/>
            <a:r>
              <a:rPr lang="en-IN" sz="1800" dirty="0">
                <a:latin typeface="Times New Roman" panose="02020603050405020304" pitchFamily="18" charset="0"/>
                <a:cs typeface="Times New Roman" panose="02020603050405020304" pitchFamily="18" charset="0"/>
              </a:rPr>
              <a:t>The study of this report has majorly discussed the overview of the business idea of Sole with its unique approach to sustainable business practices.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The management team plan of the business incorporates various crucial departments which play a vital role in establishing and forecasting effective business strategies to emancipate growth and market entry of the business. </a:t>
            </a:r>
            <a:endParaRPr lang="en-IN" sz="1800" dirty="0" smtClean="0">
              <a:latin typeface="Times New Roman" panose="02020603050405020304" pitchFamily="18" charset="0"/>
              <a:cs typeface="Times New Roman" panose="02020603050405020304" pitchFamily="18" charset="0"/>
            </a:endParaRPr>
          </a:p>
          <a:p>
            <a:pPr algn="just"/>
            <a:r>
              <a:rPr lang="en-IN" sz="1800" dirty="0">
                <a:latin typeface="Times New Roman" panose="02020603050405020304" pitchFamily="18" charset="0"/>
                <a:cs typeface="Times New Roman" panose="02020603050405020304" pitchFamily="18" charset="0"/>
              </a:rPr>
              <a:t>The target market of the company focuses on sustainable fashion enthusiasts demanding sustainable products in the market of UK</a:t>
            </a:r>
            <a:r>
              <a:rPr lang="en-IN" dirty="0"/>
              <a:t>. </a:t>
            </a:r>
          </a:p>
        </p:txBody>
      </p:sp>
      <p:pic>
        <p:nvPicPr>
          <p:cNvPr id="4" name="Picture 3"/>
          <p:cNvPicPr>
            <a:picLocks noChangeAspect="1"/>
          </p:cNvPicPr>
          <p:nvPr/>
        </p:nvPicPr>
        <p:blipFill>
          <a:blip r:embed="rId3"/>
          <a:stretch>
            <a:fillRect/>
          </a:stretch>
        </p:blipFill>
        <p:spPr>
          <a:xfrm>
            <a:off x="7869382" y="2002414"/>
            <a:ext cx="3885334" cy="2514167"/>
          </a:xfrm>
          <a:prstGeom prst="rect">
            <a:avLst/>
          </a:prstGeom>
        </p:spPr>
      </p:pic>
    </p:spTree>
    <p:extLst>
      <p:ext uri="{BB962C8B-B14F-4D97-AF65-F5344CB8AC3E}">
        <p14:creationId xmlns:p14="http://schemas.microsoft.com/office/powerpoint/2010/main" val="1465686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4000" b="1" dirty="0">
                <a:latin typeface="Times New Roman" panose="02020603050405020304" pitchFamily="18" charset="0"/>
                <a:cs typeface="Times New Roman" panose="02020603050405020304" pitchFamily="18" charset="0"/>
              </a:rPr>
              <a:t>References</a:t>
            </a:r>
            <a:r>
              <a:rPr lang="en-IN" b="1" dirty="0"/>
              <a:t/>
            </a:r>
            <a:br>
              <a:rPr lang="en-IN" b="1" dirty="0"/>
            </a:br>
            <a:endParaRPr lang="en-IN" dirty="0"/>
          </a:p>
        </p:txBody>
      </p:sp>
      <p:sp>
        <p:nvSpPr>
          <p:cNvPr id="3" name="Content Placeholder 2"/>
          <p:cNvSpPr>
            <a:spLocks noGrp="1"/>
          </p:cNvSpPr>
          <p:nvPr>
            <p:ph idx="1"/>
          </p:nvPr>
        </p:nvSpPr>
        <p:spPr/>
        <p:txBody>
          <a:bodyPr>
            <a:normAutofit/>
          </a:bodyPr>
          <a:lstStyle/>
          <a:p>
            <a:pPr algn="just"/>
            <a:r>
              <a:rPr lang="en-IN" sz="1800" dirty="0">
                <a:latin typeface="Times New Roman" panose="02020603050405020304" pitchFamily="18" charset="0"/>
                <a:cs typeface="Times New Roman" panose="02020603050405020304" pitchFamily="18" charset="0"/>
              </a:rPr>
              <a:t>Blas </a:t>
            </a:r>
            <a:r>
              <a:rPr lang="en-IN" sz="1800" dirty="0" err="1">
                <a:latin typeface="Times New Roman" panose="02020603050405020304" pitchFamily="18" charset="0"/>
                <a:cs typeface="Times New Roman" panose="02020603050405020304" pitchFamily="18" charset="0"/>
              </a:rPr>
              <a:t>Riesgo</a:t>
            </a:r>
            <a:r>
              <a:rPr lang="en-IN" sz="1800" dirty="0">
                <a:latin typeface="Times New Roman" panose="02020603050405020304" pitchFamily="18" charset="0"/>
                <a:cs typeface="Times New Roman" panose="02020603050405020304" pitchFamily="18" charset="0"/>
              </a:rPr>
              <a:t>, S., </a:t>
            </a:r>
            <a:r>
              <a:rPr lang="en-IN" sz="1800" dirty="0" err="1">
                <a:latin typeface="Times New Roman" panose="02020603050405020304" pitchFamily="18" charset="0"/>
                <a:cs typeface="Times New Roman" panose="02020603050405020304" pitchFamily="18" charset="0"/>
              </a:rPr>
              <a:t>Codina</a:t>
            </a:r>
            <a:r>
              <a:rPr lang="en-IN" sz="1800" dirty="0">
                <a:latin typeface="Times New Roman" panose="02020603050405020304" pitchFamily="18" charset="0"/>
                <a:cs typeface="Times New Roman" panose="02020603050405020304" pitchFamily="18" charset="0"/>
              </a:rPr>
              <a:t>, M. and </a:t>
            </a:r>
            <a:r>
              <a:rPr lang="en-IN" sz="1800" dirty="0" err="1">
                <a:latin typeface="Times New Roman" panose="02020603050405020304" pitchFamily="18" charset="0"/>
                <a:cs typeface="Times New Roman" panose="02020603050405020304" pitchFamily="18" charset="0"/>
              </a:rPr>
              <a:t>Sádaba</a:t>
            </a:r>
            <a:r>
              <a:rPr lang="en-IN" sz="1800" dirty="0">
                <a:latin typeface="Times New Roman" panose="02020603050405020304" pitchFamily="18" charset="0"/>
                <a:cs typeface="Times New Roman" panose="02020603050405020304" pitchFamily="18" charset="0"/>
              </a:rPr>
              <a:t>, T., (2023). Does sustainability matter to fashion consumers? Clustering fashion consumers and their purchasing </a:t>
            </a:r>
            <a:r>
              <a:rPr lang="en-IN" sz="1800" dirty="0" err="1">
                <a:latin typeface="Times New Roman" panose="02020603050405020304" pitchFamily="18" charset="0"/>
                <a:cs typeface="Times New Roman" panose="02020603050405020304" pitchFamily="18" charset="0"/>
              </a:rPr>
              <a:t>behavior</a:t>
            </a:r>
            <a:r>
              <a:rPr lang="en-IN" sz="1800" dirty="0">
                <a:latin typeface="Times New Roman" panose="02020603050405020304" pitchFamily="18" charset="0"/>
                <a:cs typeface="Times New Roman" panose="02020603050405020304" pitchFamily="18" charset="0"/>
              </a:rPr>
              <a:t> in Spain. </a:t>
            </a:r>
            <a:r>
              <a:rPr lang="en-IN" sz="1800" i="1" dirty="0">
                <a:latin typeface="Times New Roman" panose="02020603050405020304" pitchFamily="18" charset="0"/>
                <a:cs typeface="Times New Roman" panose="02020603050405020304" pitchFamily="18" charset="0"/>
              </a:rPr>
              <a:t>Fashion Practice</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15</a:t>
            </a:r>
            <a:r>
              <a:rPr lang="en-IN" sz="1800" dirty="0">
                <a:latin typeface="Times New Roman" panose="02020603050405020304" pitchFamily="18" charset="0"/>
                <a:cs typeface="Times New Roman" panose="02020603050405020304" pitchFamily="18" charset="0"/>
              </a:rPr>
              <a:t>(1), pp.36-63.</a:t>
            </a:r>
          </a:p>
          <a:p>
            <a:pPr algn="just"/>
            <a:r>
              <a:rPr lang="en-IN" sz="1800" dirty="0">
                <a:latin typeface="Times New Roman" panose="02020603050405020304" pitchFamily="18" charset="0"/>
                <a:cs typeface="Times New Roman" panose="02020603050405020304" pitchFamily="18" charset="0"/>
              </a:rPr>
              <a:t>De Ponte, C., </a:t>
            </a:r>
            <a:r>
              <a:rPr lang="en-IN" sz="1800" dirty="0" err="1">
                <a:latin typeface="Times New Roman" panose="02020603050405020304" pitchFamily="18" charset="0"/>
                <a:cs typeface="Times New Roman" panose="02020603050405020304" pitchFamily="18" charset="0"/>
              </a:rPr>
              <a:t>Liscio</a:t>
            </a:r>
            <a:r>
              <a:rPr lang="en-IN" sz="1800" dirty="0">
                <a:latin typeface="Times New Roman" panose="02020603050405020304" pitchFamily="18" charset="0"/>
                <a:cs typeface="Times New Roman" panose="02020603050405020304" pitchFamily="18" charset="0"/>
              </a:rPr>
              <a:t>, M.C. and </a:t>
            </a:r>
            <a:r>
              <a:rPr lang="en-IN" sz="1800" dirty="0" err="1">
                <a:latin typeface="Times New Roman" panose="02020603050405020304" pitchFamily="18" charset="0"/>
                <a:cs typeface="Times New Roman" panose="02020603050405020304" pitchFamily="18" charset="0"/>
              </a:rPr>
              <a:t>Sospiro</a:t>
            </a:r>
            <a:r>
              <a:rPr lang="en-IN" sz="1800" dirty="0">
                <a:latin typeface="Times New Roman" panose="02020603050405020304" pitchFamily="18" charset="0"/>
                <a:cs typeface="Times New Roman" panose="02020603050405020304" pitchFamily="18" charset="0"/>
              </a:rPr>
              <a:t>, P., (2023). State of the art on the Nexus between sustainability, fashion industry and sustainable business model. </a:t>
            </a:r>
            <a:r>
              <a:rPr lang="en-IN" sz="1800" i="1" dirty="0">
                <a:latin typeface="Times New Roman" panose="02020603050405020304" pitchFamily="18" charset="0"/>
                <a:cs typeface="Times New Roman" panose="02020603050405020304" pitchFamily="18" charset="0"/>
              </a:rPr>
              <a:t>Sustainable Chemistry and Pharmacy</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32</a:t>
            </a:r>
            <a:r>
              <a:rPr lang="en-IN" sz="1800" dirty="0">
                <a:latin typeface="Times New Roman" panose="02020603050405020304" pitchFamily="18" charset="0"/>
                <a:cs typeface="Times New Roman" panose="02020603050405020304" pitchFamily="18" charset="0"/>
              </a:rPr>
              <a:t>, p.100968.</a:t>
            </a:r>
          </a:p>
          <a:p>
            <a:pPr algn="just"/>
            <a:r>
              <a:rPr lang="en-IN" sz="1800" dirty="0">
                <a:latin typeface="Times New Roman" panose="02020603050405020304" pitchFamily="18" charset="0"/>
                <a:cs typeface="Times New Roman" panose="02020603050405020304" pitchFamily="18" charset="0"/>
              </a:rPr>
              <a:t>Lee, H., (2023). Strategic similarity in the co-evolution of technological and business diversification for firm growth: Evidence from smart-manufacturing related firms. </a:t>
            </a:r>
            <a:r>
              <a:rPr lang="en-IN" sz="1800" i="1" dirty="0">
                <a:latin typeface="Times New Roman" panose="02020603050405020304" pitchFamily="18" charset="0"/>
                <a:cs typeface="Times New Roman" panose="02020603050405020304" pitchFamily="18" charset="0"/>
              </a:rPr>
              <a:t>Technological Forecasting and Social Change</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189</a:t>
            </a:r>
            <a:r>
              <a:rPr lang="en-IN" sz="1800" dirty="0">
                <a:latin typeface="Times New Roman" panose="02020603050405020304" pitchFamily="18" charset="0"/>
                <a:cs typeface="Times New Roman" panose="02020603050405020304" pitchFamily="18" charset="0"/>
              </a:rPr>
              <a:t>, p.122356.</a:t>
            </a:r>
          </a:p>
          <a:p>
            <a:pPr algn="just"/>
            <a:r>
              <a:rPr lang="en-IN" sz="1800" dirty="0" err="1">
                <a:latin typeface="Times New Roman" panose="02020603050405020304" pitchFamily="18" charset="0"/>
                <a:cs typeface="Times New Roman" panose="02020603050405020304" pitchFamily="18" charset="0"/>
              </a:rPr>
              <a:t>Neesham</a:t>
            </a:r>
            <a:r>
              <a:rPr lang="en-IN" sz="1800" dirty="0">
                <a:latin typeface="Times New Roman" panose="02020603050405020304" pitchFamily="18" charset="0"/>
                <a:cs typeface="Times New Roman" panose="02020603050405020304" pitchFamily="18" charset="0"/>
              </a:rPr>
              <a:t>, C., </a:t>
            </a:r>
            <a:r>
              <a:rPr lang="en-IN" sz="1800" dirty="0" err="1">
                <a:latin typeface="Times New Roman" panose="02020603050405020304" pitchFamily="18" charset="0"/>
                <a:cs typeface="Times New Roman" panose="02020603050405020304" pitchFamily="18" charset="0"/>
              </a:rPr>
              <a:t>Dembek</a:t>
            </a:r>
            <a:r>
              <a:rPr lang="en-IN" sz="1800" dirty="0">
                <a:latin typeface="Times New Roman" panose="02020603050405020304" pitchFamily="18" charset="0"/>
                <a:cs typeface="Times New Roman" panose="02020603050405020304" pitchFamily="18" charset="0"/>
              </a:rPr>
              <a:t>, K. and </a:t>
            </a:r>
            <a:r>
              <a:rPr lang="en-IN" sz="1800" dirty="0" err="1">
                <a:latin typeface="Times New Roman" panose="02020603050405020304" pitchFamily="18" charset="0"/>
                <a:cs typeface="Times New Roman" panose="02020603050405020304" pitchFamily="18" charset="0"/>
              </a:rPr>
              <a:t>Benkert</a:t>
            </a:r>
            <a:r>
              <a:rPr lang="en-IN" sz="1800" dirty="0">
                <a:latin typeface="Times New Roman" panose="02020603050405020304" pitchFamily="18" charset="0"/>
                <a:cs typeface="Times New Roman" panose="02020603050405020304" pitchFamily="18" charset="0"/>
              </a:rPr>
              <a:t>, J., (2023). Defining value in sustainable business models. </a:t>
            </a:r>
            <a:r>
              <a:rPr lang="en-IN" sz="1800" i="1" dirty="0">
                <a:latin typeface="Times New Roman" panose="02020603050405020304" pitchFamily="18" charset="0"/>
                <a:cs typeface="Times New Roman" panose="02020603050405020304" pitchFamily="18" charset="0"/>
              </a:rPr>
              <a:t>Business &amp; Society</a:t>
            </a:r>
            <a:r>
              <a:rPr lang="en-IN" sz="1800" dirty="0">
                <a:latin typeface="Times New Roman" panose="02020603050405020304" pitchFamily="18" charset="0"/>
                <a:cs typeface="Times New Roman" panose="02020603050405020304" pitchFamily="18" charset="0"/>
              </a:rPr>
              <a:t>, p.00076503221147902.</a:t>
            </a:r>
          </a:p>
          <a:p>
            <a:pPr algn="just"/>
            <a:r>
              <a:rPr lang="en-IN" sz="1800" dirty="0" err="1">
                <a:latin typeface="Times New Roman" panose="02020603050405020304" pitchFamily="18" charset="0"/>
                <a:cs typeface="Times New Roman" panose="02020603050405020304" pitchFamily="18" charset="0"/>
              </a:rPr>
              <a:t>Nurkomariyah</a:t>
            </a:r>
            <a:r>
              <a:rPr lang="en-IN" sz="1800" dirty="0">
                <a:latin typeface="Times New Roman" panose="02020603050405020304" pitchFamily="18" charset="0"/>
                <a:cs typeface="Times New Roman" panose="02020603050405020304" pitchFamily="18" charset="0"/>
              </a:rPr>
              <a:t>, S. and </a:t>
            </a:r>
            <a:r>
              <a:rPr lang="en-IN" sz="1800" dirty="0" err="1">
                <a:latin typeface="Times New Roman" panose="02020603050405020304" pitchFamily="18" charset="0"/>
                <a:cs typeface="Times New Roman" panose="02020603050405020304" pitchFamily="18" charset="0"/>
              </a:rPr>
              <a:t>Sutjiatmo</a:t>
            </a:r>
            <a:r>
              <a:rPr lang="en-IN" sz="1800" dirty="0">
                <a:latin typeface="Times New Roman" panose="02020603050405020304" pitchFamily="18" charset="0"/>
                <a:cs typeface="Times New Roman" panose="02020603050405020304" pitchFamily="18" charset="0"/>
              </a:rPr>
              <a:t>, B.P., (2023). Measuring The Competitiveness of Footwear in The Global Market: A Comparison Study of Indonesia and Cambodia. </a:t>
            </a:r>
            <a:r>
              <a:rPr lang="en-IN" sz="1800" i="1" dirty="0">
                <a:latin typeface="Times New Roman" panose="02020603050405020304" pitchFamily="18" charset="0"/>
                <a:cs typeface="Times New Roman" panose="02020603050405020304" pitchFamily="18" charset="0"/>
              </a:rPr>
              <a:t>Journal of Scientific Research, Education, and Technology (JSRET)</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2</a:t>
            </a:r>
            <a:r>
              <a:rPr lang="en-IN" sz="1800" dirty="0">
                <a:latin typeface="Times New Roman" panose="02020603050405020304" pitchFamily="18" charset="0"/>
                <a:cs typeface="Times New Roman" panose="02020603050405020304" pitchFamily="18" charset="0"/>
              </a:rPr>
              <a:t>(2), pp.589-604.</a:t>
            </a:r>
          </a:p>
          <a:p>
            <a:pPr algn="just"/>
            <a:r>
              <a:rPr lang="en-IN" sz="1800" dirty="0" err="1">
                <a:latin typeface="Times New Roman" panose="02020603050405020304" pitchFamily="18" charset="0"/>
                <a:cs typeface="Times New Roman" panose="02020603050405020304" pitchFamily="18" charset="0"/>
              </a:rPr>
              <a:t>Soni</a:t>
            </a:r>
            <a:r>
              <a:rPr lang="en-IN" sz="1800" dirty="0">
                <a:latin typeface="Times New Roman" panose="02020603050405020304" pitchFamily="18" charset="0"/>
                <a:cs typeface="Times New Roman" panose="02020603050405020304" pitchFamily="18" charset="0"/>
              </a:rPr>
              <a:t>, V.D., (2020). Importance and strategic planning of team management. </a:t>
            </a:r>
            <a:r>
              <a:rPr lang="en-IN" sz="1800" i="1" dirty="0">
                <a:latin typeface="Times New Roman" panose="02020603050405020304" pitchFamily="18" charset="0"/>
                <a:cs typeface="Times New Roman" panose="02020603050405020304" pitchFamily="18" charset="0"/>
              </a:rPr>
              <a:t>International Journal of Innovative Research in Technology</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7</a:t>
            </a:r>
            <a:r>
              <a:rPr lang="en-IN" sz="1800" dirty="0">
                <a:latin typeface="Times New Roman" panose="02020603050405020304" pitchFamily="18" charset="0"/>
                <a:cs typeface="Times New Roman" panose="02020603050405020304" pitchFamily="18" charset="0"/>
              </a:rPr>
              <a:t>(2), pp.47-50.</a:t>
            </a:r>
          </a:p>
          <a:p>
            <a:pPr marL="0" indent="0" algn="just">
              <a:buNone/>
            </a:pPr>
            <a:endParaRPr lang="en-IN" sz="1800" dirty="0"/>
          </a:p>
        </p:txBody>
      </p:sp>
    </p:spTree>
    <p:extLst>
      <p:ext uri="{BB962C8B-B14F-4D97-AF65-F5344CB8AC3E}">
        <p14:creationId xmlns:p14="http://schemas.microsoft.com/office/powerpoint/2010/main" val="2027312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684284" y="1133074"/>
            <a:ext cx="6293461" cy="4214781"/>
          </a:xfrm>
          <a:prstGeom prst="rect">
            <a:avLst/>
          </a:prstGeom>
        </p:spPr>
      </p:pic>
    </p:spTree>
    <p:extLst>
      <p:ext uri="{BB962C8B-B14F-4D97-AF65-F5344CB8AC3E}">
        <p14:creationId xmlns:p14="http://schemas.microsoft.com/office/powerpoint/2010/main" val="38469116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2588</Words>
  <Application>Microsoft Office PowerPoint</Application>
  <PresentationFormat>Widescreen</PresentationFormat>
  <Paragraphs>70</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Module Name: Entrepreneurship Student Name: Student ID: </vt:lpstr>
      <vt:lpstr>Table of Contents</vt:lpstr>
      <vt:lpstr>Introduction </vt:lpstr>
      <vt:lpstr>Overview of the Business Idea </vt:lpstr>
      <vt:lpstr>Management Team Plan</vt:lpstr>
      <vt:lpstr>Target market and marketing Strategies </vt:lpstr>
      <vt:lpstr>Competition and Differentiation Strategies </vt:lpstr>
      <vt:lpstr>Funding requirements and Allocation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Entrepreneurship Student Name: Student ID:</dc:title>
  <dc:creator>mac</dc:creator>
  <cp:lastModifiedBy>mac</cp:lastModifiedBy>
  <cp:revision>4</cp:revision>
  <dcterms:created xsi:type="dcterms:W3CDTF">2024-03-08T13:13:35Z</dcterms:created>
  <dcterms:modified xsi:type="dcterms:W3CDTF">2024-03-08T13:31:39Z</dcterms:modified>
</cp:coreProperties>
</file>