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4597"/>
    <p:restoredTop sz="93521"/>
  </p:normalViewPr>
  <p:slideViewPr>
    <p:cSldViewPr snapToGrid="0">
      <p:cViewPr varScale="1">
        <p:scale>
          <a:sx n="54" d="100"/>
          <a:sy n="54" d="100"/>
        </p:scale>
        <p:origin x="232" y="5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B3B9E-C6C4-B76D-EC4B-ECAF290DD0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5C8602-44AC-56C5-BCDE-882F260A5B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52994B-A88E-EBA4-F928-BB8AC5A9E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9441C0-58BA-71A5-9C49-4D275C324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26414-7381-D9E1-8BCD-9AD745B62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492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81981-24D3-5A56-9A6A-A5F4EEEF2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7EB27-11C2-3E99-216D-AD0625A764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02D4A-BF3C-98F2-F7E9-EF63E63AE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0FA56F-F270-B291-8294-2B0ECE254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E18A9-4BAA-035E-CB5C-E57939EBD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14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A5840-AA69-6855-4ED2-E887FC122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43986C-FB89-6066-9953-6E265BEE6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A28EC-6BDA-7486-A48C-E5DA21371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252C8B-4B22-9B0E-DD69-5DFE11444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3A03A-2F09-9532-A52D-996A894D9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065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B47A8-E232-C58E-7CAB-B01775B29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60777-2AF3-D8AC-8890-A4935D7F59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6ED205-0880-3ED9-9C7D-7AE3FF6F6E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8DCEB9-6B7C-E4AE-4001-52DBEA9B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2F2F7B-5F8B-464B-A238-1DA83CCAB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1D41EF-EF8D-FAE6-EFBE-938215709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884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38086-9701-9E20-3A28-667D32D3E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BC4F5D-56C3-D3F9-2543-17C7F3854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624760-969D-EDE2-C94E-7B7F7B0AD8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BD7A07-2386-9DA5-F3C8-30D3A8FC0F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821B5C-A2B8-B3F8-C942-AA71ED477A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FF9630-E810-0B7B-41DC-45CB4F4EA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B6476F-7C97-FE87-A9D2-9E902528A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2E7073-5CEB-F2C8-87B7-C762286F7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785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EEF26-5BFD-A6CC-9493-9F4969C09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3FB8D-23BB-CDF6-5F1A-AD3419F8D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A0D9B6-1AA4-39E4-EAAA-700AE5D7B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0B9662-23B4-EE12-C75F-B799CE135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066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BDBFB8-CEEA-73B0-22B6-E14E73E92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C0F7BE-6020-7241-6777-5137CD072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09FBB5-9DA8-B109-F94E-4AB5CA420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647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1613B-B691-07FF-3345-6894E5CDC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7FC46-4397-317C-9D35-651EC4AE1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28D2F6-6ACB-1568-EF1A-1236640D9A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8BEFC6-FADE-8C17-5D80-DBF41A304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D1D8D3-7A96-F904-2E4D-FBA56A5A6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A86A1-160C-2F82-BD45-CCCCC4307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897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F8BFB-1968-BC66-A239-B3DF0F8F6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290D4C-E85C-7DFC-9DBE-FA016347E3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21D1AF-AAFE-BF5A-BF39-893D844E8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424EF4-BC0F-13B1-0145-CCC6384D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C13DB7-D4BC-EFF0-8BE0-E66B7668C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96C912-8519-957B-EEA3-F66A9FA76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72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53FF4-649D-F1AD-77D9-A84DBA1F2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65D6D-789E-F253-9168-613D4B2937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57B2B-E6CC-7CA3-0D14-1499E5E55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76E14-CD0D-D39B-0BF5-B6B0B4409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E77DE-0573-B6EF-C600-917C90264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21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922A03-4BA5-C5E4-56A0-74A843AC0D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8B182C-A8CF-C358-0FA7-743F9FFF81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D1D3E8-65CB-4FC4-4A13-F2C326C4C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FFD3B-90BB-469A-FC6A-1626C4C0A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3FF268-28D7-51AD-7629-8C34B6C4C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16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FAA9E7-165A-8D15-D08A-A9AE1EEFF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8FF9A6-0025-BA19-DCCC-4FB76C5573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2822D8-DD1E-BA68-079E-F3E947E6FA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485C3A-F499-924F-B91D-6DBA0C22D6BA}" type="datetimeFigureOut">
              <a:rPr lang="en-US" smtClean="0"/>
              <a:t>7/21/26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72F8A-81F5-8FAC-857C-42DDD1D44E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813093-0834-9D36-BE00-2C0FA2C32A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6FF05F-CB6A-9A4C-8FCE-267AEE42C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35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10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nutrition and mental health, nutritional psychology, food mood, food psychology, nutri psychology, gut-brain axis">
            <a:extLst>
              <a:ext uri="{FF2B5EF4-FFF2-40B4-BE49-F238E27FC236}">
                <a16:creationId xmlns:a16="http://schemas.microsoft.com/office/drawing/2014/main" id="{56C6FD99-A822-1815-0961-38281089DB2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rcRect l="11111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E115826-0A38-4F7D-E9BB-A728EB13A1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Nutrition for the Mind</a:t>
            </a:r>
            <a:br>
              <a:rPr lang="en-GB">
                <a:solidFill>
                  <a:srgbClr val="FFFFFF"/>
                </a:solidFill>
              </a:rPr>
            </a:b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82E070-1B56-07D6-D396-C888C00301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 sz="1700">
                <a:solidFill>
                  <a:srgbClr val="FFFFFF"/>
                </a:solidFill>
              </a:rPr>
              <a:t>The Influence of Nutrition on Neurotransmitters, Mental Health and ADHD</a:t>
            </a:r>
          </a:p>
          <a:p>
            <a:r>
              <a:rPr lang="en-US" sz="1700">
                <a:solidFill>
                  <a:srgbClr val="FFFFFF"/>
                </a:solidFill>
              </a:rPr>
              <a:t>Kerin Roberts </a:t>
            </a:r>
          </a:p>
          <a:p>
            <a:r>
              <a:rPr lang="en-US" sz="1700">
                <a:solidFill>
                  <a:srgbClr val="FFFFFF"/>
                </a:solidFill>
              </a:rPr>
              <a:t>Health, Nutrition and Lifestyle</a:t>
            </a:r>
          </a:p>
          <a:p>
            <a:endParaRPr lang="en-US" sz="1700">
              <a:solidFill>
                <a:srgbClr val="FFFFFF"/>
              </a:solidFill>
            </a:endParaRPr>
          </a:p>
        </p:txBody>
      </p:sp>
      <p:pic>
        <p:nvPicPr>
          <p:cNvPr id="7" name="Audio Recording 21 Jul 2026 at 12:39:26">
            <a:hlinkClick r:id="" action="ppaction://media"/>
            <a:extLst>
              <a:ext uri="{FF2B5EF4-FFF2-40B4-BE49-F238E27FC236}">
                <a16:creationId xmlns:a16="http://schemas.microsoft.com/office/drawing/2014/main" id="{5584B344-BED1-5CDC-98F9-C1C13103C3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3621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6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nutrition and mental health, nutritional psychology, food mood, food psychology, nutri psychology, gut-brain axis">
            <a:extLst>
              <a:ext uri="{FF2B5EF4-FFF2-40B4-BE49-F238E27FC236}">
                <a16:creationId xmlns:a16="http://schemas.microsoft.com/office/drawing/2014/main" id="{2026F897-0BF8-8360-8973-86F2F0AFC56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474" r="9027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7A290D-5A32-D659-D2CA-D4ECC692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3100" b="1"/>
              <a:t>Why Nutrition Matters for Brain Health</a:t>
            </a:r>
            <a:br>
              <a:rPr lang="en-GB" sz="3100"/>
            </a:br>
            <a:endParaRPr lang="en-US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A2F62-BFDC-26FC-1B16-3D8091B8E7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1400"/>
              <a:t>The brain requires nutrients to function effectively</a:t>
            </a:r>
          </a:p>
          <a:p>
            <a:r>
              <a:rPr lang="en-GB" sz="1400"/>
              <a:t>Neurotransmitters are produced from nutrients found in food</a:t>
            </a:r>
          </a:p>
          <a:p>
            <a:r>
              <a:rPr lang="en-GB" sz="1400"/>
              <a:t>Diet influences mood, cognition and behaviour</a:t>
            </a:r>
          </a:p>
          <a:p>
            <a:r>
              <a:rPr lang="en-GB" sz="1400"/>
              <a:t>Poor nutrition may contribute to mental health difficulties</a:t>
            </a:r>
            <a:endParaRPr lang="en-US" sz="1400"/>
          </a:p>
          <a:p>
            <a:endParaRPr lang="en-US" sz="1400"/>
          </a:p>
          <a:p>
            <a:endParaRPr lang="en-US" sz="1400"/>
          </a:p>
          <a:p>
            <a:r>
              <a:rPr lang="en-GB" sz="1400"/>
              <a:t>Reference: </a:t>
            </a:r>
          </a:p>
          <a:p>
            <a:pPr marL="0" indent="0">
              <a:buNone/>
            </a:pPr>
            <a:r>
              <a:rPr lang="en-GB" sz="1400"/>
              <a:t>Firth et al. (2020). Nutritional Psychiatry and the Brain. World Psychiatry.</a:t>
            </a:r>
          </a:p>
          <a:p>
            <a:endParaRPr lang="en-GB" sz="1400"/>
          </a:p>
        </p:txBody>
      </p:sp>
      <p:pic>
        <p:nvPicPr>
          <p:cNvPr id="6" name="Audio Recording 21 Jul 2026 at 12:16:21">
            <a:hlinkClick r:id="" action="ppaction://media"/>
            <a:extLst>
              <a:ext uri="{FF2B5EF4-FFF2-40B4-BE49-F238E27FC236}">
                <a16:creationId xmlns:a16="http://schemas.microsoft.com/office/drawing/2014/main" id="{4B861B01-9C58-FE34-8024-B2CD27E684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30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is may contain: a cartoon brain with glasses running">
            <a:extLst>
              <a:ext uri="{FF2B5EF4-FFF2-40B4-BE49-F238E27FC236}">
                <a16:creationId xmlns:a16="http://schemas.microsoft.com/office/drawing/2014/main" id="{1A245FB3-9890-32DA-8D56-8A5D4E02DB7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417" b="28390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283987-6429-5D66-73B7-EDBDAC3A7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/>
              <a:t>Serotonin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6F1AB7-2035-6506-8C97-C4903AEAA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1700"/>
              <a:t>Regulates mood</a:t>
            </a:r>
          </a:p>
          <a:p>
            <a:r>
              <a:rPr lang="en-GB" sz="1700"/>
              <a:t>Supports sleep</a:t>
            </a:r>
          </a:p>
          <a:p>
            <a:r>
              <a:rPr lang="en-GB" sz="1700"/>
              <a:t>Influences appetite</a:t>
            </a:r>
          </a:p>
          <a:p>
            <a:r>
              <a:rPr lang="en-GB" sz="1700"/>
              <a:t>Contributes to emotional wellbeing</a:t>
            </a:r>
            <a:endParaRPr lang="en-US" sz="1700"/>
          </a:p>
          <a:p>
            <a:endParaRPr lang="en-US" sz="1700"/>
          </a:p>
          <a:p>
            <a:r>
              <a:rPr lang="en-GB" sz="1700" b="1"/>
              <a:t>Key Nutrient: Tryptophan</a:t>
            </a:r>
          </a:p>
          <a:p>
            <a:endParaRPr lang="en-GB" sz="1700" b="1"/>
          </a:p>
          <a:p>
            <a:r>
              <a:rPr lang="en-GB" sz="1700"/>
              <a:t>Reference: </a:t>
            </a:r>
          </a:p>
          <a:p>
            <a:pPr marL="0" indent="0">
              <a:buNone/>
            </a:pPr>
            <a:r>
              <a:rPr lang="en-GB" sz="1700"/>
              <a:t>Jenkins et al. (2022). Neurotransmitters Regulation and Food Intake.</a:t>
            </a:r>
          </a:p>
          <a:p>
            <a:endParaRPr lang="en-GB" sz="1700"/>
          </a:p>
        </p:txBody>
      </p:sp>
      <p:pic>
        <p:nvPicPr>
          <p:cNvPr id="6" name="Audio Recording 21 Jul 2026 at 12:19:04">
            <a:hlinkClick r:id="" action="ppaction://media"/>
            <a:extLst>
              <a:ext uri="{FF2B5EF4-FFF2-40B4-BE49-F238E27FC236}">
                <a16:creationId xmlns:a16="http://schemas.microsoft.com/office/drawing/2014/main" id="{FBEB29AB-B186-8A7F-795D-32D5490CE2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145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It's time to change your relationship with dopamine | BBC Science Focus  Magazine">
            <a:extLst>
              <a:ext uri="{FF2B5EF4-FFF2-40B4-BE49-F238E27FC236}">
                <a16:creationId xmlns:a16="http://schemas.microsoft.com/office/drawing/2014/main" id="{0AD899C2-FDAF-6734-A714-F9E8B5CFFDD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84" r="-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45467F-77F2-24D8-5EB4-D08594129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Dopamine</a:t>
            </a:r>
            <a:br>
              <a:rPr lang="en-GB" sz="4000"/>
            </a:b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B0AF6-95F4-E86B-3229-16922192A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/>
              <a:t>Motivation</a:t>
            </a:r>
          </a:p>
          <a:p>
            <a:r>
              <a:rPr lang="en-GB" sz="2000"/>
              <a:t>Reward</a:t>
            </a:r>
          </a:p>
          <a:p>
            <a:r>
              <a:rPr lang="en-GB" sz="2000"/>
              <a:t>Focus</a:t>
            </a:r>
          </a:p>
          <a:p>
            <a:r>
              <a:rPr lang="en-GB" sz="2000"/>
              <a:t>Attention</a:t>
            </a:r>
          </a:p>
          <a:p>
            <a:r>
              <a:rPr lang="en-GB" sz="2000"/>
              <a:t>Executive functioning</a:t>
            </a:r>
            <a:endParaRPr lang="en-US" sz="2000"/>
          </a:p>
          <a:p>
            <a:endParaRPr lang="en-US" sz="2000"/>
          </a:p>
          <a:p>
            <a:r>
              <a:rPr lang="en-GB" sz="2000"/>
              <a:t>Reference: </a:t>
            </a:r>
          </a:p>
          <a:p>
            <a:pPr marL="0" indent="0">
              <a:buNone/>
            </a:pPr>
            <a:r>
              <a:rPr lang="en-GB" sz="2000"/>
              <a:t>Mahmoud et al. (2023). Nutrition and Neurotransmitter Function.</a:t>
            </a:r>
          </a:p>
          <a:p>
            <a:endParaRPr lang="en-US" sz="2000"/>
          </a:p>
        </p:txBody>
      </p:sp>
      <p:pic>
        <p:nvPicPr>
          <p:cNvPr id="5" name="Audio Recording 21 Jul 2026 at 12:21:48">
            <a:hlinkClick r:id="" action="ppaction://media"/>
            <a:extLst>
              <a:ext uri="{FF2B5EF4-FFF2-40B4-BE49-F238E27FC236}">
                <a16:creationId xmlns:a16="http://schemas.microsoft.com/office/drawing/2014/main" id="{D2C2E3C1-1BC8-3B81-2668-FB01C42BEA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5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his may contain: a cartoon brain holding up a sign that says help with it's arms and legs">
            <a:extLst>
              <a:ext uri="{FF2B5EF4-FFF2-40B4-BE49-F238E27FC236}">
                <a16:creationId xmlns:a16="http://schemas.microsoft.com/office/drawing/2014/main" id="{8568A9A2-D2D0-5BC7-C2D5-422EF44E645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539" b="14538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744F46-EBA5-E20A-3BA4-AD2233AB3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Cortisol (Stress Hormone)</a:t>
            </a:r>
            <a:br>
              <a:rPr lang="en-GB" sz="4000"/>
            </a:b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58F7B2-F662-2C0F-FAB0-0E87B7CEF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/>
              <a:t>Main stress hormone</a:t>
            </a:r>
          </a:p>
          <a:p>
            <a:r>
              <a:rPr lang="en-GB" sz="2000"/>
              <a:t>Influences concentration</a:t>
            </a:r>
          </a:p>
          <a:p>
            <a:r>
              <a:rPr lang="en-GB" sz="2000"/>
              <a:t>Affects memory</a:t>
            </a:r>
          </a:p>
          <a:p>
            <a:r>
              <a:rPr lang="en-GB" sz="2000"/>
              <a:t>Impacts sleep quality</a:t>
            </a:r>
          </a:p>
          <a:p>
            <a:endParaRPr lang="en-GB" sz="2000"/>
          </a:p>
          <a:p>
            <a:r>
              <a:rPr lang="en-GB" sz="2000"/>
              <a:t>Reference:</a:t>
            </a:r>
          </a:p>
          <a:p>
            <a:pPr marL="0" indent="0">
              <a:buNone/>
            </a:pPr>
            <a:r>
              <a:rPr lang="en-GB" sz="2000"/>
              <a:t>Metabolites Journal (2024). Diet and Stress Regulation.</a:t>
            </a:r>
          </a:p>
          <a:p>
            <a:endParaRPr lang="en-GB" sz="2000"/>
          </a:p>
        </p:txBody>
      </p:sp>
      <p:pic>
        <p:nvPicPr>
          <p:cNvPr id="7" name="Audio Recording 21 Jul 2026 at 12:23:09">
            <a:hlinkClick r:id="" action="ppaction://media"/>
            <a:extLst>
              <a:ext uri="{FF2B5EF4-FFF2-40B4-BE49-F238E27FC236}">
                <a16:creationId xmlns:a16="http://schemas.microsoft.com/office/drawing/2014/main" id="{A86AB061-80E2-BE9A-E892-E8CBC53C89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922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3884B9-780A-2D26-C59E-0783B0442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539" b="14538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5039A9-BB5C-7373-05B3-76338DA27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The Gut-Brain Axis</a:t>
            </a:r>
            <a:br>
              <a:rPr lang="en-GB" sz="4000"/>
            </a:b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C03E0-F34A-34FC-B361-87EAEC60A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1700"/>
              <a:t>Gut microbiome communicates with the brain</a:t>
            </a:r>
          </a:p>
          <a:p>
            <a:r>
              <a:rPr lang="en-GB" sz="1700"/>
              <a:t>Influences serotonin production</a:t>
            </a:r>
          </a:p>
          <a:p>
            <a:r>
              <a:rPr lang="en-GB" sz="1700"/>
              <a:t>Impacts mood and cognition</a:t>
            </a:r>
          </a:p>
          <a:p>
            <a:r>
              <a:rPr lang="en-GB" sz="1700"/>
              <a:t>Emerging area of neuroscience research</a:t>
            </a:r>
            <a:endParaRPr lang="en-US" sz="1700"/>
          </a:p>
          <a:p>
            <a:endParaRPr lang="en-US" sz="1700"/>
          </a:p>
          <a:p>
            <a:endParaRPr lang="en-US" sz="1700"/>
          </a:p>
          <a:p>
            <a:r>
              <a:rPr lang="en-GB" sz="1700"/>
              <a:t>Reference:</a:t>
            </a:r>
          </a:p>
          <a:p>
            <a:pPr marL="0" indent="0">
              <a:buNone/>
            </a:pPr>
            <a:r>
              <a:rPr lang="en-GB" sz="1700"/>
              <a:t>Cryan et al. (2023). The Microbiota-Gut-Brain Axis.</a:t>
            </a:r>
          </a:p>
          <a:p>
            <a:endParaRPr lang="en-GB" sz="1700"/>
          </a:p>
        </p:txBody>
      </p:sp>
      <p:pic>
        <p:nvPicPr>
          <p:cNvPr id="6" name="Audio Recording 21 Jul 2026 at 12:26:18">
            <a:hlinkClick r:id="" action="ppaction://media"/>
            <a:extLst>
              <a:ext uri="{FF2B5EF4-FFF2-40B4-BE49-F238E27FC236}">
                <a16:creationId xmlns:a16="http://schemas.microsoft.com/office/drawing/2014/main" id="{62BD94FC-3D41-945A-7F18-4BA2E81B0D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149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2F9674-B02C-BC90-E744-D862180F8C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539" b="14538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141EAF-EF83-06CE-563E-F1E4F61DB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ADHD and Nutrition</a:t>
            </a:r>
            <a:br>
              <a:rPr lang="en-GB" sz="4000"/>
            </a:b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637F2-6FEB-16F5-5EED-309D4B60B2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/>
              <a:t>Research links ADHD with:</a:t>
            </a:r>
          </a:p>
          <a:p>
            <a:r>
              <a:rPr lang="en-GB" sz="1600"/>
              <a:t>Lower omega-3 levels</a:t>
            </a:r>
          </a:p>
          <a:p>
            <a:r>
              <a:rPr lang="en-GB" sz="1600"/>
              <a:t>Iron deficiency</a:t>
            </a:r>
          </a:p>
          <a:p>
            <a:r>
              <a:rPr lang="en-GB" sz="1600"/>
              <a:t>Zinc deficiency</a:t>
            </a:r>
          </a:p>
          <a:p>
            <a:r>
              <a:rPr lang="en-GB" sz="1600"/>
              <a:t>Vitamin D deficiency</a:t>
            </a:r>
          </a:p>
          <a:p>
            <a:r>
              <a:rPr lang="en-GB" sz="1600"/>
              <a:t>Altered gut microbiota</a:t>
            </a:r>
          </a:p>
          <a:p>
            <a:endParaRPr lang="en-GB" sz="1600"/>
          </a:p>
          <a:p>
            <a:endParaRPr lang="en-GB" sz="1600"/>
          </a:p>
          <a:p>
            <a:r>
              <a:rPr lang="en-GB" sz="1600"/>
              <a:t>Reference:</a:t>
            </a:r>
          </a:p>
          <a:p>
            <a:pPr marL="0" indent="0">
              <a:buNone/>
            </a:pPr>
            <a:r>
              <a:rPr lang="en-GB" sz="1600"/>
              <a:t>Del-Ponte et al. (2023). Nutrition in the Management of ADHD.</a:t>
            </a:r>
          </a:p>
          <a:p>
            <a:endParaRPr lang="en-GB" sz="1600"/>
          </a:p>
          <a:p>
            <a:pPr marL="0" indent="0">
              <a:buNone/>
            </a:pPr>
            <a:endParaRPr lang="en-US" sz="1600"/>
          </a:p>
          <a:p>
            <a:pPr marL="0" indent="0">
              <a:buNone/>
            </a:pPr>
            <a:endParaRPr lang="en-US" sz="1600"/>
          </a:p>
          <a:p>
            <a:pPr marL="0" indent="0">
              <a:buNone/>
            </a:pPr>
            <a:endParaRPr lang="en-US" sz="1600"/>
          </a:p>
        </p:txBody>
      </p:sp>
      <p:pic>
        <p:nvPicPr>
          <p:cNvPr id="6" name="Audio Recording 21 Jul 2026 at 12:29:20">
            <a:hlinkClick r:id="" action="ppaction://media"/>
            <a:extLst>
              <a:ext uri="{FF2B5EF4-FFF2-40B4-BE49-F238E27FC236}">
                <a16:creationId xmlns:a16="http://schemas.microsoft.com/office/drawing/2014/main" id="{4E122E9D-BB08-0FC0-CA1E-1FCE3FF901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33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2EC281-E784-1D5F-AE0A-3E19BD282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816095" cy="1938076"/>
          </a:xfrm>
        </p:spPr>
        <p:txBody>
          <a:bodyPr>
            <a:normAutofit/>
          </a:bodyPr>
          <a:lstStyle/>
          <a:p>
            <a:r>
              <a:rPr lang="en-GB" sz="3700" b="1"/>
              <a:t>Omega-3 Fatty Acids and ADHD</a:t>
            </a:r>
            <a:br>
              <a:rPr lang="en-GB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F661F-BBB0-F5EF-660C-32256B08B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482589"/>
            <a:ext cx="3816096" cy="36943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700"/>
              <a:t>Sources:</a:t>
            </a:r>
          </a:p>
          <a:p>
            <a:r>
              <a:rPr lang="en-GB" sz="1700"/>
              <a:t>Salmon</a:t>
            </a:r>
          </a:p>
          <a:p>
            <a:r>
              <a:rPr lang="en-GB" sz="1700"/>
              <a:t>Mackerel</a:t>
            </a:r>
          </a:p>
          <a:p>
            <a:r>
              <a:rPr lang="en-GB" sz="1700"/>
              <a:t>Sardines</a:t>
            </a:r>
          </a:p>
          <a:p>
            <a:r>
              <a:rPr lang="en-GB" sz="1700"/>
              <a:t>Chia seeds</a:t>
            </a:r>
          </a:p>
          <a:p>
            <a:r>
              <a:rPr lang="en-GB" sz="1700"/>
              <a:t>Flaxseeds</a:t>
            </a:r>
          </a:p>
          <a:p>
            <a:endParaRPr lang="en-US" sz="1700"/>
          </a:p>
          <a:p>
            <a:r>
              <a:rPr lang="en-GB" sz="1700"/>
              <a:t>Reference:</a:t>
            </a:r>
          </a:p>
          <a:p>
            <a:pPr marL="0" indent="0">
              <a:buNone/>
            </a:pPr>
            <a:r>
              <a:rPr lang="en-GB" sz="1700"/>
              <a:t>Chang et al. (2021). Omega-3 Polyunsaturated Fatty Acids in ADHD: A Meta-Analysis.</a:t>
            </a:r>
          </a:p>
          <a:p>
            <a:endParaRPr lang="en-US" sz="17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CD8607-7DE5-F887-B3F7-48D55F3A0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863" r="-2" b="9034"/>
          <a:stretch>
            <a:fillRect/>
          </a:stretch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6" name="Picture 5" descr="This may contain: a glowing brain on a pink background with the light reflecting off it's side">
            <a:extLst>
              <a:ext uri="{FF2B5EF4-FFF2-40B4-BE49-F238E27FC236}">
                <a16:creationId xmlns:a16="http://schemas.microsoft.com/office/drawing/2014/main" id="{849A433A-6B99-39E0-98F2-4DDDC036D62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0357" b="27059"/>
          <a:stretch>
            <a:fillRect/>
          </a:stretch>
        </p:blipFill>
        <p:spPr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  <p:pic>
        <p:nvPicPr>
          <p:cNvPr id="5" name="Audio Recording 21 Jul 2026 at 12:05:32">
            <a:hlinkClick r:id="" action="ppaction://media"/>
            <a:extLst>
              <a:ext uri="{FF2B5EF4-FFF2-40B4-BE49-F238E27FC236}">
                <a16:creationId xmlns:a16="http://schemas.microsoft.com/office/drawing/2014/main" id="{408B3F7F-31D8-53D1-56F5-C72B3377D7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77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80657F-98DA-783F-A644-FEA180050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3439" y="465258"/>
            <a:ext cx="5801917" cy="2228760"/>
          </a:xfrm>
        </p:spPr>
        <p:txBody>
          <a:bodyPr anchor="b">
            <a:normAutofit/>
          </a:bodyPr>
          <a:lstStyle/>
          <a:p>
            <a:r>
              <a:rPr lang="en-GB" sz="4000" b="1"/>
              <a:t>Critical Evaluation</a:t>
            </a:r>
            <a:br>
              <a:rPr lang="en-GB" sz="4000"/>
            </a:br>
            <a:endParaRPr lang="en-US" sz="4000" dirty="0"/>
          </a:p>
        </p:txBody>
      </p:sp>
      <p:pic>
        <p:nvPicPr>
          <p:cNvPr id="23" name="Graphic 22" descr="Brain">
            <a:extLst>
              <a:ext uri="{FF2B5EF4-FFF2-40B4-BE49-F238E27FC236}">
                <a16:creationId xmlns:a16="http://schemas.microsoft.com/office/drawing/2014/main" id="{4626D219-1251-8CBB-12FE-7B4D756A07D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19F47-E26C-AD37-E6A3-2E110214B9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5481" y="2694018"/>
            <a:ext cx="5127992" cy="24683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/>
              <a:t>Strengths:</a:t>
            </a:r>
          </a:p>
          <a:p>
            <a:r>
              <a:rPr lang="en-GB" sz="2000"/>
              <a:t>Growing body of evidence</a:t>
            </a:r>
          </a:p>
          <a:p>
            <a:r>
              <a:rPr lang="en-GB" sz="2000"/>
              <a:t>Biological mechanisms identified</a:t>
            </a:r>
          </a:p>
          <a:p>
            <a:r>
              <a:rPr lang="en-GB" sz="2000"/>
              <a:t>Links between nutrition and brain function</a:t>
            </a:r>
            <a:endParaRPr lang="en-US" sz="2000" dirty="0"/>
          </a:p>
        </p:txBody>
      </p:sp>
      <p:pic>
        <p:nvPicPr>
          <p:cNvPr id="25" name="Graphic 24" descr="Brain">
            <a:extLst>
              <a:ext uri="{FF2B5EF4-FFF2-40B4-BE49-F238E27FC236}">
                <a16:creationId xmlns:a16="http://schemas.microsoft.com/office/drawing/2014/main" id="{65ACA1BF-79C3-4B82-96FD-7E4FE5A184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  <p:pic>
        <p:nvPicPr>
          <p:cNvPr id="4" name="Picture 3" descr="nutrition and mental health, nutritional psychology, food mood, food psychology, nutri psychology, gut-brain axis">
            <a:extLst>
              <a:ext uri="{FF2B5EF4-FFF2-40B4-BE49-F238E27FC236}">
                <a16:creationId xmlns:a16="http://schemas.microsoft.com/office/drawing/2014/main" id="{E03D2DBA-B439-94C0-78C9-BCEDEA10F007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rcRect l="11111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pic>
        <p:nvPicPr>
          <p:cNvPr id="5" name="Audio Recording 21 Jul 2026 at 12:07:39">
            <a:hlinkClick r:id="" action="ppaction://media"/>
            <a:extLst>
              <a:ext uri="{FF2B5EF4-FFF2-40B4-BE49-F238E27FC236}">
                <a16:creationId xmlns:a16="http://schemas.microsoft.com/office/drawing/2014/main" id="{947340EF-6D07-439E-A95F-1C93945A04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6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nutrition and mental health, nutritional psychology, food mood, food psychology, nutri psychology, gut-brain axis">
            <a:extLst>
              <a:ext uri="{FF2B5EF4-FFF2-40B4-BE49-F238E27FC236}">
                <a16:creationId xmlns:a16="http://schemas.microsoft.com/office/drawing/2014/main" id="{908FBBCE-9362-FF43-68B6-07F2A9B91A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306" r="9195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AB78AC-A222-548B-F359-2B1F00B70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/>
              <a:t>Conclusion</a:t>
            </a:r>
            <a:br>
              <a:rPr lang="en-GB" sz="4000"/>
            </a:b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4AB0E-574D-C97A-7EC9-7DE8C8E8DB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/>
              <a:t>Nutrition influences neurotransmitter production</a:t>
            </a:r>
          </a:p>
          <a:p>
            <a:r>
              <a:rPr lang="en-GB" sz="2000"/>
              <a:t>Serotonin and dopamine rely on dietary nutrients</a:t>
            </a:r>
          </a:p>
          <a:p>
            <a:r>
              <a:rPr lang="en-GB" sz="2000"/>
              <a:t>The gut-brain axis may affect mental health</a:t>
            </a:r>
          </a:p>
          <a:p>
            <a:r>
              <a:rPr lang="en-GB" sz="2000"/>
              <a:t>Nutrition may help support ADHD management</a:t>
            </a:r>
          </a:p>
          <a:p>
            <a:r>
              <a:rPr lang="en-GB" sz="2000"/>
              <a:t>Further research is required</a:t>
            </a:r>
          </a:p>
        </p:txBody>
      </p:sp>
      <p:pic>
        <p:nvPicPr>
          <p:cNvPr id="4" name="Audio Recording 21 Jul 2026 at 12:10:34">
            <a:hlinkClick r:id="" action="ppaction://media"/>
            <a:extLst>
              <a:ext uri="{FF2B5EF4-FFF2-40B4-BE49-F238E27FC236}">
                <a16:creationId xmlns:a16="http://schemas.microsoft.com/office/drawing/2014/main" id="{0D99DB5F-90CA-90F2-6943-9B4BEF37F2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110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utrition and mental health, nutritional psychology, food mood, food psychology, nutri psychology, gut-brain axis">
            <a:extLst>
              <a:ext uri="{FF2B5EF4-FFF2-40B4-BE49-F238E27FC236}">
                <a16:creationId xmlns:a16="http://schemas.microsoft.com/office/drawing/2014/main" id="{A348322D-1EAE-2875-F3B4-16986BD2FC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111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5E5DB1-0FB9-EEA0-6A13-05253824A4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/>
              <a:t>Reference List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E2F3E-E89E-C797-3AF8-8BD6AC92C7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/>
              <a:t>Chang, J.P.C. et al. (2021) Omega-3 Polyunsaturated Fatty Acids in Youths with ADHD: A Systematic Review and Meta-Analysis. Nutrients, 13(4), 1226.</a:t>
            </a:r>
          </a:p>
          <a:p>
            <a:pPr marL="0" indent="0">
              <a:buNone/>
            </a:pPr>
            <a:r>
              <a:rPr lang="en-GB" sz="2000"/>
              <a:t>Cryan, J.F. et al. (2023) The Microbiota-Gut-Brain Axis. Physiological Reviews.</a:t>
            </a:r>
          </a:p>
          <a:p>
            <a:pPr marL="0" indent="0">
              <a:buNone/>
            </a:pPr>
            <a:r>
              <a:rPr lang="en-GB" sz="2000"/>
              <a:t>Del-Ponte, B. et al. (2023) Nutrition in the Management of ADHD: A Review of Recent Research. Nutrients, 15(18).</a:t>
            </a:r>
          </a:p>
          <a:p>
            <a:pPr marL="0" indent="0">
              <a:buNone/>
            </a:pPr>
            <a:r>
              <a:rPr lang="en-GB" sz="2000"/>
              <a:t>Firth, J. et al. (2020) The Effects of Dietary Improvement on Symptoms of Depression and Anxiety. </a:t>
            </a:r>
          </a:p>
          <a:p>
            <a:pPr marL="0" indent="0">
              <a:buNone/>
            </a:pPr>
            <a:r>
              <a:rPr lang="en-GB" sz="2000"/>
              <a:t>World Psychiatry, 19(3), pp. 360-380.</a:t>
            </a:r>
          </a:p>
          <a:p>
            <a:pPr marL="0" indent="0">
              <a:buNone/>
            </a:pPr>
            <a:r>
              <a:rPr lang="en-GB" sz="2000"/>
              <a:t>Jenkins, T.A., Nguyen, J.C.D., Polglaze, K.E. and Bertrand, P.P. (2022) Influence of Tryptophan and Serotonin on Mood and Cognition. Nutrients.</a:t>
            </a:r>
          </a:p>
          <a:p>
            <a:pPr marL="0" indent="0">
              <a:buNone/>
            </a:pPr>
            <a:r>
              <a:rPr lang="en-GB" sz="2000"/>
              <a:t>National Institute for Health and Care Excellence (NICE) (2018, updated 2025). Attention Deficit Hyperactivity Disorder: Diagnosis and Management (NG87).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493859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495</Words>
  <Application>Microsoft Macintosh PowerPoint</Application>
  <PresentationFormat>Widescreen</PresentationFormat>
  <Paragraphs>91</Paragraphs>
  <Slides>11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Office Theme</vt:lpstr>
      <vt:lpstr>Nutrition for the Mind </vt:lpstr>
      <vt:lpstr>Why Nutrition Matters for Brain Health </vt:lpstr>
      <vt:lpstr>Serotonin </vt:lpstr>
      <vt:lpstr>Dopamine </vt:lpstr>
      <vt:lpstr>Cortisol (Stress Hormone) </vt:lpstr>
      <vt:lpstr>The Gut-Brain Axis </vt:lpstr>
      <vt:lpstr>ADHD and Nutrition </vt:lpstr>
      <vt:lpstr>Omega-3 Fatty Acids and ADHD </vt:lpstr>
      <vt:lpstr>Critical Evaluation </vt:lpstr>
      <vt:lpstr>Conclusion 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Kerin Roberts (2003703)</dc:creator>
  <cp:lastModifiedBy>Kerin Roberts (2003703)</cp:lastModifiedBy>
  <cp:revision>4</cp:revision>
  <dcterms:created xsi:type="dcterms:W3CDTF">2026-06-22T11:06:11Z</dcterms:created>
  <dcterms:modified xsi:type="dcterms:W3CDTF">2026-07-21T11:46:46Z</dcterms:modified>
</cp:coreProperties>
</file>