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7" r:id="rId4"/>
    <p:sldId id="258" r:id="rId5"/>
    <p:sldId id="259" r:id="rId6"/>
    <p:sldId id="261" r:id="rId7"/>
    <p:sldId id="262" r:id="rId8"/>
    <p:sldId id="263" r:id="rId9"/>
    <p:sldId id="264" r:id="rId10"/>
    <p:sldId id="265" r:id="rId11"/>
    <p:sldId id="266"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Lst>
  <p:sldSz cx="9144000" cy="6858000" type="screen4x3"/>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91" d="100"/>
          <a:sy n="91" d="100"/>
        </p:scale>
        <p:origin x="-360"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D1DEA7C-FB4E-4158-8198-AFC89E343B7E}" type="datetimeFigureOut">
              <a:rPr lang="en-US" smtClean="0"/>
              <a:pPr/>
              <a:t>6/19/2013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D1DEA7C-FB4E-4158-8198-AFC89E343B7E}" type="datetimeFigureOut">
              <a:rPr lang="en-US" smtClean="0"/>
              <a:pPr/>
              <a:t>6/19/2013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D1DEA7C-FB4E-4158-8198-AFC89E343B7E}" type="datetimeFigureOut">
              <a:rPr lang="en-US" smtClean="0"/>
              <a:pPr/>
              <a:t>6/19/2013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D1DEA7C-FB4E-4158-8198-AFC89E343B7E}" type="datetimeFigureOut">
              <a:rPr lang="en-US" smtClean="0"/>
              <a:pPr/>
              <a:t>6/19/2013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D1DEA7C-FB4E-4158-8198-AFC89E343B7E}" type="datetimeFigureOut">
              <a:rPr lang="en-US" smtClean="0"/>
              <a:pPr/>
              <a:t>6/19/2013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D1DEA7C-FB4E-4158-8198-AFC89E343B7E}" type="datetimeFigureOut">
              <a:rPr lang="en-US" smtClean="0"/>
              <a:pPr/>
              <a:t>6/19/2013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1DEA7C-FB4E-4158-8198-AFC89E343B7E}" type="datetimeFigureOut">
              <a:rPr lang="en-US" smtClean="0"/>
              <a:pPr/>
              <a:t>6/19/2013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1DEA7C-FB4E-4158-8198-AFC89E343B7E}" type="datetimeFigureOut">
              <a:rPr lang="en-US" smtClean="0"/>
              <a:pPr/>
              <a:t>6/19/2013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1DEA7C-FB4E-4158-8198-AFC89E343B7E}" type="datetimeFigureOut">
              <a:rPr lang="en-US" smtClean="0"/>
              <a:pPr/>
              <a:t>6/19/2013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D1DEA7C-FB4E-4158-8198-AFC89E343B7E}" type="datetimeFigureOut">
              <a:rPr lang="en-US" smtClean="0"/>
              <a:pPr/>
              <a:t>6/19/2013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D1DEA7C-FB4E-4158-8198-AFC89E343B7E}" type="datetimeFigureOut">
              <a:rPr lang="en-US" smtClean="0"/>
              <a:pPr/>
              <a:t>6/19/2013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37E9D-AF75-40A8-9D43-2DE0E200A13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1DEA7C-FB4E-4158-8198-AFC89E343B7E}" type="datetimeFigureOut">
              <a:rPr lang="en-US" smtClean="0"/>
              <a:pPr/>
              <a:t>6/19/2013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A37E9D-AF75-40A8-9D43-2DE0E200A13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 Target="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4.xml"/><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6" Type="http://schemas.openxmlformats.org/officeDocument/2006/relationships/image" Target="../media/image46.jpeg"/><Relationship Id="rId5" Type="http://schemas.openxmlformats.org/officeDocument/2006/relationships/image" Target="../media/image30.jpeg"/><Relationship Id="rId4" Type="http://schemas.openxmlformats.org/officeDocument/2006/relationships/image" Target="../media/image45.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overviewinstitute.org/" TargetMode="External"/><Relationship Id="rId2" Type="http://schemas.openxmlformats.org/officeDocument/2006/relationships/hyperlink" Target="http://vimeo.com/55073825" TargetMode="External"/><Relationship Id="rId1" Type="http://schemas.openxmlformats.org/officeDocument/2006/relationships/slideLayout" Target="../slideLayouts/slideLayout2.xml"/><Relationship Id="rId4" Type="http://schemas.openxmlformats.org/officeDocument/2006/relationships/hyperlink" Target="http://www.overviewinstitute.org/index.php/about-us/declaration-of-vision-and-principles" TargetMode="External"/></Relationships>
</file>

<file path=ppt/slides/_rels/slide35.xml.rels><?xml version="1.0" encoding="UTF-8" standalone="yes"?>
<Relationships xmlns="http://schemas.openxmlformats.org/package/2006/relationships"><Relationship Id="rId2" Type="http://schemas.openxmlformats.org/officeDocument/2006/relationships/hyperlink" Target="http://www.13moon.com/prophecy%20page.htm"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Nick Campion</a:t>
            </a:r>
            <a:endParaRPr lang="en-US" dirty="0"/>
          </a:p>
        </p:txBody>
      </p:sp>
      <p:sp>
        <p:nvSpPr>
          <p:cNvPr id="3" name="Subtitle 2"/>
          <p:cNvSpPr>
            <a:spLocks noGrp="1"/>
          </p:cNvSpPr>
          <p:nvPr>
            <p:ph type="subTitle" idx="1"/>
          </p:nvPr>
        </p:nvSpPr>
        <p:spPr/>
        <p:txBody>
          <a:bodyPr/>
          <a:lstStyle/>
          <a:p>
            <a:r>
              <a:rPr lang="en-GB" dirty="0" smtClean="0"/>
              <a:t>Summer School</a:t>
            </a:r>
          </a:p>
          <a:p>
            <a:r>
              <a:rPr lang="en-GB" dirty="0" smtClean="0"/>
              <a:t>Astral </a:t>
            </a:r>
            <a:r>
              <a:rPr lang="en-GB" dirty="0" err="1" smtClean="0"/>
              <a:t>Relgion</a:t>
            </a:r>
            <a:r>
              <a:rPr lang="en-GB" dirty="0" smtClean="0"/>
              <a:t> </a:t>
            </a:r>
            <a:endParaRPr lang="en-US" dirty="0"/>
          </a:p>
        </p:txBody>
      </p:sp>
      <p:pic>
        <p:nvPicPr>
          <p:cNvPr id="5" name="Picture 2"/>
          <p:cNvPicPr>
            <a:picLocks noChangeAspect="1" noChangeArrowheads="1"/>
          </p:cNvPicPr>
          <p:nvPr/>
        </p:nvPicPr>
        <p:blipFill>
          <a:blip r:embed="rId2"/>
          <a:srcRect/>
          <a:stretch>
            <a:fillRect/>
          </a:stretch>
        </p:blipFill>
        <p:spPr bwMode="auto">
          <a:xfrm>
            <a:off x="144463" y="144463"/>
            <a:ext cx="3355975" cy="1382712"/>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GB" dirty="0" smtClean="0"/>
          </a:p>
          <a:p>
            <a:pPr lvl="2" algn="ctr">
              <a:buNone/>
            </a:pPr>
            <a:r>
              <a:rPr lang="en-GB" sz="7200" dirty="0" smtClean="0"/>
              <a:t>ASTROLOGY IN BURMA</a:t>
            </a:r>
            <a:endParaRPr lang="en-US" sz="7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Shwedagon</a:t>
            </a:r>
            <a:r>
              <a:rPr lang="en-GB" dirty="0" smtClean="0"/>
              <a:t> Pagoda </a:t>
            </a:r>
            <a:endParaRPr lang="en-US" dirty="0"/>
          </a:p>
        </p:txBody>
      </p:sp>
      <p:pic>
        <p:nvPicPr>
          <p:cNvPr id="4" name="Content Placeholder 3" descr="5 Shwedagon stupa.jpg"/>
          <p:cNvPicPr>
            <a:picLocks noGrp="1" noChangeAspect="1"/>
          </p:cNvPicPr>
          <p:nvPr>
            <p:ph idx="1"/>
          </p:nvPr>
        </p:nvPicPr>
        <p:blipFill>
          <a:blip r:embed="rId2"/>
          <a:stretch>
            <a:fillRect/>
          </a:stretch>
        </p:blipFill>
        <p:spPr>
          <a:xfrm>
            <a:off x="714348" y="2000240"/>
            <a:ext cx="2999235" cy="4525963"/>
          </a:xfrm>
        </p:spPr>
      </p:pic>
      <p:pic>
        <p:nvPicPr>
          <p:cNvPr id="5" name="Picture 4" descr="6 Shwedagon view.jpg"/>
          <p:cNvPicPr>
            <a:picLocks noChangeAspect="1"/>
          </p:cNvPicPr>
          <p:nvPr/>
        </p:nvPicPr>
        <p:blipFill>
          <a:blip r:embed="rId3"/>
          <a:stretch>
            <a:fillRect/>
          </a:stretch>
        </p:blipFill>
        <p:spPr>
          <a:xfrm>
            <a:off x="4071934" y="3286124"/>
            <a:ext cx="4800600" cy="320649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Shwedagon</a:t>
            </a:r>
            <a:r>
              <a:rPr lang="en-GB" dirty="0" smtClean="0"/>
              <a:t> Prayer Pavilion </a:t>
            </a:r>
            <a:endParaRPr lang="en-US" dirty="0"/>
          </a:p>
        </p:txBody>
      </p:sp>
      <p:pic>
        <p:nvPicPr>
          <p:cNvPr id="4" name="Content Placeholder 3" descr="7 Prayer pavilion Shwedagon Rangoon.jpg"/>
          <p:cNvPicPr>
            <a:picLocks noGrp="1" noChangeAspect="1"/>
          </p:cNvPicPr>
          <p:nvPr>
            <p:ph idx="1"/>
          </p:nvPr>
        </p:nvPicPr>
        <p:blipFill>
          <a:blip r:embed="rId2"/>
          <a:stretch>
            <a:fillRect/>
          </a:stretch>
        </p:blipFill>
        <p:spPr>
          <a:xfrm>
            <a:off x="0" y="3357562"/>
            <a:ext cx="4873752" cy="3203448"/>
          </a:xfrm>
        </p:spPr>
      </p:pic>
      <p:pic>
        <p:nvPicPr>
          <p:cNvPr id="5" name="Picture 4" descr="8 Interior of prayer pavilion Shwedagon.jpg"/>
          <p:cNvPicPr>
            <a:picLocks noChangeAspect="1"/>
          </p:cNvPicPr>
          <p:nvPr/>
        </p:nvPicPr>
        <p:blipFill>
          <a:blip r:embed="rId3"/>
          <a:stretch>
            <a:fillRect/>
          </a:stretch>
        </p:blipFill>
        <p:spPr>
          <a:xfrm>
            <a:off x="4270248" y="2428868"/>
            <a:ext cx="4873752" cy="320344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Shwedagon</a:t>
            </a:r>
            <a:r>
              <a:rPr lang="en-GB" dirty="0" smtClean="0"/>
              <a:t> Moon</a:t>
            </a:r>
            <a:endParaRPr lang="en-US" dirty="0"/>
          </a:p>
        </p:txBody>
      </p:sp>
      <p:pic>
        <p:nvPicPr>
          <p:cNvPr id="4" name="Content Placeholder 3" descr="9 Moon.jpg"/>
          <p:cNvPicPr>
            <a:picLocks noGrp="1" noChangeAspect="1"/>
          </p:cNvPicPr>
          <p:nvPr>
            <p:ph idx="1"/>
          </p:nvPr>
        </p:nvPicPr>
        <p:blipFill>
          <a:blip r:embed="rId2"/>
          <a:stretch>
            <a:fillRect/>
          </a:stretch>
        </p:blipFill>
        <p:spPr>
          <a:xfrm>
            <a:off x="285720" y="1500174"/>
            <a:ext cx="3415074" cy="5153481"/>
          </a:xfrm>
        </p:spPr>
      </p:pic>
      <p:pic>
        <p:nvPicPr>
          <p:cNvPr id="5" name="Content Placeholder 3" descr="14 Moon.jpg"/>
          <p:cNvPicPr>
            <a:picLocks noChangeAspect="1"/>
          </p:cNvPicPr>
          <p:nvPr/>
        </p:nvPicPr>
        <p:blipFill>
          <a:blip r:embed="rId3"/>
          <a:stretch>
            <a:fillRect/>
          </a:stretch>
        </p:blipFill>
        <p:spPr>
          <a:xfrm>
            <a:off x="3500430" y="3857628"/>
            <a:ext cx="4834128" cy="3203448"/>
          </a:xfrm>
          <a:prstGeom prst="rect">
            <a:avLst/>
          </a:prstGeom>
        </p:spPr>
      </p:pic>
      <p:pic>
        <p:nvPicPr>
          <p:cNvPr id="6" name="Picture 5" descr="12 Moon.jpg"/>
          <p:cNvPicPr>
            <a:picLocks noChangeAspect="1"/>
          </p:cNvPicPr>
          <p:nvPr/>
        </p:nvPicPr>
        <p:blipFill>
          <a:blip r:embed="rId4"/>
          <a:stretch>
            <a:fillRect/>
          </a:stretch>
        </p:blipFill>
        <p:spPr>
          <a:xfrm>
            <a:off x="4714876" y="1285860"/>
            <a:ext cx="4000496" cy="262946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Shwedagon</a:t>
            </a:r>
            <a:r>
              <a:rPr lang="en-GB" dirty="0" smtClean="0"/>
              <a:t> Sun</a:t>
            </a:r>
            <a:endParaRPr lang="en-US" dirty="0"/>
          </a:p>
        </p:txBody>
      </p:sp>
      <p:pic>
        <p:nvPicPr>
          <p:cNvPr id="4" name="Content Placeholder 3" descr="15 Sun.jpg"/>
          <p:cNvPicPr>
            <a:picLocks noGrp="1" noChangeAspect="1"/>
          </p:cNvPicPr>
          <p:nvPr>
            <p:ph idx="1"/>
          </p:nvPr>
        </p:nvPicPr>
        <p:blipFill>
          <a:blip r:embed="rId2"/>
          <a:stretch>
            <a:fillRect/>
          </a:stretch>
        </p:blipFill>
        <p:spPr>
          <a:xfrm>
            <a:off x="2786050" y="1600200"/>
            <a:ext cx="3273375" cy="498014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Shwedagon</a:t>
            </a:r>
            <a:r>
              <a:rPr lang="en-GB" dirty="0" smtClean="0"/>
              <a:t> Mercury</a:t>
            </a:r>
            <a:endParaRPr lang="en-US" dirty="0"/>
          </a:p>
        </p:txBody>
      </p:sp>
      <p:pic>
        <p:nvPicPr>
          <p:cNvPr id="4" name="Content Placeholder 3" descr="16 Mercury.jpg"/>
          <p:cNvPicPr>
            <a:picLocks noGrp="1" noChangeAspect="1"/>
          </p:cNvPicPr>
          <p:nvPr>
            <p:ph idx="1"/>
          </p:nvPr>
        </p:nvPicPr>
        <p:blipFill>
          <a:blip r:embed="rId2"/>
          <a:stretch>
            <a:fillRect/>
          </a:stretch>
        </p:blipFill>
        <p:spPr>
          <a:xfrm>
            <a:off x="285720" y="2214554"/>
            <a:ext cx="2974851" cy="4525963"/>
          </a:xfrm>
        </p:spPr>
      </p:pic>
      <p:pic>
        <p:nvPicPr>
          <p:cNvPr id="5" name="Picture 4" descr="17 Mercury.jpg"/>
          <p:cNvPicPr>
            <a:picLocks noChangeAspect="1"/>
          </p:cNvPicPr>
          <p:nvPr/>
        </p:nvPicPr>
        <p:blipFill>
          <a:blip r:embed="rId3"/>
          <a:stretch>
            <a:fillRect/>
          </a:stretch>
        </p:blipFill>
        <p:spPr>
          <a:xfrm>
            <a:off x="6429388" y="3557598"/>
            <a:ext cx="2204459" cy="3300402"/>
          </a:xfrm>
          <a:prstGeom prst="rect">
            <a:avLst/>
          </a:prstGeom>
        </p:spPr>
      </p:pic>
      <p:pic>
        <p:nvPicPr>
          <p:cNvPr id="6" name="Picture 5" descr="18 S Mercury.jpg"/>
          <p:cNvPicPr>
            <a:picLocks noChangeAspect="1"/>
          </p:cNvPicPr>
          <p:nvPr/>
        </p:nvPicPr>
        <p:blipFill>
          <a:blip r:embed="rId4"/>
          <a:stretch>
            <a:fillRect/>
          </a:stretch>
        </p:blipFill>
        <p:spPr>
          <a:xfrm>
            <a:off x="3286116" y="1857364"/>
            <a:ext cx="3203448" cy="483412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Shwedagon</a:t>
            </a:r>
            <a:r>
              <a:rPr lang="en-GB" dirty="0" smtClean="0"/>
              <a:t> Mars</a:t>
            </a:r>
            <a:endParaRPr lang="en-US" dirty="0"/>
          </a:p>
        </p:txBody>
      </p:sp>
      <p:pic>
        <p:nvPicPr>
          <p:cNvPr id="4" name="Content Placeholder 3" descr="19 Mars.jpg"/>
          <p:cNvPicPr>
            <a:picLocks noGrp="1" noChangeAspect="1"/>
          </p:cNvPicPr>
          <p:nvPr>
            <p:ph idx="1"/>
          </p:nvPr>
        </p:nvPicPr>
        <p:blipFill>
          <a:blip r:embed="rId2"/>
          <a:stretch>
            <a:fillRect/>
          </a:stretch>
        </p:blipFill>
        <p:spPr>
          <a:xfrm>
            <a:off x="3084574" y="1600200"/>
            <a:ext cx="2974851" cy="452596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Shwedagon</a:t>
            </a:r>
            <a:r>
              <a:rPr lang="en-GB" dirty="0" smtClean="0"/>
              <a:t> North Node</a:t>
            </a:r>
            <a:endParaRPr lang="en-US" dirty="0"/>
          </a:p>
        </p:txBody>
      </p:sp>
      <p:pic>
        <p:nvPicPr>
          <p:cNvPr id="4" name="Content Placeholder 3" descr="28 North node.jpg"/>
          <p:cNvPicPr>
            <a:picLocks noGrp="1" noChangeAspect="1"/>
          </p:cNvPicPr>
          <p:nvPr>
            <p:ph idx="1"/>
          </p:nvPr>
        </p:nvPicPr>
        <p:blipFill>
          <a:blip r:embed="rId2"/>
          <a:stretch>
            <a:fillRect/>
          </a:stretch>
        </p:blipFill>
        <p:spPr>
          <a:xfrm>
            <a:off x="3072382" y="1600200"/>
            <a:ext cx="2999235" cy="4525963"/>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Shwedagon</a:t>
            </a:r>
            <a:r>
              <a:rPr lang="en-GB" dirty="0" smtClean="0"/>
              <a:t> 28 day pagoda: Jupiter, Sun, Venus</a:t>
            </a:r>
            <a:endParaRPr lang="en-US" dirty="0"/>
          </a:p>
        </p:txBody>
      </p:sp>
      <p:pic>
        <p:nvPicPr>
          <p:cNvPr id="4" name="Content Placeholder 3" descr="29 8 day pagoda jupiter left to right.jpg"/>
          <p:cNvPicPr>
            <a:picLocks noGrp="1" noChangeAspect="1"/>
          </p:cNvPicPr>
          <p:nvPr>
            <p:ph idx="1"/>
          </p:nvPr>
        </p:nvPicPr>
        <p:blipFill>
          <a:blip r:embed="rId2"/>
          <a:stretch>
            <a:fillRect/>
          </a:stretch>
        </p:blipFill>
        <p:spPr>
          <a:xfrm>
            <a:off x="214282" y="2143116"/>
            <a:ext cx="2989810" cy="4525963"/>
          </a:xfrm>
        </p:spPr>
      </p:pic>
      <p:pic>
        <p:nvPicPr>
          <p:cNvPr id="5" name="Picture 4" descr="30 8 day pagoda sun.jpg"/>
          <p:cNvPicPr>
            <a:picLocks noChangeAspect="1"/>
          </p:cNvPicPr>
          <p:nvPr/>
        </p:nvPicPr>
        <p:blipFill>
          <a:blip r:embed="rId3"/>
          <a:stretch>
            <a:fillRect/>
          </a:stretch>
        </p:blipFill>
        <p:spPr>
          <a:xfrm>
            <a:off x="3286116" y="2008632"/>
            <a:ext cx="3203448" cy="4849368"/>
          </a:xfrm>
          <a:prstGeom prst="rect">
            <a:avLst/>
          </a:prstGeom>
        </p:spPr>
      </p:pic>
      <p:pic>
        <p:nvPicPr>
          <p:cNvPr id="6" name="Picture 5" descr="32 8 day pagoda venus.jpg"/>
          <p:cNvPicPr>
            <a:picLocks noChangeAspect="1"/>
          </p:cNvPicPr>
          <p:nvPr/>
        </p:nvPicPr>
        <p:blipFill>
          <a:blip r:embed="rId4"/>
          <a:stretch>
            <a:fillRect/>
          </a:stretch>
        </p:blipFill>
        <p:spPr>
          <a:xfrm>
            <a:off x="6429388" y="1785926"/>
            <a:ext cx="3209544" cy="483717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Shwedagon</a:t>
            </a:r>
            <a:r>
              <a:rPr lang="en-GB" dirty="0" smtClean="0"/>
              <a:t> - 28 day pagoda : North node; Mercury and Mars</a:t>
            </a:r>
            <a:endParaRPr lang="en-US" dirty="0"/>
          </a:p>
        </p:txBody>
      </p:sp>
      <p:pic>
        <p:nvPicPr>
          <p:cNvPr id="4" name="Content Placeholder 3" descr="33 8 day pagoda north node.jpg"/>
          <p:cNvPicPr>
            <a:picLocks noGrp="1" noChangeAspect="1"/>
          </p:cNvPicPr>
          <p:nvPr>
            <p:ph idx="1"/>
          </p:nvPr>
        </p:nvPicPr>
        <p:blipFill>
          <a:blip r:embed="rId2"/>
          <a:stretch>
            <a:fillRect/>
          </a:stretch>
        </p:blipFill>
        <p:spPr>
          <a:xfrm>
            <a:off x="1428728" y="1928802"/>
            <a:ext cx="2995499" cy="4525963"/>
          </a:xfrm>
        </p:spPr>
      </p:pic>
      <p:pic>
        <p:nvPicPr>
          <p:cNvPr id="5" name="Picture 4" descr="33A 8 day pagoda merc and mars.jpg"/>
          <p:cNvPicPr>
            <a:picLocks noChangeAspect="1"/>
          </p:cNvPicPr>
          <p:nvPr/>
        </p:nvPicPr>
        <p:blipFill>
          <a:blip r:embed="rId3"/>
          <a:stretch>
            <a:fillRect/>
          </a:stretch>
        </p:blipFill>
        <p:spPr>
          <a:xfrm>
            <a:off x="5000628" y="1996440"/>
            <a:ext cx="3203448" cy="486156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gn="ctr"/>
            <a:r>
              <a:rPr lang="en-GB" sz="6600" dirty="0" smtClean="0"/>
              <a:t>2. RELIGION AND SPACE TRAVEL</a:t>
            </a:r>
            <a:endParaRPr lang="en-US" sz="6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endParaRPr lang="en-US" smtClean="0"/>
          </a:p>
        </p:txBody>
      </p:sp>
      <p:pic>
        <p:nvPicPr>
          <p:cNvPr id="3075" name="Picture 2"/>
          <p:cNvPicPr>
            <a:picLocks noGrp="1" noChangeAspect="1" noChangeArrowheads="1"/>
          </p:cNvPicPr>
          <p:nvPr>
            <p:ph idx="1"/>
          </p:nvPr>
        </p:nvPicPr>
        <p:blipFill>
          <a:blip r:embed="rId2"/>
          <a:srcRect l="23364" t="15152" r="3635" b="69064"/>
          <a:stretch>
            <a:fillRect/>
          </a:stretch>
        </p:blipFill>
        <p:spPr>
          <a:xfrm>
            <a:off x="428596" y="357166"/>
            <a:ext cx="6343650" cy="857250"/>
          </a:xfrm>
          <a:noFill/>
        </p:spPr>
      </p:pic>
      <p:pic>
        <p:nvPicPr>
          <p:cNvPr id="3076" name="Picture 3"/>
          <p:cNvPicPr>
            <a:picLocks noChangeAspect="1" noChangeArrowheads="1"/>
          </p:cNvPicPr>
          <p:nvPr/>
        </p:nvPicPr>
        <p:blipFill>
          <a:blip r:embed="rId3"/>
          <a:srcRect l="24390" t="17651" r="30489" b="3893"/>
          <a:stretch>
            <a:fillRect/>
          </a:stretch>
        </p:blipFill>
        <p:spPr bwMode="auto">
          <a:xfrm>
            <a:off x="3468279" y="1571612"/>
            <a:ext cx="4889909" cy="5286388"/>
          </a:xfrm>
          <a:prstGeom prst="rect">
            <a:avLst/>
          </a:prstGeom>
          <a:noFill/>
          <a:ln w="9525">
            <a:no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endParaRPr lang="en-US" smtClean="0"/>
          </a:p>
        </p:txBody>
      </p:sp>
      <p:pic>
        <p:nvPicPr>
          <p:cNvPr id="6147" name="Content Placeholder 3" descr="Yuri Gagarin Time Magazine.jpg"/>
          <p:cNvPicPr>
            <a:picLocks noGrp="1" noChangeAspect="1"/>
          </p:cNvPicPr>
          <p:nvPr>
            <p:ph idx="1"/>
          </p:nvPr>
        </p:nvPicPr>
        <p:blipFill>
          <a:blip r:embed="rId2"/>
          <a:srcRect/>
          <a:stretch>
            <a:fillRect/>
          </a:stretch>
        </p:blipFill>
        <p:spPr>
          <a:xfrm>
            <a:off x="2643188" y="673100"/>
            <a:ext cx="4357687" cy="5722938"/>
          </a:xfrm>
        </p:spPr>
      </p:pic>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i="1" smtClean="0"/>
              <a:t>The Ascent to the Stars</a:t>
            </a:r>
            <a:endParaRPr lang="en-US" i="1" smtClean="0"/>
          </a:p>
        </p:txBody>
      </p:sp>
      <p:sp>
        <p:nvSpPr>
          <p:cNvPr id="7171" name="Content Placeholder 2"/>
          <p:cNvSpPr>
            <a:spLocks noGrp="1"/>
          </p:cNvSpPr>
          <p:nvPr>
            <p:ph idx="1"/>
          </p:nvPr>
        </p:nvSpPr>
        <p:spPr/>
        <p:txBody>
          <a:bodyPr>
            <a:normAutofit lnSpcReduction="10000"/>
          </a:bodyPr>
          <a:lstStyle/>
          <a:p>
            <a:pPr eaLnBrk="1" hangingPunct="1"/>
            <a:r>
              <a:rPr lang="en-GB" b="1" dirty="0" smtClean="0"/>
              <a:t>Egyptian Pyramid Text Utterance 508 (Old Kingdom)</a:t>
            </a:r>
          </a:p>
          <a:p>
            <a:pPr eaLnBrk="1" hangingPunct="1"/>
            <a:r>
              <a:rPr lang="en-GB" b="1" dirty="0" smtClean="0"/>
              <a:t>‘I have trodden those thy rays as a ramp under my feet whereon I mount up to that my mother, the living </a:t>
            </a:r>
            <a:r>
              <a:rPr lang="en-GB" b="1" dirty="0" err="1" smtClean="0"/>
              <a:t>Uraeus</a:t>
            </a:r>
            <a:r>
              <a:rPr lang="en-GB" b="1" dirty="0" smtClean="0"/>
              <a:t> on the brow of Re’.</a:t>
            </a:r>
          </a:p>
          <a:p>
            <a:pPr eaLnBrk="1" hangingPunct="1"/>
            <a:endParaRPr lang="en-GB" b="1" dirty="0" smtClean="0"/>
          </a:p>
          <a:p>
            <a:pPr eaLnBrk="1" hangingPunct="1"/>
            <a:r>
              <a:rPr lang="en-GB" b="1" dirty="0" smtClean="0"/>
              <a:t>Right: The New Kingdom </a:t>
            </a:r>
            <a:r>
              <a:rPr lang="en-GB" b="1" dirty="0" err="1" smtClean="0"/>
              <a:t>Pharoah</a:t>
            </a:r>
            <a:endParaRPr lang="en-GB" b="1" dirty="0" smtClean="0"/>
          </a:p>
          <a:p>
            <a:pPr eaLnBrk="1" hangingPunct="1"/>
            <a:r>
              <a:rPr lang="en-GB" b="1" dirty="0" err="1" smtClean="0"/>
              <a:t>Akhenatan</a:t>
            </a:r>
            <a:r>
              <a:rPr lang="en-GB" b="1" dirty="0" smtClean="0"/>
              <a:t> and his family </a:t>
            </a:r>
            <a:r>
              <a:rPr lang="en-GB" b="1" dirty="0" err="1" smtClean="0"/>
              <a:t>rever</a:t>
            </a:r>
            <a:r>
              <a:rPr lang="en-GB" b="1" dirty="0" smtClean="0"/>
              <a:t> the sun</a:t>
            </a:r>
            <a:endParaRPr lang="en-US" dirty="0" smtClean="0"/>
          </a:p>
        </p:txBody>
      </p:sp>
      <p:pic>
        <p:nvPicPr>
          <p:cNvPr id="7172" name="Content Placeholder 6" descr="Akhenaten"/>
          <p:cNvPicPr>
            <a:picLocks noChangeAspect="1"/>
          </p:cNvPicPr>
          <p:nvPr/>
        </p:nvPicPr>
        <p:blipFill>
          <a:blip r:embed="rId2"/>
          <a:srcRect/>
          <a:stretch>
            <a:fillRect/>
          </a:stretch>
        </p:blipFill>
        <p:spPr bwMode="auto">
          <a:xfrm>
            <a:off x="7188200" y="4786322"/>
            <a:ext cx="1955800" cy="2187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pPr eaLnBrk="1" hangingPunct="1"/>
            <a:r>
              <a:rPr lang="en-GB" sz="4000" smtClean="0"/>
              <a:t>Claudius Ptolemy 2</a:t>
            </a:r>
            <a:r>
              <a:rPr lang="en-GB" sz="4000" baseline="30000" smtClean="0"/>
              <a:t>nd</a:t>
            </a:r>
            <a:r>
              <a:rPr lang="en-GB" sz="4000" smtClean="0"/>
              <a:t> c: astronomer, astrologer, geographer, polymath</a:t>
            </a:r>
            <a:endParaRPr lang="en-US" sz="4000" smtClean="0"/>
          </a:p>
        </p:txBody>
      </p:sp>
      <p:sp>
        <p:nvSpPr>
          <p:cNvPr id="3" name="Content Placeholder 2"/>
          <p:cNvSpPr>
            <a:spLocks noGrp="1"/>
          </p:cNvSpPr>
          <p:nvPr>
            <p:ph idx="1"/>
          </p:nvPr>
        </p:nvSpPr>
        <p:spPr/>
        <p:txBody>
          <a:bodyPr rtlCol="0">
            <a:normAutofit fontScale="92500"/>
          </a:bodyPr>
          <a:lstStyle/>
          <a:p>
            <a:pPr eaLnBrk="1" fontAlgn="auto" hangingPunct="1">
              <a:spcAft>
                <a:spcPts val="0"/>
              </a:spcAft>
              <a:buFont typeface="Arial" pitchFamily="34" charset="0"/>
              <a:buChar char="•"/>
              <a:defRPr/>
            </a:pPr>
            <a:r>
              <a:rPr lang="en-US" dirty="0"/>
              <a:t>‘I know that I am mortal, the creature of one day.  But when I explore the winding course of the stars I no longer touch with my feet the earth.  I am standing near Zeus himself, drinking my fill of Ambrosia, the Food of the Gods’.  </a:t>
            </a:r>
            <a:endParaRPr lang="en-US" dirty="0" smtClean="0"/>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r>
              <a:rPr lang="en-US" sz="1900" dirty="0"/>
              <a:t>Claudius Ptolemy, ‘</a:t>
            </a:r>
            <a:r>
              <a:rPr lang="en-US" sz="1900" dirty="0" err="1"/>
              <a:t>Anthologia</a:t>
            </a:r>
            <a:r>
              <a:rPr lang="en-US" sz="1900" dirty="0"/>
              <a:t> </a:t>
            </a:r>
            <a:r>
              <a:rPr lang="en-US" sz="1900" dirty="0" err="1"/>
              <a:t>Palatina</a:t>
            </a:r>
            <a:r>
              <a:rPr lang="en-US" sz="1900" dirty="0"/>
              <a:t>’, ix.577, quoted in </a:t>
            </a:r>
            <a:r>
              <a:rPr lang="en-US" sz="1900" dirty="0" err="1"/>
              <a:t>Cumont</a:t>
            </a:r>
            <a:r>
              <a:rPr lang="en-US" sz="1900" dirty="0"/>
              <a:t>, Franz, </a:t>
            </a:r>
            <a:r>
              <a:rPr lang="en-US" sz="1900" i="1" dirty="0"/>
              <a:t>Astrology and Religion Among the Greeks and Romans</a:t>
            </a:r>
            <a:r>
              <a:rPr lang="en-US" sz="1900" dirty="0"/>
              <a:t> (New York: Dover, 1960),  p. 81.</a:t>
            </a:r>
          </a:p>
          <a:p>
            <a:pPr eaLnBrk="1" fontAlgn="auto" hangingPunct="1">
              <a:spcAft>
                <a:spcPts val="0"/>
              </a:spcAft>
              <a:buFont typeface="Arial" pitchFamily="34" charset="0"/>
              <a:buChar char="•"/>
              <a:defRPr/>
            </a:pPr>
            <a:r>
              <a:rPr lang="en-US" dirty="0"/>
              <a:t> </a:t>
            </a:r>
          </a:p>
          <a:p>
            <a:pPr eaLnBrk="1" fontAlgn="auto" hangingPunct="1">
              <a:spcAft>
                <a:spcPts val="0"/>
              </a:spcAft>
              <a:buFont typeface="Arial" pitchFamily="34" charset="0"/>
              <a:buChar char="•"/>
              <a:defRPr/>
            </a:pPr>
            <a:endParaRPr lang="en-US" dirty="0"/>
          </a:p>
        </p:txBody>
      </p:sp>
      <p:pic>
        <p:nvPicPr>
          <p:cNvPr id="8196" name="Picture 3" descr="Ptolemy 2.jpg"/>
          <p:cNvPicPr>
            <a:picLocks noChangeAspect="1"/>
          </p:cNvPicPr>
          <p:nvPr/>
        </p:nvPicPr>
        <p:blipFill>
          <a:blip r:embed="rId2"/>
          <a:srcRect/>
          <a:stretch>
            <a:fillRect/>
          </a:stretch>
        </p:blipFill>
        <p:spPr bwMode="auto">
          <a:xfrm>
            <a:off x="7858125" y="5216525"/>
            <a:ext cx="1143000" cy="164147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214313"/>
            <a:ext cx="8229600" cy="1143000"/>
          </a:xfrm>
        </p:spPr>
        <p:txBody>
          <a:bodyPr rtlCol="0">
            <a:normAutofit fontScale="90000"/>
          </a:bodyPr>
          <a:lstStyle/>
          <a:p>
            <a:pPr eaLnBrk="1" fontAlgn="auto" hangingPunct="1">
              <a:spcAft>
                <a:spcPts val="0"/>
              </a:spcAft>
              <a:defRPr/>
            </a:pPr>
            <a:r>
              <a:rPr lang="en-GB" dirty="0" smtClean="0"/>
              <a:t>Marcus Aurelius. </a:t>
            </a:r>
            <a:br>
              <a:rPr lang="en-GB" dirty="0" smtClean="0"/>
            </a:br>
            <a:r>
              <a:rPr lang="en-GB" dirty="0" smtClean="0"/>
              <a:t>Emperor 161-80 </a:t>
            </a:r>
            <a:endParaRPr lang="en-US" dirty="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r>
              <a:rPr lang="en-US" dirty="0" smtClean="0"/>
              <a:t>‘</a:t>
            </a:r>
            <a:r>
              <a:rPr lang="en-US" dirty="0"/>
              <a:t>Survey the circling </a:t>
            </a:r>
            <a:r>
              <a:rPr lang="en-US" dirty="0" smtClean="0"/>
              <a:t>stars as </a:t>
            </a:r>
            <a:r>
              <a:rPr lang="en-US" dirty="0"/>
              <a:t>though yourself were in mid-course with them. Often picture the changing and re-changing dance of the elements. Visions of this kind purge away the dross of our earth-bound life’. </a:t>
            </a:r>
            <a:endParaRPr lang="en-US" dirty="0" smtClean="0"/>
          </a:p>
          <a:p>
            <a:pPr eaLnBrk="1" fontAlgn="auto" hangingPunct="1">
              <a:spcAft>
                <a:spcPts val="0"/>
              </a:spcAft>
              <a:buFont typeface="Arial" pitchFamily="34" charset="0"/>
              <a:buChar char="•"/>
              <a:defRPr/>
            </a:pPr>
            <a:r>
              <a:rPr lang="en-GB" sz="1600" dirty="0" smtClean="0"/>
              <a:t>Marcus Aurelius, </a:t>
            </a:r>
            <a:r>
              <a:rPr lang="en-GB" sz="1600" i="1" dirty="0" smtClean="0"/>
              <a:t>Meditations</a:t>
            </a:r>
            <a:r>
              <a:rPr lang="en-GB" sz="1600" dirty="0" smtClean="0"/>
              <a:t>, trans. Maxwell Staniforth, Harmondsworth, Middlesex: Penguin, 1964, V.47, p. 112; see also IX.29, p. 144. </a:t>
            </a:r>
            <a:endParaRPr lang="en-US" sz="1600" dirty="0" smtClean="0"/>
          </a:p>
          <a:p>
            <a:pPr eaLnBrk="1" fontAlgn="auto" hangingPunct="1">
              <a:spcAft>
                <a:spcPts val="0"/>
              </a:spcAft>
              <a:buFont typeface="Arial" pitchFamily="34" charset="0"/>
              <a:buChar char="•"/>
              <a:defRPr/>
            </a:pPr>
            <a:endParaRPr lang="en-US" dirty="0"/>
          </a:p>
          <a:p>
            <a:pPr eaLnBrk="1" fontAlgn="auto" hangingPunct="1">
              <a:spcAft>
                <a:spcPts val="0"/>
              </a:spcAft>
              <a:buFont typeface="Arial" pitchFamily="34" charset="0"/>
              <a:buChar char="•"/>
              <a:defRPr/>
            </a:pPr>
            <a:r>
              <a:rPr lang="en-US" i="1" dirty="0" smtClean="0"/>
              <a:t>One’s </a:t>
            </a:r>
            <a:r>
              <a:rPr lang="en-US" i="1" dirty="0"/>
              <a:t>soul </a:t>
            </a:r>
            <a:r>
              <a:rPr lang="en-US" i="1" dirty="0" smtClean="0"/>
              <a:t>can </a:t>
            </a:r>
            <a:r>
              <a:rPr lang="en-US" i="1" dirty="0"/>
              <a:t>be cleansed by an imaginative union with the stars.</a:t>
            </a:r>
            <a:endParaRPr lang="en-US" i="1" dirty="0" smtClean="0"/>
          </a:p>
          <a:p>
            <a:pPr eaLnBrk="1" fontAlgn="auto" hangingPunct="1">
              <a:spcAft>
                <a:spcPts val="0"/>
              </a:spcAft>
              <a:buFont typeface="Arial" pitchFamily="34" charset="0"/>
              <a:buChar char="•"/>
              <a:defRPr/>
            </a:pPr>
            <a:r>
              <a:rPr lang="en-GB" dirty="0"/>
              <a:t> </a:t>
            </a:r>
            <a:endParaRPr lang="en-US" dirty="0"/>
          </a:p>
          <a:p>
            <a:pPr eaLnBrk="1" fontAlgn="auto" hangingPunct="1">
              <a:spcAft>
                <a:spcPts val="0"/>
              </a:spcAft>
              <a:buFont typeface="Arial" pitchFamily="34" charset="0"/>
              <a:buChar char="•"/>
              <a:defRPr/>
            </a:pPr>
            <a:endParaRPr lang="en-US" dirty="0"/>
          </a:p>
        </p:txBody>
      </p:sp>
      <p:pic>
        <p:nvPicPr>
          <p:cNvPr id="9220" name="Picture 3" descr="Marcus Aurelius 2.jpg"/>
          <p:cNvPicPr>
            <a:picLocks noChangeAspect="1"/>
          </p:cNvPicPr>
          <p:nvPr/>
        </p:nvPicPr>
        <p:blipFill>
          <a:blip r:embed="rId2"/>
          <a:srcRect/>
          <a:stretch>
            <a:fillRect/>
          </a:stretch>
        </p:blipFill>
        <p:spPr bwMode="auto">
          <a:xfrm>
            <a:off x="642938" y="142875"/>
            <a:ext cx="1857375" cy="24892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i="1" dirty="0" smtClean="0"/>
              <a:t>The Soul’s Ascent to the Stars: The Corpus </a:t>
            </a:r>
            <a:r>
              <a:rPr lang="en-GB" i="1" dirty="0" err="1" smtClean="0"/>
              <a:t>Hermeticum</a:t>
            </a:r>
            <a:r>
              <a:rPr lang="en-GB" i="1" dirty="0" smtClean="0"/>
              <a:t> c 2</a:t>
            </a:r>
            <a:r>
              <a:rPr lang="en-GB" i="1" baseline="30000" dirty="0" smtClean="0"/>
              <a:t>nd</a:t>
            </a:r>
            <a:r>
              <a:rPr lang="en-GB" i="1" dirty="0" smtClean="0"/>
              <a:t>/1</a:t>
            </a:r>
            <a:r>
              <a:rPr lang="en-GB" i="1" baseline="30000" dirty="0" smtClean="0"/>
              <a:t>st</a:t>
            </a:r>
            <a:r>
              <a:rPr lang="en-GB" i="1" dirty="0" smtClean="0"/>
              <a:t> c BCE</a:t>
            </a:r>
            <a:endParaRPr lang="en-US" dirty="0"/>
          </a:p>
        </p:txBody>
      </p:sp>
      <p:sp>
        <p:nvSpPr>
          <p:cNvPr id="3" name="Content Placeholder 2"/>
          <p:cNvSpPr>
            <a:spLocks noGrp="1"/>
          </p:cNvSpPr>
          <p:nvPr>
            <p:ph idx="1"/>
          </p:nvPr>
        </p:nvSpPr>
        <p:spPr/>
        <p:txBody>
          <a:bodyPr rtlCol="0">
            <a:normAutofit lnSpcReduction="10000"/>
          </a:bodyPr>
          <a:lstStyle/>
          <a:p>
            <a:pPr eaLnBrk="1" fontAlgn="auto" hangingPunct="1">
              <a:lnSpc>
                <a:spcPct val="80000"/>
              </a:lnSpc>
              <a:spcAft>
                <a:spcPts val="0"/>
              </a:spcAft>
              <a:buFont typeface="Arial" pitchFamily="34" charset="0"/>
              <a:buChar char="•"/>
              <a:defRPr/>
            </a:pPr>
            <a:r>
              <a:rPr lang="en-GB" b="1" dirty="0" smtClean="0"/>
              <a:t>As the soul passes the moon it sheds growth and decay, Mercury trickery, Venus deceit, the sun the qualities of being a ruler, Mars daring and recklessness, Jupiter greed and Saturn falsehood. </a:t>
            </a:r>
          </a:p>
          <a:p>
            <a:pPr eaLnBrk="1" fontAlgn="auto" hangingPunct="1">
              <a:lnSpc>
                <a:spcPct val="80000"/>
              </a:lnSpc>
              <a:spcAft>
                <a:spcPts val="0"/>
              </a:spcAft>
              <a:buFont typeface="Arial" pitchFamily="34" charset="0"/>
              <a:buChar char="•"/>
              <a:defRPr/>
            </a:pPr>
            <a:r>
              <a:rPr lang="en-GB" b="1" dirty="0" smtClean="0"/>
              <a:t>At the eighth sphere, that of the stars, the soul beings to praise God, and is encouraged by the sound of voices from the higher levels. Finally the soul is reunited with God. In fact, it becomes God.  </a:t>
            </a:r>
            <a:endParaRPr lang="en-US" dirty="0" smtClean="0"/>
          </a:p>
          <a:p>
            <a:pPr eaLnBrk="1" fontAlgn="auto" hangingPunct="1">
              <a:lnSpc>
                <a:spcPct val="80000"/>
              </a:lnSpc>
              <a:spcAft>
                <a:spcPts val="0"/>
              </a:spcAft>
              <a:buFont typeface="Arial" pitchFamily="34" charset="0"/>
              <a:buChar char="•"/>
              <a:defRPr/>
            </a:pPr>
            <a:r>
              <a:rPr lang="en-US" dirty="0" smtClean="0"/>
              <a:t/>
            </a:r>
            <a:br>
              <a:rPr lang="en-US" dirty="0" smtClean="0"/>
            </a:br>
            <a:r>
              <a:rPr lang="en-US" sz="1900" dirty="0" smtClean="0">
                <a:hlinkClick r:id="rId2" action="ppaction://hlinksldjump"/>
              </a:rPr>
              <a:t>[1]</a:t>
            </a:r>
            <a:r>
              <a:rPr lang="en-US" sz="1900" dirty="0" smtClean="0"/>
              <a:t> </a:t>
            </a:r>
            <a:r>
              <a:rPr lang="en-US" sz="1900" dirty="0" err="1" smtClean="0"/>
              <a:t>Libellus</a:t>
            </a:r>
            <a:r>
              <a:rPr lang="en-US" sz="1900" dirty="0" smtClean="0"/>
              <a:t> I.25, in Scott, </a:t>
            </a:r>
            <a:r>
              <a:rPr lang="en-US" sz="1900" i="1" dirty="0" err="1" smtClean="0"/>
              <a:t>Hermetica</a:t>
            </a:r>
            <a:r>
              <a:rPr lang="en-US" sz="1900" dirty="0" smtClean="0"/>
              <a:t>, Vol. 1, p. 129.</a:t>
            </a:r>
            <a:endParaRPr lang="en-US" sz="1900" dirty="0"/>
          </a:p>
        </p:txBody>
      </p:sp>
      <p:pic>
        <p:nvPicPr>
          <p:cNvPr id="10244" name="Picture 3" descr="Hermes Trismegistus.jpg"/>
          <p:cNvPicPr>
            <a:picLocks noChangeAspect="1"/>
          </p:cNvPicPr>
          <p:nvPr/>
        </p:nvPicPr>
        <p:blipFill>
          <a:blip r:embed="rId3"/>
          <a:srcRect/>
          <a:stretch>
            <a:fillRect/>
          </a:stretch>
        </p:blipFill>
        <p:spPr bwMode="auto">
          <a:xfrm>
            <a:off x="6715125" y="4929188"/>
            <a:ext cx="1343025" cy="132397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i="1" smtClean="0"/>
              <a:t>The Journey to the Stars </a:t>
            </a:r>
            <a:r>
              <a:rPr lang="en-GB" smtClean="0"/>
              <a:t>- Dante</a:t>
            </a:r>
            <a:endParaRPr lang="en-US" smtClean="0"/>
          </a:p>
        </p:txBody>
      </p:sp>
      <p:pic>
        <p:nvPicPr>
          <p:cNvPr id="11267" name="Content Placeholder 3" descr="Dante cosmos.jpg"/>
          <p:cNvPicPr>
            <a:picLocks noGrp="1" noChangeAspect="1"/>
          </p:cNvPicPr>
          <p:nvPr>
            <p:ph idx="1"/>
          </p:nvPr>
        </p:nvPicPr>
        <p:blipFill>
          <a:blip r:embed="rId2"/>
          <a:srcRect/>
          <a:stretch>
            <a:fillRect/>
          </a:stretch>
        </p:blipFill>
        <p:spPr>
          <a:xfrm>
            <a:off x="214313" y="2857500"/>
            <a:ext cx="2127250" cy="3225800"/>
          </a:xfrm>
        </p:spPr>
      </p:pic>
      <p:pic>
        <p:nvPicPr>
          <p:cNvPr id="11268" name="Picture 4" descr="Dante heaven.jpg"/>
          <p:cNvPicPr>
            <a:picLocks noChangeAspect="1"/>
          </p:cNvPicPr>
          <p:nvPr/>
        </p:nvPicPr>
        <p:blipFill>
          <a:blip r:embed="rId3"/>
          <a:srcRect/>
          <a:stretch>
            <a:fillRect/>
          </a:stretch>
        </p:blipFill>
        <p:spPr bwMode="auto">
          <a:xfrm>
            <a:off x="5929313" y="1571625"/>
            <a:ext cx="2792412" cy="3662363"/>
          </a:xfrm>
          <a:prstGeom prst="rect">
            <a:avLst/>
          </a:prstGeom>
          <a:noFill/>
          <a:ln w="9525">
            <a:noFill/>
            <a:miter lim="800000"/>
            <a:headEnd/>
            <a:tailEnd/>
          </a:ln>
        </p:spPr>
      </p:pic>
      <p:pic>
        <p:nvPicPr>
          <p:cNvPr id="11269" name="Picture 5" descr="Dante1.jpeg"/>
          <p:cNvPicPr>
            <a:picLocks noChangeAspect="1"/>
          </p:cNvPicPr>
          <p:nvPr/>
        </p:nvPicPr>
        <p:blipFill>
          <a:blip r:embed="rId4"/>
          <a:srcRect/>
          <a:stretch>
            <a:fillRect/>
          </a:stretch>
        </p:blipFill>
        <p:spPr bwMode="auto">
          <a:xfrm>
            <a:off x="2114550" y="2286000"/>
            <a:ext cx="3868738" cy="3133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p:cNvSpPr>
          <p:nvPr>
            <p:ph type="title"/>
          </p:nvPr>
        </p:nvSpPr>
        <p:spPr/>
        <p:txBody>
          <a:bodyPr/>
          <a:lstStyle/>
          <a:p>
            <a:endParaRPr lang="en-US" smtClean="0"/>
          </a:p>
        </p:txBody>
      </p:sp>
      <p:sp>
        <p:nvSpPr>
          <p:cNvPr id="12291" name="Content Placeholder 9"/>
          <p:cNvSpPr>
            <a:spLocks noGrp="1"/>
          </p:cNvSpPr>
          <p:nvPr>
            <p:ph idx="1"/>
          </p:nvPr>
        </p:nvSpPr>
        <p:spPr/>
        <p:txBody>
          <a:bodyPr/>
          <a:lstStyle/>
          <a:p>
            <a:r>
              <a:rPr lang="en-US" sz="1800" smtClean="0"/>
              <a:t>‘</a:t>
            </a:r>
            <a:r>
              <a:rPr lang="en-US" sz="1800" smtClean="0">
                <a:latin typeface="Arial" charset="0"/>
              </a:rPr>
              <a:t>Astrologically...this process [alchemy] corresponds to an ascent through the planets from the dark, cold, distant Saturn to the sun….The ascent through the planetary spheres therefore meant something like a shedding of the characterological qualities indicated by the horoscope...The journey through the planetary houses, like the crossing of the great halls in the Egyptian underworld, therefore signifies the overcoming of a psychic obstacle, or of an autonomous complex, suitably represented by a planetary god or demon. Anyone who has passed through all the spheres is free from compulsion; he has won the crown of victory and become like a god.’</a:t>
            </a:r>
          </a:p>
          <a:p>
            <a:r>
              <a:rPr lang="en-US" sz="1800" smtClean="0">
                <a:latin typeface="Arial" charset="0"/>
              </a:rPr>
              <a:t>– Jung, CW14, ¶308.</a:t>
            </a:r>
          </a:p>
          <a:p>
            <a:endParaRPr lang="en-US" smtClean="0"/>
          </a:p>
        </p:txBody>
      </p:sp>
      <p:pic>
        <p:nvPicPr>
          <p:cNvPr id="12292" name="Picture 6" descr="Jung.jpeg"/>
          <p:cNvPicPr>
            <a:picLocks noChangeAspect="1"/>
          </p:cNvPicPr>
          <p:nvPr/>
        </p:nvPicPr>
        <p:blipFill>
          <a:blip r:embed="rId2"/>
          <a:srcRect/>
          <a:stretch>
            <a:fillRect/>
          </a:stretch>
        </p:blipFill>
        <p:spPr bwMode="auto">
          <a:xfrm>
            <a:off x="6286500" y="4216400"/>
            <a:ext cx="1785938" cy="23717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normAutofit fontScale="90000"/>
          </a:bodyPr>
          <a:lstStyle/>
          <a:p>
            <a:pPr eaLnBrk="1" fontAlgn="auto" hangingPunct="1">
              <a:spcAft>
                <a:spcPts val="0"/>
              </a:spcAft>
              <a:defRPr/>
            </a:pPr>
            <a:r>
              <a:rPr lang="en-GB" i="1" dirty="0" smtClean="0"/>
              <a:t>Two truths in </a:t>
            </a:r>
            <a:r>
              <a:rPr lang="en-US" i="1" dirty="0" smtClean="0"/>
              <a:t>Kennedy’s speech to congress of 25 May 1961</a:t>
            </a:r>
            <a:endParaRPr lang="en-US" dirty="0"/>
          </a:p>
        </p:txBody>
      </p:sp>
      <p:sp>
        <p:nvSpPr>
          <p:cNvPr id="5" name="Content Placeholder 4"/>
          <p:cNvSpPr>
            <a:spLocks noGrp="1"/>
          </p:cNvSpPr>
          <p:nvPr>
            <p:ph sz="half" idx="1"/>
          </p:nvPr>
        </p:nvSpPr>
        <p:spPr/>
        <p:txBody>
          <a:bodyPr rtlCol="0">
            <a:normAutofit fontScale="55000" lnSpcReduction="20000"/>
          </a:bodyPr>
          <a:lstStyle/>
          <a:p>
            <a:pPr eaLnBrk="1" fontAlgn="auto" hangingPunct="1">
              <a:spcAft>
                <a:spcPts val="0"/>
              </a:spcAft>
              <a:buFont typeface="Arial" pitchFamily="34" charset="0"/>
              <a:buChar char="•"/>
              <a:defRPr/>
            </a:pPr>
            <a:r>
              <a:rPr lang="en-GB" b="1" dirty="0" smtClean="0"/>
              <a:t>OBJECTIVE/TECHNOLOGICAL</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US" dirty="0"/>
              <a:t>We propose to accelerate the development of the </a:t>
            </a:r>
            <a:r>
              <a:rPr lang="en-US" b="1" u="sng" dirty="0"/>
              <a:t>appropriate lunar space craft</a:t>
            </a:r>
            <a:r>
              <a:rPr lang="en-US" dirty="0"/>
              <a:t>. We propose to develop </a:t>
            </a:r>
            <a:r>
              <a:rPr lang="en-US" b="1" u="sng" dirty="0"/>
              <a:t>alternate liquid and solid fuel boosters</a:t>
            </a:r>
            <a:r>
              <a:rPr lang="en-US" dirty="0"/>
              <a:t>, much larger than any now being developed, until certain which is superior. We propose </a:t>
            </a:r>
            <a:r>
              <a:rPr lang="en-US" b="1" u="sng" dirty="0"/>
              <a:t>additional funds for other engine development</a:t>
            </a:r>
            <a:r>
              <a:rPr lang="en-US" dirty="0"/>
              <a:t> and for unmanned explorations</a:t>
            </a:r>
          </a:p>
        </p:txBody>
      </p:sp>
      <p:sp>
        <p:nvSpPr>
          <p:cNvPr id="6" name="Content Placeholder 5"/>
          <p:cNvSpPr>
            <a:spLocks noGrp="1"/>
          </p:cNvSpPr>
          <p:nvPr>
            <p:ph sz="half" idx="2"/>
          </p:nvPr>
        </p:nvSpPr>
        <p:spPr/>
        <p:txBody>
          <a:bodyPr rtlCol="0">
            <a:normAutofit fontScale="55000" lnSpcReduction="20000"/>
          </a:bodyPr>
          <a:lstStyle/>
          <a:p>
            <a:pPr eaLnBrk="1" fontAlgn="auto" hangingPunct="1">
              <a:spcAft>
                <a:spcPts val="0"/>
              </a:spcAft>
              <a:buFont typeface="Arial" pitchFamily="34" charset="0"/>
              <a:buChar char="•"/>
              <a:defRPr/>
            </a:pPr>
            <a:r>
              <a:rPr lang="en-GB" b="1" dirty="0" smtClean="0"/>
              <a:t>NARRATIVE/VALUE</a:t>
            </a:r>
          </a:p>
          <a:p>
            <a:pPr eaLnBrk="1" fontAlgn="auto" hangingPunct="1">
              <a:spcAft>
                <a:spcPts val="0"/>
              </a:spcAft>
              <a:buFont typeface="Arial" pitchFamily="34" charset="0"/>
              <a:buChar char="•"/>
              <a:defRPr/>
            </a:pPr>
            <a:endParaRPr lang="en-US" dirty="0" smtClean="0"/>
          </a:p>
          <a:p>
            <a:pPr eaLnBrk="1" fontAlgn="auto" hangingPunct="1">
              <a:spcAft>
                <a:spcPts val="0"/>
              </a:spcAft>
              <a:buFont typeface="Arial" pitchFamily="34" charset="0"/>
              <a:buChar char="•"/>
              <a:defRPr/>
            </a:pPr>
            <a:r>
              <a:rPr lang="en-US" dirty="0" smtClean="0"/>
              <a:t>Finally</a:t>
            </a:r>
            <a:r>
              <a:rPr lang="en-US" dirty="0"/>
              <a:t>, if we are to win the battle that is now going on around the world </a:t>
            </a:r>
            <a:r>
              <a:rPr lang="en-US" b="1" u="sng" dirty="0"/>
              <a:t>between freedom and tyranny, </a:t>
            </a:r>
            <a:r>
              <a:rPr lang="en-US" dirty="0"/>
              <a:t>the dramatic achievements in space which occurred in recent weeks should have made clear to us all, as did the Sputnik in 1957, the impact of this </a:t>
            </a:r>
            <a:r>
              <a:rPr lang="en-US" b="1" u="sng" dirty="0"/>
              <a:t>adventure on the minds of men everywhere,</a:t>
            </a:r>
            <a:r>
              <a:rPr lang="en-US" b="1" dirty="0"/>
              <a:t> </a:t>
            </a:r>
            <a:r>
              <a:rPr lang="en-US" dirty="0"/>
              <a:t>who are attempting </a:t>
            </a:r>
            <a:r>
              <a:rPr lang="en-US" b="1" u="sng" dirty="0"/>
              <a:t>to make a determination of which road they should take</a:t>
            </a:r>
            <a:r>
              <a:rPr lang="en-US" dirty="0"/>
              <a:t>... Now it is time to take longer strides--time for </a:t>
            </a:r>
            <a:r>
              <a:rPr lang="en-US" b="1" u="sng" dirty="0"/>
              <a:t>a great new American enterpri</a:t>
            </a:r>
            <a:r>
              <a:rPr lang="en-US" dirty="0"/>
              <a:t>se--time for this nation to take a clearly leading role in space achievement, </a:t>
            </a:r>
            <a:r>
              <a:rPr lang="en-US" b="1" u="sng" dirty="0"/>
              <a:t>which in many ways may hold the key to our future on earth.</a:t>
            </a:r>
          </a:p>
          <a:p>
            <a:pPr eaLnBrk="1" fontAlgn="auto" hangingPunct="1">
              <a:spcAft>
                <a:spcPts val="0"/>
              </a:spcAft>
              <a:buFont typeface="Arial" pitchFamily="34" charset="0"/>
              <a:buChar char="•"/>
              <a:defRPr/>
            </a:pPr>
            <a:endParaRPr lang="en-US" dirty="0"/>
          </a:p>
        </p:txBody>
      </p:sp>
      <p:pic>
        <p:nvPicPr>
          <p:cNvPr id="18437" name="Picture 6" descr="imagesCAXIX1AT.jpeg"/>
          <p:cNvPicPr>
            <a:picLocks noChangeAspect="1"/>
          </p:cNvPicPr>
          <p:nvPr/>
        </p:nvPicPr>
        <p:blipFill>
          <a:blip r:embed="rId2"/>
          <a:srcRect/>
          <a:stretch>
            <a:fillRect/>
          </a:stretch>
        </p:blipFill>
        <p:spPr bwMode="auto">
          <a:xfrm>
            <a:off x="1214438" y="3857625"/>
            <a:ext cx="2181225" cy="20955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p:txBody>
          <a:bodyPr/>
          <a:lstStyle/>
          <a:p>
            <a:endParaRPr lang="en-US" smtClean="0"/>
          </a:p>
        </p:txBody>
      </p:sp>
      <p:sp>
        <p:nvSpPr>
          <p:cNvPr id="19459" name="Content Placeholder 5"/>
          <p:cNvSpPr>
            <a:spLocks noGrp="1"/>
          </p:cNvSpPr>
          <p:nvPr>
            <p:ph idx="1"/>
          </p:nvPr>
        </p:nvSpPr>
        <p:spPr/>
        <p:txBody>
          <a:bodyPr/>
          <a:lstStyle/>
          <a:p>
            <a:endParaRPr lang="en-GB" dirty="0" smtClean="0"/>
          </a:p>
          <a:p>
            <a:r>
              <a:rPr lang="en-GB" dirty="0" smtClean="0"/>
              <a:t>Billy Graham: It is hard believe that we earthlings are alone in this spacious and wonderful Universe. Already we have received visits by creatures from outer space, including many angels, and Jesus Christ</a:t>
            </a:r>
          </a:p>
          <a:p>
            <a:endParaRPr lang="en-GB" dirty="0" smtClean="0"/>
          </a:p>
          <a:p>
            <a:r>
              <a:rPr lang="en-GB" sz="1400" dirty="0" smtClean="0"/>
              <a:t>Speaking in 1969, praising the Apollo Moon programme (Oliver, p. 53)</a:t>
            </a:r>
            <a:endParaRPr lang="en-US" sz="1400" dirty="0" smtClean="0"/>
          </a:p>
        </p:txBody>
      </p:sp>
      <p:pic>
        <p:nvPicPr>
          <p:cNvPr id="19460" name="Picture 6" descr="Billy Graham.jpeg"/>
          <p:cNvPicPr>
            <a:picLocks noChangeAspect="1"/>
          </p:cNvPicPr>
          <p:nvPr/>
        </p:nvPicPr>
        <p:blipFill>
          <a:blip r:embed="rId2"/>
          <a:srcRect/>
          <a:stretch>
            <a:fillRect/>
          </a:stretch>
        </p:blipFill>
        <p:spPr bwMode="auto">
          <a:xfrm>
            <a:off x="6335713" y="0"/>
            <a:ext cx="2808287" cy="1833563"/>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r>
              <a:rPr lang="en-GB" smtClean="0"/>
              <a:t>With Frank Malina on that day was Jack Parsons (1914-1952)</a:t>
            </a:r>
            <a:endParaRPr lang="en-US" smtClean="0"/>
          </a:p>
        </p:txBody>
      </p:sp>
      <p:pic>
        <p:nvPicPr>
          <p:cNvPr id="20483" name="Content Placeholder 4" descr="Jack Parson.gif"/>
          <p:cNvPicPr>
            <a:picLocks noGrp="1" noChangeAspect="1"/>
          </p:cNvPicPr>
          <p:nvPr>
            <p:ph sz="half" idx="1"/>
          </p:nvPr>
        </p:nvPicPr>
        <p:blipFill>
          <a:blip r:embed="rId2"/>
          <a:srcRect/>
          <a:stretch>
            <a:fillRect/>
          </a:stretch>
        </p:blipFill>
        <p:spPr>
          <a:xfrm>
            <a:off x="428625" y="1857375"/>
            <a:ext cx="2428875" cy="4337050"/>
          </a:xfrm>
        </p:spPr>
      </p:pic>
      <p:pic>
        <p:nvPicPr>
          <p:cNvPr id="20484" name="Content Placeholder 5" descr="jackparsons15.jpeg"/>
          <p:cNvPicPr>
            <a:picLocks noGrp="1" noChangeAspect="1"/>
          </p:cNvPicPr>
          <p:nvPr>
            <p:ph sz="half" idx="2"/>
          </p:nvPr>
        </p:nvPicPr>
        <p:blipFill>
          <a:blip r:embed="rId3"/>
          <a:srcRect/>
          <a:stretch>
            <a:fillRect/>
          </a:stretch>
        </p:blipFill>
        <p:spPr>
          <a:xfrm>
            <a:off x="2071688" y="3379788"/>
            <a:ext cx="2786062" cy="3478212"/>
          </a:xfrm>
        </p:spPr>
      </p:pic>
      <p:pic>
        <p:nvPicPr>
          <p:cNvPr id="20485" name="Picture 6" descr="Alastair Crowley.jpeg"/>
          <p:cNvPicPr>
            <a:picLocks noChangeAspect="1"/>
          </p:cNvPicPr>
          <p:nvPr/>
        </p:nvPicPr>
        <p:blipFill>
          <a:blip r:embed="rId4"/>
          <a:srcRect/>
          <a:stretch>
            <a:fillRect/>
          </a:stretch>
        </p:blipFill>
        <p:spPr bwMode="auto">
          <a:xfrm>
            <a:off x="5857875" y="2786063"/>
            <a:ext cx="3000375" cy="3586162"/>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4"/>
          <p:cNvSpPr>
            <a:spLocks noGrp="1"/>
          </p:cNvSpPr>
          <p:nvPr>
            <p:ph type="title"/>
          </p:nvPr>
        </p:nvSpPr>
        <p:spPr/>
        <p:txBody>
          <a:bodyPr/>
          <a:lstStyle/>
          <a:p>
            <a:endParaRPr lang="en-US" smtClean="0"/>
          </a:p>
        </p:txBody>
      </p:sp>
      <p:sp>
        <p:nvSpPr>
          <p:cNvPr id="21507" name="Content Placeholder 5"/>
          <p:cNvSpPr>
            <a:spLocks noGrp="1"/>
          </p:cNvSpPr>
          <p:nvPr>
            <p:ph idx="1"/>
          </p:nvPr>
        </p:nvSpPr>
        <p:spPr/>
        <p:txBody>
          <a:bodyPr/>
          <a:lstStyle/>
          <a:p>
            <a:r>
              <a:rPr lang="en-GB" smtClean="0"/>
              <a:t>‘Every man and woman is a star’, </a:t>
            </a:r>
          </a:p>
          <a:p>
            <a:r>
              <a:rPr lang="en-GB" smtClean="0"/>
              <a:t>‘Plunge from the height, O God, and interlock with Man!’</a:t>
            </a:r>
          </a:p>
          <a:p>
            <a:r>
              <a:rPr lang="en-GB" smtClean="0"/>
              <a:t>A star is a god</a:t>
            </a:r>
            <a:endParaRPr lang="en-US" smtClean="0"/>
          </a:p>
        </p:txBody>
      </p:sp>
      <p:pic>
        <p:nvPicPr>
          <p:cNvPr id="21508" name="Picture 6" descr="Alastair Crowley.jpeg"/>
          <p:cNvPicPr>
            <a:picLocks noChangeAspect="1"/>
          </p:cNvPicPr>
          <p:nvPr/>
        </p:nvPicPr>
        <p:blipFill>
          <a:blip r:embed="rId2"/>
          <a:srcRect/>
          <a:stretch>
            <a:fillRect/>
          </a:stretch>
        </p:blipFill>
        <p:spPr bwMode="auto">
          <a:xfrm>
            <a:off x="5357813" y="3000375"/>
            <a:ext cx="3000375" cy="3586163"/>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itle 4"/>
          <p:cNvSpPr>
            <a:spLocks noGrp="1"/>
          </p:cNvSpPr>
          <p:nvPr>
            <p:ph type="title"/>
          </p:nvPr>
        </p:nvSpPr>
        <p:spPr/>
        <p:txBody>
          <a:bodyPr/>
          <a:lstStyle/>
          <a:p>
            <a:pPr algn="l"/>
            <a:endParaRPr lang="en-US" smtClean="0"/>
          </a:p>
        </p:txBody>
      </p:sp>
      <p:sp>
        <p:nvSpPr>
          <p:cNvPr id="22531" name="Content Placeholder 5"/>
          <p:cNvSpPr>
            <a:spLocks noGrp="1"/>
          </p:cNvSpPr>
          <p:nvPr>
            <p:ph idx="1"/>
          </p:nvPr>
        </p:nvSpPr>
        <p:spPr/>
        <p:txBody>
          <a:bodyPr/>
          <a:lstStyle/>
          <a:p>
            <a:r>
              <a:rPr lang="en-GB" sz="2800" smtClean="0"/>
              <a:t>‘Magick is a system of philosophy and a way of life which, a common denominator of all cultures, [and] is universal to mankind</a:t>
            </a:r>
          </a:p>
          <a:p>
            <a:r>
              <a:rPr lang="en-GB" sz="2800" smtClean="0"/>
              <a:t>‘It is therefore essential that the magician have a comprehensive knowledge of the various planes whose interaction results in comprehensive reality’ </a:t>
            </a:r>
          </a:p>
        </p:txBody>
      </p:sp>
      <p:pic>
        <p:nvPicPr>
          <p:cNvPr id="22532" name="Content Placeholder 5" descr="jackparsons15.jpeg"/>
          <p:cNvPicPr>
            <a:picLocks noChangeAspect="1"/>
          </p:cNvPicPr>
          <p:nvPr/>
        </p:nvPicPr>
        <p:blipFill>
          <a:blip r:embed="rId2"/>
          <a:srcRect/>
          <a:stretch>
            <a:fillRect/>
          </a:stretch>
        </p:blipFill>
        <p:spPr bwMode="auto">
          <a:xfrm>
            <a:off x="7685088" y="0"/>
            <a:ext cx="1316037" cy="1643063"/>
          </a:xfrm>
          <a:prstGeom prst="rect">
            <a:avLst/>
          </a:prstGeom>
          <a:noFill/>
          <a:ln w="9525">
            <a:noFill/>
            <a:miter lim="800000"/>
            <a:headEnd/>
            <a:tailEnd/>
          </a:ln>
        </p:spPr>
      </p:pic>
      <p:pic>
        <p:nvPicPr>
          <p:cNvPr id="22533" name="Content Placeholder 4" descr="Jack Parson.gif"/>
          <p:cNvPicPr>
            <a:picLocks noChangeAspect="1"/>
          </p:cNvPicPr>
          <p:nvPr/>
        </p:nvPicPr>
        <p:blipFill>
          <a:blip r:embed="rId3"/>
          <a:srcRect/>
          <a:stretch>
            <a:fillRect/>
          </a:stretch>
        </p:blipFill>
        <p:spPr bwMode="auto">
          <a:xfrm>
            <a:off x="214313" y="4357688"/>
            <a:ext cx="1398587" cy="2500312"/>
          </a:xfrm>
          <a:prstGeom prst="rect">
            <a:avLst/>
          </a:prstGeom>
          <a:noFill/>
          <a:ln w="9525">
            <a:noFill/>
            <a:miter lim="800000"/>
            <a:headEnd/>
            <a:tailEnd/>
          </a:ln>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smtClean="0"/>
              <a:t>The Age of Horus is Beginning</a:t>
            </a:r>
            <a:endParaRPr lang="en-US" smtClean="0"/>
          </a:p>
        </p:txBody>
      </p:sp>
      <p:sp>
        <p:nvSpPr>
          <p:cNvPr id="23555" name="Content Placeholder 2"/>
          <p:cNvSpPr>
            <a:spLocks noGrp="1"/>
          </p:cNvSpPr>
          <p:nvPr>
            <p:ph idx="1"/>
          </p:nvPr>
        </p:nvSpPr>
        <p:spPr/>
        <p:txBody>
          <a:bodyPr/>
          <a:lstStyle/>
          <a:p>
            <a:r>
              <a:rPr lang="en-GB" sz="2800" smtClean="0"/>
              <a:t>At the end of the Age of Osiris, ‘Feeling himself unloved and unknowing of the way to live, Western man moves in a sterile wasteland of the mind, lacking the knowledge, understanding and will to save himself by an act of love’ </a:t>
            </a:r>
          </a:p>
          <a:p>
            <a:r>
              <a:rPr lang="en-GB" sz="2800" smtClean="0"/>
              <a:t>In the ‘Age of Horus’. A new and better world will come about through psychological revolution, that is, through the self-aware recognition, and full expression, by each individual of their dual male/female nature.</a:t>
            </a:r>
            <a:endParaRPr lang="en-US" sz="2800" smtClean="0"/>
          </a:p>
        </p:txBody>
      </p:sp>
      <p:pic>
        <p:nvPicPr>
          <p:cNvPr id="23556" name="Content Placeholder 4" descr="Jack Parson.gif"/>
          <p:cNvPicPr>
            <a:picLocks noChangeAspect="1"/>
          </p:cNvPicPr>
          <p:nvPr/>
        </p:nvPicPr>
        <p:blipFill>
          <a:blip r:embed="rId2"/>
          <a:srcRect/>
          <a:stretch>
            <a:fillRect/>
          </a:stretch>
        </p:blipFill>
        <p:spPr bwMode="auto">
          <a:xfrm>
            <a:off x="8001000" y="4816475"/>
            <a:ext cx="1143000" cy="2041525"/>
          </a:xfrm>
          <a:prstGeom prst="rect">
            <a:avLst/>
          </a:prstGeom>
          <a:noFill/>
          <a:ln w="9525">
            <a:noFill/>
            <a:miter lim="800000"/>
            <a:headEnd/>
            <a:tailEnd/>
          </a:ln>
        </p:spPr>
      </p:pic>
      <p:pic>
        <p:nvPicPr>
          <p:cNvPr id="23557" name="Content Placeholder 5" descr="jackparsons15.jpeg"/>
          <p:cNvPicPr>
            <a:picLocks noChangeAspect="1"/>
          </p:cNvPicPr>
          <p:nvPr/>
        </p:nvPicPr>
        <p:blipFill>
          <a:blip r:embed="rId3"/>
          <a:srcRect/>
          <a:stretch>
            <a:fillRect/>
          </a:stretch>
        </p:blipFill>
        <p:spPr bwMode="auto">
          <a:xfrm>
            <a:off x="0" y="0"/>
            <a:ext cx="1144588" cy="1428750"/>
          </a:xfrm>
          <a:prstGeom prst="rect">
            <a:avLst/>
          </a:prstGeom>
          <a:noFill/>
          <a:ln w="9525">
            <a:noFill/>
            <a:miter lim="800000"/>
            <a:headEnd/>
            <a:tailEnd/>
          </a:ln>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i="1" dirty="0" smtClean="0"/>
              <a:t>Aspirations: The Soviet Cosmic Utopia</a:t>
            </a:r>
            <a:br>
              <a:rPr lang="en-GB" i="1" dirty="0" smtClean="0"/>
            </a:br>
            <a:r>
              <a:rPr lang="en-GB" sz="2700" i="1" dirty="0" smtClean="0"/>
              <a:t>The next stage of human evolution is in space</a:t>
            </a:r>
            <a:endParaRPr lang="en-US" sz="2700" i="1" dirty="0"/>
          </a:p>
        </p:txBody>
      </p:sp>
      <p:sp>
        <p:nvSpPr>
          <p:cNvPr id="24579" name="Content Placeholder 2"/>
          <p:cNvSpPr>
            <a:spLocks noGrp="1"/>
          </p:cNvSpPr>
          <p:nvPr>
            <p:ph idx="1"/>
          </p:nvPr>
        </p:nvSpPr>
        <p:spPr/>
        <p:txBody>
          <a:bodyPr/>
          <a:lstStyle/>
          <a:p>
            <a:pPr eaLnBrk="1" hangingPunct="1"/>
            <a:r>
              <a:rPr lang="en-GB" smtClean="0"/>
              <a:t>Konstantin Tsiolkovsky (1857-1935): ‘Mankind will not be bound to Earth forever’.</a:t>
            </a:r>
          </a:p>
          <a:p>
            <a:pPr eaLnBrk="1" hangingPunct="1"/>
            <a:r>
              <a:rPr lang="en-GB" sz="2400" i="1" smtClean="0"/>
              <a:t>Rocket engineer, enthusiastic reader of Jules Verne, hailed by the Soviet government as ‘an ordinary person who had become a great scientist when freed from the oppression of the bourgeosie’.</a:t>
            </a:r>
          </a:p>
          <a:p>
            <a:pPr eaLnBrk="1" hangingPunct="1"/>
            <a:endParaRPr lang="en-US" smtClean="0"/>
          </a:p>
        </p:txBody>
      </p:sp>
      <p:pic>
        <p:nvPicPr>
          <p:cNvPr id="24580" name="Picture 3" descr="Konstantin Tsiolkovsky.jpg"/>
          <p:cNvPicPr>
            <a:picLocks noChangeAspect="1"/>
          </p:cNvPicPr>
          <p:nvPr/>
        </p:nvPicPr>
        <p:blipFill>
          <a:blip r:embed="rId2"/>
          <a:srcRect/>
          <a:stretch>
            <a:fillRect/>
          </a:stretch>
        </p:blipFill>
        <p:spPr bwMode="auto">
          <a:xfrm>
            <a:off x="6572250" y="4000500"/>
            <a:ext cx="1571625" cy="2197100"/>
          </a:xfrm>
          <a:prstGeom prst="rect">
            <a:avLst/>
          </a:prstGeom>
          <a:noFill/>
          <a:ln w="9525">
            <a:noFill/>
            <a:miter lim="800000"/>
            <a:headEnd/>
            <a:tailEnd/>
          </a:ln>
        </p:spPr>
      </p:pic>
      <p:pic>
        <p:nvPicPr>
          <p:cNvPr id="24581" name="Picture 4" descr="Soviet propaganda family.jpg"/>
          <p:cNvPicPr>
            <a:picLocks noChangeAspect="1"/>
          </p:cNvPicPr>
          <p:nvPr/>
        </p:nvPicPr>
        <p:blipFill>
          <a:blip r:embed="rId3"/>
          <a:srcRect/>
          <a:stretch>
            <a:fillRect/>
          </a:stretch>
        </p:blipFill>
        <p:spPr bwMode="auto">
          <a:xfrm>
            <a:off x="3643313" y="4214813"/>
            <a:ext cx="2533650" cy="1809750"/>
          </a:xfrm>
          <a:prstGeom prst="rect">
            <a:avLst/>
          </a:prstGeom>
          <a:noFill/>
          <a:ln w="9525">
            <a:noFill/>
            <a:miter lim="800000"/>
            <a:headEnd/>
            <a:tailEnd/>
          </a:ln>
        </p:spPr>
      </p:pic>
      <p:pic>
        <p:nvPicPr>
          <p:cNvPr id="24582" name="Picture 5" descr="Hammer and Sickle.jpg"/>
          <p:cNvPicPr>
            <a:picLocks noChangeAspect="1"/>
          </p:cNvPicPr>
          <p:nvPr/>
        </p:nvPicPr>
        <p:blipFill>
          <a:blip r:embed="rId4"/>
          <a:srcRect/>
          <a:stretch>
            <a:fillRect/>
          </a:stretch>
        </p:blipFill>
        <p:spPr bwMode="auto">
          <a:xfrm>
            <a:off x="1000125" y="4500563"/>
            <a:ext cx="2143125" cy="2133600"/>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4294967295"/>
          </p:nvPr>
        </p:nvSpPr>
        <p:spPr>
          <a:xfrm>
            <a:off x="214313" y="0"/>
            <a:ext cx="8229600" cy="4525963"/>
          </a:xfrm>
        </p:spPr>
        <p:txBody>
          <a:bodyPr/>
          <a:lstStyle/>
          <a:p>
            <a:pPr>
              <a:buFont typeface="Arial" charset="0"/>
              <a:buNone/>
            </a:pPr>
            <a:endParaRPr lang="en-GB" sz="2400" smtClean="0"/>
          </a:p>
          <a:p>
            <a:pPr>
              <a:buFont typeface="Arial" charset="0"/>
              <a:buNone/>
            </a:pPr>
            <a:r>
              <a:rPr lang="en-GB" sz="2400" smtClean="0"/>
              <a:t>Matter and feeling are inseparable. All matter is alive, although we should consider living only that which has a sufficiently strong sense of feeling. The universe is rationally-organised. Lower life forms in which spirit is dormant evolve into higher ones in which it is awakened. Eventually we will cease to be physical and become one with rays of cosmic energy.</a:t>
            </a:r>
            <a:endParaRPr lang="en-US" sz="2400" smtClean="0"/>
          </a:p>
        </p:txBody>
      </p:sp>
      <p:pic>
        <p:nvPicPr>
          <p:cNvPr id="25603" name="Picture 3" descr="Tsiolkovsky selected works.jpg"/>
          <p:cNvPicPr>
            <a:picLocks noChangeAspect="1"/>
          </p:cNvPicPr>
          <p:nvPr/>
        </p:nvPicPr>
        <p:blipFill>
          <a:blip r:embed="rId2" cstate="print"/>
          <a:srcRect/>
          <a:stretch>
            <a:fillRect/>
          </a:stretch>
        </p:blipFill>
        <p:spPr bwMode="auto">
          <a:xfrm>
            <a:off x="214313" y="3500438"/>
            <a:ext cx="2163762" cy="3357562"/>
          </a:xfrm>
          <a:prstGeom prst="rect">
            <a:avLst/>
          </a:prstGeom>
          <a:noFill/>
          <a:ln w="9525">
            <a:noFill/>
            <a:miter lim="800000"/>
            <a:headEnd/>
            <a:tailEnd/>
          </a:ln>
        </p:spPr>
      </p:pic>
      <p:pic>
        <p:nvPicPr>
          <p:cNvPr id="25604" name="Picture 4" descr="Tsiolkovsky p 147.jpeg"/>
          <p:cNvPicPr>
            <a:picLocks noChangeAspect="1"/>
          </p:cNvPicPr>
          <p:nvPr/>
        </p:nvPicPr>
        <p:blipFill>
          <a:blip r:embed="rId3"/>
          <a:srcRect/>
          <a:stretch>
            <a:fillRect/>
          </a:stretch>
        </p:blipFill>
        <p:spPr bwMode="auto">
          <a:xfrm>
            <a:off x="2428875" y="3929063"/>
            <a:ext cx="6715125" cy="2609850"/>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i="1" smtClean="0"/>
              <a:t>Context: The Soviet Cosmic Utopia</a:t>
            </a:r>
            <a:endParaRPr lang="en-US" smtClean="0"/>
          </a:p>
        </p:txBody>
      </p:sp>
      <p:sp>
        <p:nvSpPr>
          <p:cNvPr id="26627" name="Content Placeholder 2"/>
          <p:cNvSpPr>
            <a:spLocks noGrp="1"/>
          </p:cNvSpPr>
          <p:nvPr>
            <p:ph idx="1"/>
          </p:nvPr>
        </p:nvSpPr>
        <p:spPr/>
        <p:txBody>
          <a:bodyPr/>
          <a:lstStyle/>
          <a:p>
            <a:pPr eaLnBrk="1" hangingPunct="1"/>
            <a:r>
              <a:rPr lang="en-GB" smtClean="0"/>
              <a:t>October 17-31 1961.</a:t>
            </a:r>
          </a:p>
          <a:p>
            <a:pPr eaLnBrk="1" hangingPunct="1"/>
            <a:r>
              <a:rPr lang="en-GB" smtClean="0"/>
              <a:t>22</a:t>
            </a:r>
            <a:r>
              <a:rPr lang="en-GB" baseline="30000" smtClean="0"/>
              <a:t>nd</a:t>
            </a:r>
            <a:r>
              <a:rPr lang="en-GB" smtClean="0"/>
              <a:t> congress of the Soviet Communist Party adopts the Third Programme.</a:t>
            </a:r>
          </a:p>
          <a:p>
            <a:pPr eaLnBrk="1" hangingPunct="1"/>
            <a:r>
              <a:rPr lang="en-GB" smtClean="0"/>
              <a:t>The USSR was to achieve communism within twenty years: ‘this generation will live under it’.</a:t>
            </a:r>
            <a:endParaRPr lang="en-US" smtClean="0"/>
          </a:p>
        </p:txBody>
      </p:sp>
      <p:pic>
        <p:nvPicPr>
          <p:cNvPr id="26628" name="Picture 3" descr="Kruschev.jpg"/>
          <p:cNvPicPr>
            <a:picLocks noChangeAspect="1"/>
          </p:cNvPicPr>
          <p:nvPr/>
        </p:nvPicPr>
        <p:blipFill>
          <a:blip r:embed="rId2"/>
          <a:srcRect/>
          <a:stretch>
            <a:fillRect/>
          </a:stretch>
        </p:blipFill>
        <p:spPr bwMode="auto">
          <a:xfrm>
            <a:off x="6000750" y="4500563"/>
            <a:ext cx="1619250" cy="1800225"/>
          </a:xfrm>
          <a:prstGeom prst="rect">
            <a:avLst/>
          </a:prstGeom>
          <a:noFill/>
          <a:ln w="9525">
            <a:noFill/>
            <a:miter lim="800000"/>
            <a:headEnd/>
            <a:tailEnd/>
          </a:ln>
        </p:spPr>
      </p:pic>
      <p:pic>
        <p:nvPicPr>
          <p:cNvPr id="26629" name="Picture 4" descr="Utopian soviet peasant.jpg"/>
          <p:cNvPicPr>
            <a:picLocks noChangeAspect="1"/>
          </p:cNvPicPr>
          <p:nvPr/>
        </p:nvPicPr>
        <p:blipFill>
          <a:blip r:embed="rId3"/>
          <a:srcRect/>
          <a:stretch>
            <a:fillRect/>
          </a:stretch>
        </p:blipFill>
        <p:spPr bwMode="auto">
          <a:xfrm>
            <a:off x="1928813" y="4714875"/>
            <a:ext cx="2286000" cy="1493838"/>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endParaRPr lang="en-US" smtClean="0"/>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smtClean="0"/>
              <a:t>Hypothesis:</a:t>
            </a:r>
          </a:p>
          <a:p>
            <a:pPr eaLnBrk="1" fontAlgn="auto" hangingPunct="1">
              <a:spcAft>
                <a:spcPts val="0"/>
              </a:spcAft>
              <a:buFont typeface="Arial" pitchFamily="34" charset="0"/>
              <a:buChar char="•"/>
              <a:defRPr/>
            </a:pPr>
            <a:r>
              <a:rPr lang="en-GB" dirty="0" smtClean="0"/>
              <a:t>In the Narrative sense, space exploration is a psychological enterprise</a:t>
            </a:r>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dirty="0" smtClean="0"/>
              <a:t>Technology is an adjunct to the psychological imperative.</a:t>
            </a:r>
          </a:p>
          <a:p>
            <a:pPr eaLnBrk="1" fontAlgn="auto" hangingPunct="1">
              <a:spcAft>
                <a:spcPts val="0"/>
              </a:spcAft>
              <a:buFont typeface="Arial" pitchFamily="34" charset="0"/>
              <a:buChar char="•"/>
              <a:defRPr/>
            </a:pPr>
            <a:r>
              <a:rPr lang="en-GB" dirty="0" smtClean="0"/>
              <a:t>Scientific discoveries serve </a:t>
            </a:r>
          </a:p>
          <a:p>
            <a:pPr eaLnBrk="1" fontAlgn="auto" hangingPunct="1">
              <a:spcAft>
                <a:spcPts val="0"/>
              </a:spcAft>
              <a:buFont typeface="Arial" pitchFamily="34" charset="0"/>
              <a:buChar char="•"/>
              <a:defRPr/>
            </a:pPr>
            <a:r>
              <a:rPr lang="en-GB" dirty="0" smtClean="0"/>
              <a:t>psychological needs.</a:t>
            </a:r>
            <a:endParaRPr lang="en-GB" dirty="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US" dirty="0"/>
          </a:p>
        </p:txBody>
      </p:sp>
      <p:pic>
        <p:nvPicPr>
          <p:cNvPr id="27652" name="Picture 3" descr="Phrenology Head.jpg"/>
          <p:cNvPicPr>
            <a:picLocks noChangeAspect="1"/>
          </p:cNvPicPr>
          <p:nvPr/>
        </p:nvPicPr>
        <p:blipFill>
          <a:blip r:embed="rId2"/>
          <a:srcRect/>
          <a:stretch>
            <a:fillRect/>
          </a:stretch>
        </p:blipFill>
        <p:spPr bwMode="auto">
          <a:xfrm>
            <a:off x="6500813" y="500063"/>
            <a:ext cx="2143125" cy="2470150"/>
          </a:xfrm>
          <a:prstGeom prst="rect">
            <a:avLst/>
          </a:prstGeom>
          <a:noFill/>
          <a:ln w="9525">
            <a:noFill/>
            <a:miter lim="800000"/>
            <a:headEnd/>
            <a:tailEnd/>
          </a:ln>
        </p:spPr>
      </p:pic>
      <p:pic>
        <p:nvPicPr>
          <p:cNvPr id="27653" name="Picture 4" descr="Freud_Sofa.jpeg"/>
          <p:cNvPicPr>
            <a:picLocks noChangeAspect="1"/>
          </p:cNvPicPr>
          <p:nvPr/>
        </p:nvPicPr>
        <p:blipFill>
          <a:blip r:embed="rId3"/>
          <a:srcRect/>
          <a:stretch>
            <a:fillRect/>
          </a:stretch>
        </p:blipFill>
        <p:spPr bwMode="auto">
          <a:xfrm>
            <a:off x="5857875" y="4714875"/>
            <a:ext cx="2643188" cy="1990725"/>
          </a:xfrm>
          <a:prstGeom prst="rect">
            <a:avLst/>
          </a:prstGeom>
          <a:noFill/>
          <a:ln w="9525">
            <a:noFill/>
            <a:miter lim="800000"/>
            <a:headEnd/>
            <a:tailEnd/>
          </a:ln>
        </p:spPr>
      </p:pic>
      <p:pic>
        <p:nvPicPr>
          <p:cNvPr id="27654" name="Picture 5" descr="Freud.jpg"/>
          <p:cNvPicPr>
            <a:picLocks noChangeAspect="1"/>
          </p:cNvPicPr>
          <p:nvPr/>
        </p:nvPicPr>
        <p:blipFill>
          <a:blip r:embed="rId4"/>
          <a:srcRect/>
          <a:stretch>
            <a:fillRect/>
          </a:stretch>
        </p:blipFill>
        <p:spPr bwMode="auto">
          <a:xfrm>
            <a:off x="2500313" y="571500"/>
            <a:ext cx="1852612" cy="1928813"/>
          </a:xfrm>
          <a:prstGeom prst="rect">
            <a:avLst/>
          </a:prstGeom>
          <a:noFill/>
          <a:ln w="9525">
            <a:noFill/>
            <a:miter lim="800000"/>
            <a:headEnd/>
            <a:tailEnd/>
          </a:ln>
        </p:spPr>
      </p:pic>
      <p:pic>
        <p:nvPicPr>
          <p:cNvPr id="27655" name="Picture 6" descr="Jung.jpeg"/>
          <p:cNvPicPr>
            <a:picLocks noChangeAspect="1"/>
          </p:cNvPicPr>
          <p:nvPr/>
        </p:nvPicPr>
        <p:blipFill>
          <a:blip r:embed="rId5"/>
          <a:srcRect/>
          <a:stretch>
            <a:fillRect/>
          </a:stretch>
        </p:blipFill>
        <p:spPr bwMode="auto">
          <a:xfrm>
            <a:off x="642938" y="285750"/>
            <a:ext cx="1571625" cy="2087563"/>
          </a:xfrm>
          <a:prstGeom prst="rect">
            <a:avLst/>
          </a:prstGeom>
          <a:noFill/>
          <a:ln w="9525">
            <a:noFill/>
            <a:miter lim="800000"/>
            <a:headEnd/>
            <a:tailEnd/>
          </a:ln>
        </p:spPr>
      </p:pic>
      <p:pic>
        <p:nvPicPr>
          <p:cNvPr id="27656" name="Picture 7" descr="B.F.Skinner.jpg"/>
          <p:cNvPicPr>
            <a:picLocks noChangeAspect="1"/>
          </p:cNvPicPr>
          <p:nvPr/>
        </p:nvPicPr>
        <p:blipFill>
          <a:blip r:embed="rId6"/>
          <a:srcRect/>
          <a:stretch>
            <a:fillRect/>
          </a:stretch>
        </p:blipFill>
        <p:spPr bwMode="auto">
          <a:xfrm>
            <a:off x="4572000" y="428625"/>
            <a:ext cx="1819275" cy="1800225"/>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endParaRPr lang="en-US" smtClean="0"/>
          </a:p>
        </p:txBody>
      </p:sp>
      <p:sp>
        <p:nvSpPr>
          <p:cNvPr id="28675" name="Content Placeholder 2"/>
          <p:cNvSpPr>
            <a:spLocks noGrp="1"/>
          </p:cNvSpPr>
          <p:nvPr>
            <p:ph idx="1"/>
          </p:nvPr>
        </p:nvSpPr>
        <p:spPr/>
        <p:txBody>
          <a:bodyPr/>
          <a:lstStyle/>
          <a:p>
            <a:pPr eaLnBrk="1" hangingPunct="1"/>
            <a:r>
              <a:rPr lang="en-GB" smtClean="0"/>
              <a:t>We could equally say that the Space Race is </a:t>
            </a:r>
          </a:p>
          <a:p>
            <a:pPr eaLnBrk="1" hangingPunct="1"/>
            <a:r>
              <a:rPr lang="en-GB" smtClean="0"/>
              <a:t>a religious enterprise</a:t>
            </a:r>
          </a:p>
          <a:p>
            <a:pPr eaLnBrk="1" hangingPunct="1"/>
            <a:r>
              <a:rPr lang="en-GB" smtClean="0"/>
              <a:t>a mythical enterprise</a:t>
            </a:r>
          </a:p>
          <a:p>
            <a:pPr eaLnBrk="1" hangingPunct="1"/>
            <a:r>
              <a:rPr lang="en-GB" smtClean="0"/>
              <a:t>a desire for salvation parallel to the acquisitive functions of consumerism......</a:t>
            </a:r>
          </a:p>
          <a:p>
            <a:pPr eaLnBrk="1" hangingPunct="1"/>
            <a:r>
              <a:rPr lang="en-GB" smtClean="0"/>
              <a:t>and....?</a:t>
            </a:r>
            <a:endParaRPr lang="en-US" smtClean="0"/>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Overview Effect</a:t>
            </a:r>
            <a:endParaRPr lang="en-US" dirty="0"/>
          </a:p>
        </p:txBody>
      </p:sp>
      <p:sp>
        <p:nvSpPr>
          <p:cNvPr id="4" name="Content Placeholder 3"/>
          <p:cNvSpPr>
            <a:spLocks noGrp="1"/>
          </p:cNvSpPr>
          <p:nvPr>
            <p:ph sz="half" idx="1"/>
          </p:nvPr>
        </p:nvSpPr>
        <p:spPr/>
        <p:txBody>
          <a:bodyPr/>
          <a:lstStyle/>
          <a:p>
            <a:r>
              <a:rPr lang="en-US" dirty="0" smtClean="0"/>
              <a:t>Named by Frank White in 1987 in order to describe the experiences reported by some astronauts when seeing Earth from space for the first time.</a:t>
            </a:r>
          </a:p>
          <a:p>
            <a:r>
              <a:rPr lang="en-US" sz="1400" dirty="0" smtClean="0"/>
              <a:t>Frank White, </a:t>
            </a:r>
            <a:r>
              <a:rPr lang="en-US" sz="1400" i="1" dirty="0" smtClean="0"/>
              <a:t>The Overview Effect—Space Exploration and Human Evolution</a:t>
            </a:r>
            <a:r>
              <a:rPr lang="en-US" sz="1400" dirty="0" smtClean="0"/>
              <a:t> (Boston, Houghton-Mifflin, 1987).</a:t>
            </a:r>
            <a:endParaRPr lang="en-US" sz="1400" dirty="0"/>
          </a:p>
        </p:txBody>
      </p:sp>
      <p:pic>
        <p:nvPicPr>
          <p:cNvPr id="6" name="Content Placeholder 5" descr="earth-from-space-western.jpeg"/>
          <p:cNvPicPr>
            <a:picLocks noGrp="1" noChangeAspect="1"/>
          </p:cNvPicPr>
          <p:nvPr>
            <p:ph sz="half" idx="2"/>
          </p:nvPr>
        </p:nvPicPr>
        <p:blipFill>
          <a:blip r:embed="rId2" cstate="print"/>
          <a:stretch>
            <a:fillRect/>
          </a:stretch>
        </p:blipFill>
        <p:spPr>
          <a:xfrm>
            <a:off x="4648200" y="1843881"/>
            <a:ext cx="4038600" cy="403860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The Overview Effect: a personal testimony</a:t>
            </a:r>
            <a:endParaRPr lang="en-US" dirty="0"/>
          </a:p>
        </p:txBody>
      </p:sp>
      <p:sp>
        <p:nvSpPr>
          <p:cNvPr id="6" name="Content Placeholder 5"/>
          <p:cNvSpPr>
            <a:spLocks noGrp="1"/>
          </p:cNvSpPr>
          <p:nvPr>
            <p:ph idx="1"/>
          </p:nvPr>
        </p:nvSpPr>
        <p:spPr/>
        <p:txBody>
          <a:bodyPr/>
          <a:lstStyle/>
          <a:p>
            <a:r>
              <a:rPr lang="en-US" sz="1400" dirty="0" smtClean="0"/>
              <a:t>Geoff Hoffman described his own experience beginning with the launch, in which for the first time on a solo mission, he waited in the capsule completely alone, without the army of technicians who had been present on previous days, the shaking produced by the temperature fluctuations in super-cooled fuel, a lurch to left and right at ignition, and then an awesome shaking at lift-off. The vehicle, he said, ‘is alive’. A period of transition followed as noise and blue sky gave way to silence and black sky. Hoffman described the shocking beauty of the sun set in a black sky, a black unlike any black he had witnessed before, the profound sense of dislocation from the body that results from weightlessness, and the strange sensation of looking down at the earth, watching the terrestrial sky from above instead of from below, witnessing the flash of lightning storms and meteors plunging into the atmosphere. He saw the world as one, drawing salutary ecological lessons from the visible deforestation of tropical areas. Inspired by the ethereal nature of the earth’s halo, Hoffman hesitated to use the word ‘spiritual’, put to him in a leading question, but was happy to describe the condition that he experienced on his mission as being a ‘state of grace’, words which he said had been suggested to him by a Jesuit priest. </a:t>
            </a:r>
          </a:p>
          <a:p>
            <a:r>
              <a:rPr lang="en-US" sz="1400" dirty="0" smtClean="0"/>
              <a:t>Geoff Hoffman, BBC Radio 4, IPM, 25 May 2013,</a:t>
            </a:r>
          </a:p>
          <a:p>
            <a:endParaRPr lang="en-US" dirty="0"/>
          </a:p>
        </p:txBody>
      </p:sp>
      <p:pic>
        <p:nvPicPr>
          <p:cNvPr id="7" name="Picture 6" descr="Geoff Hoffman.jpeg"/>
          <p:cNvPicPr>
            <a:picLocks noChangeAspect="1"/>
          </p:cNvPicPr>
          <p:nvPr/>
        </p:nvPicPr>
        <p:blipFill>
          <a:blip r:embed="rId2"/>
          <a:stretch>
            <a:fillRect/>
          </a:stretch>
        </p:blipFill>
        <p:spPr>
          <a:xfrm>
            <a:off x="6067022" y="4357694"/>
            <a:ext cx="2788042" cy="219857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US" dirty="0" smtClean="0"/>
              <a:t>Overview Institute. </a:t>
            </a:r>
            <a:endParaRPr lang="en-US" dirty="0"/>
          </a:p>
        </p:txBody>
      </p:sp>
      <p:sp>
        <p:nvSpPr>
          <p:cNvPr id="3" name="Content Placeholder 2"/>
          <p:cNvSpPr>
            <a:spLocks noGrp="1"/>
          </p:cNvSpPr>
          <p:nvPr>
            <p:ph idx="1"/>
          </p:nvPr>
        </p:nvSpPr>
        <p:spPr/>
        <p:txBody>
          <a:bodyPr/>
          <a:lstStyle/>
          <a:p>
            <a:r>
              <a:rPr lang="en-US" sz="1600" dirty="0" smtClean="0"/>
              <a:t>The Institute’s apocalyptic and Utopian agenda is clearly spelled out:</a:t>
            </a:r>
          </a:p>
          <a:p>
            <a:r>
              <a:rPr lang="en-US" sz="1600" dirty="0" smtClean="0"/>
              <a:t> </a:t>
            </a:r>
          </a:p>
          <a:p>
            <a:r>
              <a:rPr lang="en-US" sz="1600" dirty="0" smtClean="0"/>
              <a:t>‘We live at a critical moment in human history. The challenges of climate change, food, water and energy shortages as well as the increasing disparity between the developed and developing nations are testing our will to unite, while differences in religions, cultures, and politics continue to keep us apart. The creation of a ‘global village’ through satellite TV and the Internet is still struggling to connect the world into one community.  At this critical moment, our greatest need is for a global vision of planetary unity and purpose for humanity as a whole.’</a:t>
            </a:r>
          </a:p>
          <a:p>
            <a:r>
              <a:rPr lang="en-US" sz="1600" dirty="0" smtClean="0"/>
              <a:t>‘Overview’, </a:t>
            </a:r>
            <a:r>
              <a:rPr lang="en-US" sz="1600" u="sng" dirty="0" smtClean="0">
                <a:hlinkClick r:id="rId2"/>
              </a:rPr>
              <a:t>http://vimeo.com/55073825</a:t>
            </a:r>
            <a:r>
              <a:rPr lang="en-US" sz="1600" dirty="0" smtClean="0"/>
              <a:t>; The Overview Institute,</a:t>
            </a:r>
          </a:p>
          <a:p>
            <a:r>
              <a:rPr lang="en-US" sz="1600" u="sng" dirty="0" smtClean="0">
                <a:hlinkClick r:id="rId3"/>
              </a:rPr>
              <a:t>http://www.overviewinstitute.org/</a:t>
            </a:r>
            <a:r>
              <a:rPr lang="en-US" sz="1600" dirty="0" smtClean="0"/>
              <a:t>.</a:t>
            </a:r>
          </a:p>
          <a:p>
            <a:r>
              <a:rPr lang="en-US" sz="1600" dirty="0" smtClean="0"/>
              <a:t>The Overview Institute: Declaration of Vision and Principles,</a:t>
            </a:r>
          </a:p>
          <a:p>
            <a:r>
              <a:rPr lang="en-US" sz="1600" u="sng" dirty="0" smtClean="0">
                <a:hlinkClick r:id="rId4"/>
              </a:rPr>
              <a:t>http://www.overviewinstitute.org/index.php/about-us/declaration-of-vision-and-principles</a:t>
            </a:r>
            <a:r>
              <a:rPr lang="en-US" sz="1600" dirty="0" smtClean="0"/>
              <a:t> [accessed 25 May 2013].</a:t>
            </a:r>
          </a:p>
          <a:p>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The Overview Institute and the Maya Prophecies compared</a:t>
            </a:r>
            <a:endParaRPr lang="en-US" dirty="0"/>
          </a:p>
        </p:txBody>
      </p:sp>
      <p:sp>
        <p:nvSpPr>
          <p:cNvPr id="5" name="Content Placeholder 4"/>
          <p:cNvSpPr>
            <a:spLocks noGrp="1"/>
          </p:cNvSpPr>
          <p:nvPr>
            <p:ph sz="half" idx="1"/>
          </p:nvPr>
        </p:nvSpPr>
        <p:spPr/>
        <p:txBody>
          <a:bodyPr>
            <a:normAutofit fontScale="92500"/>
          </a:bodyPr>
          <a:lstStyle/>
          <a:p>
            <a:r>
              <a:rPr lang="en-US" sz="1400" b="1" dirty="0" smtClean="0"/>
              <a:t>‘We live at a critical moment in human history. </a:t>
            </a:r>
            <a:r>
              <a:rPr lang="en-US" sz="1400" dirty="0" smtClean="0"/>
              <a:t>The challenges of climate change, food, water and energy shortages as well as the increasing disparity between the developed and developing nations are testing our will to unite, while differences in religions, cultures, and politics continue to keep us apart. </a:t>
            </a:r>
            <a:r>
              <a:rPr lang="en-US" sz="1400" b="1" dirty="0" smtClean="0"/>
              <a:t>The creation of a ‘global village’ through satellite TV and the Internet is still struggling to connect the world into one community.  At this critical moment, our greatest need is for a global vision of planetary unity and purpose for humanity as a whole.’</a:t>
            </a:r>
          </a:p>
          <a:p>
            <a:endParaRPr lang="en-US" dirty="0"/>
          </a:p>
        </p:txBody>
      </p:sp>
      <p:sp>
        <p:nvSpPr>
          <p:cNvPr id="6" name="Content Placeholder 5"/>
          <p:cNvSpPr>
            <a:spLocks noGrp="1"/>
          </p:cNvSpPr>
          <p:nvPr>
            <p:ph sz="half" idx="2"/>
          </p:nvPr>
        </p:nvSpPr>
        <p:spPr>
          <a:xfrm>
            <a:off x="4714876" y="1571612"/>
            <a:ext cx="4038600" cy="4525963"/>
          </a:xfrm>
        </p:spPr>
        <p:txBody>
          <a:bodyPr>
            <a:normAutofit fontScale="92500"/>
          </a:bodyPr>
          <a:lstStyle/>
          <a:p>
            <a:r>
              <a:rPr lang="en-GB" sz="1400" dirty="0" smtClean="0"/>
              <a:t>‘December 21, 2012 marks the completion of the Great Mayan Cycle, and the beginning of a New World Age. There are many predictions of what might happen on this day that, if they do not occur, could mislead many to perceive this date as meaningless. By focusing too heavily on external events, one may be missing the true significance of this prophetic date. Regardless of what happens externally on this day, </a:t>
            </a:r>
            <a:r>
              <a:rPr lang="en-GB" sz="1400" b="1" dirty="0" smtClean="0"/>
              <a:t>December 21, 2012 is a clear marker of the transition of World Ages</a:t>
            </a:r>
            <a:r>
              <a:rPr lang="en-GB" sz="1400" dirty="0" smtClean="0"/>
              <a:t>. </a:t>
            </a:r>
            <a:r>
              <a:rPr lang="en-GB" sz="1400" b="1" dirty="0" smtClean="0"/>
              <a:t>This synchronization is inviting all of humanity to open to imagining, envisioning and actualizing the possibilities of gradual, positive transformation of our human culture in harmony with the Earth. As we </a:t>
            </a:r>
            <a:r>
              <a:rPr lang="en-GB" sz="1400" b="1" i="1" dirty="0" smtClean="0"/>
              <a:t>internally align</a:t>
            </a:r>
            <a:r>
              <a:rPr lang="en-GB" sz="1400" b="1" dirty="0" smtClean="0"/>
              <a:t> with this grand shifting of cycles we can contribute our personal inspiration and commitment to being part of this collective </a:t>
            </a:r>
            <a:r>
              <a:rPr lang="en-GB" sz="1400" dirty="0" smtClean="0"/>
              <a:t>transformation’.</a:t>
            </a:r>
            <a:r>
              <a:rPr lang="en-GB" u="sng" dirty="0" smtClean="0">
                <a:hlinkClick r:id="rId2"/>
              </a:rPr>
              <a:t> </a:t>
            </a:r>
            <a:r>
              <a:rPr lang="en-GB" sz="1100" u="sng" dirty="0" smtClean="0">
                <a:hlinkClick r:id="rId2"/>
              </a:rPr>
              <a:t>http://www.13moon.com/prophecy%20page.htm</a:t>
            </a:r>
            <a:endParaRPr lang="en-US" sz="1100" dirty="0" smtClean="0"/>
          </a:p>
          <a:p>
            <a:r>
              <a:rPr lang="en-GB" dirty="0" smtClean="0"/>
              <a:t>, </a:t>
            </a:r>
            <a:endParaRPr lang="en-US" sz="12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sz="3600" smtClean="0"/>
              <a:t>The entire land basks in the reflected glory!</a:t>
            </a:r>
            <a:endParaRPr lang="en-US" sz="3600" smtClean="0"/>
          </a:p>
        </p:txBody>
      </p:sp>
      <p:sp>
        <p:nvSpPr>
          <p:cNvPr id="38915" name="Content Placeholder 2"/>
          <p:cNvSpPr>
            <a:spLocks noGrp="1"/>
          </p:cNvSpPr>
          <p:nvPr>
            <p:ph idx="1"/>
          </p:nvPr>
        </p:nvSpPr>
        <p:spPr/>
        <p:txBody>
          <a:bodyPr/>
          <a:lstStyle/>
          <a:p>
            <a:r>
              <a:rPr lang="en-GB" i="1" smtClean="0"/>
              <a:t>‘Glory  to the Native Land of the Heroes’</a:t>
            </a:r>
            <a:endParaRPr lang="en-US" i="1" smtClean="0"/>
          </a:p>
        </p:txBody>
      </p:sp>
      <p:pic>
        <p:nvPicPr>
          <p:cNvPr id="38916" name="Picture 3" descr="Heroic astronaut.jpg"/>
          <p:cNvPicPr>
            <a:picLocks noChangeAspect="1"/>
          </p:cNvPicPr>
          <p:nvPr/>
        </p:nvPicPr>
        <p:blipFill>
          <a:blip r:embed="rId2"/>
          <a:srcRect/>
          <a:stretch>
            <a:fillRect/>
          </a:stretch>
        </p:blipFill>
        <p:spPr bwMode="auto">
          <a:xfrm>
            <a:off x="2000250" y="2500313"/>
            <a:ext cx="5722938" cy="3465512"/>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endParaRPr lang="en-US" smtClean="0"/>
          </a:p>
        </p:txBody>
      </p:sp>
      <p:pic>
        <p:nvPicPr>
          <p:cNvPr id="43011" name="Content Placeholder 3" descr="Sunday Times 'Eureka' issue 21 June 2011.jpg"/>
          <p:cNvPicPr>
            <a:picLocks noGrp="1" noChangeAspect="1"/>
          </p:cNvPicPr>
          <p:nvPr>
            <p:ph idx="1"/>
          </p:nvPr>
        </p:nvPicPr>
        <p:blipFill>
          <a:blip r:embed="rId2"/>
          <a:srcRect/>
          <a:stretch>
            <a:fillRect/>
          </a:stretch>
        </p:blipFill>
        <p:spPr>
          <a:xfrm>
            <a:off x="1285875" y="142875"/>
            <a:ext cx="6502400" cy="6715125"/>
          </a:xfrm>
        </p:spPr>
      </p:pic>
      <p:pic>
        <p:nvPicPr>
          <p:cNvPr id="43012" name="Picture 3" descr="TSD_logo high res.jpg"/>
          <p:cNvPicPr>
            <a:picLocks noChangeAspect="1"/>
          </p:cNvPicPr>
          <p:nvPr/>
        </p:nvPicPr>
        <p:blipFill>
          <a:blip r:embed="rId3"/>
          <a:srcRect/>
          <a:stretch>
            <a:fillRect/>
          </a:stretch>
        </p:blipFill>
        <p:spPr bwMode="auto">
          <a:xfrm>
            <a:off x="2571750" y="5384800"/>
            <a:ext cx="3571875" cy="147320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TotalTime>
  <Words>1787</Words>
  <Application>Microsoft Office PowerPoint</Application>
  <PresentationFormat>On-screen Show (4:3)</PresentationFormat>
  <Paragraphs>104</Paragraphs>
  <Slides>37</Slides>
  <Notes>0</Notes>
  <HiddenSlides>5</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Nick Campion</vt:lpstr>
      <vt:lpstr>Slide 2</vt:lpstr>
      <vt:lpstr>Shwedagon Pagoda </vt:lpstr>
      <vt:lpstr>Shwedagon Prayer Pavilion </vt:lpstr>
      <vt:lpstr>Shwedagon Moon</vt:lpstr>
      <vt:lpstr>Shwedagon Sun</vt:lpstr>
      <vt:lpstr>Shwedagon Mercury</vt:lpstr>
      <vt:lpstr>Shwedagon Mars</vt:lpstr>
      <vt:lpstr>Shwedagon North Node</vt:lpstr>
      <vt:lpstr>Shwedagon 28 day pagoda: Jupiter, Sun, Venus</vt:lpstr>
      <vt:lpstr>Shwedagon - 28 day pagoda : North node; Mercury and Mars</vt:lpstr>
      <vt:lpstr>Slide 12</vt:lpstr>
      <vt:lpstr>Slide 13</vt:lpstr>
      <vt:lpstr>Slide 14</vt:lpstr>
      <vt:lpstr>The Ascent to the Stars</vt:lpstr>
      <vt:lpstr>Claudius Ptolemy 2nd c: astronomer, astrologer, geographer, polymath</vt:lpstr>
      <vt:lpstr>Marcus Aurelius.  Emperor 161-80 </vt:lpstr>
      <vt:lpstr>The Soul’s Ascent to the Stars: The Corpus Hermeticum c 2nd/1st c BCE</vt:lpstr>
      <vt:lpstr>The Journey to the Stars - Dante</vt:lpstr>
      <vt:lpstr>Slide 20</vt:lpstr>
      <vt:lpstr>Two truths in Kennedy’s speech to congress of 25 May 1961</vt:lpstr>
      <vt:lpstr>Slide 22</vt:lpstr>
      <vt:lpstr>With Frank Malina on that day was Jack Parsons (1914-1952)</vt:lpstr>
      <vt:lpstr>Slide 24</vt:lpstr>
      <vt:lpstr>Slide 25</vt:lpstr>
      <vt:lpstr>The Age of Horus is Beginning</vt:lpstr>
      <vt:lpstr>Aspirations: The Soviet Cosmic Utopia The next stage of human evolution is in space</vt:lpstr>
      <vt:lpstr>Slide 28</vt:lpstr>
      <vt:lpstr>Context: The Soviet Cosmic Utopia</vt:lpstr>
      <vt:lpstr>Slide 30</vt:lpstr>
      <vt:lpstr>Slide 31</vt:lpstr>
      <vt:lpstr>The Overview Effect</vt:lpstr>
      <vt:lpstr>The Overview Effect: a personal testimony</vt:lpstr>
      <vt:lpstr>The Overview Institute. </vt:lpstr>
      <vt:lpstr>The Overview Institute and the Maya Prophecies compared</vt:lpstr>
      <vt:lpstr>The entire land basks in the reflected glory!</vt:lpstr>
      <vt:lpstr>Slide 37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 </dc:creator>
  <cp:lastModifiedBy> </cp:lastModifiedBy>
  <cp:revision>9</cp:revision>
  <dcterms:created xsi:type="dcterms:W3CDTF">2013-06-19T15:01:43Z</dcterms:created>
  <dcterms:modified xsi:type="dcterms:W3CDTF">2013-06-19T18:16:35Z</dcterms:modified>
</cp:coreProperties>
</file>