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31"/>
  </p:handoutMasterIdLst>
  <p:sldIdLst>
    <p:sldId id="295" r:id="rId2"/>
    <p:sldId id="256" r:id="rId3"/>
    <p:sldId id="257" r:id="rId4"/>
    <p:sldId id="272" r:id="rId5"/>
    <p:sldId id="278" r:id="rId6"/>
    <p:sldId id="281" r:id="rId7"/>
    <p:sldId id="263" r:id="rId8"/>
    <p:sldId id="260" r:id="rId9"/>
    <p:sldId id="268" r:id="rId10"/>
    <p:sldId id="274" r:id="rId11"/>
    <p:sldId id="289" r:id="rId12"/>
    <p:sldId id="261" r:id="rId13"/>
    <p:sldId id="259" r:id="rId14"/>
    <p:sldId id="290" r:id="rId15"/>
    <p:sldId id="265" r:id="rId16"/>
    <p:sldId id="276" r:id="rId17"/>
    <p:sldId id="293" r:id="rId18"/>
    <p:sldId id="294" r:id="rId19"/>
    <p:sldId id="283" r:id="rId20"/>
    <p:sldId id="267" r:id="rId21"/>
    <p:sldId id="285" r:id="rId22"/>
    <p:sldId id="284" r:id="rId23"/>
    <p:sldId id="258" r:id="rId24"/>
    <p:sldId id="286" r:id="rId25"/>
    <p:sldId id="287" r:id="rId26"/>
    <p:sldId id="291" r:id="rId27"/>
    <p:sldId id="292" r:id="rId28"/>
    <p:sldId id="288" r:id="rId29"/>
    <p:sldId id="296" r:id="rId30"/>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07" autoAdjust="0"/>
    <p:restoredTop sz="94660"/>
  </p:normalViewPr>
  <p:slideViewPr>
    <p:cSldViewPr snapToGrid="0">
      <p:cViewPr varScale="1">
        <p:scale>
          <a:sx n="63" d="100"/>
          <a:sy n="63" d="100"/>
        </p:scale>
        <p:origin x="9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58F3E009-F22A-495A-A50B-07256B0ACEDF}" type="datetimeFigureOut">
              <a:rPr lang="en-GB" smtClean="0"/>
              <a:t>15/05/2018</a:t>
            </a:fld>
            <a:endParaRPr lang="en-GB"/>
          </a:p>
        </p:txBody>
      </p:sp>
      <p:sp>
        <p:nvSpPr>
          <p:cNvPr id="4" name="Footer Placeholder 3"/>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2C8DBE5A-CFD3-44E0-B477-4B29736C819F}" type="slidenum">
              <a:rPr lang="en-GB" smtClean="0"/>
              <a:t>‹#›</a:t>
            </a:fld>
            <a:endParaRPr lang="en-GB"/>
          </a:p>
        </p:txBody>
      </p:sp>
    </p:spTree>
    <p:extLst>
      <p:ext uri="{BB962C8B-B14F-4D97-AF65-F5344CB8AC3E}">
        <p14:creationId xmlns:p14="http://schemas.microsoft.com/office/powerpoint/2010/main" val="53532095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ncbi.nlm.nih.gov/"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85160" y="198121"/>
            <a:ext cx="6492240" cy="6463308"/>
          </a:xfrm>
          <a:prstGeom prst="rect">
            <a:avLst/>
          </a:prstGeom>
        </p:spPr>
        <p:txBody>
          <a:bodyPr wrap="square">
            <a:spAutoFit/>
          </a:bodyPr>
          <a:lstStyle/>
          <a:p>
            <a:r>
              <a:rPr lang="en-GB" dirty="0"/>
              <a:t>LEVEL 5 </a:t>
            </a:r>
            <a:r>
              <a:rPr lang="en-GB" dirty="0" smtClean="0"/>
              <a:t>SEMESTER</a:t>
            </a:r>
          </a:p>
          <a:p>
            <a:endParaRPr lang="en-GB" dirty="0" smtClean="0"/>
          </a:p>
          <a:p>
            <a:r>
              <a:rPr lang="en-GB" dirty="0" smtClean="0"/>
              <a:t> </a:t>
            </a:r>
            <a:r>
              <a:rPr lang="en-GB" dirty="0"/>
              <a:t>2 MODULE CODE: </a:t>
            </a:r>
            <a:r>
              <a:rPr lang="en-GB" dirty="0" smtClean="0"/>
              <a:t>M5X00962</a:t>
            </a:r>
          </a:p>
          <a:p>
            <a:r>
              <a:rPr lang="en-GB" dirty="0" smtClean="0"/>
              <a:t> </a:t>
            </a:r>
            <a:r>
              <a:rPr lang="en-GB" dirty="0"/>
              <a:t>EMBEDDED COUNSELLING </a:t>
            </a:r>
            <a:r>
              <a:rPr lang="en-GB" dirty="0" smtClean="0"/>
              <a:t>PRACTICES</a:t>
            </a:r>
          </a:p>
          <a:p>
            <a:endParaRPr lang="en-GB" dirty="0" smtClean="0"/>
          </a:p>
          <a:p>
            <a:r>
              <a:rPr lang="en-GB" dirty="0" smtClean="0"/>
              <a:t> </a:t>
            </a:r>
            <a:r>
              <a:rPr lang="en-GB" dirty="0"/>
              <a:t>ASSESSMENT TYPE: ORAL PRESENTATION ASSESSMENT </a:t>
            </a:r>
            <a:r>
              <a:rPr lang="en-GB" dirty="0" err="1"/>
              <a:t>ASSESSMENT</a:t>
            </a:r>
            <a:r>
              <a:rPr lang="en-GB" dirty="0"/>
              <a:t> COMPONENT: </a:t>
            </a:r>
            <a:r>
              <a:rPr lang="en-GB" dirty="0" smtClean="0"/>
              <a:t>3</a:t>
            </a:r>
          </a:p>
          <a:p>
            <a:r>
              <a:rPr lang="en-GB" dirty="0" smtClean="0"/>
              <a:t> </a:t>
            </a:r>
            <a:r>
              <a:rPr lang="en-GB" dirty="0"/>
              <a:t>COMPONENT WEIGHTING: 40</a:t>
            </a:r>
            <a:r>
              <a:rPr lang="en-GB" dirty="0" smtClean="0"/>
              <a:t>%</a:t>
            </a:r>
          </a:p>
          <a:p>
            <a:endParaRPr lang="en-GB" dirty="0" smtClean="0"/>
          </a:p>
          <a:p>
            <a:r>
              <a:rPr lang="en-GB" dirty="0" smtClean="0"/>
              <a:t> </a:t>
            </a:r>
            <a:r>
              <a:rPr lang="en-GB" dirty="0"/>
              <a:t>MODULE TUTOR: Andrea </a:t>
            </a:r>
            <a:r>
              <a:rPr lang="en-GB" dirty="0" smtClean="0"/>
              <a:t>Williams</a:t>
            </a:r>
          </a:p>
          <a:p>
            <a:endParaRPr lang="en-GB" dirty="0"/>
          </a:p>
          <a:p>
            <a:endParaRPr lang="en-GB" dirty="0" smtClean="0"/>
          </a:p>
          <a:p>
            <a:r>
              <a:rPr lang="en-GB" dirty="0" smtClean="0"/>
              <a:t> </a:t>
            </a:r>
          </a:p>
          <a:p>
            <a:r>
              <a:rPr lang="en-GB" dirty="0" smtClean="0"/>
              <a:t>Word </a:t>
            </a:r>
            <a:r>
              <a:rPr lang="en-GB" dirty="0"/>
              <a:t>Count: 20 Minute Oral Presentation </a:t>
            </a:r>
            <a:endParaRPr lang="en-GB" dirty="0" smtClean="0"/>
          </a:p>
          <a:p>
            <a:r>
              <a:rPr lang="en-GB" dirty="0" smtClean="0"/>
              <a:t>ASSIGNMENT </a:t>
            </a:r>
            <a:r>
              <a:rPr lang="en-GB" dirty="0"/>
              <a:t>TASK: ‘ ‘ This assignment is set as a Power Point Presentation; Reflect on your own use of embedded counselling skills within the module; include implications and recommendations for the use of embedded counselling practices within the health and social care sector</a:t>
            </a:r>
            <a:r>
              <a:rPr lang="en-GB" dirty="0" smtClean="0"/>
              <a:t>.</a:t>
            </a:r>
          </a:p>
          <a:p>
            <a:r>
              <a:rPr lang="en-GB" dirty="0" smtClean="0"/>
              <a:t> </a:t>
            </a:r>
            <a:r>
              <a:rPr lang="en-GB" dirty="0"/>
              <a:t>Your presentation must demonstrate the appropriate academic conventions and presentation of work expected at level </a:t>
            </a:r>
            <a:r>
              <a:rPr lang="en-GB" dirty="0" smtClean="0"/>
              <a:t>5</a:t>
            </a:r>
          </a:p>
          <a:p>
            <a:r>
              <a:rPr lang="en-GB" dirty="0" smtClean="0"/>
              <a:t>’ </a:t>
            </a:r>
            <a:r>
              <a:rPr lang="en-GB" dirty="0"/>
              <a:t>Assignment Submission Date: 16 </a:t>
            </a:r>
            <a:r>
              <a:rPr lang="en-GB" dirty="0" err="1"/>
              <a:t>th</a:t>
            </a:r>
            <a:r>
              <a:rPr lang="en-GB" dirty="0"/>
              <a:t> May 2018</a:t>
            </a:r>
          </a:p>
        </p:txBody>
      </p:sp>
      <p:pic>
        <p:nvPicPr>
          <p:cNvPr id="3" name="Picture 2" descr="UWTSD Moodle 17/18"/>
          <p:cNvPicPr/>
          <p:nvPr/>
        </p:nvPicPr>
        <p:blipFill>
          <a:blip r:embed="rId2">
            <a:extLst>
              <a:ext uri="{28A0092B-C50C-407E-A947-70E740481C1C}">
                <a14:useLocalDpi xmlns:a14="http://schemas.microsoft.com/office/drawing/2010/main" val="0"/>
              </a:ext>
            </a:extLst>
          </a:blip>
          <a:srcRect/>
          <a:stretch>
            <a:fillRect/>
          </a:stretch>
        </p:blipFill>
        <p:spPr bwMode="auto">
          <a:xfrm>
            <a:off x="365760" y="549415"/>
            <a:ext cx="2682240" cy="2452865"/>
          </a:xfrm>
          <a:prstGeom prst="rect">
            <a:avLst/>
          </a:prstGeom>
          <a:noFill/>
          <a:ln>
            <a:noFill/>
          </a:ln>
        </p:spPr>
      </p:pic>
    </p:spTree>
    <p:extLst>
      <p:ext uri="{BB962C8B-B14F-4D97-AF65-F5344CB8AC3E}">
        <p14:creationId xmlns:p14="http://schemas.microsoft.com/office/powerpoint/2010/main" val="2760161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51709" y="526473"/>
            <a:ext cx="6082146" cy="969818"/>
          </a:xfrm>
        </p:spPr>
        <p:txBody>
          <a:bodyPr/>
          <a:lstStyle/>
          <a:p>
            <a:r>
              <a:rPr lang="en-GB" dirty="0" smtClean="0"/>
              <a:t>EMBEDDED SKILLS</a:t>
            </a:r>
            <a:endParaRPr lang="en-GB" dirty="0"/>
          </a:p>
        </p:txBody>
      </p:sp>
      <p:sp>
        <p:nvSpPr>
          <p:cNvPr id="3" name="Subtitle 2"/>
          <p:cNvSpPr>
            <a:spLocks noGrp="1"/>
          </p:cNvSpPr>
          <p:nvPr>
            <p:ph type="subTitle" idx="1"/>
          </p:nvPr>
        </p:nvSpPr>
        <p:spPr>
          <a:xfrm>
            <a:off x="1299249" y="2812473"/>
            <a:ext cx="7766936" cy="3685309"/>
          </a:xfrm>
        </p:spPr>
        <p:txBody>
          <a:bodyPr/>
          <a:lstStyle/>
          <a:p>
            <a:r>
              <a:rPr lang="en-GB" dirty="0" err="1" smtClean="0"/>
              <a:t>Llllll</a:t>
            </a:r>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Lyudmyla AMERY </a:t>
            </a:r>
            <a:r>
              <a:rPr lang="en-GB" dirty="0" smtClean="0"/>
              <a:t>1651468</a:t>
            </a:r>
            <a:endParaRPr lang="en-GB" dirty="0"/>
          </a:p>
          <a:p>
            <a:endParaRPr lang="en-GB" dirty="0" smtClean="0"/>
          </a:p>
        </p:txBody>
      </p:sp>
      <p:pic>
        <p:nvPicPr>
          <p:cNvPr id="4" name="Picture 2" descr="Image result for COUNSELING TRAU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9248" y="1828800"/>
            <a:ext cx="7886315" cy="3685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5073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5534" y="304801"/>
            <a:ext cx="8436186" cy="960120"/>
          </a:xfrm>
        </p:spPr>
        <p:txBody>
          <a:bodyPr>
            <a:normAutofit/>
          </a:bodyPr>
          <a:lstStyle/>
          <a:p>
            <a:r>
              <a:rPr lang="en-GB" dirty="0" smtClean="0"/>
              <a:t>What this presentation cover:</a:t>
            </a:r>
            <a:endParaRPr lang="en-GB" dirty="0"/>
          </a:p>
        </p:txBody>
      </p:sp>
      <p:sp>
        <p:nvSpPr>
          <p:cNvPr id="3" name="Content Placeholder 2"/>
          <p:cNvSpPr>
            <a:spLocks noGrp="1"/>
          </p:cNvSpPr>
          <p:nvPr>
            <p:ph idx="1"/>
          </p:nvPr>
        </p:nvSpPr>
        <p:spPr>
          <a:xfrm>
            <a:off x="677334" y="1264921"/>
            <a:ext cx="8596668" cy="5410200"/>
          </a:xfrm>
        </p:spPr>
        <p:txBody>
          <a:bodyPr/>
          <a:lstStyle/>
          <a:p>
            <a:pPr marL="0" indent="0">
              <a:buNone/>
            </a:pPr>
            <a:r>
              <a:rPr lang="en-GB" dirty="0"/>
              <a:t>Reflect on </a:t>
            </a:r>
            <a:r>
              <a:rPr lang="en-GB" dirty="0" smtClean="0"/>
              <a:t> </a:t>
            </a:r>
            <a:r>
              <a:rPr lang="en-GB" dirty="0"/>
              <a:t>own use of embedded counselling skills within the module; include implications and recommendations for the use of embedded counselling practices within the health and social care sector. </a:t>
            </a:r>
            <a:endParaRPr lang="en-GB" dirty="0" smtClean="0"/>
          </a:p>
          <a:p>
            <a:r>
              <a:rPr lang="en-GB" dirty="0" smtClean="0"/>
              <a:t>Ethical values and principles</a:t>
            </a:r>
          </a:p>
          <a:p>
            <a:r>
              <a:rPr lang="en-GB" dirty="0" smtClean="0"/>
              <a:t>Active listening</a:t>
            </a:r>
          </a:p>
          <a:p>
            <a:r>
              <a:rPr lang="en-GB" dirty="0" smtClean="0"/>
              <a:t>Creating space</a:t>
            </a:r>
          </a:p>
          <a:p>
            <a:r>
              <a:rPr lang="en-GB" dirty="0" smtClean="0"/>
              <a:t>Effective interview</a:t>
            </a:r>
          </a:p>
          <a:p>
            <a:r>
              <a:rPr lang="en-GB" dirty="0" smtClean="0"/>
              <a:t>Micro-skills model</a:t>
            </a:r>
          </a:p>
          <a:p>
            <a:r>
              <a:rPr lang="en-GB" dirty="0" smtClean="0"/>
              <a:t>Motivational interview/scaling questions</a:t>
            </a:r>
          </a:p>
          <a:p>
            <a:r>
              <a:rPr lang="en-GB" dirty="0" smtClean="0"/>
              <a:t>Advanced skills</a:t>
            </a:r>
          </a:p>
          <a:p>
            <a:r>
              <a:rPr lang="en-GB" dirty="0" smtClean="0"/>
              <a:t>Helping skills model(Hill,C.2014)</a:t>
            </a:r>
          </a:p>
          <a:p>
            <a:r>
              <a:rPr lang="en-GB" dirty="0" smtClean="0"/>
              <a:t>Helping skills model (Egan,2004)</a:t>
            </a:r>
          </a:p>
          <a:p>
            <a:r>
              <a:rPr lang="en-GB" dirty="0" smtClean="0"/>
              <a:t>Miracle questions/identifying goals</a:t>
            </a:r>
          </a:p>
          <a:p>
            <a:r>
              <a:rPr lang="en-GB" dirty="0" smtClean="0"/>
              <a:t>Personal development/communications skills /self-awareness</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92920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11728"/>
            <a:ext cx="8596668" cy="1122218"/>
          </a:xfrm>
        </p:spPr>
        <p:txBody>
          <a:bodyPr>
            <a:normAutofit fontScale="90000"/>
          </a:bodyPr>
          <a:lstStyle/>
          <a:p>
            <a:r>
              <a:rPr lang="en-GB" dirty="0" smtClean="0"/>
              <a:t>Ethical  values/ </a:t>
            </a:r>
            <a:r>
              <a:rPr lang="en-GB" dirty="0"/>
              <a:t>moral </a:t>
            </a:r>
            <a:r>
              <a:rPr lang="en-GB" dirty="0" smtClean="0"/>
              <a:t>concepts/duty of care </a:t>
            </a:r>
            <a:endParaRPr lang="en-GB" dirty="0"/>
          </a:p>
        </p:txBody>
      </p:sp>
      <p:sp>
        <p:nvSpPr>
          <p:cNvPr id="3" name="Content Placeholder 2"/>
          <p:cNvSpPr>
            <a:spLocks noGrp="1"/>
          </p:cNvSpPr>
          <p:nvPr>
            <p:ph idx="1"/>
          </p:nvPr>
        </p:nvSpPr>
        <p:spPr>
          <a:xfrm>
            <a:off x="677334" y="1433947"/>
            <a:ext cx="8596668" cy="4607416"/>
          </a:xfrm>
        </p:spPr>
        <p:txBody>
          <a:bodyPr/>
          <a:lstStyle/>
          <a:p>
            <a:r>
              <a:rPr lang="en-GB" dirty="0"/>
              <a:t>R</a:t>
            </a:r>
            <a:r>
              <a:rPr lang="en-GB" dirty="0" smtClean="0"/>
              <a:t>especting </a:t>
            </a:r>
            <a:r>
              <a:rPr lang="en-GB" dirty="0"/>
              <a:t>human rights and dignity-this implication not only with clients bur also colleagues and the general </a:t>
            </a:r>
            <a:r>
              <a:rPr lang="en-GB" dirty="0" smtClean="0"/>
              <a:t>public</a:t>
            </a:r>
          </a:p>
          <a:p>
            <a:endParaRPr lang="en-GB" dirty="0"/>
          </a:p>
          <a:p>
            <a:r>
              <a:rPr lang="en-GB" dirty="0" smtClean="0"/>
              <a:t> </a:t>
            </a:r>
            <a:r>
              <a:rPr lang="en-GB" dirty="0"/>
              <a:t>therapeutic relationship-need protect and sustain that </a:t>
            </a:r>
            <a:r>
              <a:rPr lang="en-GB" dirty="0" smtClean="0"/>
              <a:t>relationship, </a:t>
            </a:r>
            <a:r>
              <a:rPr lang="en-GB" dirty="0"/>
              <a:t>both in terms of work with the client and also interaction with other </a:t>
            </a:r>
            <a:r>
              <a:rPr lang="en-GB" dirty="0" smtClean="0"/>
              <a:t>professionals</a:t>
            </a:r>
          </a:p>
          <a:p>
            <a:endParaRPr lang="en-GB" dirty="0"/>
          </a:p>
          <a:p>
            <a:r>
              <a:rPr lang="en-GB" dirty="0" smtClean="0"/>
              <a:t> </a:t>
            </a:r>
            <a:r>
              <a:rPr lang="en-GB" dirty="0"/>
              <a:t>enhancing the quality of professional knowledge-is requirement to enhance own knowledge and skills continuously such as researching, training, supervision and profession development .Always with the aim of providing an improved services to </a:t>
            </a:r>
            <a:r>
              <a:rPr lang="en-GB" dirty="0" smtClean="0"/>
              <a:t>client.</a:t>
            </a:r>
            <a:endParaRPr lang="en-GB" dirty="0"/>
          </a:p>
          <a:p>
            <a:pPr marL="0" indent="0">
              <a:buNone/>
            </a:pPr>
            <a:r>
              <a:rPr lang="en-GB" dirty="0"/>
              <a:t> </a:t>
            </a:r>
          </a:p>
          <a:p>
            <a:r>
              <a:rPr lang="en-GB" dirty="0" smtClean="0"/>
              <a:t>respect  </a:t>
            </a:r>
            <a:r>
              <a:rPr lang="en-GB" dirty="0"/>
              <a:t>and value other peoples cultures and lifestyles(BACP,2010)</a:t>
            </a:r>
          </a:p>
          <a:p>
            <a:endParaRPr lang="en-GB" dirty="0"/>
          </a:p>
        </p:txBody>
      </p:sp>
    </p:spTree>
    <p:extLst>
      <p:ext uri="{BB962C8B-B14F-4D97-AF65-F5344CB8AC3E}">
        <p14:creationId xmlns:p14="http://schemas.microsoft.com/office/powerpoint/2010/main" val="448642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5352" y="568037"/>
            <a:ext cx="8596668" cy="1320800"/>
          </a:xfrm>
        </p:spPr>
        <p:txBody>
          <a:bodyPr/>
          <a:lstStyle/>
          <a:p>
            <a:r>
              <a:rPr lang="en-GB" dirty="0" smtClean="0"/>
              <a:t>Ethical principles</a:t>
            </a:r>
            <a:endParaRPr lang="en-GB" dirty="0"/>
          </a:p>
        </p:txBody>
      </p:sp>
      <p:sp>
        <p:nvSpPr>
          <p:cNvPr id="3" name="Content Placeholder 2"/>
          <p:cNvSpPr>
            <a:spLocks noGrp="1"/>
          </p:cNvSpPr>
          <p:nvPr>
            <p:ph sz="half" idx="1"/>
          </p:nvPr>
        </p:nvSpPr>
        <p:spPr>
          <a:xfrm>
            <a:off x="677334" y="2160589"/>
            <a:ext cx="6409266" cy="4344120"/>
          </a:xfrm>
        </p:spPr>
        <p:txBody>
          <a:bodyPr>
            <a:normAutofit/>
          </a:bodyPr>
          <a:lstStyle/>
          <a:p>
            <a:r>
              <a:rPr lang="en-GB" dirty="0"/>
              <a:t>Autonomy-respect for the clients </a:t>
            </a:r>
            <a:r>
              <a:rPr lang="en-GB" dirty="0" smtClean="0"/>
              <a:t>self-determination</a:t>
            </a:r>
          </a:p>
          <a:p>
            <a:r>
              <a:rPr lang="en-GB" dirty="0" smtClean="0"/>
              <a:t>Boundaries</a:t>
            </a:r>
            <a:endParaRPr lang="en-GB" dirty="0"/>
          </a:p>
          <a:p>
            <a:r>
              <a:rPr lang="en-GB" dirty="0"/>
              <a:t>Fidelity</a:t>
            </a:r>
          </a:p>
          <a:p>
            <a:r>
              <a:rPr lang="en-GB" dirty="0"/>
              <a:t>Beneficence-is in the best interest for the client or “capacity for autonomy is diminished because of immaturity, lack of understanding, extreme distress, serious disturbance”(BACP,2010).</a:t>
            </a:r>
          </a:p>
          <a:p>
            <a:r>
              <a:rPr lang="en-GB" dirty="0"/>
              <a:t>Non-maleficence –avoiding harm, maintain boundaries, being realistic about own competence will help to avoid harming</a:t>
            </a:r>
          </a:p>
          <a:p>
            <a:r>
              <a:rPr lang="en-GB" dirty="0"/>
              <a:t>Justice: anti-discriminatory practice and human rights (BACP,2010).</a:t>
            </a:r>
          </a:p>
          <a:p>
            <a:endParaRPr lang="en-GB" dirty="0"/>
          </a:p>
        </p:txBody>
      </p:sp>
      <p:pic>
        <p:nvPicPr>
          <p:cNvPr id="5" name="Picture 2" descr="Image result for BACP ETHIC 2010 IMAG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627215" y="2543969"/>
            <a:ext cx="2628900" cy="3108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0778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7861" y="588818"/>
            <a:ext cx="8596668" cy="1320800"/>
          </a:xfrm>
        </p:spPr>
        <p:txBody>
          <a:bodyPr/>
          <a:lstStyle/>
          <a:p>
            <a:r>
              <a:rPr lang="en-GB" dirty="0" smtClean="0"/>
              <a:t>Active listening</a:t>
            </a:r>
            <a:endParaRPr lang="en-GB" dirty="0"/>
          </a:p>
        </p:txBody>
      </p:sp>
      <p:sp>
        <p:nvSpPr>
          <p:cNvPr id="3" name="Content Placeholder 2"/>
          <p:cNvSpPr>
            <a:spLocks noGrp="1"/>
          </p:cNvSpPr>
          <p:nvPr>
            <p:ph idx="1"/>
          </p:nvPr>
        </p:nvSpPr>
        <p:spPr/>
        <p:txBody>
          <a:bodyPr>
            <a:normAutofit lnSpcReduction="10000"/>
          </a:bodyPr>
          <a:lstStyle/>
          <a:p>
            <a:r>
              <a:rPr lang="en-GB" dirty="0" smtClean="0"/>
              <a:t>Attitude </a:t>
            </a:r>
          </a:p>
          <a:p>
            <a:r>
              <a:rPr lang="en-GB" dirty="0" smtClean="0"/>
              <a:t>Attention</a:t>
            </a:r>
          </a:p>
          <a:p>
            <a:r>
              <a:rPr lang="en-GB" dirty="0" smtClean="0"/>
              <a:t>Focusing on what the client is trying to tell verbal/nonverbal/silence</a:t>
            </a:r>
          </a:p>
          <a:p>
            <a:r>
              <a:rPr lang="en-GB" dirty="0" smtClean="0"/>
              <a:t>Reflection</a:t>
            </a:r>
          </a:p>
          <a:p>
            <a:endParaRPr lang="en-GB" dirty="0" smtClean="0"/>
          </a:p>
          <a:p>
            <a:pPr marL="0" indent="0">
              <a:buNone/>
            </a:pPr>
            <a:r>
              <a:rPr lang="en-GB" dirty="0" err="1" smtClean="0"/>
              <a:t>Bodie</a:t>
            </a:r>
            <a:r>
              <a:rPr lang="en-GB" dirty="0" smtClean="0"/>
              <a:t> (2011p.278)  defined active-empathic listening as the “active and emotional involvement of a listener during a given interaction an involvement that is conscious  on the part of listener but also perceived by the speaker.</a:t>
            </a:r>
          </a:p>
          <a:p>
            <a:endParaRPr lang="en-GB" dirty="0" smtClean="0"/>
          </a:p>
          <a:p>
            <a:r>
              <a:rPr lang="en-GB" dirty="0" smtClean="0"/>
              <a:t>The </a:t>
            </a:r>
            <a:r>
              <a:rPr lang="en-GB" dirty="0"/>
              <a:t>professionals have to ensure the safety of the clients and communicate an importance of informed consent (McLeod, 2011; </a:t>
            </a:r>
            <a:r>
              <a:rPr lang="en-GB" dirty="0" err="1"/>
              <a:t>Lloud</a:t>
            </a:r>
            <a:r>
              <a:rPr lang="en-GB" dirty="0"/>
              <a:t> and </a:t>
            </a:r>
            <a:r>
              <a:rPr lang="en-GB" dirty="0" err="1"/>
              <a:t>Bor</a:t>
            </a:r>
            <a:r>
              <a:rPr lang="en-GB" dirty="0"/>
              <a:t>, 2009). </a:t>
            </a:r>
          </a:p>
          <a:p>
            <a:endParaRPr lang="en-GB" dirty="0" smtClean="0"/>
          </a:p>
          <a:p>
            <a:endParaRPr lang="en-GB" dirty="0"/>
          </a:p>
        </p:txBody>
      </p:sp>
    </p:spTree>
    <p:extLst>
      <p:ext uri="{BB962C8B-B14F-4D97-AF65-F5344CB8AC3E}">
        <p14:creationId xmlns:p14="http://schemas.microsoft.com/office/powerpoint/2010/main" val="2262094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69224" y="655784"/>
            <a:ext cx="10852805" cy="1183793"/>
          </a:xfrm>
        </p:spPr>
        <p:txBody>
          <a:bodyPr/>
          <a:lstStyle/>
          <a:p>
            <a:r>
              <a:rPr lang="en-GB" dirty="0" smtClean="0"/>
              <a:t>Creating  space</a:t>
            </a:r>
            <a:endParaRPr lang="en-GB" dirty="0"/>
          </a:p>
        </p:txBody>
      </p:sp>
      <p:sp>
        <p:nvSpPr>
          <p:cNvPr id="3" name="Subtitle 2"/>
          <p:cNvSpPr>
            <a:spLocks noGrp="1"/>
          </p:cNvSpPr>
          <p:nvPr>
            <p:ph type="subTitle" idx="1"/>
          </p:nvPr>
        </p:nvSpPr>
        <p:spPr>
          <a:xfrm>
            <a:off x="1491596" y="2556164"/>
            <a:ext cx="7766936" cy="2286000"/>
          </a:xfrm>
        </p:spPr>
        <p:txBody>
          <a:bodyPr>
            <a:normAutofit/>
          </a:bodyPr>
          <a:lstStyle/>
          <a:p>
            <a:r>
              <a:rPr lang="en-GB" dirty="0"/>
              <a:t>A ‘space to talk it through’ defines the central purpose of counselling … It represents an understanding of counselling that places an emphasis on the existence of a relationship within which such a space can be created and the role of language, storytelling and conversation as the medium through which two people can work together to make a difference.” </a:t>
            </a:r>
            <a:r>
              <a:rPr lang="en-GB" dirty="0" smtClean="0"/>
              <a:t>(</a:t>
            </a:r>
            <a:r>
              <a:rPr lang="en-GB" dirty="0" err="1" smtClean="0"/>
              <a:t>McLeod,J</a:t>
            </a:r>
            <a:r>
              <a:rPr lang="en-GB" dirty="0" smtClean="0"/>
              <a:t>. and McLeod, J. </a:t>
            </a:r>
            <a:r>
              <a:rPr lang="en-GB" dirty="0"/>
              <a:t>2011)</a:t>
            </a:r>
          </a:p>
        </p:txBody>
      </p:sp>
      <p:sp>
        <p:nvSpPr>
          <p:cNvPr id="4" name="Rectangle 3"/>
          <p:cNvSpPr/>
          <p:nvPr/>
        </p:nvSpPr>
        <p:spPr>
          <a:xfrm flipH="1">
            <a:off x="5195454" y="1470245"/>
            <a:ext cx="92825" cy="369332"/>
          </a:xfrm>
          <a:prstGeom prst="rect">
            <a:avLst/>
          </a:prstGeom>
        </p:spPr>
        <p:txBody>
          <a:bodyPr wrap="square">
            <a:spAutoFit/>
          </a:bodyPr>
          <a:lstStyle/>
          <a:p>
            <a:r>
              <a:rPr lang="en-GB" dirty="0" smtClean="0"/>
              <a:t>)</a:t>
            </a:r>
            <a:endParaRPr lang="en-GB" dirty="0"/>
          </a:p>
        </p:txBody>
      </p:sp>
      <p:pic>
        <p:nvPicPr>
          <p:cNvPr id="2050" name="Picture 2" descr="Image result for counsel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8602" y="4693920"/>
            <a:ext cx="5124797" cy="1965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306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8840739" cy="1320800"/>
          </a:xfrm>
        </p:spPr>
        <p:txBody>
          <a:bodyPr>
            <a:normAutofit fontScale="90000"/>
          </a:bodyPr>
          <a:lstStyle/>
          <a:p>
            <a:r>
              <a:rPr lang="en-GB" dirty="0" smtClean="0"/>
              <a:t> Ivey et al,2012</a:t>
            </a:r>
            <a:br>
              <a:rPr lang="en-GB" dirty="0" smtClean="0"/>
            </a:br>
            <a:r>
              <a:rPr lang="en-GB" dirty="0" smtClean="0"/>
              <a:t> suggests that the effective interview consists:</a:t>
            </a:r>
            <a:endParaRPr lang="en-GB" dirty="0"/>
          </a:p>
        </p:txBody>
      </p:sp>
      <p:sp>
        <p:nvSpPr>
          <p:cNvPr id="3" name="Content Placeholder 2"/>
          <p:cNvSpPr>
            <a:spLocks noGrp="1"/>
          </p:cNvSpPr>
          <p:nvPr>
            <p:ph idx="1"/>
          </p:nvPr>
        </p:nvSpPr>
        <p:spPr>
          <a:xfrm>
            <a:off x="328657" y="1758519"/>
            <a:ext cx="11419998" cy="4793672"/>
          </a:xfrm>
        </p:spPr>
        <p:txBody>
          <a:bodyPr>
            <a:normAutofit/>
          </a:bodyPr>
          <a:lstStyle/>
          <a:p>
            <a:pPr marL="0" indent="0">
              <a:buNone/>
            </a:pPr>
            <a:endParaRPr lang="en-GB" dirty="0"/>
          </a:p>
          <a:p>
            <a:r>
              <a:rPr lang="en-GB" dirty="0"/>
              <a:t>1.Developing relationship(introducing the </a:t>
            </a:r>
            <a:r>
              <a:rPr lang="en-GB" dirty="0" smtClean="0"/>
              <a:t>session/structure/ </a:t>
            </a:r>
            <a:r>
              <a:rPr lang="en-GB" dirty="0"/>
              <a:t>establish rapport.</a:t>
            </a:r>
          </a:p>
          <a:p>
            <a:r>
              <a:rPr lang="en-GB" dirty="0"/>
              <a:t>2.Story and strengths. Collecting data about the client’s issues and concerns.</a:t>
            </a:r>
          </a:p>
          <a:p>
            <a:r>
              <a:rPr lang="en-GB" dirty="0" smtClean="0"/>
              <a:t>3.Identifing goals/ achievements</a:t>
            </a:r>
            <a:endParaRPr lang="en-GB" dirty="0"/>
          </a:p>
          <a:p>
            <a:r>
              <a:rPr lang="en-GB" dirty="0"/>
              <a:t>4.Action.Acting on new </a:t>
            </a:r>
            <a:r>
              <a:rPr lang="en-GB" dirty="0" smtClean="0"/>
              <a:t>story/ understanding/ending </a:t>
            </a:r>
            <a:r>
              <a:rPr lang="en-GB" dirty="0"/>
              <a:t>session</a:t>
            </a:r>
            <a:r>
              <a:rPr lang="en-GB" dirty="0" smtClean="0"/>
              <a:t>.</a:t>
            </a:r>
          </a:p>
          <a:p>
            <a:endParaRPr lang="en-GB" dirty="0"/>
          </a:p>
          <a:p>
            <a:pPr marL="0" indent="0">
              <a:buNone/>
            </a:pPr>
            <a:endParaRPr lang="en-GB" dirty="0"/>
          </a:p>
          <a:p>
            <a:endParaRPr lang="en-GB" dirty="0"/>
          </a:p>
        </p:txBody>
      </p:sp>
      <p:pic>
        <p:nvPicPr>
          <p:cNvPr id="5" name="Picture 2" descr="Image result for trauma counseling trai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1938" y="3905973"/>
            <a:ext cx="5549517" cy="2785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574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Micro-skills model  Ivey, A. et al,2010</a:t>
            </a:r>
            <a:endParaRPr lang="en-GB" dirty="0"/>
          </a:p>
        </p:txBody>
      </p:sp>
      <p:sp>
        <p:nvSpPr>
          <p:cNvPr id="3" name="Content Placeholder 2"/>
          <p:cNvSpPr>
            <a:spLocks noGrp="1"/>
          </p:cNvSpPr>
          <p:nvPr>
            <p:ph idx="1"/>
          </p:nvPr>
        </p:nvSpPr>
        <p:spPr>
          <a:xfrm>
            <a:off x="677334" y="1524000"/>
            <a:ext cx="9045786" cy="5044439"/>
          </a:xfrm>
        </p:spPr>
        <p:txBody>
          <a:bodyPr>
            <a:normAutofit fontScale="92500" lnSpcReduction="20000"/>
          </a:bodyPr>
          <a:lstStyle/>
          <a:p>
            <a:r>
              <a:rPr lang="en-GB" dirty="0" smtClean="0"/>
              <a:t>Developing relationship/rapport</a:t>
            </a:r>
          </a:p>
          <a:p>
            <a:r>
              <a:rPr lang="en-GB" dirty="0" smtClean="0"/>
              <a:t>Listening, gathering data about clients story/concerns</a:t>
            </a:r>
          </a:p>
          <a:p>
            <a:r>
              <a:rPr lang="en-GB" dirty="0" smtClean="0"/>
              <a:t>Goals (what client want to achieve)</a:t>
            </a:r>
          </a:p>
          <a:p>
            <a:r>
              <a:rPr lang="en-GB" dirty="0" smtClean="0"/>
              <a:t>Restoring/alternatives/available recourses</a:t>
            </a:r>
          </a:p>
          <a:p>
            <a:r>
              <a:rPr lang="en-GB" dirty="0" smtClean="0"/>
              <a:t>Confronting incongruities</a:t>
            </a:r>
          </a:p>
          <a:p>
            <a:r>
              <a:rPr lang="en-GB" dirty="0" smtClean="0"/>
              <a:t>Action (acting on new understanding)</a:t>
            </a:r>
          </a:p>
          <a:p>
            <a:pPr marL="0" indent="0">
              <a:buNone/>
            </a:pPr>
            <a:r>
              <a:rPr lang="en-GB" dirty="0" smtClean="0"/>
              <a:t>However, Ivey (2010) highlighted of different needs, different backgrounds and different expectations about help and healing, that are related with clients from different life experience.</a:t>
            </a:r>
          </a:p>
          <a:p>
            <a:pPr marL="0" indent="0">
              <a:buNone/>
            </a:pPr>
            <a:endParaRPr lang="en-GB" dirty="0" smtClean="0"/>
          </a:p>
          <a:p>
            <a:endParaRPr lang="en-GB" dirty="0" smtClean="0"/>
          </a:p>
          <a:p>
            <a:pPr marL="0" indent="0">
              <a:buNone/>
            </a:pPr>
            <a:r>
              <a:rPr lang="en-GB" dirty="0" smtClean="0"/>
              <a:t>Ivey,A.E.,</a:t>
            </a:r>
            <a:r>
              <a:rPr lang="en-GB" dirty="0" err="1" smtClean="0"/>
              <a:t>Ivey,M.B</a:t>
            </a:r>
            <a:r>
              <a:rPr lang="en-GB" dirty="0" err="1"/>
              <a:t>.</a:t>
            </a:r>
            <a:r>
              <a:rPr lang="en-GB" dirty="0" err="1" smtClean="0"/>
              <a:t>and</a:t>
            </a:r>
            <a:r>
              <a:rPr lang="en-GB" dirty="0" smtClean="0"/>
              <a:t> </a:t>
            </a:r>
            <a:r>
              <a:rPr lang="en-GB" dirty="0" err="1" smtClean="0"/>
              <a:t>Zalaquett,C.P</a:t>
            </a:r>
            <a:r>
              <a:rPr lang="en-GB" dirty="0" smtClean="0"/>
              <a:t>.(2010) </a:t>
            </a:r>
            <a:r>
              <a:rPr lang="en-GB" i="1" dirty="0" smtClean="0"/>
              <a:t>Intentional interviewing and counselling: facilitating client development in multicultural society,7</a:t>
            </a:r>
            <a:r>
              <a:rPr lang="en-GB" i="1" baseline="30000" dirty="0" smtClean="0"/>
              <a:t>th</a:t>
            </a:r>
            <a:r>
              <a:rPr lang="en-GB" i="1" dirty="0" smtClean="0"/>
              <a:t> </a:t>
            </a:r>
            <a:r>
              <a:rPr lang="en-GB" dirty="0" smtClean="0"/>
              <a:t>ed. Belmont, CA: Brooks/Cole.</a:t>
            </a:r>
          </a:p>
          <a:p>
            <a:endParaRPr lang="en-GB" dirty="0" smtClean="0"/>
          </a:p>
          <a:p>
            <a:pPr marL="0" indent="0">
              <a:buNone/>
            </a:pPr>
            <a:r>
              <a:rPr lang="en-GB" dirty="0" smtClean="0"/>
              <a:t>Ridley,C.R.,</a:t>
            </a:r>
            <a:r>
              <a:rPr lang="en-GB" dirty="0" err="1" smtClean="0"/>
              <a:t>Molen.D</a:t>
            </a:r>
            <a:r>
              <a:rPr lang="en-GB" dirty="0" smtClean="0"/>
              <a:t>. and </a:t>
            </a:r>
            <a:r>
              <a:rPr lang="en-GB" dirty="0" err="1" smtClean="0"/>
              <a:t>Kelly,S.M</a:t>
            </a:r>
            <a:r>
              <a:rPr lang="en-GB" dirty="0" smtClean="0"/>
              <a:t>.(2011) Beyond </a:t>
            </a:r>
            <a:r>
              <a:rPr lang="en-GB" dirty="0" err="1" smtClean="0"/>
              <a:t>microskills</a:t>
            </a:r>
            <a:r>
              <a:rPr lang="en-GB" dirty="0" smtClean="0"/>
              <a:t>: towards a model of counselling competence. </a:t>
            </a:r>
            <a:r>
              <a:rPr lang="en-GB" i="1" dirty="0" smtClean="0"/>
              <a:t>The counselling psychologist</a:t>
            </a:r>
            <a:r>
              <a:rPr lang="en-GB" dirty="0" smtClean="0"/>
              <a:t>,pp.1-40[Online].Available at: sagepub.com(Accessed:13May 2018).</a:t>
            </a:r>
            <a:endParaRPr lang="en-GB" dirty="0"/>
          </a:p>
        </p:txBody>
      </p:sp>
    </p:spTree>
    <p:extLst>
      <p:ext uri="{BB962C8B-B14F-4D97-AF65-F5344CB8AC3E}">
        <p14:creationId xmlns:p14="http://schemas.microsoft.com/office/powerpoint/2010/main" val="1751087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712789"/>
            <a:ext cx="8596668" cy="1320800"/>
          </a:xfrm>
        </p:spPr>
        <p:txBody>
          <a:bodyPr/>
          <a:lstStyle/>
          <a:p>
            <a:r>
              <a:rPr lang="en-GB" dirty="0" smtClean="0"/>
              <a:t>Motivational interview</a:t>
            </a:r>
            <a:endParaRPr lang="en-GB" dirty="0"/>
          </a:p>
        </p:txBody>
      </p:sp>
      <p:sp>
        <p:nvSpPr>
          <p:cNvPr id="3" name="Content Placeholder 2"/>
          <p:cNvSpPr>
            <a:spLocks noGrp="1"/>
          </p:cNvSpPr>
          <p:nvPr>
            <p:ph sz="half" idx="1"/>
          </p:nvPr>
        </p:nvSpPr>
        <p:spPr>
          <a:xfrm>
            <a:off x="446807" y="1558638"/>
            <a:ext cx="10442865" cy="1953490"/>
          </a:xfrm>
        </p:spPr>
        <p:txBody>
          <a:bodyPr>
            <a:normAutofit fontScale="85000" lnSpcReduction="20000"/>
          </a:bodyPr>
          <a:lstStyle/>
          <a:p>
            <a:r>
              <a:rPr lang="en-GB" dirty="0"/>
              <a:t>Miller and Rose (2009) suggest that motivational interview occurs within context acceptance and empathy and this interpersonal foundation</a:t>
            </a:r>
            <a:r>
              <a:rPr lang="en-GB" dirty="0" smtClean="0"/>
              <a:t>.</a:t>
            </a:r>
          </a:p>
          <a:p>
            <a:endParaRPr lang="en-GB" dirty="0" smtClean="0"/>
          </a:p>
          <a:p>
            <a:r>
              <a:rPr lang="en-GB" dirty="0" smtClean="0"/>
              <a:t> </a:t>
            </a:r>
            <a:r>
              <a:rPr lang="en-GB" dirty="0"/>
              <a:t>Motivational interview used to address problems with health protective behaviours (</a:t>
            </a:r>
            <a:r>
              <a:rPr lang="en-GB" dirty="0" err="1"/>
              <a:t>Lundahl</a:t>
            </a:r>
            <a:r>
              <a:rPr lang="en-GB" dirty="0"/>
              <a:t> and Burke,2009;Martins and McNeil,2009)</a:t>
            </a:r>
          </a:p>
          <a:p>
            <a:endParaRPr lang="en-GB" sz="2100" dirty="0"/>
          </a:p>
        </p:txBody>
      </p:sp>
      <p:sp>
        <p:nvSpPr>
          <p:cNvPr id="5" name="Content Placeholder 4"/>
          <p:cNvSpPr>
            <a:spLocks noGrp="1"/>
          </p:cNvSpPr>
          <p:nvPr>
            <p:ph sz="half" idx="2"/>
          </p:nvPr>
        </p:nvSpPr>
        <p:spPr>
          <a:xfrm>
            <a:off x="280552" y="3865418"/>
            <a:ext cx="11378048" cy="2259792"/>
          </a:xfrm>
        </p:spPr>
        <p:txBody>
          <a:bodyPr>
            <a:normAutofit fontScale="85000" lnSpcReduction="20000"/>
          </a:bodyPr>
          <a:lstStyle/>
          <a:p>
            <a:r>
              <a:rPr lang="en-GB" dirty="0" err="1"/>
              <a:t>Lundahl</a:t>
            </a:r>
            <a:r>
              <a:rPr lang="en-GB" dirty="0"/>
              <a:t>, B., and Burke, B. L. (2009) The effectiveness and applicability </a:t>
            </a:r>
            <a:r>
              <a:rPr lang="en-GB" dirty="0" err="1" smtClean="0"/>
              <a:t>ofmotivational</a:t>
            </a:r>
            <a:r>
              <a:rPr lang="en-GB" dirty="0" smtClean="0"/>
              <a:t> </a:t>
            </a:r>
            <a:r>
              <a:rPr lang="en-GB" dirty="0"/>
              <a:t>interviewing: A practice-friendly review of four </a:t>
            </a:r>
            <a:r>
              <a:rPr lang="en-GB" dirty="0" smtClean="0"/>
              <a:t>meta-analyses</a:t>
            </a:r>
            <a:r>
              <a:rPr lang="en-GB" dirty="0"/>
              <a:t>. </a:t>
            </a:r>
            <a:r>
              <a:rPr lang="en-GB" i="1" dirty="0"/>
              <a:t>Journal of Clinical Psychology</a:t>
            </a:r>
            <a:r>
              <a:rPr lang="en-GB" dirty="0"/>
              <a:t>, 65,pp. 1232–1245[Online].Available </a:t>
            </a:r>
            <a:r>
              <a:rPr lang="en-GB" dirty="0" smtClean="0"/>
              <a:t>at</a:t>
            </a:r>
          </a:p>
          <a:p>
            <a:pPr marL="0" indent="0">
              <a:buNone/>
            </a:pPr>
            <a:r>
              <a:rPr lang="en-GB" dirty="0" smtClean="0"/>
              <a:t>:</a:t>
            </a:r>
            <a:endParaRPr lang="en-GB" dirty="0"/>
          </a:p>
          <a:p>
            <a:r>
              <a:rPr lang="en-GB" dirty="0"/>
              <a:t>Miller, W. R. and  Rose, G. S. (2009) Toward a theory of </a:t>
            </a:r>
            <a:r>
              <a:rPr lang="en-GB" dirty="0" smtClean="0"/>
              <a:t>motivational interviewing</a:t>
            </a:r>
            <a:r>
              <a:rPr lang="en-GB" dirty="0"/>
              <a:t>. </a:t>
            </a:r>
            <a:r>
              <a:rPr lang="en-GB" i="1" dirty="0"/>
              <a:t>American Psychologist</a:t>
            </a:r>
            <a:r>
              <a:rPr lang="en-GB" dirty="0"/>
              <a:t>, 64, pp.527–537[Online].Available </a:t>
            </a:r>
            <a:r>
              <a:rPr lang="en-GB" dirty="0" smtClean="0"/>
              <a:t>at:</a:t>
            </a:r>
          </a:p>
          <a:p>
            <a:endParaRPr lang="en-GB" dirty="0" smtClean="0"/>
          </a:p>
          <a:p>
            <a:r>
              <a:rPr lang="en-GB" dirty="0" smtClean="0"/>
              <a:t>Martins</a:t>
            </a:r>
            <a:r>
              <a:rPr lang="en-GB" dirty="0"/>
              <a:t>, R. K., and McNeil, D. W. (2009) Review of motivational inter-</a:t>
            </a:r>
          </a:p>
          <a:p>
            <a:pPr marL="0" indent="0">
              <a:buNone/>
            </a:pPr>
            <a:r>
              <a:rPr lang="en-GB" dirty="0"/>
              <a:t>viewing in promoting health </a:t>
            </a:r>
            <a:r>
              <a:rPr lang="en-GB" dirty="0" err="1"/>
              <a:t>behaviors</a:t>
            </a:r>
            <a:r>
              <a:rPr lang="en-GB" dirty="0"/>
              <a:t>. </a:t>
            </a:r>
            <a:r>
              <a:rPr lang="en-GB" i="1" dirty="0"/>
              <a:t>Clinical Psychology Review</a:t>
            </a:r>
            <a:r>
              <a:rPr lang="en-GB" dirty="0"/>
              <a:t>, </a:t>
            </a:r>
            <a:r>
              <a:rPr lang="en-GB" dirty="0" smtClean="0"/>
              <a:t>29,pp.283–293[Online</a:t>
            </a:r>
            <a:r>
              <a:rPr lang="en-GB" dirty="0"/>
              <a:t>].Available at:</a:t>
            </a:r>
          </a:p>
          <a:p>
            <a:endParaRPr lang="en-GB" dirty="0"/>
          </a:p>
        </p:txBody>
      </p:sp>
    </p:spTree>
    <p:extLst>
      <p:ext uri="{BB962C8B-B14F-4D97-AF65-F5344CB8AC3E}">
        <p14:creationId xmlns:p14="http://schemas.microsoft.com/office/powerpoint/2010/main" val="296480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Estimating problem severity use of scaling questions</a:t>
            </a:r>
          </a:p>
        </p:txBody>
      </p:sp>
      <p:sp>
        <p:nvSpPr>
          <p:cNvPr id="3" name="Content Placeholder 2"/>
          <p:cNvSpPr>
            <a:spLocks noGrp="1"/>
          </p:cNvSpPr>
          <p:nvPr>
            <p:ph sz="half" idx="1"/>
          </p:nvPr>
        </p:nvSpPr>
        <p:spPr>
          <a:xfrm>
            <a:off x="677334" y="2160589"/>
            <a:ext cx="4184035" cy="4406466"/>
          </a:xfrm>
        </p:spPr>
        <p:txBody>
          <a:bodyPr>
            <a:normAutofit fontScale="92500" lnSpcReduction="20000"/>
          </a:bodyPr>
          <a:lstStyle/>
          <a:p>
            <a:pPr marL="0" indent="0">
              <a:buNone/>
            </a:pPr>
            <a:r>
              <a:rPr lang="en-GB" dirty="0"/>
              <a:t> Scaling questions used:</a:t>
            </a:r>
          </a:p>
          <a:p>
            <a:pPr>
              <a:buFont typeface="Wingdings" panose="05000000000000000000" pitchFamily="2" charset="2"/>
              <a:buChar char="§"/>
            </a:pPr>
            <a:r>
              <a:rPr lang="en-GB" dirty="0"/>
              <a:t> to prioritise problems</a:t>
            </a:r>
          </a:p>
          <a:p>
            <a:pPr>
              <a:buFont typeface="Arial" panose="020B0604020202020204" pitchFamily="34" charset="0"/>
              <a:buChar char="•"/>
            </a:pPr>
            <a:r>
              <a:rPr lang="en-GB" dirty="0"/>
              <a:t>  assess level of confidence</a:t>
            </a:r>
          </a:p>
          <a:p>
            <a:pPr>
              <a:buFont typeface="Arial" panose="020B0604020202020204" pitchFamily="34" charset="0"/>
              <a:buChar char="•"/>
            </a:pPr>
            <a:r>
              <a:rPr lang="en-GB" dirty="0"/>
              <a:t> motivation to change</a:t>
            </a:r>
          </a:p>
          <a:p>
            <a:pPr>
              <a:buFont typeface="Arial" panose="020B0604020202020204" pitchFamily="34" charset="0"/>
              <a:buChar char="•"/>
            </a:pPr>
            <a:r>
              <a:rPr lang="en-GB" dirty="0"/>
              <a:t> quality of relationship </a:t>
            </a:r>
          </a:p>
          <a:p>
            <a:pPr>
              <a:buFont typeface="Arial" panose="020B0604020202020204" pitchFamily="34" charset="0"/>
              <a:buChar char="•"/>
            </a:pPr>
            <a:r>
              <a:rPr lang="en-GB" dirty="0"/>
              <a:t>self-esteem.</a:t>
            </a:r>
          </a:p>
          <a:p>
            <a:endParaRPr lang="en-GB" dirty="0"/>
          </a:p>
          <a:p>
            <a:endParaRPr lang="en-GB" dirty="0"/>
          </a:p>
          <a:p>
            <a:pPr marL="0" indent="0">
              <a:buNone/>
            </a:pPr>
            <a:r>
              <a:rPr lang="en-GB" dirty="0" err="1"/>
              <a:t>Berg,I.K</a:t>
            </a:r>
            <a:r>
              <a:rPr lang="en-GB" dirty="0"/>
              <a:t>.(1994) </a:t>
            </a:r>
            <a:r>
              <a:rPr lang="en-GB" i="1" dirty="0"/>
              <a:t>Family based services</a:t>
            </a:r>
            <a:r>
              <a:rPr lang="en-GB" dirty="0"/>
              <a:t>. New York: </a:t>
            </a:r>
            <a:r>
              <a:rPr lang="en-GB" dirty="0" err="1"/>
              <a:t>W.W.Norton</a:t>
            </a:r>
            <a:endParaRPr lang="en-GB" dirty="0"/>
          </a:p>
          <a:p>
            <a:pPr marL="0" indent="0">
              <a:buNone/>
            </a:pPr>
            <a:r>
              <a:rPr lang="en-GB" dirty="0"/>
              <a:t>Kisser,D.,</a:t>
            </a:r>
            <a:r>
              <a:rPr lang="en-GB" dirty="0" err="1"/>
              <a:t>Piercy,F.P</a:t>
            </a:r>
            <a:r>
              <a:rPr lang="en-GB" dirty="0"/>
              <a:t>. and </a:t>
            </a:r>
            <a:r>
              <a:rPr lang="en-GB" dirty="0" err="1"/>
              <a:t>Lipchik,E</a:t>
            </a:r>
            <a:r>
              <a:rPr lang="en-GB" dirty="0"/>
              <a:t>. (1993) The integration of emotion in solution-focus therapy</a:t>
            </a:r>
            <a:r>
              <a:rPr lang="en-GB" dirty="0" smtClean="0"/>
              <a:t>. </a:t>
            </a:r>
            <a:r>
              <a:rPr lang="en-GB" i="1" dirty="0"/>
              <a:t>Journal of marital and family therapy,19,pp.233-242</a:t>
            </a:r>
          </a:p>
          <a:p>
            <a:endParaRPr lang="en-GB" dirty="0"/>
          </a:p>
        </p:txBody>
      </p:sp>
      <p:pic>
        <p:nvPicPr>
          <p:cNvPr id="1030" name="Picture 6" descr="Image result for SCALING QUESTIONS IMAG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455920" y="2160589"/>
            <a:ext cx="3471372" cy="4026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077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Advanced skills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 some situation the order call a for capacity to use of more advanced skills. These advanced skills include:</a:t>
            </a:r>
          </a:p>
          <a:p>
            <a:r>
              <a:rPr lang="en-GB" dirty="0" smtClean="0"/>
              <a:t>Identifying mixed messages or contradiction in the clients story</a:t>
            </a:r>
          </a:p>
          <a:p>
            <a:r>
              <a:rPr lang="en-GB" dirty="0" smtClean="0"/>
              <a:t>Challenging the client in supportive manners .For ex. (help the client to understand that the addictive behaviour has been a coping mechanism that will be no longer needed)</a:t>
            </a:r>
          </a:p>
          <a:p>
            <a:r>
              <a:rPr lang="en-GB" dirty="0" smtClean="0"/>
              <a:t> Clarifying issues/looking at the issues from multiple perspective/reinterpreting the clients experience</a:t>
            </a:r>
          </a:p>
          <a:p>
            <a:r>
              <a:rPr lang="en-GB" dirty="0" smtClean="0"/>
              <a:t> Immediate, here and now responses of the client.</a:t>
            </a:r>
          </a:p>
          <a:p>
            <a:endParaRPr lang="en-GB" dirty="0" smtClean="0"/>
          </a:p>
          <a:p>
            <a:endParaRPr lang="en-GB" dirty="0" smtClean="0"/>
          </a:p>
          <a:p>
            <a:r>
              <a:rPr lang="en-GB" dirty="0" smtClean="0"/>
              <a:t>Emerson,G.2006 Advanced skills and interventions in therapeutic</a:t>
            </a:r>
          </a:p>
          <a:p>
            <a:r>
              <a:rPr lang="en-GB" dirty="0" smtClean="0"/>
              <a:t>Counselling.</a:t>
            </a:r>
          </a:p>
          <a:p>
            <a:endParaRPr lang="en-GB" dirty="0"/>
          </a:p>
        </p:txBody>
      </p:sp>
      <p:pic>
        <p:nvPicPr>
          <p:cNvPr id="4" name="Picture 2" descr="Image result for COUNSELING TRAU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799" y="4145280"/>
            <a:ext cx="4465321" cy="2366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403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8600"/>
            <a:ext cx="8596668" cy="2133600"/>
          </a:xfrm>
        </p:spPr>
        <p:txBody>
          <a:bodyPr>
            <a:normAutofit fontScale="90000"/>
          </a:bodyPr>
          <a:lstStyle/>
          <a:p>
            <a:r>
              <a:rPr lang="en-GB" dirty="0" smtClean="0"/>
              <a:t>Helping skills model</a:t>
            </a:r>
            <a:br>
              <a:rPr lang="en-GB" dirty="0" smtClean="0"/>
            </a:br>
            <a:r>
              <a:rPr lang="en-GB" dirty="0" smtClean="0"/>
              <a:t>(Hill,C.E.2014)-defined as one person helping another how they want to change. </a:t>
            </a:r>
            <a:endParaRPr lang="en-GB" dirty="0"/>
          </a:p>
        </p:txBody>
      </p:sp>
      <p:sp>
        <p:nvSpPr>
          <p:cNvPr id="3" name="Content Placeholder 2"/>
          <p:cNvSpPr>
            <a:spLocks noGrp="1"/>
          </p:cNvSpPr>
          <p:nvPr>
            <p:ph idx="1"/>
          </p:nvPr>
        </p:nvSpPr>
        <p:spPr>
          <a:xfrm>
            <a:off x="677334" y="2011679"/>
            <a:ext cx="8596668" cy="4465321"/>
          </a:xfrm>
        </p:spPr>
        <p:txBody>
          <a:bodyPr>
            <a:normAutofit fontScale="85000" lnSpcReduction="10000"/>
          </a:bodyPr>
          <a:lstStyle/>
          <a:p>
            <a:pPr marL="0" indent="0">
              <a:buNone/>
            </a:pPr>
            <a:endParaRPr lang="en-GB" dirty="0"/>
          </a:p>
          <a:p>
            <a:r>
              <a:rPr lang="en-GB" dirty="0" smtClean="0"/>
              <a:t>Exploration-what/when/how he or she want to change</a:t>
            </a:r>
          </a:p>
          <a:p>
            <a:pPr marL="0" indent="0">
              <a:buNone/>
            </a:pPr>
            <a:r>
              <a:rPr lang="en-GB" dirty="0" smtClean="0"/>
              <a:t> </a:t>
            </a:r>
            <a:r>
              <a:rPr lang="en-GB" dirty="0"/>
              <a:t>(</a:t>
            </a:r>
            <a:r>
              <a:rPr lang="en-GB" dirty="0" smtClean="0"/>
              <a:t>Skills: open </a:t>
            </a:r>
            <a:r>
              <a:rPr lang="en-GB" dirty="0"/>
              <a:t>questions </a:t>
            </a:r>
            <a:r>
              <a:rPr lang="en-GB" dirty="0" smtClean="0"/>
              <a:t>presence, </a:t>
            </a:r>
            <a:r>
              <a:rPr lang="en-GB" dirty="0"/>
              <a:t>listening, reflection,  the clients own viewpoint) is learned by the person-centred approach ( Carl Rogers</a:t>
            </a:r>
            <a:r>
              <a:rPr lang="en-GB" dirty="0" smtClean="0"/>
              <a:t>)</a:t>
            </a:r>
          </a:p>
          <a:p>
            <a:endParaRPr lang="en-GB" dirty="0"/>
          </a:p>
          <a:p>
            <a:r>
              <a:rPr lang="en-GB" dirty="0" smtClean="0"/>
              <a:t>Insight-understand themselves in new way</a:t>
            </a:r>
          </a:p>
          <a:p>
            <a:pPr marL="0" indent="0">
              <a:buNone/>
            </a:pPr>
            <a:r>
              <a:rPr lang="en-GB" dirty="0" smtClean="0"/>
              <a:t> </a:t>
            </a:r>
            <a:r>
              <a:rPr lang="en-GB" dirty="0"/>
              <a:t>( Skills</a:t>
            </a:r>
            <a:r>
              <a:rPr lang="en-GB" dirty="0" smtClean="0"/>
              <a:t>: work </a:t>
            </a:r>
            <a:r>
              <a:rPr lang="en-GB" dirty="0"/>
              <a:t>with client challenges</a:t>
            </a:r>
            <a:r>
              <a:rPr lang="en-GB" dirty="0" smtClean="0"/>
              <a:t>/ learn new skills to live more effectively, ways to resolve conflicts, how to communicate with others, changing unhealthy life style or direction of their life. </a:t>
            </a:r>
          </a:p>
          <a:p>
            <a:pPr marL="0" indent="0">
              <a:buNone/>
            </a:pPr>
            <a:r>
              <a:rPr lang="en-GB" dirty="0" smtClean="0"/>
              <a:t>/new </a:t>
            </a:r>
            <a:r>
              <a:rPr lang="en-GB" dirty="0"/>
              <a:t>vision/interpretation/self-disclosure/psychoanalytic concept </a:t>
            </a:r>
            <a:r>
              <a:rPr lang="en-GB" dirty="0" smtClean="0"/>
              <a:t>)</a:t>
            </a:r>
          </a:p>
          <a:p>
            <a:endParaRPr lang="en-GB" dirty="0"/>
          </a:p>
          <a:p>
            <a:r>
              <a:rPr lang="en-GB" dirty="0" smtClean="0"/>
              <a:t>Action</a:t>
            </a:r>
          </a:p>
          <a:p>
            <a:pPr marL="0" indent="0">
              <a:buNone/>
            </a:pPr>
            <a:r>
              <a:rPr lang="en-GB" dirty="0" smtClean="0"/>
              <a:t>(</a:t>
            </a:r>
            <a:r>
              <a:rPr lang="en-GB" dirty="0"/>
              <a:t>Skills: assisting </a:t>
            </a:r>
            <a:r>
              <a:rPr lang="en-GB" dirty="0" smtClean="0"/>
              <a:t>client/support and encouragement;</a:t>
            </a:r>
          </a:p>
          <a:p>
            <a:pPr marL="0" indent="0">
              <a:buNone/>
            </a:pPr>
            <a:r>
              <a:rPr lang="en-GB" dirty="0" smtClean="0"/>
              <a:t>proposing information/guidance/discussing/feedback /changes/modifying </a:t>
            </a:r>
            <a:r>
              <a:rPr lang="en-GB" dirty="0"/>
              <a:t>action plan/homework/techniques-CBT</a:t>
            </a:r>
          </a:p>
          <a:p>
            <a:endParaRPr lang="en-GB" dirty="0"/>
          </a:p>
        </p:txBody>
      </p:sp>
    </p:spTree>
    <p:extLst>
      <p:ext uri="{BB962C8B-B14F-4D97-AF65-F5344CB8AC3E}">
        <p14:creationId xmlns:p14="http://schemas.microsoft.com/office/powerpoint/2010/main" val="1718724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4614" y="624840"/>
            <a:ext cx="8596668" cy="1320800"/>
          </a:xfrm>
        </p:spPr>
        <p:txBody>
          <a:bodyPr/>
          <a:lstStyle/>
          <a:p>
            <a:r>
              <a:rPr lang="en-GB" dirty="0" smtClean="0"/>
              <a:t>Problematic aspects of helping:</a:t>
            </a:r>
            <a:endParaRPr lang="en-GB" dirty="0"/>
          </a:p>
        </p:txBody>
      </p:sp>
      <p:sp>
        <p:nvSpPr>
          <p:cNvPr id="3" name="Content Placeholder 2"/>
          <p:cNvSpPr>
            <a:spLocks noGrp="1"/>
          </p:cNvSpPr>
          <p:nvPr>
            <p:ph idx="1"/>
          </p:nvPr>
        </p:nvSpPr>
        <p:spPr/>
        <p:txBody>
          <a:bodyPr/>
          <a:lstStyle/>
          <a:p>
            <a:r>
              <a:rPr lang="en-GB" dirty="0" smtClean="0"/>
              <a:t>Create dependency</a:t>
            </a:r>
          </a:p>
          <a:p>
            <a:r>
              <a:rPr lang="en-GB" dirty="0" err="1" smtClean="0"/>
              <a:t>C.Roger</a:t>
            </a:r>
            <a:r>
              <a:rPr lang="en-GB" dirty="0" smtClean="0"/>
              <a:t> demonstrated more empathy when the client explored insight, but with less empathy when the client was ambiguous.</a:t>
            </a:r>
          </a:p>
          <a:p>
            <a:r>
              <a:rPr lang="en-GB" dirty="0" smtClean="0"/>
              <a:t>When” helpers work outside their areas of competence”</a:t>
            </a:r>
          </a:p>
          <a:p>
            <a:r>
              <a:rPr lang="en-GB" dirty="0" smtClean="0"/>
              <a:t>Force clients to describe emotional topics(sexual abuse)</a:t>
            </a:r>
          </a:p>
          <a:p>
            <a:r>
              <a:rPr lang="en-GB" dirty="0" smtClean="0"/>
              <a:t>When clients feel uncomfortable to talk about problems and feel </a:t>
            </a:r>
            <a:r>
              <a:rPr lang="en-GB" dirty="0" err="1" smtClean="0"/>
              <a:t>dissressed</a:t>
            </a:r>
            <a:r>
              <a:rPr lang="en-GB" dirty="0" smtClean="0"/>
              <a:t> or might feel that no one help them </a:t>
            </a:r>
          </a:p>
          <a:p>
            <a:endParaRPr lang="en-GB" dirty="0" smtClean="0"/>
          </a:p>
          <a:p>
            <a:pPr marL="0" indent="0">
              <a:buNone/>
            </a:pPr>
            <a:r>
              <a:rPr lang="en-GB" dirty="0" err="1" smtClean="0"/>
              <a:t>Hill,C.E</a:t>
            </a:r>
            <a:r>
              <a:rPr lang="en-GB" dirty="0" smtClean="0"/>
              <a:t>.(2014) </a:t>
            </a:r>
            <a:r>
              <a:rPr lang="en-GB" i="1" dirty="0" smtClean="0"/>
              <a:t>Helping skills</a:t>
            </a:r>
            <a:r>
              <a:rPr lang="en-GB" i="1" dirty="0"/>
              <a:t>:</a:t>
            </a:r>
            <a:r>
              <a:rPr lang="en-GB" i="1" dirty="0" smtClean="0"/>
              <a:t> Facilitating exploration, insight, and action.4</a:t>
            </a:r>
            <a:r>
              <a:rPr lang="en-GB" i="1" baseline="30000" dirty="0" smtClean="0"/>
              <a:t>th</a:t>
            </a:r>
            <a:r>
              <a:rPr lang="en-GB" i="1" dirty="0" smtClean="0"/>
              <a:t> </a:t>
            </a:r>
            <a:r>
              <a:rPr lang="en-GB" dirty="0" smtClean="0"/>
              <a:t>ed.[Online].Available at: http://dx.org/10.1037/14345-001(Accessed:11 May 2018).</a:t>
            </a:r>
            <a:endParaRPr lang="en-GB" dirty="0"/>
          </a:p>
        </p:txBody>
      </p:sp>
    </p:spTree>
    <p:extLst>
      <p:ext uri="{BB962C8B-B14F-4D97-AF65-F5344CB8AC3E}">
        <p14:creationId xmlns:p14="http://schemas.microsoft.com/office/powerpoint/2010/main" val="626891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164" y="187036"/>
            <a:ext cx="10749511" cy="2119746"/>
          </a:xfrm>
        </p:spPr>
        <p:txBody>
          <a:bodyPr>
            <a:normAutofit/>
          </a:bodyPr>
          <a:lstStyle/>
          <a:p>
            <a:r>
              <a:rPr lang="en-GB" dirty="0" smtClean="0"/>
              <a:t>The Skilled Helper Model (Egan,G.2004)</a:t>
            </a:r>
            <a:br>
              <a:rPr lang="en-GB" dirty="0" smtClean="0"/>
            </a:br>
            <a:r>
              <a:rPr lang="en-GB" dirty="0" smtClean="0"/>
              <a:t>-why client seek help/what the goals of the helping process are </a:t>
            </a:r>
            <a:endParaRPr lang="en-GB" dirty="0"/>
          </a:p>
        </p:txBody>
      </p:sp>
      <p:sp>
        <p:nvSpPr>
          <p:cNvPr id="3" name="Content Placeholder 2"/>
          <p:cNvSpPr>
            <a:spLocks noGrp="1"/>
          </p:cNvSpPr>
          <p:nvPr>
            <p:ph idx="1"/>
          </p:nvPr>
        </p:nvSpPr>
        <p:spPr>
          <a:xfrm>
            <a:off x="677334" y="1676400"/>
            <a:ext cx="8596668" cy="4946073"/>
          </a:xfrm>
        </p:spPr>
        <p:txBody>
          <a:bodyPr>
            <a:normAutofit fontScale="92500" lnSpcReduction="10000"/>
          </a:bodyPr>
          <a:lstStyle/>
          <a:p>
            <a:pPr marL="0" indent="0">
              <a:buNone/>
            </a:pPr>
            <a:r>
              <a:rPr lang="en-GB" dirty="0" smtClean="0"/>
              <a:t> </a:t>
            </a:r>
            <a:endParaRPr lang="en-GB" dirty="0"/>
          </a:p>
          <a:p>
            <a:r>
              <a:rPr lang="en-GB" dirty="0" smtClean="0"/>
              <a:t>STAGE 1</a:t>
            </a:r>
          </a:p>
          <a:p>
            <a:pPr marL="0" indent="0">
              <a:buNone/>
            </a:pPr>
            <a:r>
              <a:rPr lang="en-GB" dirty="0" smtClean="0"/>
              <a:t> </a:t>
            </a:r>
            <a:r>
              <a:rPr lang="en-GB" dirty="0"/>
              <a:t>Helping the client to tell their </a:t>
            </a:r>
            <a:r>
              <a:rPr lang="en-GB" dirty="0" smtClean="0"/>
              <a:t>story/empathic </a:t>
            </a:r>
            <a:r>
              <a:rPr lang="en-GB" dirty="0"/>
              <a:t>presence</a:t>
            </a:r>
            <a:r>
              <a:rPr lang="en-GB" dirty="0" smtClean="0"/>
              <a:t>/</a:t>
            </a:r>
          </a:p>
          <a:p>
            <a:pPr marL="0" indent="0">
              <a:buNone/>
            </a:pPr>
            <a:r>
              <a:rPr lang="en-GB" dirty="0" smtClean="0"/>
              <a:t>listening ( verbal </a:t>
            </a:r>
            <a:r>
              <a:rPr lang="en-GB" dirty="0"/>
              <a:t>and on-verbal explanation)</a:t>
            </a:r>
          </a:p>
          <a:p>
            <a:pPr marL="0" indent="0">
              <a:buNone/>
            </a:pPr>
            <a:r>
              <a:rPr lang="en-GB" dirty="0"/>
              <a:t>reflecting back to the client/you have </a:t>
            </a:r>
            <a:r>
              <a:rPr lang="en-GB" dirty="0" smtClean="0"/>
              <a:t>understood/</a:t>
            </a:r>
            <a:endParaRPr lang="en-GB" dirty="0"/>
          </a:p>
          <a:p>
            <a:pPr marL="0" indent="0">
              <a:buNone/>
            </a:pPr>
            <a:r>
              <a:rPr lang="en-GB" dirty="0"/>
              <a:t>highlighting </a:t>
            </a:r>
            <a:r>
              <a:rPr lang="en-GB" dirty="0" smtClean="0"/>
              <a:t> </a:t>
            </a:r>
            <a:r>
              <a:rPr lang="en-GB" dirty="0"/>
              <a:t>problems in the story</a:t>
            </a:r>
          </a:p>
          <a:p>
            <a:pPr marL="0" indent="0">
              <a:buNone/>
            </a:pPr>
            <a:r>
              <a:rPr lang="en-GB" dirty="0"/>
              <a:t>examining/summarising</a:t>
            </a:r>
          </a:p>
          <a:p>
            <a:r>
              <a:rPr lang="en-GB" dirty="0" smtClean="0"/>
              <a:t>STAGE </a:t>
            </a:r>
            <a:r>
              <a:rPr lang="en-GB" dirty="0"/>
              <a:t>2 </a:t>
            </a:r>
            <a:endParaRPr lang="en-GB" dirty="0" smtClean="0"/>
          </a:p>
          <a:p>
            <a:pPr marL="0" indent="0">
              <a:buNone/>
            </a:pPr>
            <a:r>
              <a:rPr lang="en-GB" dirty="0" smtClean="0"/>
              <a:t> </a:t>
            </a:r>
            <a:r>
              <a:rPr lang="en-GB" dirty="0"/>
              <a:t>Helping the client to  make decision what they need for a better future/commitment to </a:t>
            </a:r>
            <a:r>
              <a:rPr lang="en-GB" dirty="0" smtClean="0"/>
              <a:t>change/</a:t>
            </a:r>
          </a:p>
          <a:p>
            <a:pPr marL="0" indent="0">
              <a:buNone/>
            </a:pPr>
            <a:r>
              <a:rPr lang="en-GB" dirty="0" smtClean="0"/>
              <a:t>what </a:t>
            </a:r>
            <a:r>
              <a:rPr lang="en-GB" dirty="0"/>
              <a:t>they want to achieve/goal setting</a:t>
            </a:r>
          </a:p>
          <a:p>
            <a:r>
              <a:rPr lang="en-GB" dirty="0" smtClean="0"/>
              <a:t>STAGE 3</a:t>
            </a:r>
          </a:p>
          <a:p>
            <a:pPr marL="0" indent="0">
              <a:buNone/>
            </a:pPr>
            <a:r>
              <a:rPr lang="en-GB" dirty="0" smtClean="0"/>
              <a:t> </a:t>
            </a:r>
            <a:r>
              <a:rPr lang="en-GB" dirty="0"/>
              <a:t>Applying action strategies to help the client to get what they need and </a:t>
            </a:r>
            <a:r>
              <a:rPr lang="en-GB" dirty="0" smtClean="0"/>
              <a:t>want/</a:t>
            </a:r>
          </a:p>
          <a:p>
            <a:pPr marL="0" indent="0">
              <a:buNone/>
            </a:pPr>
            <a:r>
              <a:rPr lang="en-GB" dirty="0" smtClean="0"/>
              <a:t>make </a:t>
            </a:r>
            <a:r>
              <a:rPr lang="en-GB" dirty="0"/>
              <a:t>action plan/change if need</a:t>
            </a:r>
          </a:p>
          <a:p>
            <a:endParaRPr lang="en-GB" dirty="0"/>
          </a:p>
        </p:txBody>
      </p:sp>
    </p:spTree>
    <p:extLst>
      <p:ext uri="{BB962C8B-B14F-4D97-AF65-F5344CB8AC3E}">
        <p14:creationId xmlns:p14="http://schemas.microsoft.com/office/powerpoint/2010/main" val="3462977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0854" y="609600"/>
            <a:ext cx="6593147" cy="1320800"/>
          </a:xfrm>
        </p:spPr>
        <p:txBody>
          <a:bodyPr/>
          <a:lstStyle/>
          <a:p>
            <a:r>
              <a:rPr lang="en-GB" dirty="0" smtClean="0"/>
              <a:t>MIRACLE QUESTIONS</a:t>
            </a:r>
            <a:endParaRPr lang="en-GB" dirty="0"/>
          </a:p>
        </p:txBody>
      </p:sp>
      <p:sp>
        <p:nvSpPr>
          <p:cNvPr id="3" name="Content Placeholder 2"/>
          <p:cNvSpPr>
            <a:spLocks noGrp="1"/>
          </p:cNvSpPr>
          <p:nvPr>
            <p:ph sz="half" idx="1"/>
          </p:nvPr>
        </p:nvSpPr>
        <p:spPr>
          <a:xfrm>
            <a:off x="1113752" y="2125620"/>
            <a:ext cx="4184035" cy="4697411"/>
          </a:xfrm>
        </p:spPr>
        <p:txBody>
          <a:bodyPr>
            <a:normAutofit lnSpcReduction="10000"/>
          </a:bodyPr>
          <a:lstStyle/>
          <a:p>
            <a:r>
              <a:rPr lang="en-GB" dirty="0"/>
              <a:t>“Suppose when you go to sleep tonight, a miracle happens and the problems that brought you in here today are solved. But since you are asleep, you don’t know the miracle has happened until you wake up tomorrow; what will be different tomorrow that will tell you that miracle has happened?”</a:t>
            </a:r>
          </a:p>
          <a:p>
            <a:pPr marL="0" indent="0">
              <a:buNone/>
            </a:pPr>
            <a:r>
              <a:rPr lang="en-GB" dirty="0"/>
              <a:t>       (de Shazer,1988,p.94)</a:t>
            </a:r>
          </a:p>
          <a:p>
            <a:r>
              <a:rPr lang="en-GB" dirty="0"/>
              <a:t>The miracle question that helps to focus on achievable miracles is given physical or other limiting circumstances what would make difference in future(Lipchik,1994,p.37</a:t>
            </a:r>
            <a:r>
              <a:rPr lang="en-GB" dirty="0" smtClean="0"/>
              <a:t>).</a:t>
            </a:r>
            <a:endParaRPr lang="en-GB" dirty="0"/>
          </a:p>
          <a:p>
            <a:endParaRPr lang="en-GB" dirty="0"/>
          </a:p>
        </p:txBody>
      </p:sp>
      <p:pic>
        <p:nvPicPr>
          <p:cNvPr id="5" name="Picture 2" descr="Image result for motivational interview counseling imag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652655" y="2535383"/>
            <a:ext cx="4835236" cy="3138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839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3294" y="274320"/>
            <a:ext cx="8596668" cy="1320800"/>
          </a:xfrm>
        </p:spPr>
        <p:txBody>
          <a:bodyPr/>
          <a:lstStyle/>
          <a:p>
            <a:r>
              <a:rPr lang="en-GB" dirty="0" smtClean="0"/>
              <a:t>Identifying goals</a:t>
            </a:r>
            <a:endParaRPr lang="en-GB" dirty="0"/>
          </a:p>
        </p:txBody>
      </p:sp>
      <p:sp>
        <p:nvSpPr>
          <p:cNvPr id="3" name="Content Placeholder 2"/>
          <p:cNvSpPr>
            <a:spLocks noGrp="1"/>
          </p:cNvSpPr>
          <p:nvPr>
            <p:ph sz="half" idx="1"/>
          </p:nvPr>
        </p:nvSpPr>
        <p:spPr>
          <a:xfrm>
            <a:off x="677334" y="2160588"/>
            <a:ext cx="4489026" cy="4468812"/>
          </a:xfrm>
        </p:spPr>
        <p:txBody>
          <a:bodyPr>
            <a:normAutofit/>
          </a:bodyPr>
          <a:lstStyle/>
          <a:p>
            <a:r>
              <a:rPr lang="en-GB" dirty="0"/>
              <a:t>Viewing the problem from new </a:t>
            </a:r>
            <a:r>
              <a:rPr lang="en-GB" dirty="0" smtClean="0"/>
              <a:t>perspectives</a:t>
            </a:r>
          </a:p>
          <a:p>
            <a:endParaRPr lang="en-GB" dirty="0"/>
          </a:p>
          <a:p>
            <a:r>
              <a:rPr lang="en-GB" dirty="0"/>
              <a:t>Switching from an accent on what has not working to focusing –what is possible (de Bono,1971;1994</a:t>
            </a:r>
            <a:r>
              <a:rPr lang="en-GB" dirty="0" smtClean="0"/>
              <a:t>)</a:t>
            </a:r>
          </a:p>
          <a:p>
            <a:endParaRPr lang="en-GB" dirty="0"/>
          </a:p>
          <a:p>
            <a:r>
              <a:rPr lang="en-GB" dirty="0"/>
              <a:t>Encourage the client to think of alternative ways :What would you like to do instead</a:t>
            </a:r>
            <a:r>
              <a:rPr lang="en-GB" dirty="0" smtClean="0"/>
              <a:t>?</a:t>
            </a:r>
          </a:p>
          <a:p>
            <a:endParaRPr lang="en-GB" dirty="0" smtClean="0"/>
          </a:p>
          <a:p>
            <a:pPr marL="0" indent="0">
              <a:buNone/>
            </a:pPr>
            <a:r>
              <a:rPr lang="en-GB" dirty="0" err="1" smtClean="0"/>
              <a:t>Bager-Charleson,S</a:t>
            </a:r>
            <a:r>
              <a:rPr lang="en-GB" dirty="0" smtClean="0"/>
              <a:t>.(2012)</a:t>
            </a:r>
            <a:r>
              <a:rPr lang="en-GB" i="1" dirty="0" smtClean="0"/>
              <a:t>Personal development. London: Sage</a:t>
            </a:r>
            <a:r>
              <a:rPr lang="en-GB" dirty="0" smtClean="0"/>
              <a:t>.</a:t>
            </a:r>
            <a:endParaRPr lang="en-GB" dirty="0"/>
          </a:p>
          <a:p>
            <a:endParaRPr lang="en-GB" dirty="0"/>
          </a:p>
        </p:txBody>
      </p:sp>
      <p:pic>
        <p:nvPicPr>
          <p:cNvPr id="1026" name="Picture 2" descr="Image result for smart identifying goal image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684520" y="2971800"/>
            <a:ext cx="5974080" cy="2331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62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960" y="350520"/>
            <a:ext cx="5593080" cy="1320800"/>
          </a:xfrm>
        </p:spPr>
        <p:txBody>
          <a:bodyPr/>
          <a:lstStyle/>
          <a:p>
            <a:r>
              <a:rPr lang="en-GB" dirty="0" smtClean="0"/>
              <a:t>Personal  development</a:t>
            </a:r>
            <a:endParaRPr lang="en-GB" dirty="0"/>
          </a:p>
        </p:txBody>
      </p:sp>
      <p:sp>
        <p:nvSpPr>
          <p:cNvPr id="3" name="Content Placeholder 2"/>
          <p:cNvSpPr>
            <a:spLocks noGrp="1"/>
          </p:cNvSpPr>
          <p:nvPr>
            <p:ph sz="half" idx="1"/>
          </p:nvPr>
        </p:nvSpPr>
        <p:spPr>
          <a:xfrm>
            <a:off x="426721" y="1005841"/>
            <a:ext cx="4358640" cy="4430494"/>
          </a:xfrm>
        </p:spPr>
        <p:txBody>
          <a:bodyPr>
            <a:normAutofit/>
          </a:bodyPr>
          <a:lstStyle/>
          <a:p>
            <a:r>
              <a:rPr lang="en-GB" dirty="0" smtClean="0"/>
              <a:t>Skills/knowledge/competence</a:t>
            </a:r>
          </a:p>
          <a:p>
            <a:r>
              <a:rPr lang="en-GB" dirty="0" smtClean="0"/>
              <a:t>Research/reflection/awareness</a:t>
            </a:r>
          </a:p>
          <a:p>
            <a:endParaRPr lang="en-GB" dirty="0" smtClean="0"/>
          </a:p>
          <a:p>
            <a:pPr marL="0" indent="0">
              <a:buNone/>
            </a:pPr>
            <a:r>
              <a:rPr lang="en-GB" dirty="0" smtClean="0"/>
              <a:t>Establish aims what want to achieve in short/medium/long period of time/Trainings/supervisions</a:t>
            </a:r>
          </a:p>
          <a:p>
            <a:r>
              <a:rPr lang="en-GB" dirty="0" smtClean="0"/>
              <a:t>Voluntary placement</a:t>
            </a:r>
          </a:p>
          <a:p>
            <a:pPr marL="0" indent="0">
              <a:buNone/>
            </a:pPr>
            <a:r>
              <a:rPr lang="en-GB" dirty="0" smtClean="0"/>
              <a:t>Identifying current realities/action plan/activities to  meet perceived needs </a:t>
            </a:r>
          </a:p>
          <a:p>
            <a:r>
              <a:rPr lang="en-GB" dirty="0" smtClean="0"/>
              <a:t> work  placement/supervision/constant improving knowledge</a:t>
            </a:r>
          </a:p>
          <a:p>
            <a:endParaRPr lang="en-GB" dirty="0" smtClean="0"/>
          </a:p>
          <a:p>
            <a:endParaRPr lang="en-GB" dirty="0" smtClean="0"/>
          </a:p>
          <a:p>
            <a:endParaRPr lang="en-GB" dirty="0" smtClean="0"/>
          </a:p>
          <a:p>
            <a:endParaRPr lang="en-GB" dirty="0"/>
          </a:p>
        </p:txBody>
      </p:sp>
      <p:sp>
        <p:nvSpPr>
          <p:cNvPr id="5" name="Rectangle 4"/>
          <p:cNvSpPr/>
          <p:nvPr/>
        </p:nvSpPr>
        <p:spPr>
          <a:xfrm>
            <a:off x="426720" y="5436335"/>
            <a:ext cx="8717280" cy="1200329"/>
          </a:xfrm>
          <a:prstGeom prst="rect">
            <a:avLst/>
          </a:prstGeom>
        </p:spPr>
        <p:txBody>
          <a:bodyPr wrap="square">
            <a:spAutoFit/>
          </a:bodyPr>
          <a:lstStyle/>
          <a:p>
            <a:r>
              <a:rPr lang="en-GB" dirty="0"/>
              <a:t>The personal and professional development admits that my work as a manifestation of who I am(Scaife,2010p.49).</a:t>
            </a:r>
          </a:p>
          <a:p>
            <a:r>
              <a:rPr lang="en-GB" dirty="0" err="1"/>
              <a:t>Scaife</a:t>
            </a:r>
            <a:r>
              <a:rPr lang="en-GB" dirty="0"/>
              <a:t> ,J.(2010)</a:t>
            </a:r>
            <a:r>
              <a:rPr lang="en-GB" i="1" dirty="0"/>
              <a:t>Supervising the reflective practitioner: an essential guide to theory and practice </a:t>
            </a:r>
            <a:r>
              <a:rPr lang="en-GB" dirty="0"/>
              <a:t>.London and New York : Routledge.</a:t>
            </a:r>
          </a:p>
        </p:txBody>
      </p:sp>
      <p:sp>
        <p:nvSpPr>
          <p:cNvPr id="6" name="Content Placeholder 5"/>
          <p:cNvSpPr>
            <a:spLocks noGrp="1"/>
          </p:cNvSpPr>
          <p:nvPr>
            <p:ph sz="half" idx="2"/>
          </p:nvPr>
        </p:nvSpPr>
        <p:spPr>
          <a:xfrm>
            <a:off x="4785360" y="1234440"/>
            <a:ext cx="5074920" cy="4423232"/>
          </a:xfrm>
        </p:spPr>
        <p:txBody>
          <a:bodyPr>
            <a:normAutofit/>
          </a:bodyPr>
          <a:lstStyle/>
          <a:p>
            <a:r>
              <a:rPr lang="en-GB" dirty="0"/>
              <a:t>Personal development is not an event but  a process life long and carer long it will be happen incidentally before and after any trainings, thought aspects of life and work…in counselling training it should be purposeful integrate of heart of the learning journey to be came a counsellor”(Johns.1993</a:t>
            </a:r>
            <a:r>
              <a:rPr lang="en-GB" dirty="0" smtClean="0"/>
              <a:t>)</a:t>
            </a:r>
          </a:p>
          <a:p>
            <a:endParaRPr lang="en-GB" dirty="0"/>
          </a:p>
          <a:p>
            <a:endParaRPr lang="en-GB" dirty="0" smtClean="0"/>
          </a:p>
          <a:p>
            <a:pPr marL="0" indent="0">
              <a:buNone/>
            </a:pPr>
            <a:r>
              <a:rPr lang="en-GB" dirty="0" smtClean="0"/>
              <a:t>John </a:t>
            </a:r>
            <a:r>
              <a:rPr lang="en-GB" dirty="0"/>
              <a:t>and </a:t>
            </a:r>
            <a:r>
              <a:rPr lang="en-GB" dirty="0" err="1" smtClean="0"/>
              <a:t>Hasel</a:t>
            </a:r>
            <a:r>
              <a:rPr lang="en-GB" dirty="0" smtClean="0"/>
              <a:t> (</a:t>
            </a:r>
            <a:r>
              <a:rPr lang="en-GB" dirty="0"/>
              <a:t>1993) </a:t>
            </a:r>
            <a:r>
              <a:rPr lang="en-GB" i="1" dirty="0"/>
              <a:t>Personal development in counselling training, </a:t>
            </a:r>
            <a:r>
              <a:rPr lang="en-GB" dirty="0"/>
              <a:t>London</a:t>
            </a:r>
            <a:r>
              <a:rPr lang="en-GB" dirty="0" smtClean="0"/>
              <a:t>. Cassel</a:t>
            </a:r>
            <a:r>
              <a:rPr lang="en-GB" dirty="0"/>
              <a:t>.</a:t>
            </a:r>
          </a:p>
          <a:p>
            <a:pPr marL="0" indent="0">
              <a:buNone/>
            </a:pPr>
            <a:r>
              <a:rPr lang="en-GB" dirty="0" smtClean="0"/>
              <a:t> </a:t>
            </a:r>
            <a:endParaRPr lang="en-GB" dirty="0"/>
          </a:p>
        </p:txBody>
      </p:sp>
    </p:spTree>
    <p:extLst>
      <p:ext uri="{BB962C8B-B14F-4D97-AF65-F5344CB8AC3E}">
        <p14:creationId xmlns:p14="http://schemas.microsoft.com/office/powerpoint/2010/main" val="2873760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3920" y="320965"/>
            <a:ext cx="8549640" cy="1187795"/>
          </a:xfrm>
        </p:spPr>
        <p:txBody>
          <a:bodyPr>
            <a:normAutofit fontScale="90000"/>
          </a:bodyPr>
          <a:lstStyle/>
          <a:p>
            <a:r>
              <a:rPr lang="en-GB" dirty="0" smtClean="0"/>
              <a:t>Communicating/checking understanding/ helping/a problem-management</a:t>
            </a:r>
            <a:endParaRPr lang="en-GB" dirty="0"/>
          </a:p>
        </p:txBody>
      </p:sp>
      <p:sp>
        <p:nvSpPr>
          <p:cNvPr id="3" name="Content Placeholder 2"/>
          <p:cNvSpPr>
            <a:spLocks noGrp="1"/>
          </p:cNvSpPr>
          <p:nvPr>
            <p:ph idx="1"/>
          </p:nvPr>
        </p:nvSpPr>
        <p:spPr>
          <a:xfrm>
            <a:off x="289560" y="1641765"/>
            <a:ext cx="10205258" cy="4399598"/>
          </a:xfrm>
        </p:spPr>
        <p:txBody>
          <a:bodyPr>
            <a:normAutofit fontScale="92500" lnSpcReduction="20000"/>
          </a:bodyPr>
          <a:lstStyle/>
          <a:p>
            <a:r>
              <a:rPr lang="en-GB" dirty="0"/>
              <a:t>c</a:t>
            </a:r>
            <a:r>
              <a:rPr lang="en-GB" dirty="0" smtClean="0"/>
              <a:t>ommunication-such </a:t>
            </a:r>
            <a:r>
              <a:rPr lang="en-GB" dirty="0"/>
              <a:t>as clarify what should be communicated to </a:t>
            </a:r>
            <a:r>
              <a:rPr lang="en-GB" dirty="0" smtClean="0"/>
              <a:t>whom/if clients unable to communicate</a:t>
            </a:r>
            <a:endParaRPr lang="en-GB" dirty="0"/>
          </a:p>
          <a:p>
            <a:r>
              <a:rPr lang="en-GB" dirty="0"/>
              <a:t>a</a:t>
            </a:r>
            <a:r>
              <a:rPr lang="en-GB" dirty="0" smtClean="0"/>
              <a:t>void making </a:t>
            </a:r>
            <a:r>
              <a:rPr lang="en-GB" dirty="0"/>
              <a:t>assumption about client knowledge</a:t>
            </a:r>
            <a:r>
              <a:rPr lang="en-GB" dirty="0" smtClean="0"/>
              <a:t>, wishes, concerns </a:t>
            </a:r>
            <a:r>
              <a:rPr lang="en-GB" dirty="0"/>
              <a:t>or beliefs</a:t>
            </a:r>
          </a:p>
          <a:p>
            <a:r>
              <a:rPr lang="en-GB" dirty="0"/>
              <a:t>c</a:t>
            </a:r>
            <a:r>
              <a:rPr lang="en-GB" dirty="0" smtClean="0"/>
              <a:t>hoose </a:t>
            </a:r>
            <a:r>
              <a:rPr lang="en-GB" dirty="0"/>
              <a:t>words ,</a:t>
            </a:r>
            <a:r>
              <a:rPr lang="en-GB" dirty="0" smtClean="0"/>
              <a:t>avoid </a:t>
            </a:r>
            <a:r>
              <a:rPr lang="en-GB" dirty="0"/>
              <a:t>complicated </a:t>
            </a:r>
            <a:r>
              <a:rPr lang="en-GB" dirty="0" smtClean="0"/>
              <a:t>information/explore new perspective/helping clients challenge themselves</a:t>
            </a:r>
            <a:endParaRPr lang="en-GB" dirty="0"/>
          </a:p>
          <a:p>
            <a:r>
              <a:rPr lang="en-GB" dirty="0"/>
              <a:t>w</a:t>
            </a:r>
            <a:r>
              <a:rPr lang="en-GB" dirty="0" smtClean="0"/>
              <a:t>hat </a:t>
            </a:r>
            <a:r>
              <a:rPr lang="en-GB" dirty="0"/>
              <a:t>information clients wish to be passed on to relatives or a client not wanting to be told a diagnosis/requires their </a:t>
            </a:r>
            <a:r>
              <a:rPr lang="en-GB" dirty="0" smtClean="0"/>
              <a:t>consent/capacity</a:t>
            </a:r>
            <a:endParaRPr lang="en-GB" dirty="0"/>
          </a:p>
          <a:p>
            <a:r>
              <a:rPr lang="en-GB" dirty="0"/>
              <a:t>p</a:t>
            </a:r>
            <a:r>
              <a:rPr lang="en-GB" dirty="0" smtClean="0"/>
              <a:t>repared </a:t>
            </a:r>
            <a:r>
              <a:rPr lang="en-GB" dirty="0"/>
              <a:t>for the possible </a:t>
            </a:r>
            <a:r>
              <a:rPr lang="en-GB" dirty="0" smtClean="0"/>
              <a:t>impact</a:t>
            </a:r>
          </a:p>
          <a:p>
            <a:r>
              <a:rPr lang="en-GB" dirty="0" smtClean="0"/>
              <a:t>hearing </a:t>
            </a:r>
            <a:r>
              <a:rPr lang="en-GB" dirty="0"/>
              <a:t>and speech </a:t>
            </a:r>
            <a:r>
              <a:rPr lang="en-GB" dirty="0" smtClean="0"/>
              <a:t>difficulty/emotional respond</a:t>
            </a:r>
            <a:endParaRPr lang="en-GB" dirty="0"/>
          </a:p>
          <a:p>
            <a:r>
              <a:rPr lang="en-GB" dirty="0" smtClean="0"/>
              <a:t>cultural /religion or </a:t>
            </a:r>
            <a:r>
              <a:rPr lang="en-GB" dirty="0"/>
              <a:t>language </a:t>
            </a:r>
            <a:r>
              <a:rPr lang="en-GB" dirty="0" smtClean="0"/>
              <a:t>barriers/human rights /anti-discrimination practice</a:t>
            </a:r>
          </a:p>
          <a:p>
            <a:r>
              <a:rPr lang="en-GB" dirty="0" smtClean="0"/>
              <a:t>Avoid burden on clients/distress/confusion</a:t>
            </a:r>
          </a:p>
          <a:p>
            <a:endParaRPr lang="en-GB" dirty="0" smtClean="0"/>
          </a:p>
          <a:p>
            <a:pPr marL="0" indent="0">
              <a:buNone/>
            </a:pPr>
            <a:r>
              <a:rPr lang="en-GB" dirty="0" smtClean="0"/>
              <a:t>Bor,R.,Gill,S.,</a:t>
            </a:r>
            <a:r>
              <a:rPr lang="en-GB" dirty="0" err="1" smtClean="0"/>
              <a:t>Miller,R</a:t>
            </a:r>
            <a:r>
              <a:rPr lang="en-GB" dirty="0" smtClean="0"/>
              <a:t>. and </a:t>
            </a:r>
            <a:r>
              <a:rPr lang="en-GB" dirty="0" err="1" smtClean="0"/>
              <a:t>Evans,A</a:t>
            </a:r>
            <a:r>
              <a:rPr lang="en-GB" dirty="0" smtClean="0"/>
              <a:t>.(2009)</a:t>
            </a:r>
            <a:r>
              <a:rPr lang="en-GB" i="1" dirty="0" smtClean="0"/>
              <a:t>Counselling and Health care setting. A handbook for </a:t>
            </a:r>
            <a:r>
              <a:rPr lang="en-GB" i="1" dirty="0" err="1" smtClean="0"/>
              <a:t>pracittioners</a:t>
            </a:r>
            <a:r>
              <a:rPr lang="en-GB" dirty="0" smtClean="0"/>
              <a:t>. UK. Palgrave </a:t>
            </a:r>
            <a:r>
              <a:rPr lang="en-GB" dirty="0" err="1" smtClean="0"/>
              <a:t>macmillan</a:t>
            </a:r>
            <a:r>
              <a:rPr lang="en-GB" dirty="0" smtClean="0"/>
              <a:t>.</a:t>
            </a:r>
            <a:endParaRPr lang="en-GB" dirty="0"/>
          </a:p>
          <a:p>
            <a:endParaRPr lang="en-GB" dirty="0"/>
          </a:p>
        </p:txBody>
      </p:sp>
    </p:spTree>
    <p:extLst>
      <p:ext uri="{BB962C8B-B14F-4D97-AF65-F5344CB8AC3E}">
        <p14:creationId xmlns:p14="http://schemas.microsoft.com/office/powerpoint/2010/main" val="2715909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SELF-AWARENESS</a:t>
            </a:r>
            <a:endParaRPr lang="en-GB" dirty="0"/>
          </a:p>
        </p:txBody>
      </p:sp>
      <p:sp>
        <p:nvSpPr>
          <p:cNvPr id="3" name="Content Placeholder 2"/>
          <p:cNvSpPr>
            <a:spLocks noGrp="1"/>
          </p:cNvSpPr>
          <p:nvPr>
            <p:ph idx="1"/>
          </p:nvPr>
        </p:nvSpPr>
        <p:spPr/>
        <p:txBody>
          <a:bodyPr>
            <a:normAutofit lnSpcReduction="10000"/>
          </a:bodyPr>
          <a:lstStyle/>
          <a:p>
            <a:r>
              <a:rPr lang="en-GB" dirty="0" smtClean="0"/>
              <a:t>Reeves( 2013) suggests that therapist should take care of emotional and psychological well-being.</a:t>
            </a:r>
          </a:p>
          <a:p>
            <a:endParaRPr lang="en-GB" dirty="0" smtClean="0"/>
          </a:p>
          <a:p>
            <a:r>
              <a:rPr lang="en-GB" dirty="0" smtClean="0"/>
              <a:t>Williams and </a:t>
            </a:r>
            <a:r>
              <a:rPr lang="en-GB" dirty="0" err="1" smtClean="0"/>
              <a:t>Fauth</a:t>
            </a:r>
            <a:r>
              <a:rPr lang="en-GB" dirty="0" smtClean="0"/>
              <a:t>(2005) suggests reflecting own behaviours, attitudes and thoughts in retrospect.</a:t>
            </a:r>
          </a:p>
          <a:p>
            <a:endParaRPr lang="en-GB" dirty="0" smtClean="0"/>
          </a:p>
          <a:p>
            <a:r>
              <a:rPr lang="en-GB" dirty="0" err="1" smtClean="0"/>
              <a:t>Safran</a:t>
            </a:r>
            <a:r>
              <a:rPr lang="en-GB" dirty="0" smtClean="0"/>
              <a:t> and </a:t>
            </a:r>
            <a:r>
              <a:rPr lang="en-GB" dirty="0" err="1" smtClean="0"/>
              <a:t>Muran</a:t>
            </a:r>
            <a:r>
              <a:rPr lang="en-GB" dirty="0" smtClean="0"/>
              <a:t> (2000) pointed out direct awareness of immediate experience rather than retrospective reflection about them.</a:t>
            </a:r>
          </a:p>
          <a:p>
            <a:endParaRPr lang="en-GB" dirty="0" smtClean="0"/>
          </a:p>
          <a:p>
            <a:r>
              <a:rPr lang="en-GB" dirty="0" smtClean="0"/>
              <a:t>Constantine et al,(2007) defined self-awareness as cultural informed attitudes, values and beliefs and maintained awareness of the relevance of discrimination and cultural privilege.</a:t>
            </a:r>
          </a:p>
          <a:p>
            <a:endParaRPr lang="en-GB" dirty="0" smtClean="0"/>
          </a:p>
          <a:p>
            <a:endParaRPr lang="en-GB" dirty="0"/>
          </a:p>
        </p:txBody>
      </p:sp>
    </p:spTree>
    <p:extLst>
      <p:ext uri="{BB962C8B-B14F-4D97-AF65-F5344CB8AC3E}">
        <p14:creationId xmlns:p14="http://schemas.microsoft.com/office/powerpoint/2010/main" val="3831512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onclusion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Worthington ,South-Mc-Nett and Moreno (2007) highlighted that positive therapy outcomes including:</a:t>
            </a:r>
          </a:p>
          <a:p>
            <a:pPr>
              <a:buFont typeface="Arial" panose="020B0604020202020204" pitchFamily="34" charset="0"/>
              <a:buChar char="•"/>
            </a:pPr>
            <a:r>
              <a:rPr lang="en-GB" dirty="0" smtClean="0"/>
              <a:t>  multi-cultural competence</a:t>
            </a:r>
          </a:p>
          <a:p>
            <a:pPr>
              <a:buFont typeface="Arial" panose="020B0604020202020204" pitchFamily="34" charset="0"/>
              <a:buChar char="•"/>
            </a:pPr>
            <a:r>
              <a:rPr lang="en-GB" dirty="0" smtClean="0"/>
              <a:t>  increased practitioner credibility</a:t>
            </a:r>
          </a:p>
          <a:p>
            <a:pPr>
              <a:buFont typeface="Arial" panose="020B0604020202020204" pitchFamily="34" charset="0"/>
              <a:buChar char="•"/>
            </a:pPr>
            <a:r>
              <a:rPr lang="en-GB" dirty="0" smtClean="0"/>
              <a:t> effectiveness of treatments</a:t>
            </a:r>
          </a:p>
          <a:p>
            <a:pPr>
              <a:buFont typeface="Arial" panose="020B0604020202020204" pitchFamily="34" charset="0"/>
              <a:buChar char="•"/>
            </a:pPr>
            <a:r>
              <a:rPr lang="en-GB" dirty="0"/>
              <a:t>p</a:t>
            </a:r>
            <a:r>
              <a:rPr lang="en-GB" dirty="0" smtClean="0"/>
              <a:t>erson-centre approach </a:t>
            </a:r>
          </a:p>
          <a:p>
            <a:pPr>
              <a:buFont typeface="Arial" panose="020B0604020202020204" pitchFamily="34" charset="0"/>
              <a:buChar char="•"/>
            </a:pPr>
            <a:r>
              <a:rPr lang="en-GB" dirty="0" smtClean="0"/>
              <a:t>client self –disclosure</a:t>
            </a:r>
          </a:p>
          <a:p>
            <a:pPr>
              <a:buFont typeface="Arial" panose="020B0604020202020204" pitchFamily="34" charset="0"/>
              <a:buChar char="•"/>
            </a:pPr>
            <a:r>
              <a:rPr lang="en-GB" dirty="0" smtClean="0"/>
              <a:t>  satisfaction </a:t>
            </a:r>
          </a:p>
          <a:p>
            <a:endParaRPr lang="en-GB" dirty="0" smtClean="0"/>
          </a:p>
          <a:p>
            <a:r>
              <a:rPr lang="en-GB" dirty="0" err="1" smtClean="0"/>
              <a:t>Comaz-Diaz,L</a:t>
            </a:r>
            <a:r>
              <a:rPr lang="en-GB" dirty="0" smtClean="0"/>
              <a:t>.(2012</a:t>
            </a:r>
            <a:r>
              <a:rPr lang="en-GB" i="1" dirty="0" smtClean="0"/>
              <a:t>)Multicultural care: a clinician guide to cultural competence. </a:t>
            </a:r>
            <a:r>
              <a:rPr lang="en-GB" i="1" dirty="0" err="1" smtClean="0"/>
              <a:t>Washington,DC</a:t>
            </a:r>
            <a:r>
              <a:rPr lang="en-GB" i="1" dirty="0" smtClean="0"/>
              <a:t> .American </a:t>
            </a:r>
            <a:r>
              <a:rPr lang="en-GB" dirty="0" smtClean="0"/>
              <a:t>Psychological Association. </a:t>
            </a:r>
            <a:endParaRPr lang="en-GB" dirty="0"/>
          </a:p>
        </p:txBody>
      </p:sp>
    </p:spTree>
    <p:extLst>
      <p:ext uri="{BB962C8B-B14F-4D97-AF65-F5344CB8AC3E}">
        <p14:creationId xmlns:p14="http://schemas.microsoft.com/office/powerpoint/2010/main" val="2775898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344825" y="1309255"/>
            <a:ext cx="9775922" cy="5153890"/>
          </a:xfrm>
        </p:spPr>
        <p:txBody>
          <a:bodyPr/>
          <a:lstStyle/>
          <a:p>
            <a:r>
              <a:rPr lang="en-GB" dirty="0"/>
              <a:t>BACP  (2013) </a:t>
            </a:r>
            <a:r>
              <a:rPr lang="en-GB" i="1" dirty="0"/>
              <a:t>Ethical Framework for Good practice in Counselling and Psychotherapy,</a:t>
            </a:r>
            <a:r>
              <a:rPr lang="en-GB" dirty="0"/>
              <a:t> </a:t>
            </a:r>
            <a:r>
              <a:rPr lang="en-GB" dirty="0" err="1"/>
              <a:t>Lutterworth</a:t>
            </a:r>
            <a:r>
              <a:rPr lang="en-GB" dirty="0"/>
              <a:t>: British Association for Counselling and Psychotherapy.</a:t>
            </a:r>
          </a:p>
          <a:p>
            <a:r>
              <a:rPr lang="en-GB" dirty="0" err="1"/>
              <a:t>Berg,I.K</a:t>
            </a:r>
            <a:r>
              <a:rPr lang="en-GB" dirty="0"/>
              <a:t>.(1994) </a:t>
            </a:r>
            <a:r>
              <a:rPr lang="en-GB" i="1" dirty="0"/>
              <a:t>Family based services</a:t>
            </a:r>
            <a:r>
              <a:rPr lang="en-GB" dirty="0"/>
              <a:t>. New York: </a:t>
            </a:r>
            <a:r>
              <a:rPr lang="en-GB" dirty="0" err="1"/>
              <a:t>W.W.Norton</a:t>
            </a:r>
            <a:r>
              <a:rPr lang="en-GB" dirty="0"/>
              <a:t>.</a:t>
            </a:r>
          </a:p>
          <a:p>
            <a:r>
              <a:rPr lang="en-GB" dirty="0"/>
              <a:t>BACP(2010) </a:t>
            </a:r>
            <a:r>
              <a:rPr lang="en-GB" i="1" dirty="0"/>
              <a:t>Ethical Framework for good practice in counselling and psychotherapy</a:t>
            </a:r>
            <a:r>
              <a:rPr lang="en-GB" dirty="0"/>
              <a:t>. </a:t>
            </a:r>
            <a:r>
              <a:rPr lang="en-GB" dirty="0" err="1"/>
              <a:t>Lutterworth</a:t>
            </a:r>
            <a:r>
              <a:rPr lang="en-GB" dirty="0"/>
              <a:t>: BACP.</a:t>
            </a:r>
          </a:p>
          <a:p>
            <a:r>
              <a:rPr lang="en-GB" dirty="0"/>
              <a:t> Bor,R.,Gill,S.,</a:t>
            </a:r>
            <a:r>
              <a:rPr lang="en-GB" dirty="0" err="1"/>
              <a:t>Miller,R</a:t>
            </a:r>
            <a:r>
              <a:rPr lang="en-GB" dirty="0"/>
              <a:t>. and </a:t>
            </a:r>
            <a:r>
              <a:rPr lang="en-GB" dirty="0" err="1"/>
              <a:t>Evans,A</a:t>
            </a:r>
            <a:r>
              <a:rPr lang="en-GB" dirty="0"/>
              <a:t>.(2009)</a:t>
            </a:r>
            <a:r>
              <a:rPr lang="en-GB" i="1" dirty="0"/>
              <a:t>Counselling and Health care setting. A handbook for practitioners</a:t>
            </a:r>
            <a:r>
              <a:rPr lang="en-GB" dirty="0"/>
              <a:t>. UK. Palgrave </a:t>
            </a:r>
            <a:r>
              <a:rPr lang="en-GB" dirty="0" err="1"/>
              <a:t>macmillan</a:t>
            </a:r>
            <a:r>
              <a:rPr lang="en-GB" dirty="0"/>
              <a:t>.</a:t>
            </a:r>
          </a:p>
          <a:p>
            <a:r>
              <a:rPr lang="en-GB" dirty="0" err="1"/>
              <a:t>Bryant,R.M</a:t>
            </a:r>
            <a:r>
              <a:rPr lang="en-GB" dirty="0"/>
              <a:t>.(2007) Social justice and multicultural </a:t>
            </a:r>
            <a:r>
              <a:rPr lang="en-GB" dirty="0" err="1"/>
              <a:t>issues:implications</a:t>
            </a:r>
            <a:r>
              <a:rPr lang="en-GB" dirty="0"/>
              <a:t> for the practice and training of counsellors and counselling psychologist.</a:t>
            </a:r>
            <a:r>
              <a:rPr lang="en-GB" i="1" dirty="0"/>
              <a:t> Journal of counselling and development</a:t>
            </a:r>
            <a:r>
              <a:rPr lang="en-GB" dirty="0"/>
              <a:t>,85, pp.24-29[Online].Available </a:t>
            </a:r>
            <a:r>
              <a:rPr lang="en-GB" dirty="0" err="1"/>
              <a:t>at:https</a:t>
            </a:r>
            <a:r>
              <a:rPr lang="en-GB" dirty="0"/>
              <a:t>://www.researchgate.net(Accessed:13May 2018</a:t>
            </a:r>
            <a:r>
              <a:rPr lang="en-GB" dirty="0" smtClean="0"/>
              <a:t>).</a:t>
            </a:r>
          </a:p>
          <a:p>
            <a:r>
              <a:rPr lang="en-GB" dirty="0" smtClean="0"/>
              <a:t> </a:t>
            </a:r>
            <a:r>
              <a:rPr lang="en-GB" dirty="0"/>
              <a:t>Constantine,M.H.,Hage,S.M.,</a:t>
            </a:r>
            <a:r>
              <a:rPr lang="en-GB" dirty="0" err="1"/>
              <a:t>Kindaichi,M.M</a:t>
            </a:r>
            <a:r>
              <a:rPr lang="en-GB" dirty="0"/>
              <a:t>. and </a:t>
            </a:r>
            <a:r>
              <a:rPr lang="en-GB" dirty="0" err="1"/>
              <a:t>Bryant,R.M</a:t>
            </a:r>
            <a:r>
              <a:rPr lang="en-GB" dirty="0"/>
              <a:t>.(2007) Social justice and multicultural </a:t>
            </a:r>
            <a:r>
              <a:rPr lang="en-GB" dirty="0" err="1"/>
              <a:t>issues:implications</a:t>
            </a:r>
            <a:r>
              <a:rPr lang="en-GB" dirty="0"/>
              <a:t> for the practice and training of counsellors and counselling psychologist.</a:t>
            </a:r>
            <a:r>
              <a:rPr lang="en-GB" i="1" dirty="0"/>
              <a:t> Journal of counselling and development</a:t>
            </a:r>
            <a:r>
              <a:rPr lang="en-GB" dirty="0"/>
              <a:t>,85, pp.24-29[Online].Available </a:t>
            </a:r>
            <a:r>
              <a:rPr lang="en-GB" dirty="0" err="1"/>
              <a:t>at:https</a:t>
            </a:r>
            <a:r>
              <a:rPr lang="en-GB" dirty="0"/>
              <a:t>://www.researchgate.net(Accessed:13May 2018).</a:t>
            </a:r>
          </a:p>
          <a:p>
            <a:endParaRPr lang="en-GB" dirty="0" smtClean="0"/>
          </a:p>
          <a:p>
            <a:endParaRPr lang="en-GB" dirty="0"/>
          </a:p>
          <a:p>
            <a:endParaRPr lang="en-GB" dirty="0"/>
          </a:p>
        </p:txBody>
      </p:sp>
    </p:spTree>
    <p:extLst>
      <p:ext uri="{BB962C8B-B14F-4D97-AF65-F5344CB8AC3E}">
        <p14:creationId xmlns:p14="http://schemas.microsoft.com/office/powerpoint/2010/main" val="147901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36419" y="1270001"/>
            <a:ext cx="9954490" cy="5068454"/>
          </a:xfrm>
        </p:spPr>
        <p:txBody>
          <a:bodyPr>
            <a:normAutofit/>
          </a:bodyPr>
          <a:lstStyle/>
          <a:p>
            <a:endParaRPr lang="en-GB" dirty="0" smtClean="0"/>
          </a:p>
          <a:p>
            <a:pPr marL="0" indent="0">
              <a:buNone/>
            </a:pPr>
            <a:endParaRPr lang="en-GB" dirty="0" smtClean="0"/>
          </a:p>
        </p:txBody>
      </p:sp>
      <p:sp>
        <p:nvSpPr>
          <p:cNvPr id="4" name="Rectangle 3"/>
          <p:cNvSpPr/>
          <p:nvPr/>
        </p:nvSpPr>
        <p:spPr>
          <a:xfrm>
            <a:off x="677334" y="1270000"/>
            <a:ext cx="9213426" cy="5478423"/>
          </a:xfrm>
          <a:prstGeom prst="rect">
            <a:avLst/>
          </a:prstGeom>
        </p:spPr>
        <p:txBody>
          <a:bodyPr wrap="square">
            <a:spAutoFit/>
          </a:bodyPr>
          <a:lstStyle/>
          <a:p>
            <a:pPr>
              <a:spcBef>
                <a:spcPts val="1000"/>
              </a:spcBef>
              <a:spcAft>
                <a:spcPts val="0"/>
              </a:spcAft>
            </a:pP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de Bono, E.(1971) </a:t>
            </a:r>
            <a:r>
              <a:rPr lang="en-GB" i="1"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The use of lateral thinking</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a:t>
            </a:r>
            <a:r>
              <a:rPr lang="en-GB" dirty="0" err="1">
                <a:solidFill>
                  <a:srgbClr val="404040"/>
                </a:solidFill>
                <a:latin typeface="Calibri" panose="020F0502020204030204" pitchFamily="34" charset="0"/>
                <a:ea typeface="Times New Roman" panose="02020603050405020304" pitchFamily="18" charset="0"/>
                <a:cs typeface="Times New Roman" panose="02020603050405020304" pitchFamily="18" charset="0"/>
              </a:rPr>
              <a:t>Harmondsworth</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Penguin.</a:t>
            </a:r>
            <a:endParaRPr lang="en-GB" dirty="0">
              <a:latin typeface="Times New Roman" panose="02020603050405020304" pitchFamily="18" charset="0"/>
              <a:ea typeface="Times New Roman" panose="02020603050405020304" pitchFamily="18" charset="0"/>
            </a:endParaRPr>
          </a:p>
          <a:p>
            <a:pPr>
              <a:spcBef>
                <a:spcPts val="1000"/>
              </a:spcBef>
              <a:spcAft>
                <a:spcPts val="0"/>
              </a:spcAft>
            </a:pP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de Bono. E.(1994 )</a:t>
            </a:r>
            <a:r>
              <a:rPr lang="en-GB" i="1"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Parallel thinking from Socratic thinking to de Bono thinking</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London: Viking.</a:t>
            </a:r>
            <a:endParaRPr lang="en-GB" dirty="0">
              <a:latin typeface="Times New Roman" panose="02020603050405020304" pitchFamily="18" charset="0"/>
              <a:ea typeface="Times New Roman" panose="02020603050405020304" pitchFamily="18" charset="0"/>
            </a:endParaRPr>
          </a:p>
          <a:p>
            <a:pPr>
              <a:spcBef>
                <a:spcPts val="1000"/>
              </a:spcBef>
              <a:spcAft>
                <a:spcPts val="0"/>
              </a:spcAft>
            </a:pPr>
            <a:r>
              <a:rPr lang="en-GB" dirty="0" err="1">
                <a:solidFill>
                  <a:srgbClr val="404040"/>
                </a:solidFill>
                <a:latin typeface="Calibri" panose="020F0502020204030204" pitchFamily="34" charset="0"/>
                <a:ea typeface="Times New Roman" panose="02020603050405020304" pitchFamily="18" charset="0"/>
                <a:cs typeface="Times New Roman" panose="02020603050405020304" pitchFamily="18" charset="0"/>
              </a:rPr>
              <a:t>Dryden,W</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and </a:t>
            </a:r>
            <a:r>
              <a:rPr lang="en-GB" dirty="0" err="1">
                <a:solidFill>
                  <a:srgbClr val="404040"/>
                </a:solidFill>
                <a:latin typeface="Calibri" panose="020F0502020204030204" pitchFamily="34" charset="0"/>
                <a:ea typeface="Times New Roman" panose="02020603050405020304" pitchFamily="18" charset="0"/>
                <a:cs typeface="Times New Roman" panose="02020603050405020304" pitchFamily="18" charset="0"/>
              </a:rPr>
              <a:t>Feltham,C</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.(1994) </a:t>
            </a:r>
            <a:r>
              <a:rPr lang="en-GB" i="1"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Developing the practice of Counselling. </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London. Sage.</a:t>
            </a:r>
            <a:endParaRPr lang="en-GB" dirty="0">
              <a:latin typeface="Times New Roman" panose="02020603050405020304" pitchFamily="18" charset="0"/>
              <a:ea typeface="Times New Roman" panose="02020603050405020304" pitchFamily="18" charset="0"/>
            </a:endParaRPr>
          </a:p>
          <a:p>
            <a:pPr>
              <a:spcBef>
                <a:spcPts val="1000"/>
              </a:spcBef>
              <a:spcAft>
                <a:spcPts val="0"/>
              </a:spcAft>
            </a:pPr>
            <a:r>
              <a:rPr lang="en-GB" dirty="0" err="1">
                <a:solidFill>
                  <a:srgbClr val="404040"/>
                </a:solidFill>
                <a:latin typeface="Calibri" panose="020F0502020204030204" pitchFamily="34" charset="0"/>
                <a:ea typeface="Times New Roman" panose="02020603050405020304" pitchFamily="18" charset="0"/>
                <a:cs typeface="Times New Roman" panose="02020603050405020304" pitchFamily="18" charset="0"/>
              </a:rPr>
              <a:t>Hill,C.E</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.(ed.)(2001) </a:t>
            </a:r>
            <a:r>
              <a:rPr lang="en-GB" i="1"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Helping skills: the imperial foundation</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a:t>
            </a:r>
            <a:endParaRPr lang="en-GB" dirty="0">
              <a:latin typeface="Times New Roman" panose="02020603050405020304" pitchFamily="18" charset="0"/>
              <a:ea typeface="Times New Roman" panose="02020603050405020304" pitchFamily="18" charset="0"/>
            </a:endParaRPr>
          </a:p>
          <a:p>
            <a:pPr>
              <a:spcBef>
                <a:spcPts val="1000"/>
              </a:spcBef>
              <a:spcAft>
                <a:spcPts val="0"/>
              </a:spcAft>
            </a:pP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Washington, DC: American Psychological Association.</a:t>
            </a:r>
            <a:endParaRPr lang="en-GB" dirty="0">
              <a:latin typeface="Times New Roman" panose="02020603050405020304" pitchFamily="18" charset="0"/>
              <a:ea typeface="Times New Roman" panose="02020603050405020304" pitchFamily="18" charset="0"/>
            </a:endParaRPr>
          </a:p>
          <a:p>
            <a:r>
              <a:rPr lang="en-GB" dirty="0">
                <a:latin typeface="Calibri" panose="020F0502020204030204" pitchFamily="34" charset="0"/>
                <a:ea typeface="Times New Roman" panose="02020603050405020304" pitchFamily="18" charset="0"/>
              </a:rPr>
              <a:t> </a:t>
            </a:r>
            <a:r>
              <a:rPr lang="en-GB" dirty="0" err="1" smtClean="0">
                <a:solidFill>
                  <a:srgbClr val="404040"/>
                </a:solidFill>
                <a:latin typeface="Calibri" panose="020F0502020204030204" pitchFamily="34" charset="0"/>
                <a:ea typeface="Times New Roman" panose="02020603050405020304" pitchFamily="18" charset="0"/>
                <a:cs typeface="Times New Roman" panose="02020603050405020304" pitchFamily="18" charset="0"/>
              </a:rPr>
              <a:t>Hill,C.E</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(2004</a:t>
            </a:r>
            <a:r>
              <a:rPr lang="en-GB" i="1"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Helping skills facilitating explanation, insight and action</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.2</a:t>
            </a:r>
            <a:r>
              <a:rPr lang="en-GB" baseline="30000"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nd</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.edn. Washington: </a:t>
            </a:r>
            <a:r>
              <a:rPr lang="en-GB" dirty="0" err="1">
                <a:solidFill>
                  <a:srgbClr val="404040"/>
                </a:solidFill>
                <a:latin typeface="Calibri" panose="020F0502020204030204" pitchFamily="34" charset="0"/>
                <a:ea typeface="Times New Roman" panose="02020603050405020304" pitchFamily="18" charset="0"/>
                <a:cs typeface="Times New Roman" panose="02020603050405020304" pitchFamily="18" charset="0"/>
              </a:rPr>
              <a:t>DC:American</a:t>
            </a:r>
            <a:r>
              <a:rPr lang="en-GB" dirty="0">
                <a:solidFill>
                  <a:srgbClr val="404040"/>
                </a:solidFill>
                <a:latin typeface="Calibri" panose="020F0502020204030204" pitchFamily="34" charset="0"/>
                <a:ea typeface="Times New Roman" panose="02020603050405020304" pitchFamily="18" charset="0"/>
                <a:cs typeface="Times New Roman" panose="02020603050405020304" pitchFamily="18" charset="0"/>
              </a:rPr>
              <a:t> Psychological Association</a:t>
            </a:r>
            <a:r>
              <a:rPr lang="en-GB" dirty="0" smtClean="0">
                <a:solidFill>
                  <a:srgbClr val="404040"/>
                </a:solidFill>
                <a:latin typeface="Calibri" panose="020F0502020204030204" pitchFamily="34" charset="0"/>
                <a:ea typeface="Times New Roman" panose="02020603050405020304" pitchFamily="18" charset="0"/>
                <a:cs typeface="Times New Roman" panose="02020603050405020304" pitchFamily="18" charset="0"/>
              </a:rPr>
              <a:t>.</a:t>
            </a:r>
          </a:p>
          <a:p>
            <a:endParaRPr lang="en-GB" dirty="0" smtClean="0">
              <a:solidFill>
                <a:srgbClr val="404040"/>
              </a:solidFill>
              <a:latin typeface="Calibri" panose="020F0502020204030204" pitchFamily="34" charset="0"/>
              <a:ea typeface="Times New Roman" panose="02020603050405020304" pitchFamily="18" charset="0"/>
              <a:cs typeface="Times New Roman" panose="02020603050405020304" pitchFamily="18" charset="0"/>
            </a:endParaRPr>
          </a:p>
          <a:p>
            <a:r>
              <a:rPr lang="en-GB" dirty="0" smtClean="0"/>
              <a:t> </a:t>
            </a:r>
            <a:r>
              <a:rPr lang="en-GB" dirty="0"/>
              <a:t>Ivey,A.E.,</a:t>
            </a:r>
            <a:r>
              <a:rPr lang="en-GB" dirty="0" err="1"/>
              <a:t>Ivey,M.B</a:t>
            </a:r>
            <a:r>
              <a:rPr lang="en-GB" dirty="0"/>
              <a:t>. and </a:t>
            </a:r>
            <a:r>
              <a:rPr lang="en-GB" dirty="0" err="1"/>
              <a:t>Zalaquett,C.P</a:t>
            </a:r>
            <a:r>
              <a:rPr lang="en-GB" dirty="0"/>
              <a:t>. (2010) </a:t>
            </a:r>
            <a:r>
              <a:rPr lang="en-GB" i="1" dirty="0"/>
              <a:t>Intentional interviewing and counselling: facilitating client development in multicultural society</a:t>
            </a:r>
            <a:r>
              <a:rPr lang="en-GB" dirty="0"/>
              <a:t>.7</a:t>
            </a:r>
            <a:r>
              <a:rPr lang="en-GB" baseline="30000" dirty="0"/>
              <a:t>th</a:t>
            </a:r>
            <a:r>
              <a:rPr lang="en-GB" dirty="0"/>
              <a:t> </a:t>
            </a:r>
            <a:r>
              <a:rPr lang="en-GB" dirty="0" err="1"/>
              <a:t>edn</a:t>
            </a:r>
            <a:r>
              <a:rPr lang="en-GB" dirty="0"/>
              <a:t> .Belmont, CA: Wadsworth.</a:t>
            </a:r>
          </a:p>
          <a:p>
            <a:r>
              <a:rPr lang="en-GB" dirty="0"/>
              <a:t> </a:t>
            </a:r>
          </a:p>
          <a:p>
            <a:r>
              <a:rPr lang="en-GB" dirty="0"/>
              <a:t> Fundal, B., and Burke, B. L. (2009) The effectiveness and applicability of  motivational interviewing: A practice-friendly review of four meta-analyses. </a:t>
            </a:r>
            <a:r>
              <a:rPr lang="en-GB" i="1" dirty="0"/>
              <a:t>Journal of Clinical Psychology</a:t>
            </a:r>
            <a:r>
              <a:rPr lang="en-GB" dirty="0"/>
              <a:t>, 65, pp. 1232–1245[Online].Available at:</a:t>
            </a:r>
          </a:p>
          <a:p>
            <a:pPr>
              <a:spcBef>
                <a:spcPts val="1000"/>
              </a:spcBef>
              <a:spcAft>
                <a:spcPts val="0"/>
              </a:spcAft>
            </a:pPr>
            <a:endParaRPr lang="en-GB" dirty="0" smtClean="0">
              <a:solidFill>
                <a:srgbClr val="404040"/>
              </a:solidFill>
              <a:latin typeface="Calibri" panose="020F0502020204030204" pitchFamily="34" charset="0"/>
              <a:ea typeface="Times New Roman" panose="02020603050405020304" pitchFamily="18" charset="0"/>
              <a:cs typeface="Times New Roman" panose="02020603050405020304" pitchFamily="18" charset="0"/>
            </a:endParaRPr>
          </a:p>
          <a:p>
            <a:pPr>
              <a:spcBef>
                <a:spcPts val="1000"/>
              </a:spcBef>
              <a:spcAft>
                <a:spcPts val="0"/>
              </a:spcAft>
            </a:pP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12041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07473"/>
          </a:xfrm>
        </p:spPr>
        <p:txBody>
          <a:bodyPr/>
          <a:lstStyle/>
          <a:p>
            <a:r>
              <a:rPr lang="en-GB" dirty="0" smtClean="0"/>
              <a:t>References cont.</a:t>
            </a:r>
            <a:endParaRPr lang="en-GB" dirty="0"/>
          </a:p>
        </p:txBody>
      </p:sp>
      <p:sp>
        <p:nvSpPr>
          <p:cNvPr id="3" name="Content Placeholder 2"/>
          <p:cNvSpPr>
            <a:spLocks noGrp="1"/>
          </p:cNvSpPr>
          <p:nvPr>
            <p:ph idx="1"/>
          </p:nvPr>
        </p:nvSpPr>
        <p:spPr>
          <a:xfrm>
            <a:off x="677334" y="1645919"/>
            <a:ext cx="8596668" cy="4900353"/>
          </a:xfrm>
        </p:spPr>
        <p:txBody>
          <a:bodyPr>
            <a:normAutofit/>
          </a:bodyPr>
          <a:lstStyle/>
          <a:p>
            <a:pPr marL="0" indent="0">
              <a:buNone/>
            </a:pPr>
            <a:r>
              <a:rPr lang="en-GB" dirty="0" err="1"/>
              <a:t>Gale,N</a:t>
            </a:r>
            <a:r>
              <a:rPr lang="en-GB" dirty="0"/>
              <a:t>.(2007) The life of counselling psychologist supporting NHS staff to care for patients. </a:t>
            </a:r>
            <a:r>
              <a:rPr lang="en-GB" i="1" dirty="0"/>
              <a:t>Counselling psychology review</a:t>
            </a:r>
            <a:r>
              <a:rPr lang="en-GB" dirty="0"/>
              <a:t>,22 pp.27-31[Online].Available at:</a:t>
            </a:r>
          </a:p>
          <a:p>
            <a:pPr marL="0" indent="0">
              <a:buNone/>
            </a:pPr>
            <a:r>
              <a:rPr lang="en-GB" dirty="0" err="1"/>
              <a:t>Egan,G</a:t>
            </a:r>
            <a:r>
              <a:rPr lang="en-GB" dirty="0"/>
              <a:t>.(2001) </a:t>
            </a:r>
            <a:r>
              <a:rPr lang="en-GB" i="1" dirty="0"/>
              <a:t>The skilled helper A problem management and opportunity-development approach to helping</a:t>
            </a:r>
            <a:r>
              <a:rPr lang="en-GB" dirty="0"/>
              <a:t>.7</a:t>
            </a:r>
            <a:r>
              <a:rPr lang="en-GB" baseline="30000" dirty="0"/>
              <a:t>th</a:t>
            </a:r>
            <a:r>
              <a:rPr lang="en-GB" dirty="0"/>
              <a:t> ed. New York: Brooks/</a:t>
            </a:r>
            <a:r>
              <a:rPr lang="en-GB" dirty="0" err="1"/>
              <a:t>cole</a:t>
            </a:r>
            <a:r>
              <a:rPr lang="en-GB" dirty="0"/>
              <a:t>.</a:t>
            </a:r>
          </a:p>
          <a:p>
            <a:pPr marL="0" indent="0">
              <a:buNone/>
            </a:pPr>
            <a:r>
              <a:rPr lang="en-GB" dirty="0"/>
              <a:t> </a:t>
            </a:r>
            <a:r>
              <a:rPr lang="en-GB" dirty="0" err="1" smtClean="0"/>
              <a:t>Egan,G</a:t>
            </a:r>
            <a:r>
              <a:rPr lang="en-GB" dirty="0"/>
              <a:t>.(2004)</a:t>
            </a:r>
            <a:r>
              <a:rPr lang="en-GB" i="1" dirty="0"/>
              <a:t>The Skilled helper: a problem management and opportunity development approach to helping</a:t>
            </a:r>
            <a:r>
              <a:rPr lang="en-GB" dirty="0"/>
              <a:t>,8th </a:t>
            </a:r>
            <a:r>
              <a:rPr lang="en-GB" dirty="0" err="1"/>
              <a:t>edn</a:t>
            </a:r>
            <a:r>
              <a:rPr lang="en-GB" dirty="0"/>
              <a:t>. Belmont, CA: Wadsworth.</a:t>
            </a:r>
          </a:p>
          <a:p>
            <a:pPr marL="0" indent="0">
              <a:buNone/>
            </a:pPr>
            <a:r>
              <a:rPr lang="en-GB" dirty="0"/>
              <a:t> </a:t>
            </a:r>
            <a:r>
              <a:rPr lang="en-GB" dirty="0" err="1" smtClean="0"/>
              <a:t>Emmerson,G</a:t>
            </a:r>
            <a:r>
              <a:rPr lang="en-GB" dirty="0"/>
              <a:t>.(2006)</a:t>
            </a:r>
            <a:r>
              <a:rPr lang="en-GB" i="1" dirty="0"/>
              <a:t>Advanced skills and interventions in therapeutic </a:t>
            </a:r>
            <a:r>
              <a:rPr lang="en-GB" i="1" dirty="0" err="1"/>
              <a:t>counselling</a:t>
            </a:r>
            <a:r>
              <a:rPr lang="en-GB" dirty="0" err="1"/>
              <a:t>.UK:Crown</a:t>
            </a:r>
            <a:r>
              <a:rPr lang="en-GB" dirty="0"/>
              <a:t> House Publishing limited</a:t>
            </a:r>
          </a:p>
          <a:p>
            <a:pPr marL="0" indent="0">
              <a:buNone/>
            </a:pPr>
            <a:r>
              <a:rPr lang="en-GB" dirty="0"/>
              <a:t> </a:t>
            </a:r>
            <a:r>
              <a:rPr lang="en-GB" dirty="0" err="1" smtClean="0"/>
              <a:t>Evans,A</a:t>
            </a:r>
            <a:r>
              <a:rPr lang="en-GB" dirty="0"/>
              <a:t>. and </a:t>
            </a:r>
            <a:r>
              <a:rPr lang="en-GB" dirty="0" err="1"/>
              <a:t>Bor,R</a:t>
            </a:r>
            <a:r>
              <a:rPr lang="en-GB" dirty="0"/>
              <a:t>. (2005) </a:t>
            </a:r>
            <a:r>
              <a:rPr lang="en-GB" i="1" dirty="0"/>
              <a:t>Working in health and care setting: Professional and ethical </a:t>
            </a:r>
            <a:r>
              <a:rPr lang="en-GB" i="1" dirty="0" err="1"/>
              <a:t>challenges</a:t>
            </a:r>
            <a:r>
              <a:rPr lang="en-GB" dirty="0" err="1"/>
              <a:t>,in</a:t>
            </a:r>
            <a:r>
              <a:rPr lang="en-GB" dirty="0"/>
              <a:t> </a:t>
            </a:r>
            <a:r>
              <a:rPr lang="en-GB" dirty="0" err="1"/>
              <a:t>Tribe,R</a:t>
            </a:r>
            <a:r>
              <a:rPr lang="en-GB" dirty="0"/>
              <a:t>. and </a:t>
            </a:r>
            <a:r>
              <a:rPr lang="en-GB" dirty="0" err="1"/>
              <a:t>Morrisey</a:t>
            </a:r>
            <a:r>
              <a:rPr lang="en-GB" dirty="0"/>
              <a:t> eds. Handbook of professional practice for psychologists, counsellors and psychotherapists, Hove: Brunner Routledge.</a:t>
            </a:r>
          </a:p>
          <a:p>
            <a:pPr marL="0" indent="0">
              <a:buNone/>
            </a:pPr>
            <a:r>
              <a:rPr lang="en-GB" dirty="0"/>
              <a:t> </a:t>
            </a:r>
            <a:r>
              <a:rPr lang="en-GB" dirty="0" err="1" smtClean="0"/>
              <a:t>John,H</a:t>
            </a:r>
            <a:r>
              <a:rPr lang="en-GB" dirty="0"/>
              <a:t>. (2002) </a:t>
            </a:r>
            <a:r>
              <a:rPr lang="en-GB" i="1" dirty="0"/>
              <a:t>Personal development in counsellor training</a:t>
            </a:r>
            <a:r>
              <a:rPr lang="en-GB" dirty="0"/>
              <a:t>. London. Sage.</a:t>
            </a:r>
          </a:p>
          <a:p>
            <a:endParaRPr lang="en-GB" dirty="0"/>
          </a:p>
        </p:txBody>
      </p:sp>
    </p:spTree>
    <p:extLst>
      <p:ext uri="{BB962C8B-B14F-4D97-AF65-F5344CB8AC3E}">
        <p14:creationId xmlns:p14="http://schemas.microsoft.com/office/powerpoint/2010/main" val="1306553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cont.</a:t>
            </a:r>
            <a:endParaRPr lang="en-GB" dirty="0"/>
          </a:p>
        </p:txBody>
      </p:sp>
      <p:sp>
        <p:nvSpPr>
          <p:cNvPr id="3" name="Content Placeholder 2"/>
          <p:cNvSpPr>
            <a:spLocks noGrp="1"/>
          </p:cNvSpPr>
          <p:nvPr>
            <p:ph idx="1"/>
          </p:nvPr>
        </p:nvSpPr>
        <p:spPr>
          <a:xfrm>
            <a:off x="677334" y="1219200"/>
            <a:ext cx="8596668" cy="5212079"/>
          </a:xfrm>
        </p:spPr>
        <p:txBody>
          <a:bodyPr>
            <a:normAutofit lnSpcReduction="10000"/>
          </a:bodyPr>
          <a:lstStyle/>
          <a:p>
            <a:pPr marL="0" indent="0">
              <a:buNone/>
            </a:pPr>
            <a:r>
              <a:rPr lang="en-GB" dirty="0" err="1"/>
              <a:t>Leiter,M</a:t>
            </a:r>
            <a:r>
              <a:rPr lang="en-GB" dirty="0"/>
              <a:t>. (1991) The dream denied: Professional burnout and the constraints of human service organisations, </a:t>
            </a:r>
            <a:r>
              <a:rPr lang="en-GB" i="1" dirty="0"/>
              <a:t>Canadian psychology</a:t>
            </a:r>
            <a:r>
              <a:rPr lang="en-GB" dirty="0"/>
              <a:t>,32,pp.547-55[Online].Available at: </a:t>
            </a:r>
          </a:p>
          <a:p>
            <a:pPr marL="0" indent="0">
              <a:buNone/>
            </a:pPr>
            <a:r>
              <a:rPr lang="en-GB" dirty="0"/>
              <a:t> </a:t>
            </a:r>
            <a:r>
              <a:rPr lang="en-GB" dirty="0" err="1" smtClean="0"/>
              <a:t>Lloyd,M</a:t>
            </a:r>
            <a:r>
              <a:rPr lang="en-GB" dirty="0"/>
              <a:t>. and </a:t>
            </a:r>
            <a:r>
              <a:rPr lang="en-GB" dirty="0" err="1"/>
              <a:t>Bor,R</a:t>
            </a:r>
            <a:r>
              <a:rPr lang="en-GB" dirty="0"/>
              <a:t>. (2009) </a:t>
            </a:r>
            <a:r>
              <a:rPr lang="en-GB" i="1" dirty="0"/>
              <a:t>Communication skills for medicine</a:t>
            </a:r>
            <a:r>
              <a:rPr lang="en-GB" dirty="0"/>
              <a:t>, Edinburgh: Churchill Livingstone.</a:t>
            </a:r>
          </a:p>
          <a:p>
            <a:pPr marL="0" indent="0">
              <a:buNone/>
            </a:pPr>
            <a:r>
              <a:rPr lang="en-GB" dirty="0"/>
              <a:t> </a:t>
            </a:r>
            <a:r>
              <a:rPr lang="en-GB" dirty="0" smtClean="0"/>
              <a:t>NICE </a:t>
            </a:r>
            <a:r>
              <a:rPr lang="en-GB" dirty="0"/>
              <a:t>(2004) </a:t>
            </a:r>
            <a:r>
              <a:rPr lang="en-GB" i="1" dirty="0"/>
              <a:t>Depression: Management of depression in primary and secondary care</a:t>
            </a:r>
            <a:r>
              <a:rPr lang="en-GB" dirty="0"/>
              <a:t>, London: NICE</a:t>
            </a:r>
            <a:r>
              <a:rPr lang="en-GB" dirty="0" smtClean="0"/>
              <a:t>.</a:t>
            </a:r>
            <a:r>
              <a:rPr lang="en-GB" dirty="0"/>
              <a:t> </a:t>
            </a:r>
          </a:p>
          <a:p>
            <a:pPr marL="0" indent="0">
              <a:buNone/>
            </a:pPr>
            <a:r>
              <a:rPr lang="en-GB" dirty="0"/>
              <a:t>NICE (2005) </a:t>
            </a:r>
            <a:r>
              <a:rPr lang="en-GB" i="1" dirty="0"/>
              <a:t>Post-traumatic stress disorder PTSD: the management of PTSD in adults and children in primary and secondary care</a:t>
            </a:r>
            <a:r>
              <a:rPr lang="en-GB" dirty="0"/>
              <a:t>, London: NICE.</a:t>
            </a:r>
          </a:p>
          <a:p>
            <a:pPr marL="0" indent="0">
              <a:buNone/>
            </a:pPr>
            <a:r>
              <a:rPr lang="en-GB" dirty="0"/>
              <a:t> </a:t>
            </a:r>
            <a:r>
              <a:rPr lang="en-GB" dirty="0" smtClean="0"/>
              <a:t> </a:t>
            </a:r>
            <a:r>
              <a:rPr lang="en-GB" dirty="0" err="1"/>
              <a:t>Lundahl</a:t>
            </a:r>
            <a:r>
              <a:rPr lang="en-GB" dirty="0"/>
              <a:t>, B. and Burke, B. L. (2009) The effectiveness and applicability of motivational interviewing: A practice-friendly review of four meta-analyses. </a:t>
            </a:r>
            <a:r>
              <a:rPr lang="en-GB" i="1" dirty="0"/>
              <a:t>Journal of Clinical Psychology</a:t>
            </a:r>
            <a:r>
              <a:rPr lang="en-GB" dirty="0"/>
              <a:t>, 65, pp. 1232–1245[Online].Available at: </a:t>
            </a:r>
            <a:r>
              <a:rPr lang="en-GB" u="sng" dirty="0">
                <a:hlinkClick r:id="rId2"/>
              </a:rPr>
              <a:t>https://www.ncbi.nlm.nih.gov</a:t>
            </a:r>
            <a:r>
              <a:rPr lang="en-GB" dirty="0"/>
              <a:t> (Accessed:11 May2018).</a:t>
            </a:r>
          </a:p>
          <a:p>
            <a:pPr marL="0" indent="0">
              <a:buNone/>
            </a:pPr>
            <a:r>
              <a:rPr lang="en-GB" dirty="0"/>
              <a:t> </a:t>
            </a:r>
          </a:p>
          <a:p>
            <a:pPr marL="0" indent="0">
              <a:buNone/>
            </a:pPr>
            <a:r>
              <a:rPr lang="en-GB" dirty="0"/>
              <a:t>Martins, R. K. and McNeil, D. W. (2009) Review of motivational inter-viewing in promoting health behaviours. </a:t>
            </a:r>
            <a:r>
              <a:rPr lang="en-GB" i="1" dirty="0"/>
              <a:t>Clinical Psychology Review</a:t>
            </a:r>
            <a:r>
              <a:rPr lang="en-GB" dirty="0"/>
              <a:t>, 29, pp.283–293[Online].Available at: </a:t>
            </a:r>
            <a:r>
              <a:rPr lang="en-GB" u="sng" dirty="0">
                <a:hlinkClick r:id="rId2"/>
              </a:rPr>
              <a:t>https://www.ncbi.nlm.nih.gov</a:t>
            </a:r>
            <a:r>
              <a:rPr lang="en-GB" dirty="0"/>
              <a:t> (Accessed: 11 May2018).</a:t>
            </a:r>
          </a:p>
          <a:p>
            <a:endParaRPr lang="en-GB" dirty="0"/>
          </a:p>
        </p:txBody>
      </p:sp>
    </p:spTree>
    <p:extLst>
      <p:ext uri="{BB962C8B-B14F-4D97-AF65-F5344CB8AC3E}">
        <p14:creationId xmlns:p14="http://schemas.microsoft.com/office/powerpoint/2010/main" val="3412224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2640" y="381000"/>
            <a:ext cx="7201362" cy="548640"/>
          </a:xfrm>
        </p:spPr>
        <p:txBody>
          <a:bodyPr>
            <a:normAutofit fontScale="90000"/>
          </a:bodyPr>
          <a:lstStyle/>
          <a:p>
            <a:r>
              <a:rPr lang="en-GB" dirty="0" smtClean="0"/>
              <a:t>References cont.</a:t>
            </a:r>
            <a:endParaRPr lang="en-GB" dirty="0"/>
          </a:p>
        </p:txBody>
      </p:sp>
      <p:sp>
        <p:nvSpPr>
          <p:cNvPr id="3" name="Content Placeholder 2"/>
          <p:cNvSpPr>
            <a:spLocks noGrp="1"/>
          </p:cNvSpPr>
          <p:nvPr>
            <p:ph idx="1"/>
          </p:nvPr>
        </p:nvSpPr>
        <p:spPr>
          <a:xfrm>
            <a:off x="677334" y="1036320"/>
            <a:ext cx="8596668" cy="5486399"/>
          </a:xfrm>
        </p:spPr>
        <p:txBody>
          <a:bodyPr>
            <a:normAutofit lnSpcReduction="10000"/>
          </a:bodyPr>
          <a:lstStyle/>
          <a:p>
            <a:pPr marL="0" indent="0">
              <a:buNone/>
            </a:pPr>
            <a:r>
              <a:rPr lang="en-GB" dirty="0" err="1"/>
              <a:t>McLeod,J</a:t>
            </a:r>
            <a:r>
              <a:rPr lang="en-GB" dirty="0"/>
              <a:t>.(2007) </a:t>
            </a:r>
            <a:r>
              <a:rPr lang="en-GB" i="1" dirty="0"/>
              <a:t>Counselling skill</a:t>
            </a:r>
            <a:r>
              <a:rPr lang="en-GB" dirty="0"/>
              <a:t>. Berkshire. Open University Press.</a:t>
            </a:r>
          </a:p>
          <a:p>
            <a:pPr marL="0" indent="0">
              <a:buNone/>
            </a:pPr>
            <a:r>
              <a:rPr lang="en-GB" dirty="0" err="1"/>
              <a:t>McLeod,J</a:t>
            </a:r>
            <a:r>
              <a:rPr lang="en-GB" dirty="0"/>
              <a:t>. and </a:t>
            </a:r>
            <a:r>
              <a:rPr lang="en-GB" dirty="0" err="1"/>
              <a:t>McLeod,J</a:t>
            </a:r>
            <a:r>
              <a:rPr lang="en-GB" dirty="0"/>
              <a:t>.(2011) </a:t>
            </a:r>
            <a:r>
              <a:rPr lang="en-GB" i="1" dirty="0"/>
              <a:t>Counselling Skills</a:t>
            </a:r>
            <a:r>
              <a:rPr lang="en-GB" dirty="0"/>
              <a:t>. A practical guide for counsellors and helping professionals.2</a:t>
            </a:r>
            <a:r>
              <a:rPr lang="en-GB" baseline="30000" dirty="0"/>
              <a:t>nd</a:t>
            </a:r>
            <a:r>
              <a:rPr lang="en-GB" dirty="0"/>
              <a:t> ed. England: Open University Press.</a:t>
            </a:r>
          </a:p>
          <a:p>
            <a:pPr marL="0" indent="0">
              <a:buNone/>
            </a:pPr>
            <a:r>
              <a:rPr lang="en-GB" dirty="0"/>
              <a:t> Kisser,D.,</a:t>
            </a:r>
            <a:r>
              <a:rPr lang="en-GB" dirty="0" err="1"/>
              <a:t>Piercy,F.P</a:t>
            </a:r>
            <a:r>
              <a:rPr lang="en-GB" dirty="0"/>
              <a:t>. and </a:t>
            </a:r>
            <a:r>
              <a:rPr lang="en-GB" dirty="0" err="1"/>
              <a:t>Lipchik,E</a:t>
            </a:r>
            <a:r>
              <a:rPr lang="en-GB" dirty="0"/>
              <a:t>. (1993) The integration of emotion in solution-focus therapy. </a:t>
            </a:r>
            <a:r>
              <a:rPr lang="en-GB" i="1" dirty="0"/>
              <a:t>Journal of marital and family therapy,</a:t>
            </a:r>
            <a:r>
              <a:rPr lang="en-GB" dirty="0"/>
              <a:t>19, pp. 233-242[Online].Available </a:t>
            </a:r>
            <a:r>
              <a:rPr lang="en-GB" dirty="0" err="1" smtClean="0"/>
              <a:t>at:https</a:t>
            </a:r>
            <a:r>
              <a:rPr lang="en-GB" dirty="0" smtClean="0"/>
              <a:t>://onlinelibrary.wiley.com(Accessed:10May2018).</a:t>
            </a:r>
            <a:endParaRPr lang="en-GB" dirty="0"/>
          </a:p>
          <a:p>
            <a:pPr marL="0" indent="0">
              <a:buNone/>
            </a:pPr>
            <a:r>
              <a:rPr lang="en-GB" dirty="0"/>
              <a:t> </a:t>
            </a:r>
            <a:r>
              <a:rPr lang="en-GB" dirty="0" err="1" smtClean="0"/>
              <a:t>Padesky,C.A</a:t>
            </a:r>
            <a:r>
              <a:rPr lang="en-GB" dirty="0"/>
              <a:t>. and </a:t>
            </a:r>
            <a:r>
              <a:rPr lang="en-GB" dirty="0" err="1"/>
              <a:t>Greenberger,D</a:t>
            </a:r>
            <a:r>
              <a:rPr lang="en-GB" dirty="0"/>
              <a:t>. (1995)</a:t>
            </a:r>
            <a:r>
              <a:rPr lang="en-GB" i="1" dirty="0"/>
              <a:t> Mind over mood</a:t>
            </a:r>
            <a:r>
              <a:rPr lang="en-GB" dirty="0"/>
              <a:t>, New York: Guilford Press.</a:t>
            </a:r>
          </a:p>
          <a:p>
            <a:pPr marL="0" indent="0">
              <a:buNone/>
            </a:pPr>
            <a:r>
              <a:rPr lang="en-GB" dirty="0"/>
              <a:t> </a:t>
            </a:r>
            <a:r>
              <a:rPr lang="en-GB" dirty="0" err="1"/>
              <a:t>Roffley-Barentsen,J</a:t>
            </a:r>
            <a:r>
              <a:rPr lang="en-GB" dirty="0"/>
              <a:t>. and </a:t>
            </a:r>
            <a:r>
              <a:rPr lang="en-GB" dirty="0" err="1"/>
              <a:t>Malthouse,R</a:t>
            </a:r>
            <a:r>
              <a:rPr lang="en-GB" dirty="0"/>
              <a:t>. (2009)</a:t>
            </a:r>
            <a:r>
              <a:rPr lang="en-GB" i="1" dirty="0"/>
              <a:t> Reflective practice in the lifelong learning sector</a:t>
            </a:r>
            <a:r>
              <a:rPr lang="en-GB" dirty="0"/>
              <a:t>. Exeter: Learnings Matters.</a:t>
            </a:r>
          </a:p>
          <a:p>
            <a:pPr marL="0" indent="0">
              <a:buNone/>
            </a:pPr>
            <a:r>
              <a:rPr lang="en-GB" dirty="0"/>
              <a:t> Ridley,C.R.,</a:t>
            </a:r>
            <a:r>
              <a:rPr lang="en-GB" dirty="0" err="1"/>
              <a:t>Molen.D</a:t>
            </a:r>
            <a:r>
              <a:rPr lang="en-GB" dirty="0"/>
              <a:t>. and </a:t>
            </a:r>
            <a:r>
              <a:rPr lang="en-GB" dirty="0" err="1"/>
              <a:t>Kelly,S.M</a:t>
            </a:r>
            <a:r>
              <a:rPr lang="en-GB" dirty="0"/>
              <a:t>.(2011) Beyond </a:t>
            </a:r>
            <a:r>
              <a:rPr lang="en-GB" dirty="0" err="1"/>
              <a:t>microskills</a:t>
            </a:r>
            <a:r>
              <a:rPr lang="en-GB" dirty="0"/>
              <a:t>: towards a model of counselling competence. </a:t>
            </a:r>
            <a:r>
              <a:rPr lang="en-GB" i="1" dirty="0"/>
              <a:t>The counselling psychologist</a:t>
            </a:r>
            <a:r>
              <a:rPr lang="en-GB" dirty="0"/>
              <a:t>,pp.1-40[Online].Available at: sagepub.com(Accessed:13May 2018)</a:t>
            </a:r>
          </a:p>
          <a:p>
            <a:pPr marL="0" indent="0">
              <a:buNone/>
            </a:pPr>
            <a:r>
              <a:rPr lang="en-GB" dirty="0"/>
              <a:t> </a:t>
            </a:r>
            <a:r>
              <a:rPr lang="en-GB" dirty="0" err="1" smtClean="0"/>
              <a:t>Safran,J.D</a:t>
            </a:r>
            <a:r>
              <a:rPr lang="en-GB" dirty="0"/>
              <a:t>. and </a:t>
            </a:r>
            <a:r>
              <a:rPr lang="en-GB" dirty="0" err="1"/>
              <a:t>Muran,J.C</a:t>
            </a:r>
            <a:r>
              <a:rPr lang="en-GB" dirty="0"/>
              <a:t>.(2000)</a:t>
            </a:r>
            <a:r>
              <a:rPr lang="en-GB" i="1" dirty="0"/>
              <a:t>Negotiating the therapeutic alliance: a relational treatment guide</a:t>
            </a:r>
            <a:r>
              <a:rPr lang="en-GB" dirty="0"/>
              <a:t>. New York, NY: Guilford Press.</a:t>
            </a:r>
          </a:p>
          <a:p>
            <a:pPr marL="0" indent="0">
              <a:buNone/>
            </a:pPr>
            <a:r>
              <a:rPr lang="en-GB" dirty="0" err="1"/>
              <a:t>Scaife,J</a:t>
            </a:r>
            <a:r>
              <a:rPr lang="en-GB" dirty="0"/>
              <a:t>. (2010)</a:t>
            </a:r>
            <a:r>
              <a:rPr lang="en-GB" i="1" dirty="0"/>
              <a:t>Supervising the reflective practitioner :an essential guide to theory and practice</a:t>
            </a:r>
            <a:r>
              <a:rPr lang="en-GB" dirty="0"/>
              <a:t>. London and New York: Routledge.</a:t>
            </a:r>
          </a:p>
          <a:p>
            <a:endParaRPr lang="en-GB" dirty="0"/>
          </a:p>
        </p:txBody>
      </p:sp>
    </p:spTree>
    <p:extLst>
      <p:ext uri="{BB962C8B-B14F-4D97-AF65-F5344CB8AC3E}">
        <p14:creationId xmlns:p14="http://schemas.microsoft.com/office/powerpoint/2010/main" val="385582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70560"/>
          </a:xfrm>
        </p:spPr>
        <p:txBody>
          <a:bodyPr/>
          <a:lstStyle/>
          <a:p>
            <a:r>
              <a:rPr lang="en-GB" dirty="0" smtClean="0"/>
              <a:t>References cont.</a:t>
            </a:r>
            <a:endParaRPr lang="en-GB" dirty="0"/>
          </a:p>
        </p:txBody>
      </p:sp>
      <p:sp>
        <p:nvSpPr>
          <p:cNvPr id="3" name="Content Placeholder 2"/>
          <p:cNvSpPr>
            <a:spLocks noGrp="1"/>
          </p:cNvSpPr>
          <p:nvPr>
            <p:ph idx="1"/>
          </p:nvPr>
        </p:nvSpPr>
        <p:spPr>
          <a:xfrm>
            <a:off x="426720" y="1280160"/>
            <a:ext cx="8847282" cy="5288279"/>
          </a:xfrm>
        </p:spPr>
        <p:txBody>
          <a:bodyPr>
            <a:normAutofit lnSpcReduction="10000"/>
          </a:bodyPr>
          <a:lstStyle/>
          <a:p>
            <a:pPr marL="0" indent="0">
              <a:buNone/>
            </a:pPr>
            <a:r>
              <a:rPr lang="en-GB" dirty="0" err="1"/>
              <a:t>Winter,R.A.B</a:t>
            </a:r>
            <a:r>
              <a:rPr lang="en-GB" dirty="0"/>
              <a:t>. and </a:t>
            </a:r>
            <a:r>
              <a:rPr lang="en-GB" dirty="0" err="1"/>
              <a:t>Soblechowska,P</a:t>
            </a:r>
            <a:r>
              <a:rPr lang="en-GB" dirty="0"/>
              <a:t>.(1999) </a:t>
            </a:r>
            <a:r>
              <a:rPr lang="en-GB" i="1" dirty="0" smtClean="0"/>
              <a:t>Professional </a:t>
            </a:r>
            <a:r>
              <a:rPr lang="en-GB" i="1" dirty="0"/>
              <a:t>experience and the investigative imagination</a:t>
            </a:r>
            <a:r>
              <a:rPr lang="en-GB" i="1" dirty="0" smtClean="0"/>
              <a:t>: the </a:t>
            </a:r>
            <a:r>
              <a:rPr lang="en-GB" i="1" dirty="0"/>
              <a:t>art of reflective writing.</a:t>
            </a:r>
            <a:r>
              <a:rPr lang="en-GB" dirty="0"/>
              <a:t> London: Routledge</a:t>
            </a:r>
            <a:r>
              <a:rPr lang="en-GB" dirty="0" smtClean="0"/>
              <a:t>.</a:t>
            </a:r>
          </a:p>
          <a:p>
            <a:pPr marL="0" indent="0">
              <a:buNone/>
            </a:pPr>
            <a:endParaRPr lang="en-GB" dirty="0"/>
          </a:p>
          <a:p>
            <a:pPr marL="0" indent="0">
              <a:buNone/>
            </a:pPr>
            <a:r>
              <a:rPr lang="en-GB" dirty="0"/>
              <a:t> </a:t>
            </a:r>
            <a:r>
              <a:rPr lang="en-GB" dirty="0" err="1"/>
              <a:t>Wheeler,S</a:t>
            </a:r>
            <a:r>
              <a:rPr lang="en-GB" dirty="0"/>
              <a:t>.(2002)Assessing personal development. </a:t>
            </a:r>
            <a:r>
              <a:rPr lang="en-GB" i="1" dirty="0"/>
              <a:t>Counselling and psychotherapy journal</a:t>
            </a:r>
            <a:r>
              <a:rPr lang="en-GB" dirty="0"/>
              <a:t>, 13,7 pp.54-65</a:t>
            </a:r>
            <a:r>
              <a:rPr lang="en-GB" dirty="0" smtClean="0"/>
              <a:t>.</a:t>
            </a:r>
            <a:endParaRPr lang="en-GB" dirty="0"/>
          </a:p>
          <a:p>
            <a:pPr marL="0" indent="0">
              <a:buNone/>
            </a:pPr>
            <a:r>
              <a:rPr lang="en-GB" dirty="0" err="1"/>
              <a:t>Wilkins,P</a:t>
            </a:r>
            <a:r>
              <a:rPr lang="en-GB" dirty="0"/>
              <a:t>.(1997) </a:t>
            </a:r>
            <a:r>
              <a:rPr lang="en-GB" i="1" dirty="0"/>
              <a:t>Personal and professional development for Counsellors</a:t>
            </a:r>
            <a:r>
              <a:rPr lang="en-GB" dirty="0"/>
              <a:t>. London: Sage.</a:t>
            </a:r>
          </a:p>
          <a:p>
            <a:pPr marL="0" indent="0">
              <a:buNone/>
            </a:pPr>
            <a:r>
              <a:rPr lang="en-GB" dirty="0" err="1"/>
              <a:t>Williams,E</a:t>
            </a:r>
            <a:r>
              <a:rPr lang="en-GB" dirty="0" smtClean="0"/>
              <a:t>. and </a:t>
            </a:r>
            <a:r>
              <a:rPr lang="en-GB" dirty="0" err="1"/>
              <a:t>Fauth,J</a:t>
            </a:r>
            <a:r>
              <a:rPr lang="en-GB" dirty="0"/>
              <a:t>.(2005)  A psychotherapy process study of therapist in session self-awareness </a:t>
            </a:r>
            <a:r>
              <a:rPr lang="en-GB" i="1" dirty="0"/>
              <a:t>.Psychotherapy research</a:t>
            </a:r>
            <a:r>
              <a:rPr lang="en-GB" dirty="0"/>
              <a:t>,15,4,pp.374-381[Online].Available at:doi:10.1080/10503300500091355(Accessed:12 May 2018).</a:t>
            </a:r>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a:p>
            <a:endParaRPr lang="en-GB" dirty="0"/>
          </a:p>
        </p:txBody>
      </p:sp>
    </p:spTree>
    <p:extLst>
      <p:ext uri="{BB962C8B-B14F-4D97-AF65-F5344CB8AC3E}">
        <p14:creationId xmlns:p14="http://schemas.microsoft.com/office/powerpoint/2010/main" val="2269996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6944" y="609600"/>
            <a:ext cx="6697057" cy="1320800"/>
          </a:xfrm>
        </p:spPr>
        <p:txBody>
          <a:bodyPr/>
          <a:lstStyle/>
          <a:p>
            <a:r>
              <a:rPr lang="en-GB" dirty="0" smtClean="0"/>
              <a:t>Any questions ?</a:t>
            </a:r>
            <a:endParaRPr lang="en-GB" dirty="0"/>
          </a:p>
        </p:txBody>
      </p:sp>
      <p:pic>
        <p:nvPicPr>
          <p:cNvPr id="2066" name="Picture 18" descr="Image result for any questions images pictur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27892" y="2691606"/>
            <a:ext cx="4826348" cy="2596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509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360" y="339955"/>
            <a:ext cx="11460480" cy="5827236"/>
          </a:xfrm>
          <a:prstGeom prst="rect">
            <a:avLst/>
          </a:prstGeom>
        </p:spPr>
        <p:txBody>
          <a:bodyPr wrap="square">
            <a:spAutoFit/>
          </a:bodyPr>
          <a:lstStyle/>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PERSONAL EVALUATION                                                                                     </a:t>
            </a:r>
            <a:r>
              <a:rPr lang="en-GB" dirty="0" smtClean="0">
                <a:latin typeface="Calibri" panose="020F0502020204030204" pitchFamily="34" charset="0"/>
                <a:ea typeface="Calibri" panose="020F0502020204030204" pitchFamily="34" charset="0"/>
                <a:cs typeface="Times New Roman" panose="02020603050405020304" pitchFamily="18" charset="0"/>
              </a:rPr>
              <a:t>Lyudmyla  </a:t>
            </a:r>
            <a:r>
              <a:rPr lang="en-GB" dirty="0">
                <a:latin typeface="Calibri" panose="020F0502020204030204" pitchFamily="34" charset="0"/>
                <a:ea typeface="Calibri" panose="020F0502020204030204" pitchFamily="34" charset="0"/>
                <a:cs typeface="Times New Roman" panose="02020603050405020304" pitchFamily="18" charset="0"/>
              </a:rPr>
              <a:t>Amery 1651468</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 What do you consider are the best aspects of this piece of work?</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 found very useful subject and really enjoy completing the assignment questions, found information, analyse and critic. Also I enjoyed the lectures and I have had found them informative with good support from lecturer.</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Which aspects do you consider could have been improved in this piece of work?</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I felt I understand subject and learnt a lot because I read lots of articles and books which I found informative and help to understand subject. I wrote first time critic and found that I need more practice in future.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 What have you found most satisfying whilst undertaking this submission?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I am constantly aiming to improve my structure of assignment</a:t>
            </a:r>
            <a:r>
              <a:rPr lang="en-GB" dirty="0" smtClean="0">
                <a:latin typeface="Calibri" panose="020F0502020204030204" pitchFamily="34" charset="0"/>
                <a:ea typeface="Calibri" panose="020F0502020204030204" pitchFamily="34" charset="0"/>
                <a:cs typeface="Times New Roman" panose="02020603050405020304" pitchFamily="18" charset="0"/>
              </a:rPr>
              <a:t>, presentation, </a:t>
            </a:r>
            <a:r>
              <a:rPr lang="en-GB" dirty="0">
                <a:latin typeface="Calibri" panose="020F0502020204030204" pitchFamily="34" charset="0"/>
                <a:ea typeface="Calibri" panose="020F0502020204030204" pitchFamily="34" charset="0"/>
                <a:cs typeface="Times New Roman" panose="02020603050405020304" pitchFamily="18" charset="0"/>
              </a:rPr>
              <a:t>references, and grammar and critic skills.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83596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1465</TotalTime>
  <Words>2260</Words>
  <Application>Microsoft Office PowerPoint</Application>
  <PresentationFormat>Widescreen</PresentationFormat>
  <Paragraphs>279</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Times New Roman</vt:lpstr>
      <vt:lpstr>Trebuchet MS</vt:lpstr>
      <vt:lpstr>Wingdings</vt:lpstr>
      <vt:lpstr>Wingdings 3</vt:lpstr>
      <vt:lpstr>Facet</vt:lpstr>
      <vt:lpstr>PowerPoint Presentation</vt:lpstr>
      <vt:lpstr>EMBEDDED SKILLS</vt:lpstr>
      <vt:lpstr>What this presentation cover:</vt:lpstr>
      <vt:lpstr>Ethical  values/ moral concepts/duty of care </vt:lpstr>
      <vt:lpstr>Ethical principles</vt:lpstr>
      <vt:lpstr>Active listening</vt:lpstr>
      <vt:lpstr>Creating  space</vt:lpstr>
      <vt:lpstr> Ivey et al,2012  suggests that the effective interview consists:</vt:lpstr>
      <vt:lpstr>Micro-skills model  Ivey, A. et al,2010</vt:lpstr>
      <vt:lpstr>Motivational interview</vt:lpstr>
      <vt:lpstr>Estimating problem severity use of scaling questions</vt:lpstr>
      <vt:lpstr>Advanced skills</vt:lpstr>
      <vt:lpstr>Helping skills model (Hill,C.E.2014)-defined as one person helping another how they want to change. </vt:lpstr>
      <vt:lpstr>Problematic aspects of helping:</vt:lpstr>
      <vt:lpstr>The Skilled Helper Model (Egan,G.2004) -why client seek help/what the goals of the helping process are </vt:lpstr>
      <vt:lpstr>MIRACLE QUESTIONS</vt:lpstr>
      <vt:lpstr>Identifying goals</vt:lpstr>
      <vt:lpstr>Personal  development</vt:lpstr>
      <vt:lpstr>Communicating/checking understanding/ helping/a problem-management</vt:lpstr>
      <vt:lpstr>SELF-AWARENESS</vt:lpstr>
      <vt:lpstr>Conclusion</vt:lpstr>
      <vt:lpstr>References:</vt:lpstr>
      <vt:lpstr>References:</vt:lpstr>
      <vt:lpstr>References cont.</vt:lpstr>
      <vt:lpstr>References cont.</vt:lpstr>
      <vt:lpstr>References cont.</vt:lpstr>
      <vt:lpstr>References cont.</vt:lpstr>
      <vt:lpstr>Any questions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EMBEDDED SKILLS</dc:title>
  <dc:creator>Lyudmyla Amery (1651468)</dc:creator>
  <cp:lastModifiedBy>Lyudmyla Amery (1651468)</cp:lastModifiedBy>
  <cp:revision>144</cp:revision>
  <cp:lastPrinted>2018-05-14T22:08:53Z</cp:lastPrinted>
  <dcterms:created xsi:type="dcterms:W3CDTF">2018-05-04T10:00:26Z</dcterms:created>
  <dcterms:modified xsi:type="dcterms:W3CDTF">2018-05-15T13:01:48Z</dcterms:modified>
</cp:coreProperties>
</file>