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1" r:id="rId3"/>
    <p:sldId id="277" r:id="rId4"/>
    <p:sldId id="294" r:id="rId5"/>
    <p:sldId id="290" r:id="rId6"/>
    <p:sldId id="278" r:id="rId7"/>
    <p:sldId id="292" r:id="rId8"/>
    <p:sldId id="293" r:id="rId9"/>
    <p:sldId id="279" r:id="rId10"/>
    <p:sldId id="280" r:id="rId11"/>
    <p:sldId id="288" r:id="rId12"/>
    <p:sldId id="281" r:id="rId13"/>
    <p:sldId id="340" r:id="rId14"/>
    <p:sldId id="258" r:id="rId15"/>
    <p:sldId id="266" r:id="rId16"/>
    <p:sldId id="283" r:id="rId17"/>
    <p:sldId id="284" r:id="rId18"/>
    <p:sldId id="285" r:id="rId19"/>
    <p:sldId id="286" r:id="rId20"/>
    <p:sldId id="287" r:id="rId21"/>
    <p:sldId id="265" r:id="rId22"/>
    <p:sldId id="271" r:id="rId23"/>
    <p:sldId id="25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6133" autoAdjust="0"/>
    <p:restoredTop sz="94660"/>
  </p:normalViewPr>
  <p:slideViewPr>
    <p:cSldViewPr>
      <p:cViewPr>
        <p:scale>
          <a:sx n="60" d="100"/>
          <a:sy n="60" d="100"/>
        </p:scale>
        <p:origin x="-900" y="1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14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A8D9FE-B67E-41BF-A910-924F07D7FCB2}" type="datetimeFigureOut">
              <a:rPr lang="en-US" smtClean="0"/>
              <a:pPr/>
              <a:t>11/14/2012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462EB4-0DE3-4616-AB3B-04E04D2052C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en.wikipedia.org/wiki/Perceptio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1000ventures.com/business_guide/crosscuttings/knowing_people_perceptions.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selfgrowth.com/articles/Pilkington1.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motivateus.com/stories/2change.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helpguide.org/mental/stress_relief_meditation_yoga_relaxation.htm" TargetMode="External"/><Relationship Id="rId2" Type="http://schemas.openxmlformats.org/officeDocument/2006/relationships/hyperlink" Target="http://helpguide.org/mental/stress_management_relief_coping.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1000ventures.com/business_guide/crosscuttings/knowing_people_perceptions.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hangingminds.org/principles/framing.htm" TargetMode="External"/><Relationship Id="rId2" Type="http://schemas.openxmlformats.org/officeDocument/2006/relationships/hyperlink" Target="http://changingminds.org/techniques/general/reframing.ht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mind.org.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premierohc.co.uk/why-do-organisations-need-occupational-health.php"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dwp.gov.uk/health-work-and-well-being/case-studies/" TargetMode="External"/><Relationship Id="rId2" Type="http://schemas.openxmlformats.org/officeDocument/2006/relationships/hyperlink" Target="http://www.dwp.gov.uk/health-work-and-well-being/" TargetMode="External"/><Relationship Id="rId1" Type="http://schemas.openxmlformats.org/officeDocument/2006/relationships/slideLayout" Target="../slideLayouts/slideLayout2.xml"/><Relationship Id="rId4" Type="http://schemas.openxmlformats.org/officeDocument/2006/relationships/hyperlink" Target="https://wwt.workingforhealth.gov.uk/main/default.aspx?xgovk3w=bl1000&amp;xgovf0p=|xgovs9k=dwpwfh|xgovr3h=wfhbht|xgovc8h=1000|xgovk3w=bl1000|&amp;xgovd2v=en&amp;xgovj6d=84ca61916e9fe509dfb3a76bb9054a3a21dd192a"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peoplemanagement.co.uk/pm/subjects/health-safety-well-being/" TargetMode="External"/><Relationship Id="rId2" Type="http://schemas.openxmlformats.org/officeDocument/2006/relationships/hyperlink" Target="http://www.time-to-change.org.uk/what-we-are-doing/time-challenge/new-section/employers/i-work-occupational-health" TargetMode="External"/><Relationship Id="rId1" Type="http://schemas.openxmlformats.org/officeDocument/2006/relationships/slideLayout" Target="../slideLayouts/slideLayout2.xml"/><Relationship Id="rId4" Type="http://schemas.openxmlformats.org/officeDocument/2006/relationships/hyperlink" Target="http://www.mind.org.uk/"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blogs.hbr.org/bregman/2009/04/how-to-counter-resistance-to-c.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1000ventures.com/business_guide/crosscuttings/change_management.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844" y="1285860"/>
            <a:ext cx="9001156" cy="1470025"/>
          </a:xfrm>
        </p:spPr>
        <p:txBody>
          <a:bodyPr/>
          <a:lstStyle/>
          <a:p>
            <a:r>
              <a:rPr lang="en-GB" dirty="0" smtClean="0"/>
              <a:t>Overcoming Resistance to Change – Part 2</a:t>
            </a:r>
            <a:endParaRPr lang="en-GB" dirty="0"/>
          </a:p>
        </p:txBody>
      </p:sp>
      <p:pic>
        <p:nvPicPr>
          <p:cNvPr id="11270" name="Picture 6" descr="http://www.interimmanagementuk.com/IM/resistance-to-change.jpg"/>
          <p:cNvPicPr>
            <a:picLocks noChangeAspect="1" noChangeArrowheads="1"/>
          </p:cNvPicPr>
          <p:nvPr/>
        </p:nvPicPr>
        <p:blipFill>
          <a:blip r:embed="rId2"/>
          <a:srcRect/>
          <a:stretch>
            <a:fillRect/>
          </a:stretch>
        </p:blipFill>
        <p:spPr bwMode="auto">
          <a:xfrm>
            <a:off x="3286116" y="2928934"/>
            <a:ext cx="2571768" cy="360047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Perception</a:t>
            </a:r>
            <a:endParaRPr lang="en-GB" dirty="0"/>
          </a:p>
        </p:txBody>
      </p:sp>
      <p:sp>
        <p:nvSpPr>
          <p:cNvPr id="3" name="Content Placeholder 2"/>
          <p:cNvSpPr>
            <a:spLocks noGrp="1"/>
          </p:cNvSpPr>
          <p:nvPr>
            <p:ph idx="1"/>
          </p:nvPr>
        </p:nvSpPr>
        <p:spPr>
          <a:xfrm>
            <a:off x="0" y="1142984"/>
            <a:ext cx="9144000" cy="4857784"/>
          </a:xfrm>
        </p:spPr>
        <p:txBody>
          <a:bodyPr>
            <a:noAutofit/>
          </a:bodyPr>
          <a:lstStyle/>
          <a:p>
            <a:r>
              <a:rPr lang="en-GB" sz="2400" b="1" dirty="0" smtClean="0"/>
              <a:t>What </a:t>
            </a:r>
            <a:r>
              <a:rPr lang="en-GB" sz="2400" b="1" dirty="0"/>
              <a:t>one perceives </a:t>
            </a:r>
            <a:r>
              <a:rPr lang="en-GB" sz="2400" dirty="0"/>
              <a:t>is a result of interplays between </a:t>
            </a:r>
            <a:r>
              <a:rPr lang="en-GB" sz="2400" b="1" dirty="0"/>
              <a:t>past experiences</a:t>
            </a:r>
            <a:r>
              <a:rPr lang="en-GB" sz="2400" dirty="0"/>
              <a:t>, including one’s culture, </a:t>
            </a:r>
            <a:r>
              <a:rPr lang="en-GB" sz="2400" b="1" dirty="0" smtClean="0"/>
              <a:t>and </a:t>
            </a:r>
            <a:r>
              <a:rPr lang="en-GB" sz="2400" b="1" dirty="0"/>
              <a:t>the interpretation </a:t>
            </a:r>
            <a:r>
              <a:rPr lang="en-GB" sz="2400" dirty="0"/>
              <a:t>of the </a:t>
            </a:r>
            <a:r>
              <a:rPr lang="en-GB" sz="2400" dirty="0" smtClean="0"/>
              <a:t>current perceived event.</a:t>
            </a:r>
            <a:endParaRPr lang="en-GB" sz="2400" dirty="0" smtClean="0"/>
          </a:p>
          <a:p>
            <a:pPr>
              <a:buNone/>
            </a:pPr>
            <a:endParaRPr lang="en-GB" sz="2400" dirty="0" smtClean="0"/>
          </a:p>
          <a:p>
            <a:r>
              <a:rPr lang="en-GB" sz="2400" dirty="0" smtClean="0"/>
              <a:t>Beliefs from past experiences including memories and repressed emotions sometimes painful effect our perceptions of the world and changes around us. </a:t>
            </a:r>
          </a:p>
          <a:p>
            <a:endParaRPr lang="en-GB" sz="2400" dirty="0"/>
          </a:p>
        </p:txBody>
      </p:sp>
      <p:sp>
        <p:nvSpPr>
          <p:cNvPr id="4" name="TextBox 3"/>
          <p:cNvSpPr txBox="1"/>
          <p:nvPr/>
        </p:nvSpPr>
        <p:spPr>
          <a:xfrm>
            <a:off x="0" y="6572272"/>
            <a:ext cx="6215074" cy="215444"/>
          </a:xfrm>
          <a:prstGeom prst="rect">
            <a:avLst/>
          </a:prstGeom>
          <a:noFill/>
        </p:spPr>
        <p:txBody>
          <a:bodyPr wrap="square" rtlCol="0">
            <a:spAutoFit/>
          </a:bodyPr>
          <a:lstStyle/>
          <a:p>
            <a:r>
              <a:rPr lang="en-GB" sz="800" dirty="0" smtClean="0">
                <a:latin typeface="+mj-lt"/>
              </a:rPr>
              <a:t>Based on </a:t>
            </a:r>
            <a:r>
              <a:rPr lang="en-GB" sz="800" dirty="0" smtClean="0">
                <a:latin typeface="+mj-lt"/>
                <a:hlinkClick r:id="rId2"/>
              </a:rPr>
              <a:t>http://en.wikipedia.org/wiki/Perception</a:t>
            </a:r>
            <a:r>
              <a:rPr lang="en-GB" sz="800" dirty="0" smtClean="0">
                <a:latin typeface="+mj-lt"/>
              </a:rPr>
              <a:t> </a:t>
            </a:r>
            <a:endParaRPr lang="en-GB" sz="800"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b="1" dirty="0"/>
              <a:t>Perceptions</a:t>
            </a:r>
            <a:endParaRPr lang="en-GB" dirty="0"/>
          </a:p>
        </p:txBody>
      </p:sp>
      <p:sp>
        <p:nvSpPr>
          <p:cNvPr id="3" name="Content Placeholder 2"/>
          <p:cNvSpPr>
            <a:spLocks noGrp="1"/>
          </p:cNvSpPr>
          <p:nvPr>
            <p:ph idx="1"/>
          </p:nvPr>
        </p:nvSpPr>
        <p:spPr>
          <a:xfrm>
            <a:off x="0" y="1214422"/>
            <a:ext cx="9144000" cy="5143536"/>
          </a:xfrm>
        </p:spPr>
        <p:txBody>
          <a:bodyPr>
            <a:normAutofit/>
          </a:bodyPr>
          <a:lstStyle/>
          <a:p>
            <a:pPr>
              <a:buNone/>
            </a:pPr>
            <a:r>
              <a:rPr lang="en-GB" sz="2400" b="1" i="1" dirty="0"/>
              <a:t>"Beauty is in the eye of the beholder</a:t>
            </a:r>
            <a:r>
              <a:rPr lang="en-GB" sz="2400" b="1" i="1" dirty="0" smtClean="0"/>
              <a:t>.”</a:t>
            </a:r>
          </a:p>
          <a:p>
            <a:pPr>
              <a:buNone/>
            </a:pPr>
            <a:endParaRPr lang="en-GB" sz="2400" dirty="0"/>
          </a:p>
          <a:p>
            <a:pPr>
              <a:buNone/>
            </a:pPr>
            <a:r>
              <a:rPr lang="en-GB" sz="2400" b="1" i="1" dirty="0"/>
              <a:t>"The state of your life is nothing more than a reflection of your state of mind."  </a:t>
            </a:r>
            <a:r>
              <a:rPr lang="en-GB" sz="2400" i="1" dirty="0" smtClean="0"/>
              <a:t>–</a:t>
            </a:r>
            <a:r>
              <a:rPr lang="en-GB" sz="2400" i="1" dirty="0"/>
              <a:t> Wayne W. </a:t>
            </a:r>
            <a:r>
              <a:rPr lang="en-GB" sz="2400" i="1" dirty="0" smtClean="0"/>
              <a:t>Dye</a:t>
            </a:r>
          </a:p>
          <a:p>
            <a:pPr>
              <a:buNone/>
            </a:pPr>
            <a:endParaRPr lang="en-GB" sz="2400" i="1" dirty="0" smtClean="0"/>
          </a:p>
          <a:p>
            <a:pPr>
              <a:buNone/>
            </a:pPr>
            <a:r>
              <a:rPr lang="en-GB" sz="2400" dirty="0"/>
              <a:t>"</a:t>
            </a:r>
            <a:r>
              <a:rPr lang="en-GB" sz="2400" b="1" dirty="0"/>
              <a:t>Perception is all there is..." </a:t>
            </a:r>
            <a:r>
              <a:rPr lang="en-GB" sz="2400" dirty="0" smtClean="0"/>
              <a:t>Tom Peters, </a:t>
            </a:r>
            <a:r>
              <a:rPr lang="en-GB" sz="2400" dirty="0"/>
              <a:t>A Passion for Excellence: The Leadership Difference," </a:t>
            </a:r>
            <a:endParaRPr lang="en-GB" sz="2400" dirty="0" smtClean="0"/>
          </a:p>
          <a:p>
            <a:pPr>
              <a:buNone/>
            </a:pPr>
            <a:endParaRPr lang="en-GB" sz="2400" dirty="0" smtClean="0"/>
          </a:p>
          <a:p>
            <a:pPr>
              <a:buNone/>
            </a:pPr>
            <a:r>
              <a:rPr lang="en-GB" sz="2400" b="1" i="1" dirty="0" smtClean="0"/>
              <a:t>"We see the things not as they are, but as we are.“ </a:t>
            </a:r>
            <a:r>
              <a:rPr lang="en-GB" sz="2400" i="1" dirty="0" smtClean="0"/>
              <a:t>– </a:t>
            </a:r>
            <a:r>
              <a:rPr lang="en-GB" sz="2400" i="1" dirty="0" err="1" smtClean="0"/>
              <a:t>H.M.Tomlinson</a:t>
            </a:r>
            <a:endParaRPr lang="en-GB" sz="2400" dirty="0" smtClean="0"/>
          </a:p>
          <a:p>
            <a:pPr>
              <a:buNone/>
            </a:pPr>
            <a:endParaRPr lang="en-GB" sz="2400" dirty="0" smtClean="0"/>
          </a:p>
          <a:p>
            <a:pPr>
              <a:buNone/>
            </a:pPr>
            <a:r>
              <a:rPr lang="en-GB" sz="2400" b="1" dirty="0" smtClean="0"/>
              <a:t>Henry Major Tomlinson</a:t>
            </a:r>
            <a:r>
              <a:rPr lang="en-GB" sz="2400" dirty="0" smtClean="0"/>
              <a:t> (21 June 1873 – 5 February 1958) was a British writer and journalist. </a:t>
            </a:r>
          </a:p>
          <a:p>
            <a:endParaRPr lang="en-GB" sz="2400" dirty="0"/>
          </a:p>
          <a:p>
            <a:endParaRPr lang="en-GB" sz="2400" dirty="0"/>
          </a:p>
        </p:txBody>
      </p:sp>
      <p:sp>
        <p:nvSpPr>
          <p:cNvPr id="4" name="TextBox 3"/>
          <p:cNvSpPr txBox="1"/>
          <p:nvPr/>
        </p:nvSpPr>
        <p:spPr>
          <a:xfrm>
            <a:off x="0" y="6571142"/>
            <a:ext cx="7429520" cy="215444"/>
          </a:xfrm>
          <a:prstGeom prst="rect">
            <a:avLst/>
          </a:prstGeom>
          <a:noFill/>
        </p:spPr>
        <p:txBody>
          <a:bodyPr wrap="square" rtlCol="0">
            <a:spAutoFit/>
          </a:bodyPr>
          <a:lstStyle/>
          <a:p>
            <a:r>
              <a:rPr lang="en-GB" sz="800" dirty="0" smtClean="0">
                <a:hlinkClick r:id="rId2"/>
              </a:rPr>
              <a:t>http://www.1000ventures.com/business_guide/crosscuttings/knowing_people_perceptions.html</a:t>
            </a:r>
            <a:endParaRPr lang="en-GB"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b="1" dirty="0"/>
              <a:t>Change Your Perception...Change Your Life</a:t>
            </a:r>
            <a:br>
              <a:rPr lang="en-GB" b="1" dirty="0"/>
            </a:br>
            <a:endParaRPr lang="en-GB" dirty="0"/>
          </a:p>
        </p:txBody>
      </p:sp>
      <p:sp>
        <p:nvSpPr>
          <p:cNvPr id="3" name="Content Placeholder 2"/>
          <p:cNvSpPr>
            <a:spLocks noGrp="1"/>
          </p:cNvSpPr>
          <p:nvPr>
            <p:ph idx="1"/>
          </p:nvPr>
        </p:nvSpPr>
        <p:spPr>
          <a:xfrm>
            <a:off x="0" y="857232"/>
            <a:ext cx="9144000" cy="5143536"/>
          </a:xfrm>
        </p:spPr>
        <p:txBody>
          <a:bodyPr>
            <a:noAutofit/>
          </a:bodyPr>
          <a:lstStyle/>
          <a:p>
            <a:r>
              <a:rPr lang="en-GB" sz="2000" dirty="0" smtClean="0"/>
              <a:t>I've </a:t>
            </a:r>
            <a:r>
              <a:rPr lang="en-GB" sz="2000" dirty="0"/>
              <a:t>heard it said that </a:t>
            </a:r>
            <a:r>
              <a:rPr lang="en-GB" sz="2000" dirty="0" smtClean="0"/>
              <a:t>if you </a:t>
            </a:r>
            <a:r>
              <a:rPr lang="en-GB" sz="2000" dirty="0"/>
              <a:t>want to change your life then you have to change </a:t>
            </a:r>
            <a:r>
              <a:rPr lang="en-GB" sz="2000" dirty="0" smtClean="0"/>
              <a:t>the way </a:t>
            </a:r>
            <a:r>
              <a:rPr lang="en-GB" sz="2000" dirty="0"/>
              <a:t>you perceive life. </a:t>
            </a:r>
            <a:endParaRPr lang="en-GB" sz="2000" dirty="0" smtClean="0"/>
          </a:p>
          <a:p>
            <a:r>
              <a:rPr lang="en-GB" sz="2000" dirty="0" smtClean="0"/>
              <a:t>For </a:t>
            </a:r>
            <a:r>
              <a:rPr lang="en-GB" sz="2000" dirty="0"/>
              <a:t>example, if ten of us </a:t>
            </a:r>
            <a:r>
              <a:rPr lang="en-GB" sz="2000" dirty="0" smtClean="0"/>
              <a:t>are eyewitnesses </a:t>
            </a:r>
            <a:r>
              <a:rPr lang="en-GB" sz="2000" dirty="0"/>
              <a:t>to an automobile accident and we are ask </a:t>
            </a:r>
            <a:r>
              <a:rPr lang="en-GB" sz="2000" dirty="0" smtClean="0"/>
              <a:t>to recall </a:t>
            </a:r>
            <a:r>
              <a:rPr lang="en-GB" sz="2000" dirty="0"/>
              <a:t>the details, there would be ten slightly </a:t>
            </a:r>
            <a:r>
              <a:rPr lang="en-GB" sz="2000" dirty="0" smtClean="0"/>
              <a:t>different versions </a:t>
            </a:r>
            <a:r>
              <a:rPr lang="en-GB" sz="2000" dirty="0"/>
              <a:t>of what happened. What we "see" depends </a:t>
            </a:r>
            <a:r>
              <a:rPr lang="en-GB" sz="2000" dirty="0" smtClean="0"/>
              <a:t>on what </a:t>
            </a:r>
            <a:r>
              <a:rPr lang="en-GB" sz="2000" dirty="0"/>
              <a:t>filters </a:t>
            </a:r>
            <a:r>
              <a:rPr lang="en-GB" sz="2000" dirty="0" smtClean="0"/>
              <a:t>or </a:t>
            </a:r>
            <a:r>
              <a:rPr lang="en-GB" sz="2000" dirty="0" err="1" smtClean="0"/>
              <a:t>beleifs</a:t>
            </a:r>
            <a:r>
              <a:rPr lang="en-GB" sz="2000" dirty="0" smtClean="0"/>
              <a:t> we </a:t>
            </a:r>
            <a:r>
              <a:rPr lang="en-GB" sz="2000" dirty="0" smtClean="0"/>
              <a:t>have within.</a:t>
            </a:r>
            <a:endParaRPr lang="en-GB" sz="2000" dirty="0" smtClean="0"/>
          </a:p>
          <a:p>
            <a:r>
              <a:rPr lang="en-GB" sz="2000" dirty="0" smtClean="0"/>
              <a:t>Consider </a:t>
            </a:r>
            <a:r>
              <a:rPr lang="en-GB" sz="2000" dirty="0"/>
              <a:t>a time in history before Christopher </a:t>
            </a:r>
            <a:r>
              <a:rPr lang="en-GB" sz="2000" dirty="0" smtClean="0"/>
              <a:t>Columbus discovered </a:t>
            </a:r>
            <a:r>
              <a:rPr lang="en-GB" sz="2000" dirty="0"/>
              <a:t>America. The world was thought to be flat. </a:t>
            </a:r>
            <a:r>
              <a:rPr lang="en-GB" sz="2000" dirty="0" smtClean="0"/>
              <a:t>It was </a:t>
            </a:r>
            <a:r>
              <a:rPr lang="en-GB" sz="2000" dirty="0"/>
              <a:t>believed that travel was a dangerous thing. If </a:t>
            </a:r>
            <a:r>
              <a:rPr lang="en-GB" sz="2000" dirty="0" smtClean="0"/>
              <a:t>one ventured </a:t>
            </a:r>
            <a:r>
              <a:rPr lang="en-GB" sz="2000" dirty="0"/>
              <a:t>too far one would drop off the edge of the </a:t>
            </a:r>
            <a:r>
              <a:rPr lang="en-GB" sz="2000" dirty="0" smtClean="0"/>
              <a:t>world. Columbus </a:t>
            </a:r>
            <a:r>
              <a:rPr lang="en-GB" sz="2000" dirty="0"/>
              <a:t>discovered the world was not flat but round. </a:t>
            </a:r>
            <a:r>
              <a:rPr lang="en-GB" sz="2000" dirty="0" smtClean="0"/>
              <a:t>A </a:t>
            </a:r>
            <a:r>
              <a:rPr lang="en-GB" sz="2000" b="1" dirty="0" smtClean="0"/>
              <a:t>paradigm </a:t>
            </a:r>
            <a:r>
              <a:rPr lang="en-GB" sz="2000" b="1" dirty="0"/>
              <a:t>shift </a:t>
            </a:r>
            <a:r>
              <a:rPr lang="en-GB" sz="2000" dirty="0" err="1"/>
              <a:t>occured</a:t>
            </a:r>
            <a:r>
              <a:rPr lang="en-GB" sz="2000" dirty="0"/>
              <a:t>. The world did not </a:t>
            </a:r>
            <a:r>
              <a:rPr lang="en-GB" sz="2000" dirty="0" smtClean="0"/>
              <a:t>change, </a:t>
            </a:r>
            <a:r>
              <a:rPr lang="en-GB" sz="2000" b="1" dirty="0" smtClean="0"/>
              <a:t>perception</a:t>
            </a:r>
            <a:r>
              <a:rPr lang="en-GB" sz="2000" dirty="0" smtClean="0"/>
              <a:t> did.</a:t>
            </a:r>
          </a:p>
          <a:p>
            <a:r>
              <a:rPr lang="en-GB" sz="2000" dirty="0" smtClean="0"/>
              <a:t>When </a:t>
            </a:r>
            <a:r>
              <a:rPr lang="en-GB" sz="2000" dirty="0"/>
              <a:t>a </a:t>
            </a:r>
            <a:r>
              <a:rPr lang="en-GB" sz="2000" b="1" dirty="0"/>
              <a:t>paradigm shift </a:t>
            </a:r>
            <a:r>
              <a:rPr lang="en-GB" sz="2000" dirty="0"/>
              <a:t>occurs our thinking is expanded </a:t>
            </a:r>
            <a:r>
              <a:rPr lang="en-GB" sz="2000" dirty="0" smtClean="0"/>
              <a:t>and thoughts </a:t>
            </a:r>
            <a:r>
              <a:rPr lang="en-GB" sz="2000" dirty="0"/>
              <a:t>are included that we once believed </a:t>
            </a:r>
            <a:r>
              <a:rPr lang="en-GB" sz="2000" dirty="0" smtClean="0"/>
              <a:t>were impossible </a:t>
            </a:r>
            <a:r>
              <a:rPr lang="en-GB" sz="2000" dirty="0"/>
              <a:t>or didn't exist. Our horizons are expanded</a:t>
            </a:r>
            <a:r>
              <a:rPr lang="en-GB" sz="2000" dirty="0" smtClean="0"/>
              <a:t>.</a:t>
            </a:r>
          </a:p>
          <a:p>
            <a:r>
              <a:rPr lang="en-GB" sz="2000" dirty="0" smtClean="0"/>
              <a:t>Assuming </a:t>
            </a:r>
            <a:r>
              <a:rPr lang="en-GB" sz="2000" dirty="0"/>
              <a:t>the above is true </a:t>
            </a:r>
            <a:r>
              <a:rPr lang="en-GB" sz="2000" dirty="0" smtClean="0"/>
              <a:t>"</a:t>
            </a:r>
            <a:r>
              <a:rPr lang="en-GB" sz="2000" b="1" dirty="0"/>
              <a:t>The limitations we experience in life are of </a:t>
            </a:r>
            <a:r>
              <a:rPr lang="en-GB" sz="2000" b="1" dirty="0" smtClean="0"/>
              <a:t>our own </a:t>
            </a:r>
            <a:r>
              <a:rPr lang="en-GB" sz="2000" b="1" dirty="0"/>
              <a:t>making</a:t>
            </a:r>
            <a:r>
              <a:rPr lang="en-GB" sz="2000" dirty="0"/>
              <a:t>." What if the world of the "inner self" </a:t>
            </a:r>
            <a:r>
              <a:rPr lang="en-GB" sz="2000" dirty="0" smtClean="0"/>
              <a:t>holds the </a:t>
            </a:r>
            <a:r>
              <a:rPr lang="en-GB" sz="2000" dirty="0"/>
              <a:t>potential to nurture, to delight, to create, to </a:t>
            </a:r>
            <a:r>
              <a:rPr lang="en-GB" sz="2000" dirty="0" smtClean="0"/>
              <a:t>be compassionate </a:t>
            </a:r>
            <a:r>
              <a:rPr lang="en-GB" sz="2000" dirty="0"/>
              <a:t>and loving, to reveal truth, to give you all </a:t>
            </a:r>
            <a:r>
              <a:rPr lang="en-GB" sz="2000" dirty="0" smtClean="0"/>
              <a:t>the blessings </a:t>
            </a:r>
            <a:r>
              <a:rPr lang="en-GB" sz="2000" dirty="0"/>
              <a:t>life has to offer? </a:t>
            </a:r>
            <a:r>
              <a:rPr lang="en-GB" sz="2000" b="1" dirty="0"/>
              <a:t>What if the only thing </a:t>
            </a:r>
            <a:r>
              <a:rPr lang="en-GB" sz="2000" b="1" dirty="0" smtClean="0"/>
              <a:t>which holds </a:t>
            </a:r>
            <a:r>
              <a:rPr lang="en-GB" sz="2000" b="1" dirty="0"/>
              <a:t>us back is our own thinking and </a:t>
            </a:r>
            <a:r>
              <a:rPr lang="en-GB" sz="2000" b="1" dirty="0" smtClean="0"/>
              <a:t>perceptions.</a:t>
            </a:r>
          </a:p>
          <a:p>
            <a:r>
              <a:rPr lang="en-GB" sz="2000" b="1" dirty="0" smtClean="0"/>
              <a:t>Change </a:t>
            </a:r>
            <a:r>
              <a:rPr lang="en-GB" sz="2000" b="1" dirty="0"/>
              <a:t>your perceptions and you can change </a:t>
            </a:r>
            <a:r>
              <a:rPr lang="en-GB" sz="2000" b="1" dirty="0" smtClean="0"/>
              <a:t>your life</a:t>
            </a:r>
            <a:r>
              <a:rPr lang="en-GB" sz="2000" b="1" dirty="0"/>
              <a:t>!</a:t>
            </a:r>
          </a:p>
        </p:txBody>
      </p:sp>
      <p:sp>
        <p:nvSpPr>
          <p:cNvPr id="4" name="TextBox 3"/>
          <p:cNvSpPr txBox="1"/>
          <p:nvPr/>
        </p:nvSpPr>
        <p:spPr>
          <a:xfrm>
            <a:off x="0" y="6643710"/>
            <a:ext cx="5072066" cy="215444"/>
          </a:xfrm>
          <a:prstGeom prst="rect">
            <a:avLst/>
          </a:prstGeom>
          <a:noFill/>
        </p:spPr>
        <p:txBody>
          <a:bodyPr wrap="square" rtlCol="0">
            <a:spAutoFit/>
          </a:bodyPr>
          <a:lstStyle/>
          <a:p>
            <a:r>
              <a:rPr lang="en-GB" sz="800" dirty="0" smtClean="0"/>
              <a:t>Based on </a:t>
            </a:r>
            <a:r>
              <a:rPr lang="en-GB" sz="800" dirty="0" smtClean="0">
                <a:hlinkClick r:id="rId2"/>
              </a:rPr>
              <a:t>http://www.selfgrowth.com/articles/Pilkington1.html</a:t>
            </a:r>
            <a:r>
              <a:rPr lang="en-GB" sz="800" dirty="0" smtClean="0"/>
              <a:t> </a:t>
            </a:r>
            <a:endParaRPr lang="en-GB"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http://huehueteotl.files.wordpress.com/2007/04/motion_perception.jpg"/>
          <p:cNvPicPr>
            <a:picLocks noChangeAspect="1" noChangeArrowheads="1"/>
          </p:cNvPicPr>
          <p:nvPr/>
        </p:nvPicPr>
        <p:blipFill>
          <a:blip r:embed="rId2"/>
          <a:srcRect/>
          <a:stretch>
            <a:fillRect/>
          </a:stretch>
        </p:blipFill>
        <p:spPr bwMode="auto">
          <a:xfrm>
            <a:off x="0" y="0"/>
            <a:ext cx="9144000" cy="6858002"/>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fuxing ur perception #2"/>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57166"/>
            <a:ext cx="9144000" cy="1143000"/>
          </a:xfrm>
        </p:spPr>
        <p:txBody>
          <a:bodyPr>
            <a:noAutofit/>
          </a:bodyPr>
          <a:lstStyle/>
          <a:p>
            <a:r>
              <a:rPr lang="en-GB" sz="3200" b="1" dirty="0"/>
              <a:t>HANDLING CHANGE </a:t>
            </a:r>
            <a:r>
              <a:rPr lang="en-GB" sz="3200" b="1" dirty="0" smtClean="0"/>
              <a:t>–</a:t>
            </a:r>
            <a:br>
              <a:rPr lang="en-GB" sz="3200" b="1" dirty="0" smtClean="0"/>
            </a:br>
            <a:r>
              <a:rPr lang="en-GB" sz="3200" b="1" dirty="0" smtClean="0"/>
              <a:t> </a:t>
            </a:r>
            <a:r>
              <a:rPr lang="en-GB" sz="3200" b="1" dirty="0"/>
              <a:t>IT'S ALL ABOUT OUR PERCEPTION</a:t>
            </a:r>
            <a:br>
              <a:rPr lang="en-GB" sz="3200" b="1" dirty="0"/>
            </a:br>
            <a:endParaRPr lang="en-GB" sz="3200" dirty="0"/>
          </a:p>
        </p:txBody>
      </p:sp>
      <p:sp>
        <p:nvSpPr>
          <p:cNvPr id="3" name="Content Placeholder 2"/>
          <p:cNvSpPr>
            <a:spLocks noGrp="1"/>
          </p:cNvSpPr>
          <p:nvPr>
            <p:ph idx="1"/>
          </p:nvPr>
        </p:nvSpPr>
        <p:spPr>
          <a:xfrm>
            <a:off x="0" y="1428736"/>
            <a:ext cx="9144000" cy="5000660"/>
          </a:xfrm>
        </p:spPr>
        <p:txBody>
          <a:bodyPr>
            <a:noAutofit/>
          </a:bodyPr>
          <a:lstStyle/>
          <a:p>
            <a:r>
              <a:rPr lang="en-GB" sz="1800" dirty="0"/>
              <a:t>What could happen if we learned to </a:t>
            </a:r>
            <a:r>
              <a:rPr lang="en-GB" sz="1800" b="1" dirty="0"/>
              <a:t>embrace change as a normal part of our lives </a:t>
            </a:r>
            <a:r>
              <a:rPr lang="en-GB" sz="1800" dirty="0"/>
              <a:t>and didn't fight with ourselves over it? </a:t>
            </a:r>
            <a:endParaRPr lang="en-GB" sz="1800" dirty="0" smtClean="0"/>
          </a:p>
          <a:p>
            <a:r>
              <a:rPr lang="en-GB" sz="1800" dirty="0" smtClean="0"/>
              <a:t>It is our </a:t>
            </a:r>
            <a:r>
              <a:rPr lang="en-GB" sz="1800" dirty="0"/>
              <a:t>own perception of change that either holds us back or propels us </a:t>
            </a:r>
            <a:r>
              <a:rPr lang="en-GB" sz="1800" dirty="0" smtClean="0"/>
              <a:t>forward</a:t>
            </a:r>
            <a:r>
              <a:rPr lang="en-GB" sz="1800" dirty="0" smtClean="0"/>
              <a:t>.</a:t>
            </a:r>
            <a:endParaRPr lang="en-GB" sz="1800" dirty="0" smtClean="0"/>
          </a:p>
          <a:p>
            <a:r>
              <a:rPr lang="en-GB" sz="1800" dirty="0"/>
              <a:t>Many of us have our own ideas on what is an acceptable change and what isn't. The truth is change happens to us everyday. People change everyday; they </a:t>
            </a:r>
            <a:r>
              <a:rPr lang="en-GB" sz="1800" dirty="0" smtClean="0"/>
              <a:t>learn grow and change their beliefs and perceptions.</a:t>
            </a:r>
            <a:endParaRPr lang="en-GB" sz="1800" dirty="0" smtClean="0"/>
          </a:p>
          <a:p>
            <a:r>
              <a:rPr lang="en-GB" sz="1800" dirty="0" smtClean="0"/>
              <a:t>It's our </a:t>
            </a:r>
            <a:r>
              <a:rPr lang="en-GB" sz="1800" dirty="0"/>
              <a:t>perception of change that affects </a:t>
            </a:r>
            <a:r>
              <a:rPr lang="en-GB" sz="1800" dirty="0" smtClean="0"/>
              <a:t>our thoughts</a:t>
            </a:r>
            <a:r>
              <a:rPr lang="en-GB" sz="1800" dirty="0"/>
              <a:t>, </a:t>
            </a:r>
            <a:r>
              <a:rPr lang="en-GB" sz="1800" dirty="0" smtClean="0"/>
              <a:t>our</a:t>
            </a:r>
            <a:r>
              <a:rPr lang="en-GB" sz="1800" dirty="0" smtClean="0"/>
              <a:t> </a:t>
            </a:r>
            <a:r>
              <a:rPr lang="en-GB" sz="1800" dirty="0"/>
              <a:t>feelings, and </a:t>
            </a:r>
            <a:r>
              <a:rPr lang="en-GB" sz="1800" dirty="0" smtClean="0"/>
              <a:t>our</a:t>
            </a:r>
            <a:r>
              <a:rPr lang="en-GB" sz="1800" dirty="0" smtClean="0"/>
              <a:t> reactions.</a:t>
            </a:r>
          </a:p>
          <a:p>
            <a:r>
              <a:rPr lang="en-GB" sz="1800" dirty="0" smtClean="0"/>
              <a:t>Change </a:t>
            </a:r>
            <a:r>
              <a:rPr lang="en-GB" sz="1800" dirty="0" smtClean="0"/>
              <a:t>can be difficult at </a:t>
            </a:r>
            <a:r>
              <a:rPr lang="en-GB" sz="1800" dirty="0"/>
              <a:t>times b</a:t>
            </a:r>
            <a:r>
              <a:rPr lang="en-GB" sz="1800" dirty="0" smtClean="0"/>
              <a:t>ut </a:t>
            </a:r>
            <a:r>
              <a:rPr lang="en-GB" sz="1800" dirty="0"/>
              <a:t>once you learn </a:t>
            </a:r>
            <a:r>
              <a:rPr lang="en-GB" sz="1800" dirty="0" smtClean="0"/>
              <a:t>to Accept change and Go with the flow of life you can remain Calm</a:t>
            </a:r>
            <a:r>
              <a:rPr lang="en-GB" sz="1800" dirty="0" smtClean="0"/>
              <a:t>, </a:t>
            </a:r>
            <a:r>
              <a:rPr lang="en-GB" sz="1800" dirty="0" err="1" smtClean="0"/>
              <a:t>Ce</a:t>
            </a:r>
            <a:r>
              <a:rPr lang="en-GB" sz="1800" dirty="0" err="1" smtClean="0"/>
              <a:t>ntered</a:t>
            </a:r>
            <a:r>
              <a:rPr lang="en-GB" sz="1800" dirty="0" smtClean="0"/>
              <a:t> &amp; balanced, moving forward through life with greater with Peace Serenity and Positivity. </a:t>
            </a:r>
            <a:r>
              <a:rPr lang="en-GB" sz="1800" dirty="0" smtClean="0"/>
              <a:t>An</a:t>
            </a:r>
            <a:r>
              <a:rPr lang="en-GB" sz="1800" dirty="0" smtClean="0"/>
              <a:t>d Enjoy the waves of Change that present new opportunities for learning and growth.</a:t>
            </a:r>
            <a:r>
              <a:rPr lang="en-GB" sz="1800" dirty="0"/>
              <a:t/>
            </a:r>
            <a:br>
              <a:rPr lang="en-GB" sz="1800" dirty="0"/>
            </a:br>
            <a:endParaRPr lang="en-GB" sz="1800" dirty="0"/>
          </a:p>
        </p:txBody>
      </p:sp>
      <p:sp>
        <p:nvSpPr>
          <p:cNvPr id="4" name="TextBox 3"/>
          <p:cNvSpPr txBox="1"/>
          <p:nvPr/>
        </p:nvSpPr>
        <p:spPr>
          <a:xfrm>
            <a:off x="0" y="6642580"/>
            <a:ext cx="5643570" cy="215444"/>
          </a:xfrm>
          <a:prstGeom prst="rect">
            <a:avLst/>
          </a:prstGeom>
          <a:noFill/>
        </p:spPr>
        <p:txBody>
          <a:bodyPr wrap="square" rtlCol="0">
            <a:spAutoFit/>
          </a:bodyPr>
          <a:lstStyle/>
          <a:p>
            <a:r>
              <a:rPr lang="en-GB" sz="800" dirty="0" smtClean="0"/>
              <a:t>Based on </a:t>
            </a:r>
            <a:r>
              <a:rPr lang="en-GB" sz="800" dirty="0" smtClean="0">
                <a:hlinkClick r:id="rId2"/>
              </a:rPr>
              <a:t>http</a:t>
            </a:r>
            <a:r>
              <a:rPr lang="en-GB" sz="800" dirty="0" smtClean="0">
                <a:hlinkClick r:id="rId2"/>
              </a:rPr>
              <a:t>://</a:t>
            </a:r>
            <a:r>
              <a:rPr lang="en-GB" sz="800" dirty="0" smtClean="0">
                <a:hlinkClick r:id="rId2"/>
              </a:rPr>
              <a:t>www.motivateus.com/stories/2change.htm</a:t>
            </a:r>
            <a:r>
              <a:rPr lang="en-GB" sz="800" dirty="0" smtClean="0"/>
              <a:t> </a:t>
            </a:r>
            <a:endParaRPr lang="en-GB"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Relaxation &amp; Stress relief :  )</a:t>
            </a:r>
            <a:endParaRPr lang="en-GB" dirty="0"/>
          </a:p>
        </p:txBody>
      </p:sp>
      <p:sp>
        <p:nvSpPr>
          <p:cNvPr id="3" name="Content Placeholder 2"/>
          <p:cNvSpPr>
            <a:spLocks noGrp="1"/>
          </p:cNvSpPr>
          <p:nvPr>
            <p:ph idx="1"/>
          </p:nvPr>
        </p:nvSpPr>
        <p:spPr/>
        <p:txBody>
          <a:bodyPr>
            <a:normAutofit/>
          </a:bodyPr>
          <a:lstStyle/>
          <a:p>
            <a:r>
              <a:rPr lang="en-GB" sz="2800" dirty="0" smtClean="0"/>
              <a:t>Stress </a:t>
            </a:r>
            <a:r>
              <a:rPr lang="en-GB" sz="2800" dirty="0" smtClean="0"/>
              <a:t>relief &amp; </a:t>
            </a:r>
            <a:r>
              <a:rPr lang="en-GB" sz="2800" dirty="0" smtClean="0"/>
              <a:t>relaxation techniques such as exercise, walking, having fun, journaling, change perceptions, deep breathing, visualization, progressive muscle relaxation, meditation, and yoga, for more information:</a:t>
            </a:r>
          </a:p>
          <a:p>
            <a:r>
              <a:rPr lang="en-GB" sz="2800" dirty="0" smtClean="0">
                <a:hlinkClick r:id="rId2"/>
              </a:rPr>
              <a:t>http://helpguide.org/mental/stress_management_relief_coping.htm</a:t>
            </a:r>
            <a:endParaRPr lang="en-GB" sz="2800" dirty="0" smtClean="0"/>
          </a:p>
          <a:p>
            <a:r>
              <a:rPr lang="en-GB" sz="2800" dirty="0" smtClean="0">
                <a:hlinkClick r:id="rId3"/>
              </a:rPr>
              <a:t>http://www.helpguide.org/mental/stress_relief_meditation_yoga_relaxation.htm</a:t>
            </a:r>
            <a:endParaRPr lang="en-GB"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Overcoming Resistance to Change</a:t>
            </a:r>
            <a:endParaRPr lang="en-GB" dirty="0"/>
          </a:p>
        </p:txBody>
      </p:sp>
      <p:sp>
        <p:nvSpPr>
          <p:cNvPr id="3" name="Content Placeholder 2"/>
          <p:cNvSpPr>
            <a:spLocks noGrp="1"/>
          </p:cNvSpPr>
          <p:nvPr>
            <p:ph idx="1"/>
          </p:nvPr>
        </p:nvSpPr>
        <p:spPr>
          <a:xfrm>
            <a:off x="457200" y="1714488"/>
            <a:ext cx="8229600" cy="4525963"/>
          </a:xfrm>
        </p:spPr>
        <p:txBody>
          <a:bodyPr/>
          <a:lstStyle/>
          <a:p>
            <a:pPr algn="ctr">
              <a:buNone/>
            </a:pPr>
            <a:r>
              <a:rPr lang="en-GB" b="1" dirty="0" smtClean="0"/>
              <a:t>WE / MANAGERS &amp; LEADERS NEED TO SUPPORT </a:t>
            </a:r>
            <a:r>
              <a:rPr lang="en-GB" b="1" dirty="0" smtClean="0"/>
              <a:t>PEOPLE TO CHANGE THEIR PERCPETION FROM NEGATIVE TO POSITIVE.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How to change Perception/</a:t>
            </a:r>
            <a:r>
              <a:rPr lang="en-GB" dirty="0" err="1" smtClean="0"/>
              <a:t>beleifs</a:t>
            </a:r>
            <a:r>
              <a:rPr lang="en-GB" dirty="0" smtClean="0"/>
              <a:t>?</a:t>
            </a:r>
            <a:endParaRPr lang="en-GB" dirty="0"/>
          </a:p>
        </p:txBody>
      </p:sp>
      <p:sp>
        <p:nvSpPr>
          <p:cNvPr id="3" name="Content Placeholder 2"/>
          <p:cNvSpPr>
            <a:spLocks noGrp="1"/>
          </p:cNvSpPr>
          <p:nvPr>
            <p:ph idx="1"/>
          </p:nvPr>
        </p:nvSpPr>
        <p:spPr>
          <a:xfrm>
            <a:off x="0" y="1214422"/>
            <a:ext cx="9144000" cy="5214974"/>
          </a:xfrm>
        </p:spPr>
        <p:txBody>
          <a:bodyPr>
            <a:normAutofit fontScale="85000" lnSpcReduction="20000"/>
          </a:bodyPr>
          <a:lstStyle/>
          <a:p>
            <a:pPr>
              <a:buNone/>
            </a:pPr>
            <a:r>
              <a:rPr lang="en-GB" b="1" dirty="0"/>
              <a:t>Selective Perceptions</a:t>
            </a:r>
            <a:endParaRPr lang="en-GB" dirty="0"/>
          </a:p>
          <a:p>
            <a:r>
              <a:rPr lang="en-GB" dirty="0" smtClean="0"/>
              <a:t>When people </a:t>
            </a:r>
            <a:r>
              <a:rPr lang="en-GB" dirty="0"/>
              <a:t>perceive a situation that looks familiar to </a:t>
            </a:r>
            <a:r>
              <a:rPr lang="en-GB" dirty="0" smtClean="0"/>
              <a:t>them, past </a:t>
            </a:r>
            <a:r>
              <a:rPr lang="en-GB" dirty="0"/>
              <a:t>experience </a:t>
            </a:r>
            <a:r>
              <a:rPr lang="en-GB" dirty="0" smtClean="0"/>
              <a:t>and beliefs cause people </a:t>
            </a:r>
            <a:r>
              <a:rPr lang="en-GB" dirty="0"/>
              <a:t>to see the event in terms of what </a:t>
            </a:r>
            <a:r>
              <a:rPr lang="en-GB" dirty="0" smtClean="0"/>
              <a:t>they expect.</a:t>
            </a:r>
          </a:p>
          <a:p>
            <a:r>
              <a:rPr lang="en-GB" dirty="0" smtClean="0"/>
              <a:t>Our </a:t>
            </a:r>
            <a:r>
              <a:rPr lang="en-GB" b="1" dirty="0"/>
              <a:t>subconscious mind </a:t>
            </a:r>
            <a:r>
              <a:rPr lang="en-GB" dirty="0" smtClean="0"/>
              <a:t>(memories, belief-systems)</a:t>
            </a:r>
            <a:r>
              <a:rPr lang="en-GB" b="1" dirty="0" smtClean="0"/>
              <a:t> </a:t>
            </a:r>
            <a:r>
              <a:rPr lang="en-GB" dirty="0" smtClean="0"/>
              <a:t>react to our environment. </a:t>
            </a:r>
          </a:p>
          <a:p>
            <a:r>
              <a:rPr lang="en-GB" dirty="0" smtClean="0"/>
              <a:t>People </a:t>
            </a:r>
            <a:r>
              <a:rPr lang="en-GB" dirty="0"/>
              <a:t>tend to see what they expect to see, as well as what they want to see</a:t>
            </a:r>
            <a:r>
              <a:rPr lang="en-GB" dirty="0" smtClean="0"/>
              <a:t>.</a:t>
            </a:r>
            <a:r>
              <a:rPr lang="en-GB" baseline="30000" dirty="0"/>
              <a:t> </a:t>
            </a:r>
            <a:endParaRPr lang="en-GB" baseline="30000" dirty="0" smtClean="0"/>
          </a:p>
          <a:p>
            <a:r>
              <a:rPr lang="en-GB" dirty="0" smtClean="0"/>
              <a:t>Much </a:t>
            </a:r>
            <a:r>
              <a:rPr lang="en-GB" dirty="0"/>
              <a:t>of human perception is based not on information flowing into the brain from the outside world but what the brain, based on previous experience, expects to happen next,” </a:t>
            </a:r>
            <a:r>
              <a:rPr lang="en-GB" dirty="0" smtClean="0"/>
              <a:t>Sandra </a:t>
            </a:r>
            <a:r>
              <a:rPr lang="en-GB" dirty="0"/>
              <a:t>Blakeslee, an award-winning science writer for the New York Times</a:t>
            </a:r>
            <a:r>
              <a:rPr lang="en-GB" dirty="0" smtClean="0"/>
              <a: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How to change Perception/beliefs?</a:t>
            </a:r>
            <a:endParaRPr lang="en-GB" dirty="0"/>
          </a:p>
        </p:txBody>
      </p:sp>
      <p:sp>
        <p:nvSpPr>
          <p:cNvPr id="3" name="Content Placeholder 2"/>
          <p:cNvSpPr>
            <a:spLocks noGrp="1"/>
          </p:cNvSpPr>
          <p:nvPr>
            <p:ph idx="1"/>
          </p:nvPr>
        </p:nvSpPr>
        <p:spPr>
          <a:xfrm>
            <a:off x="0" y="1142984"/>
            <a:ext cx="9144000" cy="5143536"/>
          </a:xfrm>
        </p:spPr>
        <p:txBody>
          <a:bodyPr>
            <a:normAutofit/>
          </a:bodyPr>
          <a:lstStyle/>
          <a:p>
            <a:r>
              <a:rPr lang="en-GB" sz="2400" b="1" dirty="0" smtClean="0"/>
              <a:t>Self awareness </a:t>
            </a:r>
            <a:r>
              <a:rPr lang="en-GB" sz="2400" b="1" dirty="0" smtClean="0"/>
              <a:t>(reflection): </a:t>
            </a:r>
            <a:r>
              <a:rPr lang="en-GB" sz="2400" dirty="0" smtClean="0"/>
              <a:t>be aware negative </a:t>
            </a:r>
            <a:r>
              <a:rPr lang="en-GB" sz="2400" dirty="0" smtClean="0"/>
              <a:t>beliefs / feelings </a:t>
            </a:r>
            <a:r>
              <a:rPr lang="en-GB" sz="2400" dirty="0" smtClean="0"/>
              <a:t>/ emotions from within </a:t>
            </a:r>
            <a:r>
              <a:rPr lang="en-GB" sz="2400" dirty="0" smtClean="0"/>
              <a:t>that influence our/create negative perceptions, fear of change.</a:t>
            </a:r>
            <a:endParaRPr lang="en-GB" sz="2400" dirty="0" smtClean="0"/>
          </a:p>
          <a:p>
            <a:pPr>
              <a:buNone/>
            </a:pPr>
            <a:endParaRPr lang="en-GB" sz="2400" dirty="0" smtClean="0"/>
          </a:p>
          <a:p>
            <a:r>
              <a:rPr lang="en-GB" sz="2400" dirty="0" smtClean="0"/>
              <a:t>Become aware of the source of these feelings which usually come from beliefs from past experience or acceptance of others beliefs/truths e.g. from colleagues, friends, family members or media.  </a:t>
            </a:r>
          </a:p>
          <a:p>
            <a:pPr>
              <a:buNone/>
            </a:pPr>
            <a:endParaRPr lang="en-GB" sz="2400" dirty="0" smtClean="0"/>
          </a:p>
          <a:p>
            <a:r>
              <a:rPr lang="en-GB" sz="2400" b="1" dirty="0" smtClean="0"/>
              <a:t>Empowerment </a:t>
            </a:r>
            <a:r>
              <a:rPr lang="en-GB" sz="2400" b="1" dirty="0" smtClean="0"/>
              <a:t>(will-power</a:t>
            </a:r>
            <a:r>
              <a:rPr lang="en-GB" sz="2400" b="1" dirty="0" smtClean="0"/>
              <a:t>): </a:t>
            </a:r>
            <a:r>
              <a:rPr lang="en-GB" sz="2400" dirty="0" smtClean="0"/>
              <a:t>Internal re-programming </a:t>
            </a:r>
            <a:r>
              <a:rPr lang="en-GB" sz="2400" dirty="0" smtClean="0"/>
              <a:t>such </a:t>
            </a:r>
            <a:r>
              <a:rPr lang="en-GB" sz="2400" dirty="0" smtClean="0"/>
              <a:t>as CBT, NLP, EFT, Contemplative psychotherapy (more on these methods next semester</a:t>
            </a:r>
            <a:r>
              <a:rPr lang="en-GB" sz="2400" dirty="0" smtClean="0"/>
              <a:t>) to ‘re-frame’ our thoughts and beliefs into a more Positive perspective.</a:t>
            </a:r>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a:srcRect/>
          <a:stretch>
            <a:fillRect/>
          </a:stretch>
        </p:blipFill>
        <p:spPr bwMode="auto">
          <a:xfrm>
            <a:off x="500066" y="1571612"/>
            <a:ext cx="8286776" cy="5072098"/>
          </a:xfrm>
          <a:prstGeom prst="rect">
            <a:avLst/>
          </a:prstGeom>
          <a:noFill/>
          <a:ln w="9525">
            <a:noFill/>
            <a:miter lim="800000"/>
            <a:headEnd/>
            <a:tailEnd/>
          </a:ln>
          <a:effectLst/>
        </p:spPr>
      </p:pic>
      <p:sp>
        <p:nvSpPr>
          <p:cNvPr id="5" name="TextBox 4"/>
          <p:cNvSpPr txBox="1"/>
          <p:nvPr/>
        </p:nvSpPr>
        <p:spPr>
          <a:xfrm>
            <a:off x="0" y="6642580"/>
            <a:ext cx="6500826" cy="215444"/>
          </a:xfrm>
          <a:prstGeom prst="rect">
            <a:avLst/>
          </a:prstGeom>
          <a:noFill/>
        </p:spPr>
        <p:txBody>
          <a:bodyPr wrap="square" rtlCol="0">
            <a:spAutoFit/>
          </a:bodyPr>
          <a:lstStyle/>
          <a:p>
            <a:r>
              <a:rPr lang="en-GB" sz="800" dirty="0" smtClean="0">
                <a:hlinkClick r:id="rId3"/>
              </a:rPr>
              <a:t>http://www.1000ventures.com/business_guide/crosscuttings/knowing_people_perceptions.html</a:t>
            </a:r>
            <a:endParaRPr lang="en-GB" sz="800" dirty="0"/>
          </a:p>
        </p:txBody>
      </p:sp>
      <p:sp>
        <p:nvSpPr>
          <p:cNvPr id="7" name="TextBox 6"/>
          <p:cNvSpPr txBox="1"/>
          <p:nvPr/>
        </p:nvSpPr>
        <p:spPr>
          <a:xfrm>
            <a:off x="0" y="214290"/>
            <a:ext cx="9144000" cy="1323439"/>
          </a:xfrm>
          <a:prstGeom prst="rect">
            <a:avLst/>
          </a:prstGeom>
          <a:noFill/>
        </p:spPr>
        <p:txBody>
          <a:bodyPr wrap="square" rtlCol="0">
            <a:spAutoFit/>
          </a:bodyPr>
          <a:lstStyle/>
          <a:p>
            <a:pPr algn="ctr"/>
            <a:r>
              <a:rPr lang="en-GB" sz="2000" dirty="0" smtClean="0"/>
              <a:t>People Perceive what they </a:t>
            </a:r>
            <a:r>
              <a:rPr lang="en-GB" sz="2000" dirty="0" smtClean="0"/>
              <a:t>believe i.e. </a:t>
            </a:r>
            <a:r>
              <a:rPr lang="en-GB" sz="2000" dirty="0" smtClean="0"/>
              <a:t>subconscious beliefs within.</a:t>
            </a:r>
          </a:p>
          <a:p>
            <a:pPr algn="ctr"/>
            <a:r>
              <a:rPr lang="en-GB" sz="2000" dirty="0" smtClean="0"/>
              <a:t>A ‘Change‘ may be perceived as a good thing by one person and bad by another, the difference is found in the ‘beliefs’ of each individual and/or often past experience or acceptance of others beliefs.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Reframing</a:t>
            </a:r>
            <a:endParaRPr lang="en-GB" dirty="0"/>
          </a:p>
        </p:txBody>
      </p:sp>
      <p:sp>
        <p:nvSpPr>
          <p:cNvPr id="3" name="Content Placeholder 2"/>
          <p:cNvSpPr>
            <a:spLocks noGrp="1"/>
          </p:cNvSpPr>
          <p:nvPr>
            <p:ph idx="1"/>
          </p:nvPr>
        </p:nvSpPr>
        <p:spPr/>
        <p:txBody>
          <a:bodyPr/>
          <a:lstStyle/>
          <a:p>
            <a:r>
              <a:rPr lang="en-GB" dirty="0" smtClean="0"/>
              <a:t>For more information on re-framing please visit these links below:</a:t>
            </a:r>
          </a:p>
          <a:p>
            <a:r>
              <a:rPr lang="en-GB" dirty="0" smtClean="0">
                <a:hlinkClick r:id="rId2"/>
              </a:rPr>
              <a:t>http</a:t>
            </a:r>
            <a:r>
              <a:rPr lang="en-GB" dirty="0" smtClean="0">
                <a:hlinkClick r:id="rId2"/>
              </a:rPr>
              <a:t>://</a:t>
            </a:r>
            <a:r>
              <a:rPr lang="en-GB" dirty="0" smtClean="0">
                <a:hlinkClick r:id="rId2"/>
              </a:rPr>
              <a:t>changingminds.org/techniques/general/reframing.htm</a:t>
            </a:r>
            <a:endParaRPr lang="en-GB" dirty="0" smtClean="0"/>
          </a:p>
          <a:p>
            <a:r>
              <a:rPr lang="en-GB" dirty="0" smtClean="0">
                <a:hlinkClick r:id="rId3"/>
              </a:rPr>
              <a:t>http://changingminds.org/principles/framing.htm</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sz="3200" b="1" dirty="0"/>
              <a:t>Oliver Wendell Holmes, Sr.</a:t>
            </a:r>
            <a:endParaRPr lang="en-GB" sz="3200" dirty="0"/>
          </a:p>
        </p:txBody>
      </p:sp>
      <p:pic>
        <p:nvPicPr>
          <p:cNvPr id="4" name="Picture 4" descr="http://passionfire.com/networkmarketingnews/wp-content/uploads/2008/06/key-to-success-1.jpg"/>
          <p:cNvPicPr>
            <a:picLocks noChangeAspect="1" noChangeArrowheads="1"/>
          </p:cNvPicPr>
          <p:nvPr/>
        </p:nvPicPr>
        <p:blipFill>
          <a:blip r:embed="rId2"/>
          <a:srcRect/>
          <a:stretch>
            <a:fillRect/>
          </a:stretch>
        </p:blipFill>
        <p:spPr bwMode="auto">
          <a:xfrm>
            <a:off x="0" y="3364365"/>
            <a:ext cx="4643438" cy="3493636"/>
          </a:xfrm>
          <a:prstGeom prst="rect">
            <a:avLst/>
          </a:prstGeom>
          <a:noFill/>
        </p:spPr>
      </p:pic>
      <p:pic>
        <p:nvPicPr>
          <p:cNvPr id="5" name="Picture 2" descr="http://www.srikumar.com/personality-development/success_secrets.jpg"/>
          <p:cNvPicPr>
            <a:picLocks noChangeAspect="1" noChangeArrowheads="1"/>
          </p:cNvPicPr>
          <p:nvPr/>
        </p:nvPicPr>
        <p:blipFill>
          <a:blip r:embed="rId3"/>
          <a:srcRect/>
          <a:stretch>
            <a:fillRect/>
          </a:stretch>
        </p:blipFill>
        <p:spPr bwMode="auto">
          <a:xfrm>
            <a:off x="4619273" y="1071546"/>
            <a:ext cx="4524727" cy="4143404"/>
          </a:xfrm>
          <a:prstGeom prst="rect">
            <a:avLst/>
          </a:prstGeom>
          <a:noFill/>
          <a:effectLst>
            <a:outerShdw sx="1000" sy="1000" algn="ctr" rotWithShape="0">
              <a:srgbClr val="000000"/>
            </a:outerShdw>
          </a:effectLst>
        </p:spPr>
      </p:pic>
      <p:sp>
        <p:nvSpPr>
          <p:cNvPr id="6" name="TextBox 5"/>
          <p:cNvSpPr txBox="1"/>
          <p:nvPr/>
        </p:nvSpPr>
        <p:spPr>
          <a:xfrm>
            <a:off x="0" y="1071546"/>
            <a:ext cx="4500562" cy="1754326"/>
          </a:xfrm>
          <a:prstGeom prst="rect">
            <a:avLst/>
          </a:prstGeom>
          <a:noFill/>
        </p:spPr>
        <p:txBody>
          <a:bodyPr wrap="square" rtlCol="0">
            <a:spAutoFit/>
          </a:bodyPr>
          <a:lstStyle/>
          <a:p>
            <a:r>
              <a:rPr lang="en-GB" b="1" dirty="0"/>
              <a:t>Oliver Wendell Holmes, Sr.</a:t>
            </a:r>
            <a:r>
              <a:rPr lang="en-GB" dirty="0"/>
              <a:t> (August 29, 1809 – October 7, 1894) was an American physician, professor, lecturer, and </a:t>
            </a:r>
            <a:r>
              <a:rPr lang="en-GB" dirty="0" smtClean="0"/>
              <a:t>author, famous quote states: </a:t>
            </a:r>
            <a:r>
              <a:rPr lang="en-GB" b="1" dirty="0"/>
              <a:t>"What lies behind us and what lies before us are tiny matters compared to what lies within us."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t>
            </a:r>
            <a:r>
              <a:rPr lang="en-GB" dirty="0" smtClean="0"/>
              <a:t>quilibrium</a:t>
            </a:r>
            <a:endParaRPr lang="en-GB" dirty="0"/>
          </a:p>
        </p:txBody>
      </p:sp>
      <p:sp>
        <p:nvSpPr>
          <p:cNvPr id="3" name="Content Placeholder 2"/>
          <p:cNvSpPr>
            <a:spLocks noGrp="1"/>
          </p:cNvSpPr>
          <p:nvPr>
            <p:ph idx="1"/>
          </p:nvPr>
        </p:nvSpPr>
        <p:spPr/>
        <p:txBody>
          <a:bodyPr/>
          <a:lstStyle/>
          <a:p>
            <a:r>
              <a:rPr lang="en-GB" dirty="0" smtClean="0"/>
              <a:t>Change </a:t>
            </a:r>
            <a:r>
              <a:rPr lang="en-GB" dirty="0"/>
              <a:t>theory tells us that human systems seek homeostasis and </a:t>
            </a:r>
            <a:r>
              <a:rPr lang="en-GB" b="1" dirty="0"/>
              <a:t>equilibrium</a:t>
            </a:r>
            <a:r>
              <a:rPr lang="en-GB" dirty="0"/>
              <a:t>, i.e. prefer a predictable, stable </a:t>
            </a:r>
            <a:r>
              <a:rPr lang="en-GB" dirty="0" smtClean="0"/>
              <a:t>world.</a:t>
            </a:r>
            <a:endParaRPr lang="en-GB" baseline="30000" dirty="0" smtClean="0"/>
          </a:p>
          <a:p>
            <a:pPr>
              <a:buNone/>
            </a:pPr>
            <a:endParaRPr lang="en-GB" dirty="0" smtClean="0"/>
          </a:p>
          <a:p>
            <a:pPr>
              <a:buNone/>
            </a:pPr>
            <a:r>
              <a:rPr lang="en-GB" sz="1200" dirty="0" smtClean="0"/>
              <a:t>"</a:t>
            </a:r>
            <a:r>
              <a:rPr lang="en-GB" sz="1200" dirty="0"/>
              <a:t>Strategic Management", Third Edition, Alex Miller</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Occupational Health &amp; Well-being programme</a:t>
            </a:r>
            <a:endParaRPr lang="en-GB" dirty="0"/>
          </a:p>
        </p:txBody>
      </p:sp>
      <p:sp>
        <p:nvSpPr>
          <p:cNvPr id="3" name="Content Placeholder 2"/>
          <p:cNvSpPr>
            <a:spLocks noGrp="1"/>
          </p:cNvSpPr>
          <p:nvPr>
            <p:ph idx="1"/>
          </p:nvPr>
        </p:nvSpPr>
        <p:spPr>
          <a:xfrm>
            <a:off x="0" y="1600200"/>
            <a:ext cx="9144000" cy="4525963"/>
          </a:xfrm>
        </p:spPr>
        <p:txBody>
          <a:bodyPr>
            <a:normAutofit fontScale="92500"/>
          </a:bodyPr>
          <a:lstStyle/>
          <a:p>
            <a:pPr>
              <a:buNone/>
            </a:pPr>
            <a:r>
              <a:rPr lang="en-GB" sz="2400" dirty="0" smtClean="0"/>
              <a:t>To help staff reduce stress </a:t>
            </a:r>
            <a:r>
              <a:rPr lang="en-GB" sz="2400" b="1" dirty="0" smtClean="0"/>
              <a:t>Occupational Health &amp; Well-being </a:t>
            </a:r>
            <a:r>
              <a:rPr lang="en-GB" sz="2400" b="1" dirty="0" smtClean="0"/>
              <a:t>programmes </a:t>
            </a:r>
            <a:r>
              <a:rPr lang="en-GB" sz="2400" dirty="0" smtClean="0"/>
              <a:t>are common in working environments today.</a:t>
            </a:r>
          </a:p>
          <a:p>
            <a:pPr>
              <a:buNone/>
            </a:pPr>
            <a:endParaRPr lang="en-GB" sz="2400" dirty="0" smtClean="0"/>
          </a:p>
          <a:p>
            <a:r>
              <a:rPr lang="en-GB" sz="2400" b="1" dirty="0" smtClean="0"/>
              <a:t>Occupational </a:t>
            </a:r>
            <a:r>
              <a:rPr lang="en-GB" sz="2400" b="1" dirty="0" smtClean="0"/>
              <a:t>Health &amp; Well-being officer </a:t>
            </a:r>
            <a:r>
              <a:rPr lang="en-GB" sz="2400" dirty="0" smtClean="0"/>
              <a:t>trained in both Health &amp; Safety and Stress management and Well-being </a:t>
            </a:r>
            <a:r>
              <a:rPr lang="en-GB" sz="2400" dirty="0" smtClean="0"/>
              <a:t>methods; </a:t>
            </a:r>
            <a:endParaRPr lang="en-GB" sz="2400" dirty="0" smtClean="0"/>
          </a:p>
          <a:p>
            <a:pPr>
              <a:buNone/>
            </a:pPr>
            <a:endParaRPr lang="en-GB" sz="2400" dirty="0" smtClean="0"/>
          </a:p>
          <a:p>
            <a:r>
              <a:rPr lang="en-GB" sz="2400" b="1" dirty="0" smtClean="0"/>
              <a:t>Occupational Health &amp; Well-being programme </a:t>
            </a:r>
            <a:r>
              <a:rPr lang="en-GB" sz="2400" dirty="0" smtClean="0"/>
              <a:t>such as a website or intranet site outlining guidelines to assist staff to take care of themselves, stay fit, healthy and to manage change in their lives with greater ease. </a:t>
            </a:r>
          </a:p>
          <a:p>
            <a:pPr>
              <a:buNone/>
            </a:pPr>
            <a:endParaRPr lang="en-GB" sz="2400" dirty="0" smtClean="0"/>
          </a:p>
          <a:p>
            <a:r>
              <a:rPr lang="en-GB" sz="2400" b="1" dirty="0" smtClean="0"/>
              <a:t>Notice board and leaflets </a:t>
            </a:r>
            <a:r>
              <a:rPr lang="en-GB" sz="2400" dirty="0" smtClean="0"/>
              <a:t>top support staff such as those available from MIND </a:t>
            </a:r>
            <a:r>
              <a:rPr lang="en-GB" sz="2400" dirty="0" smtClean="0">
                <a:hlinkClick r:id="rId2"/>
              </a:rPr>
              <a:t>www.mind.org.uk</a:t>
            </a:r>
            <a:r>
              <a:rPr lang="en-GB" sz="2400" dirty="0" smtClean="0"/>
              <a:t> </a:t>
            </a:r>
          </a:p>
          <a:p>
            <a:endParaRPr lang="en-GB"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www. </a:t>
            </a:r>
            <a:r>
              <a:rPr lang="en-GB" dirty="0"/>
              <a:t>P</a:t>
            </a:r>
            <a:r>
              <a:rPr lang="en-GB" dirty="0" smtClean="0"/>
              <a:t>remier </a:t>
            </a:r>
            <a:r>
              <a:rPr lang="en-GB" dirty="0" err="1" smtClean="0"/>
              <a:t>ohc</a:t>
            </a:r>
            <a:r>
              <a:rPr lang="en-GB" dirty="0" smtClean="0"/>
              <a:t> .</a:t>
            </a:r>
            <a:r>
              <a:rPr lang="en-GB" dirty="0" err="1" smtClean="0"/>
              <a:t>co.uk</a:t>
            </a:r>
            <a:r>
              <a:rPr lang="en-GB" dirty="0" smtClean="0"/>
              <a:t> Consultants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Occupational health is about the effect of work on health, and the effect of health on work. It plays a vital role in helping employers care for and understand the needs of their employees, enabling businesses to reduce sickness absence levels and optimise staff performance and productivity.</a:t>
            </a:r>
          </a:p>
          <a:p>
            <a:r>
              <a:rPr lang="en-GB" dirty="0" smtClean="0"/>
              <a:t>Occupational health is a vital component of HR policy, enabling employers to understand and comply with Health and Safety legislation and to ensure workplace risks are effectively managed. Other areas in which occupational health advice can assist organisations include rehabilitation and medical intervention programmes, disability adjustments, ill-health retirement issues and the management of existing work-related health problems. </a:t>
            </a:r>
          </a:p>
          <a:p>
            <a:r>
              <a:rPr lang="en-GB" dirty="0" smtClean="0"/>
              <a:t>Wellbeing services are designed to promote a holistic approach to the long-term health of employees. Solutions such as health promotion workshops, lifestyle assessments and stress management services create healthy and happy employees and consequently optimal performance levels. </a:t>
            </a:r>
          </a:p>
          <a:p>
            <a:endParaRPr lang="en-GB" dirty="0"/>
          </a:p>
        </p:txBody>
      </p:sp>
      <p:sp>
        <p:nvSpPr>
          <p:cNvPr id="4" name="TextBox 3"/>
          <p:cNvSpPr txBox="1"/>
          <p:nvPr/>
        </p:nvSpPr>
        <p:spPr>
          <a:xfrm>
            <a:off x="0" y="6642580"/>
            <a:ext cx="8572528" cy="215444"/>
          </a:xfrm>
          <a:prstGeom prst="rect">
            <a:avLst/>
          </a:prstGeom>
          <a:noFill/>
        </p:spPr>
        <p:txBody>
          <a:bodyPr wrap="square" rtlCol="0">
            <a:spAutoFit/>
          </a:bodyPr>
          <a:lstStyle/>
          <a:p>
            <a:r>
              <a:rPr lang="en-GB" sz="800" dirty="0" smtClean="0"/>
              <a:t>http://www.premierohc.co.uk/why-do-organisations-need-occupational-health.php</a:t>
            </a:r>
            <a:endParaRPr lang="en-GB"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Legal considerations</a:t>
            </a:r>
            <a:endParaRPr lang="en-GB" dirty="0"/>
          </a:p>
        </p:txBody>
      </p:sp>
      <p:sp>
        <p:nvSpPr>
          <p:cNvPr id="3" name="Content Placeholder 2"/>
          <p:cNvSpPr>
            <a:spLocks noGrp="1"/>
          </p:cNvSpPr>
          <p:nvPr>
            <p:ph idx="1"/>
          </p:nvPr>
        </p:nvSpPr>
        <p:spPr>
          <a:xfrm>
            <a:off x="0" y="1071546"/>
            <a:ext cx="9144000" cy="5143536"/>
          </a:xfrm>
        </p:spPr>
        <p:txBody>
          <a:bodyPr>
            <a:normAutofit fontScale="62500" lnSpcReduction="20000"/>
          </a:bodyPr>
          <a:lstStyle/>
          <a:p>
            <a:endParaRPr lang="en-GB" b="1" dirty="0" smtClean="0"/>
          </a:p>
          <a:p>
            <a:r>
              <a:rPr lang="en-GB" dirty="0" smtClean="0"/>
              <a:t>There is a duty placed upon the employer under the </a:t>
            </a:r>
            <a:r>
              <a:rPr lang="en-GB" b="1" dirty="0" smtClean="0"/>
              <a:t>Health and Safety at Work Act 1974 </a:t>
            </a:r>
            <a:r>
              <a:rPr lang="en-GB" dirty="0" smtClean="0"/>
              <a:t>and</a:t>
            </a:r>
            <a:r>
              <a:rPr lang="en-GB" b="1" dirty="0" smtClean="0"/>
              <a:t> Management of Health and Safety at Work Regulations 1999 </a:t>
            </a:r>
            <a:r>
              <a:rPr lang="en-GB" dirty="0" smtClean="0"/>
              <a:t>to ensure that workplace activities do not impact on the health of the employee. Failure to comply with these requirements could result in hefty fines.</a:t>
            </a:r>
          </a:p>
          <a:p>
            <a:pPr>
              <a:buNone/>
            </a:pPr>
            <a:endParaRPr lang="en-GB" dirty="0" smtClean="0"/>
          </a:p>
          <a:p>
            <a:r>
              <a:rPr lang="en-GB" dirty="0" smtClean="0"/>
              <a:t>The British Standard 2007 version of </a:t>
            </a:r>
            <a:r>
              <a:rPr lang="en-GB" b="1" dirty="0" smtClean="0"/>
              <a:t>OHSAS 18001 </a:t>
            </a:r>
            <a:r>
              <a:rPr lang="en-GB" dirty="0" smtClean="0"/>
              <a:t>lays a strong emphasis on Change. When an organization gets certification under OHSAS 18001 standards, it is deemed that the particular organization has an Occupational Health and safety Management system in place.</a:t>
            </a:r>
          </a:p>
          <a:p>
            <a:pPr>
              <a:buNone/>
            </a:pPr>
            <a:endParaRPr lang="en-GB" dirty="0" smtClean="0"/>
          </a:p>
          <a:p>
            <a:r>
              <a:rPr lang="en-GB" dirty="0" smtClean="0"/>
              <a:t>In addition, further considerations include:</a:t>
            </a:r>
          </a:p>
          <a:p>
            <a:pPr lvl="1"/>
            <a:r>
              <a:rPr lang="en-GB" dirty="0" smtClean="0"/>
              <a:t>Disability Discrimination Act</a:t>
            </a:r>
          </a:p>
          <a:p>
            <a:pPr lvl="1"/>
            <a:r>
              <a:rPr lang="en-GB" dirty="0" smtClean="0"/>
              <a:t>Working Time Regulations</a:t>
            </a:r>
          </a:p>
          <a:p>
            <a:pPr lvl="1"/>
            <a:r>
              <a:rPr lang="en-GB" dirty="0" smtClean="0"/>
              <a:t>Common Law (Personal Injury Claims)</a:t>
            </a:r>
          </a:p>
          <a:p>
            <a:pPr lvl="1"/>
            <a:r>
              <a:rPr lang="en-GB" dirty="0" smtClean="0"/>
              <a:t>Control of Substances Hazardous to Health </a:t>
            </a:r>
          </a:p>
          <a:p>
            <a:pPr lvl="1"/>
            <a:r>
              <a:rPr lang="en-GB" dirty="0" smtClean="0"/>
              <a:t>Manual Handling Regulations</a:t>
            </a:r>
          </a:p>
          <a:p>
            <a:pPr lvl="1"/>
            <a:r>
              <a:rPr lang="en-GB" dirty="0" smtClean="0"/>
              <a:t>D.S.E. Regulations</a:t>
            </a:r>
          </a:p>
          <a:p>
            <a:endParaRPr lang="en-GB" dirty="0"/>
          </a:p>
        </p:txBody>
      </p:sp>
      <p:sp>
        <p:nvSpPr>
          <p:cNvPr id="4" name="TextBox 3"/>
          <p:cNvSpPr txBox="1"/>
          <p:nvPr/>
        </p:nvSpPr>
        <p:spPr>
          <a:xfrm>
            <a:off x="0" y="6642580"/>
            <a:ext cx="7572396" cy="215444"/>
          </a:xfrm>
          <a:prstGeom prst="rect">
            <a:avLst/>
          </a:prstGeom>
          <a:noFill/>
        </p:spPr>
        <p:txBody>
          <a:bodyPr wrap="square" rtlCol="0">
            <a:spAutoFit/>
          </a:bodyPr>
          <a:lstStyle/>
          <a:p>
            <a:r>
              <a:rPr lang="en-GB" sz="800" dirty="0" smtClean="0"/>
              <a:t>Based on </a:t>
            </a:r>
            <a:r>
              <a:rPr lang="en-GB" sz="800" dirty="0" smtClean="0">
                <a:hlinkClick r:id="rId2"/>
              </a:rPr>
              <a:t>http://www.premierohc.co.uk/why-do-organisations-need-occupational-health.php</a:t>
            </a:r>
            <a:r>
              <a:rPr lang="en-GB" sz="800" dirty="0" smtClean="0"/>
              <a:t> </a:t>
            </a:r>
            <a:endParaRPr lang="en-GB" sz="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Government Department for</a:t>
            </a:r>
            <a:br>
              <a:rPr lang="en-GB" dirty="0" smtClean="0"/>
            </a:br>
            <a:r>
              <a:rPr lang="en-GB" dirty="0" smtClean="0"/>
              <a:t> Work &amp; Pensions</a:t>
            </a:r>
            <a:endParaRPr lang="en-GB" dirty="0"/>
          </a:p>
        </p:txBody>
      </p:sp>
      <p:sp>
        <p:nvSpPr>
          <p:cNvPr id="3" name="Content Placeholder 2"/>
          <p:cNvSpPr>
            <a:spLocks noGrp="1"/>
          </p:cNvSpPr>
          <p:nvPr>
            <p:ph idx="1"/>
          </p:nvPr>
        </p:nvSpPr>
        <p:spPr/>
        <p:txBody>
          <a:bodyPr>
            <a:normAutofit/>
          </a:bodyPr>
          <a:lstStyle/>
          <a:p>
            <a:r>
              <a:rPr lang="en-GB" sz="2400" dirty="0" smtClean="0"/>
              <a:t>Information on Health and Well-being at work:  </a:t>
            </a:r>
            <a:r>
              <a:rPr lang="en-GB" sz="2400" dirty="0" smtClean="0">
                <a:hlinkClick r:id="rId2"/>
              </a:rPr>
              <a:t>http://www.dwp.gov.uk/health-work-and-well-being/</a:t>
            </a:r>
            <a:r>
              <a:rPr lang="en-GB" sz="2400" dirty="0" smtClean="0"/>
              <a:t> </a:t>
            </a:r>
          </a:p>
          <a:p>
            <a:pPr>
              <a:buNone/>
            </a:pPr>
            <a:endParaRPr lang="en-GB" sz="2400" dirty="0" smtClean="0"/>
          </a:p>
          <a:p>
            <a:r>
              <a:rPr lang="en-GB" sz="2400" dirty="0" smtClean="0"/>
              <a:t>Case study examples: </a:t>
            </a:r>
            <a:r>
              <a:rPr lang="en-GB" sz="2400" dirty="0" smtClean="0">
                <a:hlinkClick r:id="rId3"/>
              </a:rPr>
              <a:t>http://www.dwp.gov.uk/health-work-and-well-being/case-studies/</a:t>
            </a:r>
            <a:r>
              <a:rPr lang="en-GB" sz="2400" dirty="0" smtClean="0"/>
              <a:t> </a:t>
            </a:r>
          </a:p>
          <a:p>
            <a:endParaRPr lang="en-GB" sz="2400" dirty="0"/>
          </a:p>
          <a:p>
            <a:r>
              <a:rPr lang="en-GB" sz="2400" dirty="0" smtClean="0"/>
              <a:t>Workplace Well-being tool for employers: </a:t>
            </a:r>
            <a:r>
              <a:rPr lang="en-GB" sz="2400" dirty="0" smtClean="0">
                <a:hlinkClick r:id="rId4"/>
              </a:rPr>
              <a:t>https://wwt.workingforhealth.gov.uk/main/default.aspx?xgovk3w=bl1000&amp;xgovf0p=|xgovs9k=dwpwfh|xgovr3h=wfhbht|xgovc8h=1000|xgovk3w=bl1000|&amp;xgovd2v=en&amp;xgovj6d=84ca61916e9fe509dfb3a76bb9054a3a21dd192a</a:t>
            </a:r>
            <a:r>
              <a:rPr lang="en-GB" sz="2400" dirty="0" smtClean="0"/>
              <a:t> </a:t>
            </a:r>
            <a:endParaRPr lang="en-GB"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Up-to-date news and information</a:t>
            </a:r>
            <a:endParaRPr lang="en-GB" dirty="0"/>
          </a:p>
        </p:txBody>
      </p:sp>
      <p:sp>
        <p:nvSpPr>
          <p:cNvPr id="3" name="Content Placeholder 2"/>
          <p:cNvSpPr>
            <a:spLocks noGrp="1"/>
          </p:cNvSpPr>
          <p:nvPr>
            <p:ph idx="1"/>
          </p:nvPr>
        </p:nvSpPr>
        <p:spPr/>
        <p:txBody>
          <a:bodyPr>
            <a:normAutofit lnSpcReduction="10000"/>
          </a:bodyPr>
          <a:lstStyle/>
          <a:p>
            <a:r>
              <a:rPr lang="en-GB" sz="2400" b="1" dirty="0" smtClean="0"/>
              <a:t>time-to-change.org.uk </a:t>
            </a:r>
            <a:r>
              <a:rPr lang="en-GB" sz="2400" dirty="0" smtClean="0"/>
              <a:t>offer advice and up-to-date information on Health &amp; Well-being at work:  </a:t>
            </a:r>
            <a:r>
              <a:rPr lang="en-GB" sz="2400" dirty="0" smtClean="0">
                <a:hlinkClick r:id="rId2"/>
              </a:rPr>
              <a:t>http://www.time-to-change.org.uk/what-we-are-doing/time-challenge/new-section/employers/i-work-occupational-health</a:t>
            </a:r>
            <a:r>
              <a:rPr lang="en-GB" sz="2400" dirty="0" smtClean="0"/>
              <a:t> </a:t>
            </a:r>
          </a:p>
          <a:p>
            <a:endParaRPr lang="en-GB" sz="2400" dirty="0" smtClean="0"/>
          </a:p>
          <a:p>
            <a:r>
              <a:rPr lang="en-GB" sz="2400" b="1" dirty="0" smtClean="0"/>
              <a:t>People Management.co.uk </a:t>
            </a:r>
            <a:r>
              <a:rPr lang="en-GB" sz="2400" dirty="0" smtClean="0"/>
              <a:t>provide news on Health Safety and Well-being at work: </a:t>
            </a:r>
            <a:r>
              <a:rPr lang="en-GB" sz="2400" dirty="0" smtClean="0">
                <a:hlinkClick r:id="rId3"/>
              </a:rPr>
              <a:t>http://www.peoplemanagement.co.uk/pm/subjects/health-safety-well-being/</a:t>
            </a:r>
            <a:r>
              <a:rPr lang="en-GB" sz="2400" dirty="0" smtClean="0"/>
              <a:t> </a:t>
            </a:r>
          </a:p>
          <a:p>
            <a:endParaRPr lang="en-GB" sz="2400" dirty="0" smtClean="0"/>
          </a:p>
          <a:p>
            <a:r>
              <a:rPr lang="en-GB" sz="2400" b="1" dirty="0" smtClean="0"/>
              <a:t>MIND</a:t>
            </a:r>
            <a:r>
              <a:rPr lang="en-GB" sz="2400" dirty="0" smtClean="0"/>
              <a:t> also provide very useful information on Health &amp; Well-being: </a:t>
            </a:r>
            <a:r>
              <a:rPr lang="en-GB" sz="2400" dirty="0" smtClean="0">
                <a:hlinkClick r:id="rId4"/>
              </a:rPr>
              <a:t>http://www.mind.org.uk/</a:t>
            </a:r>
            <a:r>
              <a:rPr lang="en-GB" sz="2400" dirty="0" smtClean="0"/>
              <a:t> </a:t>
            </a:r>
            <a:endParaRPr lang="en-GB"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a:t>
            </a:r>
            <a:r>
              <a:rPr lang="en-GB" b="1" dirty="0" smtClean="0"/>
              <a:t>eople </a:t>
            </a:r>
            <a:r>
              <a:rPr lang="en-GB" b="1" dirty="0"/>
              <a:t>don't resist change, they resist </a:t>
            </a:r>
            <a:r>
              <a:rPr lang="en-GB" b="1" i="1" dirty="0"/>
              <a:t>being</a:t>
            </a:r>
            <a:r>
              <a:rPr lang="en-GB" b="1" dirty="0"/>
              <a:t> changed.</a:t>
            </a:r>
            <a:endParaRPr lang="en-GB" dirty="0"/>
          </a:p>
        </p:txBody>
      </p:sp>
      <p:sp>
        <p:nvSpPr>
          <p:cNvPr id="3" name="Content Placeholder 2"/>
          <p:cNvSpPr>
            <a:spLocks noGrp="1"/>
          </p:cNvSpPr>
          <p:nvPr>
            <p:ph idx="1"/>
          </p:nvPr>
        </p:nvSpPr>
        <p:spPr/>
        <p:txBody>
          <a:bodyPr/>
          <a:lstStyle/>
          <a:p>
            <a:r>
              <a:rPr lang="en-GB" dirty="0" smtClean="0"/>
              <a:t>Handout: </a:t>
            </a:r>
            <a:r>
              <a:rPr lang="en-GB" dirty="0" smtClean="0">
                <a:hlinkClick r:id="rId2"/>
              </a:rPr>
              <a:t>http://blogs.hbr.org/bregman/2009/04/how-to-counter-resistance-to-c.html</a:t>
            </a:r>
            <a:endParaRPr lang="en-GB" dirty="0" smtClean="0"/>
          </a:p>
          <a:p>
            <a:r>
              <a:rPr lang="en-GB" dirty="0" smtClean="0"/>
              <a:t>By Peter </a:t>
            </a:r>
            <a:r>
              <a:rPr lang="en-GB" dirty="0" err="1" smtClean="0"/>
              <a:t>Bregman</a:t>
            </a:r>
            <a:r>
              <a:rPr lang="en-GB" dirty="0" smtClean="0"/>
              <a:t>, Harvard Business review </a:t>
            </a:r>
            <a:r>
              <a:rPr lang="en-GB" dirty="0" err="1" smtClean="0"/>
              <a:t>Blogspot</a:t>
            </a:r>
            <a:r>
              <a:rPr lang="en-GB" dirty="0" smtClean="0"/>
              <a:t>.</a:t>
            </a:r>
            <a:endParaRPr lang="en-GB" dirty="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Change in the New World</a:t>
            </a:r>
            <a:endParaRPr lang="en-GB" dirty="0"/>
          </a:p>
        </p:txBody>
      </p:sp>
      <p:sp>
        <p:nvSpPr>
          <p:cNvPr id="3" name="Content Placeholder 2"/>
          <p:cNvSpPr>
            <a:spLocks noGrp="1"/>
          </p:cNvSpPr>
          <p:nvPr>
            <p:ph idx="1"/>
          </p:nvPr>
        </p:nvSpPr>
        <p:spPr>
          <a:xfrm>
            <a:off x="0" y="1142984"/>
            <a:ext cx="9144000" cy="5000660"/>
          </a:xfrm>
        </p:spPr>
        <p:txBody>
          <a:bodyPr>
            <a:normAutofit/>
          </a:bodyPr>
          <a:lstStyle/>
          <a:p>
            <a:pPr>
              <a:buNone/>
            </a:pPr>
            <a:r>
              <a:rPr lang="en-GB" sz="2000" dirty="0" smtClean="0"/>
              <a:t>According to the online Business coach 1000ventures.com:</a:t>
            </a:r>
          </a:p>
          <a:p>
            <a:r>
              <a:rPr lang="en-GB" sz="2000" b="1" dirty="0" smtClean="0"/>
              <a:t>Change</a:t>
            </a:r>
            <a:r>
              <a:rPr lang="en-GB" sz="2000" dirty="0" smtClean="0"/>
              <a:t> </a:t>
            </a:r>
            <a:r>
              <a:rPr lang="en-GB" sz="2000" dirty="0"/>
              <a:t>is the window through which </a:t>
            </a:r>
            <a:r>
              <a:rPr lang="en-GB" sz="2000" b="1" dirty="0"/>
              <a:t>the future enters your life</a:t>
            </a:r>
            <a:r>
              <a:rPr lang="en-GB" sz="2000" dirty="0" smtClean="0"/>
              <a:t>.</a:t>
            </a:r>
          </a:p>
          <a:p>
            <a:r>
              <a:rPr lang="en-GB" sz="2000" dirty="0" smtClean="0"/>
              <a:t>To </a:t>
            </a:r>
            <a:r>
              <a:rPr lang="en-GB" sz="2000" dirty="0"/>
              <a:t>succeed in this rapidly changing new world </a:t>
            </a:r>
            <a:r>
              <a:rPr lang="en-GB" sz="2000" dirty="0" smtClean="0"/>
              <a:t>you </a:t>
            </a:r>
            <a:r>
              <a:rPr lang="en-GB" sz="2000" dirty="0"/>
              <a:t>must learn to look on change as a friend – one who presents you with an </a:t>
            </a:r>
            <a:r>
              <a:rPr lang="en-GB" sz="2000" b="1" dirty="0"/>
              <a:t>opportunity for growth and improvement</a:t>
            </a:r>
            <a:r>
              <a:rPr lang="en-GB" sz="2000" dirty="0" smtClean="0"/>
              <a:t>.</a:t>
            </a:r>
            <a:endParaRPr lang="en-GB" sz="2000" dirty="0"/>
          </a:p>
          <a:p>
            <a:r>
              <a:rPr lang="en-GB" sz="2000" dirty="0" smtClean="0"/>
              <a:t>The rate of change in </a:t>
            </a:r>
            <a:r>
              <a:rPr lang="en-GB" sz="2000" b="1" dirty="0" smtClean="0"/>
              <a:t>today's world</a:t>
            </a:r>
            <a:r>
              <a:rPr lang="en-GB" sz="2000" dirty="0" smtClean="0"/>
              <a:t> is constantly increasing. Everything that exists is getting old, wearing out and being replaced. </a:t>
            </a:r>
          </a:p>
          <a:p>
            <a:r>
              <a:rPr lang="en-GB" sz="2000" b="1" dirty="0" smtClean="0"/>
              <a:t>Today's</a:t>
            </a:r>
            <a:r>
              <a:rPr lang="en-GB" sz="2000" b="1" dirty="0"/>
              <a:t> World </a:t>
            </a:r>
            <a:r>
              <a:rPr lang="en-GB" sz="2000" b="1" dirty="0" smtClean="0"/>
              <a:t>Realities:  </a:t>
            </a:r>
            <a:r>
              <a:rPr lang="en-GB" sz="2000" dirty="0" smtClean="0"/>
              <a:t>It's </a:t>
            </a:r>
            <a:r>
              <a:rPr lang="en-GB" sz="2000" dirty="0"/>
              <a:t>a very interesting and exciting world, but it's also </a:t>
            </a:r>
            <a:r>
              <a:rPr lang="en-GB" sz="2000" dirty="0" smtClean="0"/>
              <a:t>changing all the time, new is replacing the old. </a:t>
            </a:r>
            <a:endParaRPr lang="en-GB" sz="2000" dirty="0"/>
          </a:p>
          <a:p>
            <a:r>
              <a:rPr lang="en-GB" sz="2000" b="1" dirty="0" smtClean="0"/>
              <a:t>Flexibility: </a:t>
            </a:r>
            <a:r>
              <a:rPr lang="en-GB" sz="2000" dirty="0" smtClean="0"/>
              <a:t>To </a:t>
            </a:r>
            <a:r>
              <a:rPr lang="en-GB" sz="2000" dirty="0"/>
              <a:t>cope with an unpredictable world you must build an enormous amount of </a:t>
            </a:r>
            <a:r>
              <a:rPr lang="en-GB" sz="2000" dirty="0" smtClean="0"/>
              <a:t>flexibility (learning organisation, flat structures and skilled empowered workface)  </a:t>
            </a:r>
            <a:r>
              <a:rPr lang="en-GB" sz="2000" dirty="0"/>
              <a:t>into your organization. </a:t>
            </a:r>
            <a:endParaRPr lang="en-GB" sz="2000" dirty="0" smtClean="0"/>
          </a:p>
          <a:p>
            <a:r>
              <a:rPr lang="en-GB" sz="2000" b="1" dirty="0" smtClean="0"/>
              <a:t>SLEPT: </a:t>
            </a:r>
            <a:r>
              <a:rPr lang="en-GB" sz="2000" dirty="0" smtClean="0"/>
              <a:t>While </a:t>
            </a:r>
            <a:r>
              <a:rPr lang="en-GB" sz="2000" dirty="0"/>
              <a:t>you cannot predict the future, you can get a handle on trends, which is a way to take advantage of change and convert risks into opportunities.</a:t>
            </a:r>
          </a:p>
          <a:p>
            <a:pPr>
              <a:buNone/>
            </a:pPr>
            <a:endParaRPr lang="en-GB" sz="2000" dirty="0" smtClean="0"/>
          </a:p>
          <a:p>
            <a:pPr>
              <a:buNone/>
            </a:pPr>
            <a:endParaRPr lang="en-GB" sz="2000" dirty="0" smtClean="0"/>
          </a:p>
        </p:txBody>
      </p:sp>
      <p:sp>
        <p:nvSpPr>
          <p:cNvPr id="4" name="TextBox 3"/>
          <p:cNvSpPr txBox="1"/>
          <p:nvPr/>
        </p:nvSpPr>
        <p:spPr>
          <a:xfrm>
            <a:off x="0" y="6642580"/>
            <a:ext cx="7500958" cy="215444"/>
          </a:xfrm>
          <a:prstGeom prst="rect">
            <a:avLst/>
          </a:prstGeom>
          <a:noFill/>
        </p:spPr>
        <p:txBody>
          <a:bodyPr wrap="square" rtlCol="0">
            <a:spAutoFit/>
          </a:bodyPr>
          <a:lstStyle/>
          <a:p>
            <a:r>
              <a:rPr lang="en-GB" sz="800" dirty="0" smtClean="0"/>
              <a:t>Based on: </a:t>
            </a:r>
            <a:r>
              <a:rPr lang="en-GB" sz="800" dirty="0" smtClean="0">
                <a:hlinkClick r:id="rId2"/>
              </a:rPr>
              <a:t>http://www.1000ventures.com/business_guide/crosscuttings/change_management.html</a:t>
            </a:r>
            <a:r>
              <a:rPr lang="en-GB" sz="800" dirty="0" smtClean="0"/>
              <a:t> </a:t>
            </a:r>
            <a:endParaRPr lang="en-GB" sz="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dirty="0" smtClean="0"/>
              <a:t>Acceptance &amp; Surrender</a:t>
            </a:r>
            <a:endParaRPr lang="en-GB" dirty="0"/>
          </a:p>
        </p:txBody>
      </p:sp>
      <p:pic>
        <p:nvPicPr>
          <p:cNvPr id="14340" name="Picture 4" descr="http://theunquietlibrarian.files.wordpress.com/2009/03/change.jpg?w=600&amp;h=480"/>
          <p:cNvPicPr>
            <a:picLocks noChangeAspect="1" noChangeArrowheads="1"/>
          </p:cNvPicPr>
          <p:nvPr/>
        </p:nvPicPr>
        <p:blipFill>
          <a:blip r:embed="rId2"/>
          <a:srcRect/>
          <a:stretch>
            <a:fillRect/>
          </a:stretch>
        </p:blipFill>
        <p:spPr bwMode="auto">
          <a:xfrm>
            <a:off x="1357290" y="1357298"/>
            <a:ext cx="6429420" cy="5143536"/>
          </a:xfrm>
          <a:prstGeom prst="rect">
            <a:avLst/>
          </a:prstGeom>
          <a:noFill/>
        </p:spPr>
      </p:pic>
      <p:pic>
        <p:nvPicPr>
          <p:cNvPr id="4" name="Content Placeholder 3" descr="sayyes.png"/>
          <p:cNvPicPr>
            <a:picLocks noGrp="1" noChangeAspect="1"/>
          </p:cNvPicPr>
          <p:nvPr>
            <p:ph idx="1"/>
          </p:nvPr>
        </p:nvPicPr>
        <p:blipFill>
          <a:blip r:embed="rId3"/>
          <a:stretch>
            <a:fillRect/>
          </a:stretch>
        </p:blipFill>
        <p:spPr>
          <a:xfrm>
            <a:off x="285720" y="2571744"/>
            <a:ext cx="2419688" cy="2333951"/>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1006</TotalTime>
  <Words>1383</Words>
  <Application>Microsoft Office PowerPoint</Application>
  <PresentationFormat>On-screen Show (4:3)</PresentationFormat>
  <Paragraphs>115</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Overcoming Resistance to Change – Part 2</vt:lpstr>
      <vt:lpstr>Perception</vt:lpstr>
      <vt:lpstr>Perceptions</vt:lpstr>
      <vt:lpstr>Change Your Perception...Change Your Life </vt:lpstr>
      <vt:lpstr>Slide 5</vt:lpstr>
      <vt:lpstr>Slide 6</vt:lpstr>
      <vt:lpstr>HANDLING CHANGE –  IT'S ALL ABOUT OUR PERCEPTION </vt:lpstr>
      <vt:lpstr>Relaxation &amp; Stress relief :  )</vt:lpstr>
      <vt:lpstr>Overcoming Resistance to Change</vt:lpstr>
      <vt:lpstr>How to change Perception/beleifs?</vt:lpstr>
      <vt:lpstr>How to change Perception/beliefs?</vt:lpstr>
      <vt:lpstr>Slide 12</vt:lpstr>
      <vt:lpstr>Reframing</vt:lpstr>
      <vt:lpstr>Oliver Wendell Holmes, Sr.</vt:lpstr>
      <vt:lpstr>Equilibrium</vt:lpstr>
      <vt:lpstr>Occupational Health &amp; Well-being programme</vt:lpstr>
      <vt:lpstr>www. Premier ohc .co.uk Consultants</vt:lpstr>
      <vt:lpstr>Legal considerations</vt:lpstr>
      <vt:lpstr>Government Department for  Work &amp; Pensions</vt:lpstr>
      <vt:lpstr>Up-to-date news and information</vt:lpstr>
      <vt:lpstr>People don't resist change, they resist being changed.</vt:lpstr>
      <vt:lpstr>Change in the New World</vt:lpstr>
      <vt:lpstr>Acceptance &amp; Surrender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Overcoming  Resistance to Change</dc:title>
  <dc:creator>James Williams</dc:creator>
  <cp:lastModifiedBy>sc-jw</cp:lastModifiedBy>
  <cp:revision>447</cp:revision>
  <dcterms:created xsi:type="dcterms:W3CDTF">2010-11-23T14:42:45Z</dcterms:created>
  <dcterms:modified xsi:type="dcterms:W3CDTF">2012-11-14T15:06:21Z</dcterms:modified>
</cp:coreProperties>
</file>