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1"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94660"/>
  </p:normalViewPr>
  <p:slideViewPr>
    <p:cSldViewPr snapToGrid="0">
      <p:cViewPr varScale="1">
        <p:scale>
          <a:sx n="91" d="100"/>
          <a:sy n="91" d="100"/>
        </p:scale>
        <p:origin x="76"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753D357-270C-4D07-A01C-D863CA0A2272}" type="datetimeFigureOut">
              <a:rPr lang="en-GB" smtClean="0"/>
              <a:t>30/04/2026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57C7B6-0FCE-4A68-9B8F-B6DA3C77014D}" type="slidenum">
              <a:rPr lang="en-GB" smtClean="0"/>
              <a:t>‹#›</a:t>
            </a:fld>
            <a:endParaRPr lang="en-GB"/>
          </a:p>
        </p:txBody>
      </p:sp>
    </p:spTree>
    <p:extLst>
      <p:ext uri="{BB962C8B-B14F-4D97-AF65-F5344CB8AC3E}">
        <p14:creationId xmlns:p14="http://schemas.microsoft.com/office/powerpoint/2010/main" val="171982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753D357-270C-4D07-A01C-D863CA0A2272}" type="datetimeFigureOut">
              <a:rPr lang="en-GB" smtClean="0"/>
              <a:t>30/04/2026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57C7B6-0FCE-4A68-9B8F-B6DA3C77014D}" type="slidenum">
              <a:rPr lang="en-GB" smtClean="0"/>
              <a:t>‹#›</a:t>
            </a:fld>
            <a:endParaRPr lang="en-GB"/>
          </a:p>
        </p:txBody>
      </p:sp>
    </p:spTree>
    <p:extLst>
      <p:ext uri="{BB962C8B-B14F-4D97-AF65-F5344CB8AC3E}">
        <p14:creationId xmlns:p14="http://schemas.microsoft.com/office/powerpoint/2010/main" val="35872754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53D357-270C-4D07-A01C-D863CA0A2272}" type="datetimeFigureOut">
              <a:rPr lang="en-GB" smtClean="0"/>
              <a:t>30/04/2026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57C7B6-0FCE-4A68-9B8F-B6DA3C77014D}" type="slidenum">
              <a:rPr lang="en-GB" smtClean="0"/>
              <a:t>‹#›</a:t>
            </a:fld>
            <a:endParaRPr lang="en-GB"/>
          </a:p>
        </p:txBody>
      </p:sp>
    </p:spTree>
    <p:extLst>
      <p:ext uri="{BB962C8B-B14F-4D97-AF65-F5344CB8AC3E}">
        <p14:creationId xmlns:p14="http://schemas.microsoft.com/office/powerpoint/2010/main" val="2802999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753D357-270C-4D07-A01C-D863CA0A2272}" type="datetimeFigureOut">
              <a:rPr lang="en-GB" smtClean="0"/>
              <a:t>30/04/2026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57C7B6-0FCE-4A68-9B8F-B6DA3C77014D}" type="slidenum">
              <a:rPr lang="en-GB" smtClean="0"/>
              <a:t>‹#›</a:t>
            </a:fld>
            <a:endParaRPr lang="en-GB"/>
          </a:p>
        </p:txBody>
      </p:sp>
    </p:spTree>
    <p:extLst>
      <p:ext uri="{BB962C8B-B14F-4D97-AF65-F5344CB8AC3E}">
        <p14:creationId xmlns:p14="http://schemas.microsoft.com/office/powerpoint/2010/main" val="947587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753D357-270C-4D07-A01C-D863CA0A2272}" type="datetimeFigureOut">
              <a:rPr lang="en-GB" smtClean="0"/>
              <a:t>30/04/2026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57C7B6-0FCE-4A68-9B8F-B6DA3C77014D}" type="slidenum">
              <a:rPr lang="en-GB" smtClean="0"/>
              <a:t>‹#›</a:t>
            </a:fld>
            <a:endParaRPr lang="en-GB"/>
          </a:p>
        </p:txBody>
      </p:sp>
    </p:spTree>
    <p:extLst>
      <p:ext uri="{BB962C8B-B14F-4D97-AF65-F5344CB8AC3E}">
        <p14:creationId xmlns:p14="http://schemas.microsoft.com/office/powerpoint/2010/main" val="19131166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753D357-270C-4D07-A01C-D863CA0A2272}" type="datetimeFigureOut">
              <a:rPr lang="en-GB" smtClean="0"/>
              <a:t>30/04/2026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C057C7B6-0FCE-4A68-9B8F-B6DA3C77014D}" type="slidenum">
              <a:rPr lang="en-GB" smtClean="0"/>
              <a:t>‹#›</a:t>
            </a:fld>
            <a:endParaRPr lang="en-GB"/>
          </a:p>
        </p:txBody>
      </p:sp>
    </p:spTree>
    <p:extLst>
      <p:ext uri="{BB962C8B-B14F-4D97-AF65-F5344CB8AC3E}">
        <p14:creationId xmlns:p14="http://schemas.microsoft.com/office/powerpoint/2010/main" val="2239512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753D357-270C-4D07-A01C-D863CA0A2272}" type="datetimeFigureOut">
              <a:rPr lang="en-GB" smtClean="0"/>
              <a:t>30/04/2026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C057C7B6-0FCE-4A68-9B8F-B6DA3C77014D}" type="slidenum">
              <a:rPr lang="en-GB" smtClean="0"/>
              <a:t>‹#›</a:t>
            </a:fld>
            <a:endParaRPr lang="en-GB"/>
          </a:p>
        </p:txBody>
      </p:sp>
    </p:spTree>
    <p:extLst>
      <p:ext uri="{BB962C8B-B14F-4D97-AF65-F5344CB8AC3E}">
        <p14:creationId xmlns:p14="http://schemas.microsoft.com/office/powerpoint/2010/main" val="7603147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1753D357-270C-4D07-A01C-D863CA0A2272}" type="datetimeFigureOut">
              <a:rPr lang="en-GB" smtClean="0"/>
              <a:t>30/04/2026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C057C7B6-0FCE-4A68-9B8F-B6DA3C77014D}" type="slidenum">
              <a:rPr lang="en-GB" smtClean="0"/>
              <a:t>‹#›</a:t>
            </a:fld>
            <a:endParaRPr lang="en-GB"/>
          </a:p>
        </p:txBody>
      </p:sp>
    </p:spTree>
    <p:extLst>
      <p:ext uri="{BB962C8B-B14F-4D97-AF65-F5344CB8AC3E}">
        <p14:creationId xmlns:p14="http://schemas.microsoft.com/office/powerpoint/2010/main" val="1146055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753D357-270C-4D07-A01C-D863CA0A2272}" type="datetimeFigureOut">
              <a:rPr lang="en-GB" smtClean="0"/>
              <a:t>30/04/2026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57C7B6-0FCE-4A68-9B8F-B6DA3C77014D}" type="slidenum">
              <a:rPr lang="en-GB" smtClean="0"/>
              <a:t>‹#›</a:t>
            </a:fld>
            <a:endParaRPr lang="en-GB"/>
          </a:p>
        </p:txBody>
      </p:sp>
    </p:spTree>
    <p:extLst>
      <p:ext uri="{BB962C8B-B14F-4D97-AF65-F5344CB8AC3E}">
        <p14:creationId xmlns:p14="http://schemas.microsoft.com/office/powerpoint/2010/main" val="994659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753D357-270C-4D07-A01C-D863CA0A2272}" type="datetimeFigureOut">
              <a:rPr lang="en-GB" smtClean="0"/>
              <a:t>30/04/2026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57C7B6-0FCE-4A68-9B8F-B6DA3C77014D}" type="slidenum">
              <a:rPr lang="en-GB" smtClean="0"/>
              <a:t>‹#›</a:t>
            </a:fld>
            <a:endParaRPr lang="en-GB"/>
          </a:p>
        </p:txBody>
      </p:sp>
    </p:spTree>
    <p:extLst>
      <p:ext uri="{BB962C8B-B14F-4D97-AF65-F5344CB8AC3E}">
        <p14:creationId xmlns:p14="http://schemas.microsoft.com/office/powerpoint/2010/main" val="1060775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753D357-270C-4D07-A01C-D863CA0A2272}" type="datetimeFigureOut">
              <a:rPr lang="en-GB" smtClean="0"/>
              <a:t>30/04/2026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57C7B6-0FCE-4A68-9B8F-B6DA3C77014D}" type="slidenum">
              <a:rPr lang="en-GB" smtClean="0"/>
              <a:t>‹#›</a:t>
            </a:fld>
            <a:endParaRPr lang="en-GB"/>
          </a:p>
        </p:txBody>
      </p:sp>
    </p:spTree>
    <p:extLst>
      <p:ext uri="{BB962C8B-B14F-4D97-AF65-F5344CB8AC3E}">
        <p14:creationId xmlns:p14="http://schemas.microsoft.com/office/powerpoint/2010/main" val="5536831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753D357-270C-4D07-A01C-D863CA0A2272}" type="datetimeFigureOut">
              <a:rPr lang="en-GB" smtClean="0"/>
              <a:t>30/04/2026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57C7B6-0FCE-4A68-9B8F-B6DA3C77014D}"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4967934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53D357-270C-4D07-A01C-D863CA0A2272}" type="datetimeFigureOut">
              <a:rPr lang="en-GB" smtClean="0"/>
              <a:t>30/04/2026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57C7B6-0FCE-4A68-9B8F-B6DA3C77014D}" type="slidenum">
              <a:rPr lang="en-GB" smtClean="0"/>
              <a:t>‹#›</a:t>
            </a:fld>
            <a:endParaRPr lang="en-GB"/>
          </a:p>
        </p:txBody>
      </p:sp>
    </p:spTree>
    <p:extLst>
      <p:ext uri="{BB962C8B-B14F-4D97-AF65-F5344CB8AC3E}">
        <p14:creationId xmlns:p14="http://schemas.microsoft.com/office/powerpoint/2010/main" val="4415517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753D357-270C-4D07-A01C-D863CA0A2272}" type="datetimeFigureOut">
              <a:rPr lang="en-GB" smtClean="0"/>
              <a:t>30/04/2026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57C7B6-0FCE-4A68-9B8F-B6DA3C77014D}" type="slidenum">
              <a:rPr lang="en-GB" smtClean="0"/>
              <a:t>‹#›</a:t>
            </a:fld>
            <a:endParaRPr lang="en-GB"/>
          </a:p>
        </p:txBody>
      </p:sp>
    </p:spTree>
    <p:extLst>
      <p:ext uri="{BB962C8B-B14F-4D97-AF65-F5344CB8AC3E}">
        <p14:creationId xmlns:p14="http://schemas.microsoft.com/office/powerpoint/2010/main" val="17567300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753D357-270C-4D07-A01C-D863CA0A2272}" type="datetimeFigureOut">
              <a:rPr lang="en-GB" smtClean="0"/>
              <a:t>30/04/2026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57C7B6-0FCE-4A68-9B8F-B6DA3C77014D}" type="slidenum">
              <a:rPr lang="en-GB" smtClean="0"/>
              <a:t>‹#›</a:t>
            </a:fld>
            <a:endParaRPr lang="en-GB"/>
          </a:p>
        </p:txBody>
      </p:sp>
    </p:spTree>
    <p:extLst>
      <p:ext uri="{BB962C8B-B14F-4D97-AF65-F5344CB8AC3E}">
        <p14:creationId xmlns:p14="http://schemas.microsoft.com/office/powerpoint/2010/main" val="13314504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53D357-270C-4D07-A01C-D863CA0A2272}" type="datetimeFigureOut">
              <a:rPr lang="en-GB" smtClean="0"/>
              <a:t>30/04/2026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57C7B6-0FCE-4A68-9B8F-B6DA3C77014D}" type="slidenum">
              <a:rPr lang="en-GB" smtClean="0"/>
              <a:t>‹#›</a:t>
            </a:fld>
            <a:endParaRPr lang="en-GB"/>
          </a:p>
        </p:txBody>
      </p:sp>
    </p:spTree>
    <p:extLst>
      <p:ext uri="{BB962C8B-B14F-4D97-AF65-F5344CB8AC3E}">
        <p14:creationId xmlns:p14="http://schemas.microsoft.com/office/powerpoint/2010/main" val="11813637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53D357-270C-4D07-A01C-D863CA0A2272}" type="datetimeFigureOut">
              <a:rPr lang="en-GB" smtClean="0"/>
              <a:t>30/04/2026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57C7B6-0FCE-4A68-9B8F-B6DA3C77014D}" type="slidenum">
              <a:rPr lang="en-GB" smtClean="0"/>
              <a:t>‹#›</a:t>
            </a:fld>
            <a:endParaRPr lang="en-GB"/>
          </a:p>
        </p:txBody>
      </p:sp>
    </p:spTree>
    <p:extLst>
      <p:ext uri="{BB962C8B-B14F-4D97-AF65-F5344CB8AC3E}">
        <p14:creationId xmlns:p14="http://schemas.microsoft.com/office/powerpoint/2010/main" val="10771216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753D357-270C-4D07-A01C-D863CA0A2272}" type="datetimeFigureOut">
              <a:rPr lang="en-GB" smtClean="0"/>
              <a:t>30/04/2026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057C7B6-0FCE-4A68-9B8F-B6DA3C77014D}" type="slidenum">
              <a:rPr lang="en-GB" smtClean="0"/>
              <a:t>‹#›</a:t>
            </a:fld>
            <a:endParaRPr lang="en-GB"/>
          </a:p>
        </p:txBody>
      </p:sp>
    </p:spTree>
    <p:extLst>
      <p:ext uri="{BB962C8B-B14F-4D97-AF65-F5344CB8AC3E}">
        <p14:creationId xmlns:p14="http://schemas.microsoft.com/office/powerpoint/2010/main" val="348531622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37FD8-1677-40EF-00E1-2F4D702DA7A0}"/>
              </a:ext>
            </a:extLst>
          </p:cNvPr>
          <p:cNvSpPr>
            <a:spLocks noGrp="1"/>
          </p:cNvSpPr>
          <p:nvPr>
            <p:ph type="ctrTitle"/>
          </p:nvPr>
        </p:nvSpPr>
        <p:spPr>
          <a:xfrm>
            <a:off x="1154955" y="1447800"/>
            <a:ext cx="8825658" cy="3075339"/>
          </a:xfrm>
        </p:spPr>
        <p:txBody>
          <a:bodyPr/>
          <a:lstStyle/>
          <a:p>
            <a:pPr algn="ctr"/>
            <a:br>
              <a:rPr lang="en-GB" sz="5400" dirty="0"/>
            </a:br>
            <a:br>
              <a:rPr lang="en-GB" sz="5400" dirty="0"/>
            </a:br>
            <a:r>
              <a:rPr lang="en-GB" sz="5400" b="1" dirty="0"/>
              <a:t>What are the 4Vs of</a:t>
            </a:r>
            <a:br>
              <a:rPr lang="en-GB" sz="5400" b="1" dirty="0"/>
            </a:br>
            <a:r>
              <a:rPr lang="en-GB" sz="5400" b="1" dirty="0"/>
              <a:t>Operation Management</a:t>
            </a:r>
            <a:br>
              <a:rPr lang="en-GB" sz="5400" b="1" dirty="0"/>
            </a:br>
            <a:br>
              <a:rPr lang="en-GB" sz="5400" b="1" dirty="0"/>
            </a:br>
            <a:endParaRPr lang="en-GB" sz="5400" dirty="0"/>
          </a:p>
        </p:txBody>
      </p:sp>
      <p:sp>
        <p:nvSpPr>
          <p:cNvPr id="3" name="Subtitle 2">
            <a:extLst>
              <a:ext uri="{FF2B5EF4-FFF2-40B4-BE49-F238E27FC236}">
                <a16:creationId xmlns:a16="http://schemas.microsoft.com/office/drawing/2014/main" id="{094CBEFE-56D5-005B-7250-87C6A5422405}"/>
              </a:ext>
            </a:extLst>
          </p:cNvPr>
          <p:cNvSpPr>
            <a:spLocks noGrp="1"/>
          </p:cNvSpPr>
          <p:nvPr>
            <p:ph type="subTitle" idx="1"/>
          </p:nvPr>
        </p:nvSpPr>
        <p:spPr>
          <a:xfrm>
            <a:off x="1154955" y="3699481"/>
            <a:ext cx="8825658" cy="1939319"/>
          </a:xfrm>
        </p:spPr>
        <p:txBody>
          <a:bodyPr>
            <a:normAutofit/>
          </a:bodyPr>
          <a:lstStyle/>
          <a:p>
            <a:pPr algn="ctr"/>
            <a:r>
              <a:rPr lang="en-GB" sz="4400" b="1" dirty="0"/>
              <a:t>By</a:t>
            </a:r>
          </a:p>
          <a:p>
            <a:pPr algn="ctr"/>
            <a:r>
              <a:rPr lang="en-GB" sz="4400" b="1" dirty="0"/>
              <a:t>Andrew thorn</a:t>
            </a:r>
          </a:p>
        </p:txBody>
      </p:sp>
    </p:spTree>
    <p:extLst>
      <p:ext uri="{BB962C8B-B14F-4D97-AF65-F5344CB8AC3E}">
        <p14:creationId xmlns:p14="http://schemas.microsoft.com/office/powerpoint/2010/main" val="16779326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2082F-6B94-ADBB-AD3A-F6845F10119F}"/>
              </a:ext>
            </a:extLst>
          </p:cNvPr>
          <p:cNvSpPr>
            <a:spLocks noGrp="1"/>
          </p:cNvSpPr>
          <p:nvPr>
            <p:ph type="title"/>
          </p:nvPr>
        </p:nvSpPr>
        <p:spPr/>
        <p:txBody>
          <a:bodyPr/>
          <a:lstStyle/>
          <a:p>
            <a:pPr algn="ctr"/>
            <a:r>
              <a:rPr lang="en-GB" sz="4400" b="1" dirty="0"/>
              <a:t>Introduction</a:t>
            </a:r>
          </a:p>
        </p:txBody>
      </p:sp>
      <p:sp>
        <p:nvSpPr>
          <p:cNvPr id="3" name="Content Placeholder 2">
            <a:extLst>
              <a:ext uri="{FF2B5EF4-FFF2-40B4-BE49-F238E27FC236}">
                <a16:creationId xmlns:a16="http://schemas.microsoft.com/office/drawing/2014/main" id="{0D8D9763-FC92-01AA-B67D-A1AB59509C00}"/>
              </a:ext>
            </a:extLst>
          </p:cNvPr>
          <p:cNvSpPr>
            <a:spLocks noGrp="1"/>
          </p:cNvSpPr>
          <p:nvPr>
            <p:ph idx="1"/>
          </p:nvPr>
        </p:nvSpPr>
        <p:spPr/>
        <p:txBody>
          <a:bodyPr>
            <a:normAutofit/>
          </a:bodyPr>
          <a:lstStyle/>
          <a:p>
            <a:r>
              <a:rPr lang="en-GB" sz="3200" dirty="0"/>
              <a:t>The 4 dimensions of operations are </a:t>
            </a:r>
            <a:r>
              <a:rPr lang="en-GB" sz="3200" b="1" dirty="0"/>
              <a:t>volume, variety, variation </a:t>
            </a:r>
            <a:r>
              <a:rPr lang="en-GB" sz="3200" dirty="0"/>
              <a:t>and </a:t>
            </a:r>
            <a:r>
              <a:rPr lang="en-GB" sz="3200" b="1" dirty="0"/>
              <a:t>visibility</a:t>
            </a:r>
          </a:p>
          <a:p>
            <a:r>
              <a:rPr lang="en-GB" sz="3200" dirty="0"/>
              <a:t>They can be used to assess all different types of business operations and understand how and why they operate</a:t>
            </a:r>
          </a:p>
          <a:p>
            <a:r>
              <a:rPr lang="en-GB" sz="3200" dirty="0"/>
              <a:t>Assess their key competitive strengths, weaknesses and different approaches</a:t>
            </a:r>
          </a:p>
        </p:txBody>
      </p:sp>
    </p:spTree>
    <p:extLst>
      <p:ext uri="{BB962C8B-B14F-4D97-AF65-F5344CB8AC3E}">
        <p14:creationId xmlns:p14="http://schemas.microsoft.com/office/powerpoint/2010/main" val="18622683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0CAA6A8-A608-B766-8044-96199256A4FA}"/>
              </a:ext>
            </a:extLst>
          </p:cNvPr>
          <p:cNvPicPr>
            <a:picLocks noChangeAspect="1"/>
          </p:cNvPicPr>
          <p:nvPr/>
        </p:nvPicPr>
        <p:blipFill>
          <a:blip r:embed="rId2"/>
          <a:stretch>
            <a:fillRect/>
          </a:stretch>
        </p:blipFill>
        <p:spPr>
          <a:xfrm>
            <a:off x="0" y="331033"/>
            <a:ext cx="12192000" cy="6195934"/>
          </a:xfrm>
          <a:prstGeom prst="rect">
            <a:avLst/>
          </a:prstGeom>
        </p:spPr>
      </p:pic>
    </p:spTree>
    <p:extLst>
      <p:ext uri="{BB962C8B-B14F-4D97-AF65-F5344CB8AC3E}">
        <p14:creationId xmlns:p14="http://schemas.microsoft.com/office/powerpoint/2010/main" val="2284200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13B93DF-C294-E385-216F-A91576E7D04E}"/>
              </a:ext>
            </a:extLst>
          </p:cNvPr>
          <p:cNvPicPr>
            <a:picLocks noChangeAspect="1"/>
          </p:cNvPicPr>
          <p:nvPr/>
        </p:nvPicPr>
        <p:blipFill>
          <a:blip r:embed="rId2"/>
          <a:stretch>
            <a:fillRect/>
          </a:stretch>
        </p:blipFill>
        <p:spPr>
          <a:xfrm>
            <a:off x="0" y="368352"/>
            <a:ext cx="12192000" cy="6121295"/>
          </a:xfrm>
          <a:prstGeom prst="rect">
            <a:avLst/>
          </a:prstGeom>
        </p:spPr>
      </p:pic>
    </p:spTree>
    <p:extLst>
      <p:ext uri="{BB962C8B-B14F-4D97-AF65-F5344CB8AC3E}">
        <p14:creationId xmlns:p14="http://schemas.microsoft.com/office/powerpoint/2010/main" val="2812253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22FF3-33CD-5C08-2863-4FCAC101E282}"/>
              </a:ext>
            </a:extLst>
          </p:cNvPr>
          <p:cNvSpPr>
            <a:spLocks noGrp="1"/>
          </p:cNvSpPr>
          <p:nvPr>
            <p:ph type="title"/>
          </p:nvPr>
        </p:nvSpPr>
        <p:spPr/>
        <p:txBody>
          <a:bodyPr/>
          <a:lstStyle/>
          <a:p>
            <a:pPr algn="ctr"/>
            <a:r>
              <a:rPr lang="en-GB" sz="4400" b="1" dirty="0"/>
              <a:t>Volume, Variety, Variation and Visibility</a:t>
            </a:r>
          </a:p>
        </p:txBody>
      </p:sp>
      <p:sp>
        <p:nvSpPr>
          <p:cNvPr id="3" name="Content Placeholder 2">
            <a:extLst>
              <a:ext uri="{FF2B5EF4-FFF2-40B4-BE49-F238E27FC236}">
                <a16:creationId xmlns:a16="http://schemas.microsoft.com/office/drawing/2014/main" id="{C161A618-CE51-5915-4017-981B333754C2}"/>
              </a:ext>
            </a:extLst>
          </p:cNvPr>
          <p:cNvSpPr>
            <a:spLocks noGrp="1"/>
          </p:cNvSpPr>
          <p:nvPr>
            <p:ph idx="1"/>
          </p:nvPr>
        </p:nvSpPr>
        <p:spPr>
          <a:xfrm>
            <a:off x="418810" y="2052918"/>
            <a:ext cx="11245026" cy="4648029"/>
          </a:xfrm>
        </p:spPr>
        <p:txBody>
          <a:bodyPr>
            <a:normAutofit lnSpcReduction="10000"/>
          </a:bodyPr>
          <a:lstStyle/>
          <a:p>
            <a:r>
              <a:rPr lang="en-GB" sz="3200" dirty="0"/>
              <a:t>The 4Vs are the 4 dimensions that fundamentally determine the nature of any business’s operations</a:t>
            </a:r>
          </a:p>
          <a:p>
            <a:r>
              <a:rPr lang="en-GB" sz="3200" dirty="0"/>
              <a:t>It allows us to categorise, compare and understand their nature, structure challenges and approaches</a:t>
            </a:r>
          </a:p>
          <a:p>
            <a:r>
              <a:rPr lang="en-GB" sz="3200" dirty="0"/>
              <a:t>To understand how we can apply and focus on the core operations management challenges that affect all of them we need to be able to make sense of the huge spread of organisations and categorise them and the 4Vs is a framework to do just that</a:t>
            </a:r>
          </a:p>
        </p:txBody>
      </p:sp>
    </p:spTree>
    <p:extLst>
      <p:ext uri="{BB962C8B-B14F-4D97-AF65-F5344CB8AC3E}">
        <p14:creationId xmlns:p14="http://schemas.microsoft.com/office/powerpoint/2010/main" val="10302043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1DB80-03C1-E5EB-217B-C917A3FF859E}"/>
              </a:ext>
            </a:extLst>
          </p:cNvPr>
          <p:cNvSpPr>
            <a:spLocks noGrp="1"/>
          </p:cNvSpPr>
          <p:nvPr>
            <p:ph type="title"/>
          </p:nvPr>
        </p:nvSpPr>
        <p:spPr/>
        <p:txBody>
          <a:bodyPr/>
          <a:lstStyle/>
          <a:p>
            <a:pPr algn="ctr"/>
            <a:r>
              <a:rPr lang="en-GB" sz="4400" b="1" dirty="0"/>
              <a:t>Variety</a:t>
            </a:r>
          </a:p>
        </p:txBody>
      </p:sp>
      <p:sp>
        <p:nvSpPr>
          <p:cNvPr id="3" name="Content Placeholder 2">
            <a:extLst>
              <a:ext uri="{FF2B5EF4-FFF2-40B4-BE49-F238E27FC236}">
                <a16:creationId xmlns:a16="http://schemas.microsoft.com/office/drawing/2014/main" id="{E92FCFA3-37C7-9564-1BBC-31CC77D6B7AF}"/>
              </a:ext>
            </a:extLst>
          </p:cNvPr>
          <p:cNvSpPr>
            <a:spLocks noGrp="1"/>
          </p:cNvSpPr>
          <p:nvPr>
            <p:ph idx="1"/>
          </p:nvPr>
        </p:nvSpPr>
        <p:spPr/>
        <p:txBody>
          <a:bodyPr>
            <a:normAutofit/>
          </a:bodyPr>
          <a:lstStyle/>
          <a:p>
            <a:r>
              <a:rPr lang="en-GB" sz="3200" dirty="0"/>
              <a:t>Refers to the number of different “types” of products or services produced and how different they are from each other</a:t>
            </a:r>
          </a:p>
          <a:p>
            <a:r>
              <a:rPr lang="en-GB" sz="3200" dirty="0"/>
              <a:t>A business may be very specialised, with next to no variety in the products it makes, for example, a water bottling plant with just a single product</a:t>
            </a:r>
          </a:p>
        </p:txBody>
      </p:sp>
    </p:spTree>
    <p:extLst>
      <p:ext uri="{BB962C8B-B14F-4D97-AF65-F5344CB8AC3E}">
        <p14:creationId xmlns:p14="http://schemas.microsoft.com/office/powerpoint/2010/main" val="32458320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DF769-7380-C71B-5943-12D659A20814}"/>
              </a:ext>
            </a:extLst>
          </p:cNvPr>
          <p:cNvSpPr>
            <a:spLocks noGrp="1"/>
          </p:cNvSpPr>
          <p:nvPr>
            <p:ph type="title"/>
          </p:nvPr>
        </p:nvSpPr>
        <p:spPr/>
        <p:txBody>
          <a:bodyPr/>
          <a:lstStyle/>
          <a:p>
            <a:pPr algn="ctr"/>
            <a:r>
              <a:rPr lang="en-GB" sz="4400" b="1" dirty="0"/>
              <a:t>Variety</a:t>
            </a:r>
          </a:p>
        </p:txBody>
      </p:sp>
      <p:sp>
        <p:nvSpPr>
          <p:cNvPr id="3" name="Content Placeholder 2">
            <a:extLst>
              <a:ext uri="{FF2B5EF4-FFF2-40B4-BE49-F238E27FC236}">
                <a16:creationId xmlns:a16="http://schemas.microsoft.com/office/drawing/2014/main" id="{627C51B0-CADB-D908-AD1A-4837547C8AD7}"/>
              </a:ext>
            </a:extLst>
          </p:cNvPr>
          <p:cNvSpPr>
            <a:spLocks noGrp="1"/>
          </p:cNvSpPr>
          <p:nvPr>
            <p:ph idx="1"/>
          </p:nvPr>
        </p:nvSpPr>
        <p:spPr>
          <a:xfrm>
            <a:off x="1103312" y="2052918"/>
            <a:ext cx="8946541" cy="4508426"/>
          </a:xfrm>
        </p:spPr>
        <p:txBody>
          <a:bodyPr>
            <a:normAutofit lnSpcReduction="10000"/>
          </a:bodyPr>
          <a:lstStyle/>
          <a:p>
            <a:pPr marL="0" indent="0">
              <a:buNone/>
            </a:pPr>
            <a:r>
              <a:rPr lang="en-GB" sz="3200" dirty="0"/>
              <a:t>Challenges of a high-variety business include: -</a:t>
            </a:r>
          </a:p>
          <a:p>
            <a:r>
              <a:rPr lang="en-GB" sz="3200" dirty="0"/>
              <a:t>Complex process routings</a:t>
            </a:r>
          </a:p>
          <a:p>
            <a:r>
              <a:rPr lang="en-GB" sz="3200" dirty="0"/>
              <a:t>Complex supply chains</a:t>
            </a:r>
          </a:p>
          <a:p>
            <a:r>
              <a:rPr lang="en-GB" sz="3200" dirty="0"/>
              <a:t>A need to be more flexible</a:t>
            </a:r>
          </a:p>
          <a:p>
            <a:r>
              <a:rPr lang="en-GB" sz="3200" dirty="0"/>
              <a:t>Matching the customer needs to exactly what they want</a:t>
            </a:r>
          </a:p>
          <a:p>
            <a:r>
              <a:rPr lang="en-GB" sz="3200" dirty="0"/>
              <a:t>A higher unit cost</a:t>
            </a:r>
          </a:p>
        </p:txBody>
      </p:sp>
    </p:spTree>
    <p:extLst>
      <p:ext uri="{BB962C8B-B14F-4D97-AF65-F5344CB8AC3E}">
        <p14:creationId xmlns:p14="http://schemas.microsoft.com/office/powerpoint/2010/main" val="39787146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CA23-DF64-B82E-0249-A2BB71AA46FB}"/>
              </a:ext>
            </a:extLst>
          </p:cNvPr>
          <p:cNvSpPr>
            <a:spLocks noGrp="1"/>
          </p:cNvSpPr>
          <p:nvPr>
            <p:ph type="title"/>
          </p:nvPr>
        </p:nvSpPr>
        <p:spPr/>
        <p:txBody>
          <a:bodyPr/>
          <a:lstStyle/>
          <a:p>
            <a:pPr algn="ctr"/>
            <a:r>
              <a:rPr lang="en-GB" sz="4400" b="1" dirty="0"/>
              <a:t>Volume</a:t>
            </a:r>
          </a:p>
        </p:txBody>
      </p:sp>
      <p:sp>
        <p:nvSpPr>
          <p:cNvPr id="3" name="Content Placeholder 2">
            <a:extLst>
              <a:ext uri="{FF2B5EF4-FFF2-40B4-BE49-F238E27FC236}">
                <a16:creationId xmlns:a16="http://schemas.microsoft.com/office/drawing/2014/main" id="{551B04C2-D655-BDB9-2507-2D2CC4892D01}"/>
              </a:ext>
            </a:extLst>
          </p:cNvPr>
          <p:cNvSpPr>
            <a:spLocks noGrp="1"/>
          </p:cNvSpPr>
          <p:nvPr>
            <p:ph idx="1"/>
          </p:nvPr>
        </p:nvSpPr>
        <p:spPr>
          <a:xfrm>
            <a:off x="645132" y="2052918"/>
            <a:ext cx="10620834" cy="4195481"/>
          </a:xfrm>
        </p:spPr>
        <p:txBody>
          <a:bodyPr>
            <a:normAutofit lnSpcReduction="10000"/>
          </a:bodyPr>
          <a:lstStyle/>
          <a:p>
            <a:r>
              <a:rPr lang="en-GB" sz="3200" dirty="0"/>
              <a:t>“Volume” refers to the “quantity” of products or services produced by an organisation</a:t>
            </a:r>
          </a:p>
          <a:p>
            <a:r>
              <a:rPr lang="en-GB" sz="3200" dirty="0"/>
              <a:t>Generally, a high-volume business will have a high product and process repeatability and will have specialised labour, processes and equipment</a:t>
            </a:r>
          </a:p>
          <a:p>
            <a:r>
              <a:rPr lang="en-GB" sz="3200" dirty="0"/>
              <a:t>The business is likely to be capital-intensive, because of the large amount of expensive equipment and buildings</a:t>
            </a:r>
          </a:p>
        </p:txBody>
      </p:sp>
    </p:spTree>
    <p:extLst>
      <p:ext uri="{BB962C8B-B14F-4D97-AF65-F5344CB8AC3E}">
        <p14:creationId xmlns:p14="http://schemas.microsoft.com/office/powerpoint/2010/main" val="2426111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2D110-A4FA-066F-E0F1-8E31CCA3ECA4}"/>
              </a:ext>
            </a:extLst>
          </p:cNvPr>
          <p:cNvSpPr>
            <a:spLocks noGrp="1"/>
          </p:cNvSpPr>
          <p:nvPr>
            <p:ph type="title"/>
          </p:nvPr>
        </p:nvSpPr>
        <p:spPr/>
        <p:txBody>
          <a:bodyPr/>
          <a:lstStyle/>
          <a:p>
            <a:pPr algn="ctr"/>
            <a:r>
              <a:rPr lang="en-GB" sz="4400" b="1" dirty="0"/>
              <a:t>Volume</a:t>
            </a:r>
          </a:p>
        </p:txBody>
      </p:sp>
      <p:sp>
        <p:nvSpPr>
          <p:cNvPr id="3" name="Content Placeholder 2">
            <a:extLst>
              <a:ext uri="{FF2B5EF4-FFF2-40B4-BE49-F238E27FC236}">
                <a16:creationId xmlns:a16="http://schemas.microsoft.com/office/drawing/2014/main" id="{2ACFA5A2-0925-BC82-214D-B4318A8E569D}"/>
              </a:ext>
            </a:extLst>
          </p:cNvPr>
          <p:cNvSpPr>
            <a:spLocks noGrp="1"/>
          </p:cNvSpPr>
          <p:nvPr>
            <p:ph idx="1"/>
          </p:nvPr>
        </p:nvSpPr>
        <p:spPr>
          <a:xfrm>
            <a:off x="335048" y="2052918"/>
            <a:ext cx="11482350" cy="4550306"/>
          </a:xfrm>
        </p:spPr>
        <p:txBody>
          <a:bodyPr>
            <a:normAutofit lnSpcReduction="10000"/>
          </a:bodyPr>
          <a:lstStyle/>
          <a:p>
            <a:r>
              <a:rPr lang="en-GB" sz="3200" dirty="0"/>
              <a:t>For high volume production processes are optimised to provide low unit costs that are typically essential to compete for high-volume operations</a:t>
            </a:r>
          </a:p>
          <a:p>
            <a:r>
              <a:rPr lang="en-GB" sz="3200" dirty="0"/>
              <a:t>Low-volume business operations will rarely have such expensive or specialised equipment, buildings, processes, or skills as it cannot be justified</a:t>
            </a:r>
          </a:p>
          <a:p>
            <a:r>
              <a:rPr lang="en-GB" sz="3200" dirty="0"/>
              <a:t>Instead, they compete on factors other than costs such as service, customisation, small batch production and shorter lead times  </a:t>
            </a:r>
          </a:p>
          <a:p>
            <a:endParaRPr lang="en-GB" sz="3200" dirty="0"/>
          </a:p>
        </p:txBody>
      </p:sp>
    </p:spTree>
    <p:extLst>
      <p:ext uri="{BB962C8B-B14F-4D97-AF65-F5344CB8AC3E}">
        <p14:creationId xmlns:p14="http://schemas.microsoft.com/office/powerpoint/2010/main" val="12110173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5F649-24DF-DDC6-A93F-88AC9C67A3A1}"/>
              </a:ext>
            </a:extLst>
          </p:cNvPr>
          <p:cNvSpPr>
            <a:spLocks noGrp="1"/>
          </p:cNvSpPr>
          <p:nvPr>
            <p:ph type="title"/>
          </p:nvPr>
        </p:nvSpPr>
        <p:spPr/>
        <p:txBody>
          <a:bodyPr/>
          <a:lstStyle/>
          <a:p>
            <a:pPr algn="ctr"/>
            <a:r>
              <a:rPr lang="en-GB" sz="4400" b="1" dirty="0"/>
              <a:t>Variation</a:t>
            </a:r>
          </a:p>
        </p:txBody>
      </p:sp>
      <p:sp>
        <p:nvSpPr>
          <p:cNvPr id="3" name="Content Placeholder 2">
            <a:extLst>
              <a:ext uri="{FF2B5EF4-FFF2-40B4-BE49-F238E27FC236}">
                <a16:creationId xmlns:a16="http://schemas.microsoft.com/office/drawing/2014/main" id="{4808D959-7FE3-2D80-0CFB-24FE80A7894B}"/>
              </a:ext>
            </a:extLst>
          </p:cNvPr>
          <p:cNvSpPr>
            <a:spLocks noGrp="1"/>
          </p:cNvSpPr>
          <p:nvPr>
            <p:ph idx="1"/>
          </p:nvPr>
        </p:nvSpPr>
        <p:spPr/>
        <p:txBody>
          <a:bodyPr>
            <a:normAutofit/>
          </a:bodyPr>
          <a:lstStyle/>
          <a:p>
            <a:r>
              <a:rPr lang="en-GB" sz="3200" dirty="0"/>
              <a:t>Refers to the level of change and predictability of demand that a business’s operations experience</a:t>
            </a:r>
          </a:p>
          <a:p>
            <a:r>
              <a:rPr lang="en-GB" sz="3200" dirty="0"/>
              <a:t>Some operations will experience very high demand variation, for example due to seasons, days of week or customer unpredictability</a:t>
            </a:r>
          </a:p>
        </p:txBody>
      </p:sp>
    </p:spTree>
    <p:extLst>
      <p:ext uri="{BB962C8B-B14F-4D97-AF65-F5344CB8AC3E}">
        <p14:creationId xmlns:p14="http://schemas.microsoft.com/office/powerpoint/2010/main" val="1228820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243A8-BF86-1044-4454-CD211943B5F9}"/>
              </a:ext>
            </a:extLst>
          </p:cNvPr>
          <p:cNvSpPr>
            <a:spLocks noGrp="1"/>
          </p:cNvSpPr>
          <p:nvPr>
            <p:ph type="title"/>
          </p:nvPr>
        </p:nvSpPr>
        <p:spPr/>
        <p:txBody>
          <a:bodyPr/>
          <a:lstStyle/>
          <a:p>
            <a:pPr algn="ctr"/>
            <a:r>
              <a:rPr lang="en-GB" sz="4400" b="1" dirty="0"/>
              <a:t>Variation</a:t>
            </a:r>
          </a:p>
        </p:txBody>
      </p:sp>
      <p:sp>
        <p:nvSpPr>
          <p:cNvPr id="3" name="Content Placeholder 2">
            <a:extLst>
              <a:ext uri="{FF2B5EF4-FFF2-40B4-BE49-F238E27FC236}">
                <a16:creationId xmlns:a16="http://schemas.microsoft.com/office/drawing/2014/main" id="{55B28629-8F6A-62B4-FBA7-026507EE0A87}"/>
              </a:ext>
            </a:extLst>
          </p:cNvPr>
          <p:cNvSpPr>
            <a:spLocks noGrp="1"/>
          </p:cNvSpPr>
          <p:nvPr>
            <p:ph idx="1"/>
          </p:nvPr>
        </p:nvSpPr>
        <p:spPr/>
        <p:txBody>
          <a:bodyPr>
            <a:normAutofit/>
          </a:bodyPr>
          <a:lstStyle/>
          <a:p>
            <a:r>
              <a:rPr lang="en-GB" sz="3200" dirty="0"/>
              <a:t>High Variation of demand is simply a reality of many business operations but should always be actively minimised where possible</a:t>
            </a:r>
          </a:p>
          <a:p>
            <a:r>
              <a:rPr lang="en-GB" sz="3200" dirty="0"/>
              <a:t>Demand management typically seeks to smooth the demand, reducing the uncertainty and variation of the load placed upon the operations</a:t>
            </a:r>
          </a:p>
        </p:txBody>
      </p:sp>
    </p:spTree>
    <p:extLst>
      <p:ext uri="{BB962C8B-B14F-4D97-AF65-F5344CB8AC3E}">
        <p14:creationId xmlns:p14="http://schemas.microsoft.com/office/powerpoint/2010/main" val="26802765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04C99-AA4F-0429-AF76-490DD6193E87}"/>
              </a:ext>
            </a:extLst>
          </p:cNvPr>
          <p:cNvSpPr>
            <a:spLocks noGrp="1"/>
          </p:cNvSpPr>
          <p:nvPr>
            <p:ph type="title"/>
          </p:nvPr>
        </p:nvSpPr>
        <p:spPr/>
        <p:txBody>
          <a:bodyPr/>
          <a:lstStyle/>
          <a:p>
            <a:pPr algn="ctr"/>
            <a:r>
              <a:rPr lang="en-GB" sz="4400" b="1" dirty="0"/>
              <a:t>Variation</a:t>
            </a:r>
          </a:p>
        </p:txBody>
      </p:sp>
      <p:sp>
        <p:nvSpPr>
          <p:cNvPr id="3" name="Content Placeholder 2">
            <a:extLst>
              <a:ext uri="{FF2B5EF4-FFF2-40B4-BE49-F238E27FC236}">
                <a16:creationId xmlns:a16="http://schemas.microsoft.com/office/drawing/2014/main" id="{89DD1F3D-5CFC-7E26-0CE9-BCCE6A573AC3}"/>
              </a:ext>
            </a:extLst>
          </p:cNvPr>
          <p:cNvSpPr>
            <a:spLocks noGrp="1"/>
          </p:cNvSpPr>
          <p:nvPr>
            <p:ph idx="1"/>
          </p:nvPr>
        </p:nvSpPr>
        <p:spPr>
          <a:xfrm>
            <a:off x="1103312" y="1584495"/>
            <a:ext cx="9318056" cy="4969867"/>
          </a:xfrm>
        </p:spPr>
        <p:txBody>
          <a:bodyPr>
            <a:normAutofit lnSpcReduction="10000"/>
          </a:bodyPr>
          <a:lstStyle/>
          <a:p>
            <a:pPr marL="0" indent="0">
              <a:buNone/>
            </a:pPr>
            <a:r>
              <a:rPr lang="en-GB" sz="3200" dirty="0"/>
              <a:t>Businesses with a high variation of demand will need to:</a:t>
            </a:r>
          </a:p>
          <a:p>
            <a:r>
              <a:rPr lang="en-GB" sz="3200" dirty="0"/>
              <a:t>Have the flexibility to change their capacity</a:t>
            </a:r>
          </a:p>
          <a:p>
            <a:r>
              <a:rPr lang="en-GB" sz="3200" dirty="0"/>
              <a:t>Be good at anticipating changes in demand based on cues</a:t>
            </a:r>
          </a:p>
          <a:p>
            <a:r>
              <a:rPr lang="en-GB" sz="3200" dirty="0"/>
              <a:t>Stay close to true customer demand</a:t>
            </a:r>
          </a:p>
          <a:p>
            <a:r>
              <a:rPr lang="en-GB" sz="3200" dirty="0"/>
              <a:t>Have buffers of inventory, capacity and time available to be able to react and deliver</a:t>
            </a:r>
          </a:p>
        </p:txBody>
      </p:sp>
    </p:spTree>
    <p:extLst>
      <p:ext uri="{BB962C8B-B14F-4D97-AF65-F5344CB8AC3E}">
        <p14:creationId xmlns:p14="http://schemas.microsoft.com/office/powerpoint/2010/main" val="11983097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F17EB-31E4-8108-5087-679F7AD107B6}"/>
              </a:ext>
            </a:extLst>
          </p:cNvPr>
          <p:cNvSpPr>
            <a:spLocks noGrp="1"/>
          </p:cNvSpPr>
          <p:nvPr>
            <p:ph type="title"/>
          </p:nvPr>
        </p:nvSpPr>
        <p:spPr/>
        <p:txBody>
          <a:bodyPr/>
          <a:lstStyle/>
          <a:p>
            <a:pPr algn="ctr"/>
            <a:r>
              <a:rPr lang="en-GB" sz="4400" b="1" dirty="0"/>
              <a:t>Variation</a:t>
            </a:r>
          </a:p>
        </p:txBody>
      </p:sp>
      <p:sp>
        <p:nvSpPr>
          <p:cNvPr id="3" name="Content Placeholder 2">
            <a:extLst>
              <a:ext uri="{FF2B5EF4-FFF2-40B4-BE49-F238E27FC236}">
                <a16:creationId xmlns:a16="http://schemas.microsoft.com/office/drawing/2014/main" id="{3EB3E12A-E233-CBB1-B26A-45662107D250}"/>
              </a:ext>
            </a:extLst>
          </p:cNvPr>
          <p:cNvSpPr>
            <a:spLocks noGrp="1"/>
          </p:cNvSpPr>
          <p:nvPr>
            <p:ph idx="1"/>
          </p:nvPr>
        </p:nvSpPr>
        <p:spPr/>
        <p:txBody>
          <a:bodyPr>
            <a:normAutofit/>
          </a:bodyPr>
          <a:lstStyle/>
          <a:p>
            <a:pPr marL="0" indent="0">
              <a:buNone/>
            </a:pPr>
            <a:r>
              <a:rPr lang="en-GB" sz="3200" dirty="0"/>
              <a:t>All the previous points cost businesses money</a:t>
            </a:r>
          </a:p>
          <a:p>
            <a:pPr marL="0" indent="0">
              <a:buNone/>
            </a:pPr>
            <a:endParaRPr lang="en-GB" sz="3200" dirty="0"/>
          </a:p>
          <a:p>
            <a:pPr marL="0" indent="0">
              <a:buNone/>
            </a:pPr>
            <a:r>
              <a:rPr lang="en-GB" sz="3200" dirty="0"/>
              <a:t>This means that high-variation businesses often have higher unit costs but can charge higher prices if they are able to react and deliver</a:t>
            </a:r>
          </a:p>
          <a:p>
            <a:pPr marL="0" indent="0">
              <a:buNone/>
            </a:pPr>
            <a:endParaRPr lang="en-GB" sz="3200" dirty="0"/>
          </a:p>
        </p:txBody>
      </p:sp>
    </p:spTree>
    <p:extLst>
      <p:ext uri="{BB962C8B-B14F-4D97-AF65-F5344CB8AC3E}">
        <p14:creationId xmlns:p14="http://schemas.microsoft.com/office/powerpoint/2010/main" val="21926566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D82E7-27A2-6BA0-ADD8-05A8BA62FCDD}"/>
              </a:ext>
            </a:extLst>
          </p:cNvPr>
          <p:cNvSpPr>
            <a:spLocks noGrp="1"/>
          </p:cNvSpPr>
          <p:nvPr>
            <p:ph type="title"/>
          </p:nvPr>
        </p:nvSpPr>
        <p:spPr/>
        <p:txBody>
          <a:bodyPr/>
          <a:lstStyle/>
          <a:p>
            <a:pPr algn="ctr"/>
            <a:r>
              <a:rPr lang="en-GB" sz="4400" b="1" dirty="0"/>
              <a:t>Visibility</a:t>
            </a:r>
          </a:p>
        </p:txBody>
      </p:sp>
      <p:sp>
        <p:nvSpPr>
          <p:cNvPr id="3" name="Content Placeholder 2">
            <a:extLst>
              <a:ext uri="{FF2B5EF4-FFF2-40B4-BE49-F238E27FC236}">
                <a16:creationId xmlns:a16="http://schemas.microsoft.com/office/drawing/2014/main" id="{29F663C7-BBFE-9527-CC8C-6E5C77C1B419}"/>
              </a:ext>
            </a:extLst>
          </p:cNvPr>
          <p:cNvSpPr>
            <a:spLocks noGrp="1"/>
          </p:cNvSpPr>
          <p:nvPr>
            <p:ph idx="1"/>
          </p:nvPr>
        </p:nvSpPr>
        <p:spPr>
          <a:xfrm>
            <a:off x="698015" y="2052918"/>
            <a:ext cx="10505129" cy="4543326"/>
          </a:xfrm>
        </p:spPr>
        <p:txBody>
          <a:bodyPr>
            <a:normAutofit/>
          </a:bodyPr>
          <a:lstStyle/>
          <a:p>
            <a:r>
              <a:rPr lang="en-GB" sz="3200" dirty="0"/>
              <a:t>Refers to the visibility of the customer to the business and its processes, and of the business to the customer</a:t>
            </a:r>
          </a:p>
          <a:p>
            <a:r>
              <a:rPr lang="en-GB" sz="3200" dirty="0"/>
              <a:t>Some operations will be low-visibility, e.g., a water treatment plant, or a supermarket, whose operations work remotely from their customers</a:t>
            </a:r>
          </a:p>
          <a:p>
            <a:r>
              <a:rPr lang="en-GB" sz="3200" dirty="0"/>
              <a:t>Other operations will be high visibility, e.g., a coffee shop or </a:t>
            </a:r>
            <a:r>
              <a:rPr lang="en-GB" sz="3200"/>
              <a:t>an estate agent</a:t>
            </a:r>
            <a:endParaRPr lang="en-GB" sz="3200" dirty="0"/>
          </a:p>
        </p:txBody>
      </p:sp>
    </p:spTree>
    <p:extLst>
      <p:ext uri="{BB962C8B-B14F-4D97-AF65-F5344CB8AC3E}">
        <p14:creationId xmlns:p14="http://schemas.microsoft.com/office/powerpoint/2010/main" val="42141590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A2FA1-7E05-4FFA-F527-F6BA9AAD188B}"/>
              </a:ext>
            </a:extLst>
          </p:cNvPr>
          <p:cNvSpPr>
            <a:spLocks noGrp="1"/>
          </p:cNvSpPr>
          <p:nvPr>
            <p:ph type="title"/>
          </p:nvPr>
        </p:nvSpPr>
        <p:spPr/>
        <p:txBody>
          <a:bodyPr/>
          <a:lstStyle/>
          <a:p>
            <a:pPr algn="ctr"/>
            <a:r>
              <a:rPr lang="en-GB" sz="4400" b="1" dirty="0"/>
              <a:t>Visibility</a:t>
            </a:r>
          </a:p>
        </p:txBody>
      </p:sp>
      <p:sp>
        <p:nvSpPr>
          <p:cNvPr id="3" name="Content Placeholder 2">
            <a:extLst>
              <a:ext uri="{FF2B5EF4-FFF2-40B4-BE49-F238E27FC236}">
                <a16:creationId xmlns:a16="http://schemas.microsoft.com/office/drawing/2014/main" id="{1559D5FF-402A-64DC-6491-F5EA42911623}"/>
              </a:ext>
            </a:extLst>
          </p:cNvPr>
          <p:cNvSpPr>
            <a:spLocks noGrp="1"/>
          </p:cNvSpPr>
          <p:nvPr>
            <p:ph idx="1"/>
          </p:nvPr>
        </p:nvSpPr>
        <p:spPr/>
        <p:txBody>
          <a:bodyPr>
            <a:normAutofit/>
          </a:bodyPr>
          <a:lstStyle/>
          <a:p>
            <a:r>
              <a:rPr lang="en-GB" sz="3200" dirty="0"/>
              <a:t>Customers of high-visibility businesses will have a lower tolerance for waiting, and customer satisfaction is more based upon perception of the quality</a:t>
            </a:r>
          </a:p>
          <a:p>
            <a:r>
              <a:rPr lang="en-GB" sz="3200" dirty="0"/>
              <a:t>High-visibility businesses can focus more on their processes in privacy and are judged on end results of cost, quality, output, delivery etc.</a:t>
            </a:r>
          </a:p>
        </p:txBody>
      </p:sp>
    </p:spTree>
    <p:extLst>
      <p:ext uri="{BB962C8B-B14F-4D97-AF65-F5344CB8AC3E}">
        <p14:creationId xmlns:p14="http://schemas.microsoft.com/office/powerpoint/2010/main" val="30874845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772</TotalTime>
  <Words>631</Words>
  <Application>Microsoft Office PowerPoint</Application>
  <PresentationFormat>Widescreen</PresentationFormat>
  <Paragraphs>52</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Century Gothic</vt:lpstr>
      <vt:lpstr>Wingdings 3</vt:lpstr>
      <vt:lpstr>Ion</vt:lpstr>
      <vt:lpstr>  What are the 4Vs of Operation Management  </vt:lpstr>
      <vt:lpstr>Introduction</vt:lpstr>
      <vt:lpstr>PowerPoint Presentation</vt:lpstr>
      <vt:lpstr>PowerPoint Presentation</vt:lpstr>
      <vt:lpstr>Volume, Variety, Variation and Visibility</vt:lpstr>
      <vt:lpstr>Variety</vt:lpstr>
      <vt:lpstr>Variety</vt:lpstr>
      <vt:lpstr>Volume</vt:lpstr>
      <vt:lpstr>Volume</vt:lpstr>
      <vt:lpstr>Variation</vt:lpstr>
      <vt:lpstr>Variation</vt:lpstr>
      <vt:lpstr>Variation</vt:lpstr>
      <vt:lpstr>Variation</vt:lpstr>
      <vt:lpstr>Visibility</vt:lpstr>
      <vt:lpstr>Visibility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Andrew Thorn</dc:creator>
  <cp:lastModifiedBy>Andrew Thorn</cp:lastModifiedBy>
  <cp:revision>2</cp:revision>
  <dcterms:created xsi:type="dcterms:W3CDTF">2026-04-29T13:14:08Z</dcterms:created>
  <dcterms:modified xsi:type="dcterms:W3CDTF">2026-04-30T14:31:36Z</dcterms:modified>
</cp:coreProperties>
</file>